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77.xml" ContentType="application/vnd.openxmlformats-officedocument.presentationml.slid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Default Extension="png" ContentType="image/png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49.xml" ContentType="application/vnd.openxmlformats-officedocument.presentationml.slide+xml"/>
  <Override PartName="/ppt/slides/slide78.xml" ContentType="application/vnd.openxmlformats-officedocument.presentationml.slide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s/slide79.xml" ContentType="application/vnd.openxmlformats-officedocument.presentationml.slide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s/slide48.xml" ContentType="application/vnd.openxmlformats-officedocument.presentationml.slide+xml"/>
  <Override PartName="/ppt/slideLayouts/slideLayout58.xml" ContentType="application/vnd.openxmlformats-officedocument.presentationml.slideLayout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1" r:id="rId3"/>
    <p:sldMasterId id="2147483652" r:id="rId4"/>
    <p:sldMasterId id="2147483653" r:id="rId5"/>
    <p:sldMasterId id="2147483654" r:id="rId6"/>
    <p:sldMasterId id="2147483659" r:id="rId7"/>
    <p:sldMasterId id="2147483660" r:id="rId8"/>
    <p:sldMasterId id="2147483661" r:id="rId9"/>
    <p:sldMasterId id="2147483662" r:id="rId10"/>
    <p:sldMasterId id="2147483664" r:id="rId11"/>
  </p:sldMasterIdLst>
  <p:notesMasterIdLst>
    <p:notesMasterId r:id="rId91"/>
  </p:notesMasterIdLst>
  <p:sldIdLst>
    <p:sldId id="532" r:id="rId12"/>
    <p:sldId id="533" r:id="rId13"/>
    <p:sldId id="644" r:id="rId14"/>
    <p:sldId id="541" r:id="rId15"/>
    <p:sldId id="463" r:id="rId16"/>
    <p:sldId id="464" r:id="rId17"/>
    <p:sldId id="630" r:id="rId18"/>
    <p:sldId id="645" r:id="rId19"/>
    <p:sldId id="613" r:id="rId20"/>
    <p:sldId id="536" r:id="rId21"/>
    <p:sldId id="537" r:id="rId22"/>
    <p:sldId id="642" r:id="rId23"/>
    <p:sldId id="436" r:id="rId24"/>
    <p:sldId id="626" r:id="rId25"/>
    <p:sldId id="627" r:id="rId26"/>
    <p:sldId id="465" r:id="rId27"/>
    <p:sldId id="438" r:id="rId28"/>
    <p:sldId id="539" r:id="rId29"/>
    <p:sldId id="631" r:id="rId30"/>
    <p:sldId id="632" r:id="rId31"/>
    <p:sldId id="542" r:id="rId32"/>
    <p:sldId id="543" r:id="rId33"/>
    <p:sldId id="439" r:id="rId34"/>
    <p:sldId id="556" r:id="rId35"/>
    <p:sldId id="633" r:id="rId36"/>
    <p:sldId id="634" r:id="rId37"/>
    <p:sldId id="561" r:id="rId38"/>
    <p:sldId id="614" r:id="rId39"/>
    <p:sldId id="528" r:id="rId40"/>
    <p:sldId id="529" r:id="rId41"/>
    <p:sldId id="635" r:id="rId42"/>
    <p:sldId id="636" r:id="rId43"/>
    <p:sldId id="563" r:id="rId44"/>
    <p:sldId id="564" r:id="rId45"/>
    <p:sldId id="486" r:id="rId46"/>
    <p:sldId id="565" r:id="rId47"/>
    <p:sldId id="566" r:id="rId48"/>
    <p:sldId id="441" r:id="rId49"/>
    <p:sldId id="567" r:id="rId50"/>
    <p:sldId id="526" r:id="rId51"/>
    <p:sldId id="637" r:id="rId52"/>
    <p:sldId id="638" r:id="rId53"/>
    <p:sldId id="442" r:id="rId54"/>
    <p:sldId id="568" r:id="rId55"/>
    <p:sldId id="569" r:id="rId56"/>
    <p:sldId id="639" r:id="rId57"/>
    <p:sldId id="640" r:id="rId58"/>
    <p:sldId id="570" r:id="rId59"/>
    <p:sldId id="571" r:id="rId60"/>
    <p:sldId id="572" r:id="rId61"/>
    <p:sldId id="573" r:id="rId62"/>
    <p:sldId id="443" r:id="rId63"/>
    <p:sldId id="574" r:id="rId64"/>
    <p:sldId id="575" r:id="rId65"/>
    <p:sldId id="576" r:id="rId66"/>
    <p:sldId id="577" r:id="rId67"/>
    <p:sldId id="578" r:id="rId68"/>
    <p:sldId id="579" r:id="rId69"/>
    <p:sldId id="580" r:id="rId70"/>
    <p:sldId id="581" r:id="rId71"/>
    <p:sldId id="582" r:id="rId72"/>
    <p:sldId id="583" r:id="rId73"/>
    <p:sldId id="584" r:id="rId74"/>
    <p:sldId id="585" r:id="rId75"/>
    <p:sldId id="586" r:id="rId76"/>
    <p:sldId id="587" r:id="rId77"/>
    <p:sldId id="588" r:id="rId78"/>
    <p:sldId id="589" r:id="rId79"/>
    <p:sldId id="590" r:id="rId80"/>
    <p:sldId id="591" r:id="rId81"/>
    <p:sldId id="592" r:id="rId82"/>
    <p:sldId id="594" r:id="rId83"/>
    <p:sldId id="593" r:id="rId84"/>
    <p:sldId id="643" r:id="rId85"/>
    <p:sldId id="595" r:id="rId86"/>
    <p:sldId id="596" r:id="rId87"/>
    <p:sldId id="597" r:id="rId88"/>
    <p:sldId id="598" r:id="rId89"/>
    <p:sldId id="641" r:id="rId90"/>
  </p:sldIdLst>
  <p:sldSz cx="12801600" cy="9601200" type="A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5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5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5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5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3300"/>
    <a:srgbClr val="FFCC66"/>
    <a:srgbClr val="996633"/>
    <a:srgbClr val="0000CC"/>
    <a:srgbClr val="009900"/>
    <a:srgbClr val="9900CC"/>
    <a:srgbClr val="99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3" autoAdjust="0"/>
    <p:restoredTop sz="94624" autoAdjust="0"/>
  </p:normalViewPr>
  <p:slideViewPr>
    <p:cSldViewPr>
      <p:cViewPr>
        <p:scale>
          <a:sx n="80" d="100"/>
          <a:sy n="80" d="100"/>
        </p:scale>
        <p:origin x="-1230" y="-78"/>
      </p:cViewPr>
      <p:guideLst>
        <p:guide orient="horz" pos="3024"/>
        <p:guide pos="4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27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slide" Target="slides/slide28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slide" Target="slides/slide31.xml"/><Relationship Id="rId47" Type="http://schemas.openxmlformats.org/officeDocument/2006/relationships/slide" Target="slides/slide36.xml"/><Relationship Id="rId50" Type="http://schemas.openxmlformats.org/officeDocument/2006/relationships/slide" Target="slides/slide39.xml"/><Relationship Id="rId55" Type="http://schemas.openxmlformats.org/officeDocument/2006/relationships/slide" Target="slides/slide44.xml"/><Relationship Id="rId63" Type="http://schemas.openxmlformats.org/officeDocument/2006/relationships/slide" Target="slides/slide52.xml"/><Relationship Id="rId68" Type="http://schemas.openxmlformats.org/officeDocument/2006/relationships/slide" Target="slides/slide57.xml"/><Relationship Id="rId76" Type="http://schemas.openxmlformats.org/officeDocument/2006/relationships/slide" Target="slides/slide65.xml"/><Relationship Id="rId84" Type="http://schemas.openxmlformats.org/officeDocument/2006/relationships/slide" Target="slides/slide73.xml"/><Relationship Id="rId89" Type="http://schemas.openxmlformats.org/officeDocument/2006/relationships/slide" Target="slides/slide78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0.xml"/><Relationship Id="rId9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9" Type="http://schemas.openxmlformats.org/officeDocument/2006/relationships/slide" Target="slides/slide18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slide" Target="slides/slide34.xml"/><Relationship Id="rId53" Type="http://schemas.openxmlformats.org/officeDocument/2006/relationships/slide" Target="slides/slide42.xml"/><Relationship Id="rId58" Type="http://schemas.openxmlformats.org/officeDocument/2006/relationships/slide" Target="slides/slide47.xml"/><Relationship Id="rId66" Type="http://schemas.openxmlformats.org/officeDocument/2006/relationships/slide" Target="slides/slide55.xml"/><Relationship Id="rId74" Type="http://schemas.openxmlformats.org/officeDocument/2006/relationships/slide" Target="slides/slide63.xml"/><Relationship Id="rId79" Type="http://schemas.openxmlformats.org/officeDocument/2006/relationships/slide" Target="slides/slide68.xml"/><Relationship Id="rId87" Type="http://schemas.openxmlformats.org/officeDocument/2006/relationships/slide" Target="slides/slide76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0.xml"/><Relationship Id="rId82" Type="http://schemas.openxmlformats.org/officeDocument/2006/relationships/slide" Target="slides/slide71.xml"/><Relationship Id="rId90" Type="http://schemas.openxmlformats.org/officeDocument/2006/relationships/slide" Target="slides/slide79.xml"/><Relationship Id="rId95" Type="http://schemas.openxmlformats.org/officeDocument/2006/relationships/tableStyles" Target="tableStyles.xml"/><Relationship Id="rId19" Type="http://schemas.openxmlformats.org/officeDocument/2006/relationships/slide" Target="slides/slide8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slide" Target="slides/slide32.xml"/><Relationship Id="rId48" Type="http://schemas.openxmlformats.org/officeDocument/2006/relationships/slide" Target="slides/slide37.xml"/><Relationship Id="rId56" Type="http://schemas.openxmlformats.org/officeDocument/2006/relationships/slide" Target="slides/slide45.xml"/><Relationship Id="rId64" Type="http://schemas.openxmlformats.org/officeDocument/2006/relationships/slide" Target="slides/slide53.xml"/><Relationship Id="rId69" Type="http://schemas.openxmlformats.org/officeDocument/2006/relationships/slide" Target="slides/slide58.xml"/><Relationship Id="rId77" Type="http://schemas.openxmlformats.org/officeDocument/2006/relationships/slide" Target="slides/slide66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0.xml"/><Relationship Id="rId72" Type="http://schemas.openxmlformats.org/officeDocument/2006/relationships/slide" Target="slides/slide61.xml"/><Relationship Id="rId80" Type="http://schemas.openxmlformats.org/officeDocument/2006/relationships/slide" Target="slides/slide69.xml"/><Relationship Id="rId85" Type="http://schemas.openxmlformats.org/officeDocument/2006/relationships/slide" Target="slides/slide74.xml"/><Relationship Id="rId9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slide" Target="slides/slide35.xml"/><Relationship Id="rId59" Type="http://schemas.openxmlformats.org/officeDocument/2006/relationships/slide" Target="slides/slide48.xml"/><Relationship Id="rId67" Type="http://schemas.openxmlformats.org/officeDocument/2006/relationships/slide" Target="slides/slide56.xml"/><Relationship Id="rId20" Type="http://schemas.openxmlformats.org/officeDocument/2006/relationships/slide" Target="slides/slide9.xml"/><Relationship Id="rId41" Type="http://schemas.openxmlformats.org/officeDocument/2006/relationships/slide" Target="slides/slide30.xml"/><Relationship Id="rId54" Type="http://schemas.openxmlformats.org/officeDocument/2006/relationships/slide" Target="slides/slide43.xml"/><Relationship Id="rId62" Type="http://schemas.openxmlformats.org/officeDocument/2006/relationships/slide" Target="slides/slide51.xml"/><Relationship Id="rId70" Type="http://schemas.openxmlformats.org/officeDocument/2006/relationships/slide" Target="slides/slide59.xml"/><Relationship Id="rId75" Type="http://schemas.openxmlformats.org/officeDocument/2006/relationships/slide" Target="slides/slide64.xml"/><Relationship Id="rId83" Type="http://schemas.openxmlformats.org/officeDocument/2006/relationships/slide" Target="slides/slide72.xml"/><Relationship Id="rId88" Type="http://schemas.openxmlformats.org/officeDocument/2006/relationships/slide" Target="slides/slide77.xml"/><Relationship Id="rId9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49" Type="http://schemas.openxmlformats.org/officeDocument/2006/relationships/slide" Target="slides/slide38.xml"/><Relationship Id="rId57" Type="http://schemas.openxmlformats.org/officeDocument/2006/relationships/slide" Target="slides/slide46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20.xml"/><Relationship Id="rId44" Type="http://schemas.openxmlformats.org/officeDocument/2006/relationships/slide" Target="slides/slide33.xml"/><Relationship Id="rId52" Type="http://schemas.openxmlformats.org/officeDocument/2006/relationships/slide" Target="slides/slide41.xml"/><Relationship Id="rId60" Type="http://schemas.openxmlformats.org/officeDocument/2006/relationships/slide" Target="slides/slide49.xml"/><Relationship Id="rId65" Type="http://schemas.openxmlformats.org/officeDocument/2006/relationships/slide" Target="slides/slide54.xml"/><Relationship Id="rId73" Type="http://schemas.openxmlformats.org/officeDocument/2006/relationships/slide" Target="slides/slide62.xml"/><Relationship Id="rId78" Type="http://schemas.openxmlformats.org/officeDocument/2006/relationships/slide" Target="slides/slide67.xml"/><Relationship Id="rId81" Type="http://schemas.openxmlformats.org/officeDocument/2006/relationships/slide" Target="slides/slide70.xml"/><Relationship Id="rId86" Type="http://schemas.openxmlformats.org/officeDocument/2006/relationships/slide" Target="slides/slide75.xml"/><Relationship Id="rId9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61.emf"/><Relationship Id="rId1" Type="http://schemas.openxmlformats.org/officeDocument/2006/relationships/image" Target="../media/image60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image" Target="../media/image3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image" Target="../media/image43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image" Target="../media/image47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51.emf"/><Relationship Id="rId1" Type="http://schemas.openxmlformats.org/officeDocument/2006/relationships/image" Target="../media/image50.emf"/><Relationship Id="rId4" Type="http://schemas.openxmlformats.org/officeDocument/2006/relationships/image" Target="../media/image53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55.emf"/><Relationship Id="rId1" Type="http://schemas.openxmlformats.org/officeDocument/2006/relationships/image" Target="../media/image54.emf"/><Relationship Id="rId5" Type="http://schemas.openxmlformats.org/officeDocument/2006/relationships/image" Target="../media/image57.emf"/><Relationship Id="rId4" Type="http://schemas.openxmlformats.org/officeDocument/2006/relationships/image" Target="../media/image5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1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F00D233-FE08-497E-946A-466AA865F1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A8A842-AF32-4EEB-84AB-A2EB3E8305B5}" type="slidenum">
              <a:rPr lang="ru-RU" smtClean="0"/>
              <a:pPr/>
              <a:t>34</a:t>
            </a:fld>
            <a:endParaRPr lang="ru-RU" smtClean="0"/>
          </a:p>
        </p:txBody>
      </p:sp>
      <p:sp>
        <p:nvSpPr>
          <p:cNvPr id="93187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85800"/>
            <a:ext cx="4573587" cy="3430588"/>
          </a:xfrm>
          <a:ln/>
        </p:spPr>
      </p:sp>
      <p:sp>
        <p:nvSpPr>
          <p:cNvPr id="93188" name="Заметки 2"/>
          <p:cNvSpPr>
            <a:spLocks noGrp="1"/>
          </p:cNvSpPr>
          <p:nvPr>
            <p:ph type="body" idx="1"/>
          </p:nvPr>
        </p:nvSpPr>
        <p:spPr>
          <a:xfrm>
            <a:off x="685800" y="4346575"/>
            <a:ext cx="5486400" cy="4111625"/>
          </a:xfrm>
          <a:noFill/>
          <a:ln/>
        </p:spPr>
        <p:txBody>
          <a:bodyPr lIns="91420" tIns="45711" rIns="91420" bIns="45711"/>
          <a:lstStyle/>
          <a:p>
            <a:pPr eaLnBrk="1" hangingPunct="1"/>
            <a:endParaRPr lang="ru-RU" smtClean="0"/>
          </a:p>
        </p:txBody>
      </p:sp>
      <p:sp>
        <p:nvSpPr>
          <p:cNvPr id="93189" name="Номер слайда 3"/>
          <p:cNvSpPr txBox="1">
            <a:spLocks noGrp="1"/>
          </p:cNvSpPr>
          <p:nvPr/>
        </p:nvSpPr>
        <p:spPr bwMode="auto">
          <a:xfrm>
            <a:off x="3886200" y="8685213"/>
            <a:ext cx="2970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0" tIns="45711" rIns="91420" bIns="45711" anchor="b"/>
          <a:lstStyle/>
          <a:p>
            <a:pPr algn="r" defTabSz="896938"/>
            <a:fld id="{7AB26834-0DF2-4923-AD40-16C540F73175}" type="slidenum">
              <a:rPr lang="ru-RU" sz="1200">
                <a:latin typeface="Times New Roman" pitchFamily="18" charset="0"/>
              </a:rPr>
              <a:pPr algn="r" defTabSz="896938"/>
              <a:t>34</a:t>
            </a:fld>
            <a:endParaRPr lang="ru-RU" sz="120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0A8981-F911-4D6D-9302-2D0908689700}" type="slidenum">
              <a:rPr lang="ru-RU" smtClean="0"/>
              <a:pPr/>
              <a:t>63</a:t>
            </a:fld>
            <a:endParaRPr lang="ru-RU" smtClean="0"/>
          </a:p>
        </p:txBody>
      </p:sp>
      <p:sp>
        <p:nvSpPr>
          <p:cNvPr id="61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 anchor="b"/>
          <a:lstStyle/>
          <a:p>
            <a:pPr algn="r">
              <a:defRPr/>
            </a:pPr>
            <a:fld id="{CF001C34-B642-4977-8D47-448988DA6470}" type="slidenum">
              <a:rPr lang="ru-RU" sz="1200">
                <a:latin typeface="+mn-lt"/>
              </a:rPr>
              <a:pPr algn="r">
                <a:defRPr/>
              </a:pPr>
              <a:t>63</a:t>
            </a:fld>
            <a:endParaRPr lang="ru-RU" sz="1200">
              <a:latin typeface="+mn-lt"/>
            </a:endParaRPr>
          </a:p>
        </p:txBody>
      </p:sp>
      <p:sp>
        <p:nvSpPr>
          <p:cNvPr id="942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1428" tIns="45714" rIns="91428" bIns="45714"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0438" y="2982913"/>
            <a:ext cx="10880725" cy="2057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0875" y="5440363"/>
            <a:ext cx="8959850" cy="24542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B89D87-9D18-4ADC-9ED1-E07159A4FC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11C71B-FE82-4413-AC5E-0CE022D26F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9838" y="6721475"/>
            <a:ext cx="7680325" cy="7921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09838" y="857250"/>
            <a:ext cx="7680325" cy="57610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9838" y="7513638"/>
            <a:ext cx="7680325" cy="1127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D9B924-3E9D-47F0-BA06-61A1CEF11D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6388FB-85CC-46EC-8FE0-30AAC31BCE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82113" y="384175"/>
            <a:ext cx="2879725" cy="81930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39763" y="384175"/>
            <a:ext cx="8489950" cy="81930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B71C9D-E3E9-4082-B75F-52DBF64DE6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0438" y="2982913"/>
            <a:ext cx="10880725" cy="2057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0875" y="5440363"/>
            <a:ext cx="8959850" cy="24542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FB2D3-4086-4E9C-B290-D0C663CC46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BE2AA1-2241-4637-A864-70AE1EF751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238" y="6169025"/>
            <a:ext cx="10880725" cy="19081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11238" y="4068763"/>
            <a:ext cx="10880725" cy="21002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51478-30C2-42DF-A344-F98E6320C6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39763" y="2239963"/>
            <a:ext cx="5684837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77000" y="2239963"/>
            <a:ext cx="5684838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468814-4835-4319-ACD2-0F3E5C58D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9763" y="2149475"/>
            <a:ext cx="5656262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9763" y="3044825"/>
            <a:ext cx="5656262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02400" y="2149475"/>
            <a:ext cx="5659438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502400" y="3044825"/>
            <a:ext cx="5659438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FE354-A986-497D-BDB2-F22D4319BB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380D1-4844-4E5A-AC59-451FD05C5E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57CAB9-375C-4E13-8C6C-5342855C90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82113" y="384175"/>
            <a:ext cx="2879725" cy="81930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39763" y="384175"/>
            <a:ext cx="8489950" cy="81930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8C36E5-B2EC-4D3F-90B3-7832FC3832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763" y="382588"/>
            <a:ext cx="4211637" cy="16271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5388" y="382588"/>
            <a:ext cx="7156450" cy="8194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9763" y="2009775"/>
            <a:ext cx="4211637" cy="6567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759BB-ED36-42F5-B8DD-2588F5A3DB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9838" y="6721475"/>
            <a:ext cx="7680325" cy="7921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09838" y="857250"/>
            <a:ext cx="7680325" cy="57610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9838" y="7513638"/>
            <a:ext cx="7680325" cy="1127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6127E-08FD-42C4-9060-8E0FB7C0B0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3E1F6-7893-4821-AD36-7CA7CC3608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82113" y="384175"/>
            <a:ext cx="2879725" cy="81930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39763" y="384175"/>
            <a:ext cx="8489950" cy="81930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768129-F297-441C-9D4F-012F25CDEF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39763" y="384175"/>
            <a:ext cx="11522075" cy="81930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4271D4-FED3-47D3-A68F-077F4F8664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0438" y="2982913"/>
            <a:ext cx="10880725" cy="2057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0875" y="5440363"/>
            <a:ext cx="8959850" cy="24542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EBBB67-8AFE-412D-9855-1AD12135DD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40A87-646C-4268-8DDA-33B9211DEB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238" y="6169025"/>
            <a:ext cx="10880725" cy="19081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11238" y="4068763"/>
            <a:ext cx="10880725" cy="21002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D95D4-9DBD-4F17-94BF-B4E16ED294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39763" y="2239963"/>
            <a:ext cx="5684837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77000" y="2239963"/>
            <a:ext cx="5684838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AA687B-B497-454B-815F-E98C54B66E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9763" y="2149475"/>
            <a:ext cx="5656262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9763" y="3044825"/>
            <a:ext cx="5656262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02400" y="2149475"/>
            <a:ext cx="5659438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502400" y="3044825"/>
            <a:ext cx="5659438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92BE2D-A3C0-4D5E-AB0B-AE1BE0B2F4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39763" y="384175"/>
            <a:ext cx="11522075" cy="81930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7A2E7-AE1B-4A5C-80D8-979DA204C0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5CB8AC-C898-4CCA-B34A-854BDFB8D3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7B65F-A7F0-46F7-B3AA-E36C46F9CE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763" y="382588"/>
            <a:ext cx="4211637" cy="16271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5388" y="382588"/>
            <a:ext cx="7156450" cy="8194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9763" y="2009775"/>
            <a:ext cx="4211637" cy="6567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7A4EF-7392-4F92-861C-5EA86DDFF3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9838" y="6721475"/>
            <a:ext cx="7680325" cy="7921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09838" y="857250"/>
            <a:ext cx="7680325" cy="57610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9838" y="7513638"/>
            <a:ext cx="7680325" cy="1127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CE774-ED85-443E-852C-C8EBF52BDA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071BB-4C26-40A4-92F5-E9FB09B20C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82113" y="384175"/>
            <a:ext cx="2879725" cy="81930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39763" y="384175"/>
            <a:ext cx="8489950" cy="81930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E2B781-4B14-4593-99D8-054AB477D9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0438" y="2982913"/>
            <a:ext cx="10880725" cy="2057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0875" y="5440363"/>
            <a:ext cx="8959850" cy="24542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5CD225-7832-4BF1-82A6-4EED7D6B32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408463-4D1F-4CEA-BCCC-DBCB13BAFC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238" y="6169025"/>
            <a:ext cx="10880725" cy="19081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11238" y="4068763"/>
            <a:ext cx="10880725" cy="21002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8783A-7E7B-41A5-8324-A106266D9A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39763" y="2239963"/>
            <a:ext cx="5684837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77000" y="2239963"/>
            <a:ext cx="5684838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5F4C5A-9ADF-4F61-93C0-2F63897A0C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763" y="384175"/>
            <a:ext cx="11522075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9763" y="2149475"/>
            <a:ext cx="5656262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9763" y="3044825"/>
            <a:ext cx="5656262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02400" y="2149475"/>
            <a:ext cx="5659438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502400" y="3044825"/>
            <a:ext cx="5659438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7C94C1-6F1C-4699-824D-C3FEBD1EAC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142EE-9B8F-4E62-81A5-AC2F6641DA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4DFDE1-870A-4F9D-AAC1-AED48F528A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3C867C-8A03-42C7-960E-36E253EDEA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763" y="382588"/>
            <a:ext cx="4211637" cy="16271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5388" y="382588"/>
            <a:ext cx="7156450" cy="8194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9763" y="2009775"/>
            <a:ext cx="4211637" cy="6567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F6C188-9B5E-46A2-B42C-3A22A7C09B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9838" y="6721475"/>
            <a:ext cx="7680325" cy="7921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09838" y="857250"/>
            <a:ext cx="7680325" cy="57610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9838" y="7513638"/>
            <a:ext cx="7680325" cy="1127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D6D6CE-7E9F-42AF-8EBA-28974ADB65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E436-1591-4669-BB21-FA4B0ED740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82113" y="382588"/>
            <a:ext cx="2879725" cy="81946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39763" y="382588"/>
            <a:ext cx="8489950" cy="8194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45A94C-73DA-4651-B26A-35C47C5452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0438" y="2982913"/>
            <a:ext cx="10880725" cy="2057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0875" y="5440363"/>
            <a:ext cx="8959850" cy="24542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971F45-EC45-4F87-BF3A-4A095FDBD2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059B2-8352-41A0-A250-4BF917F27E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238" y="6169025"/>
            <a:ext cx="10880725" cy="19081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11238" y="4068763"/>
            <a:ext cx="10880725" cy="21002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0829F-2078-4A3A-A31C-AE9F4435CD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39763" y="2239963"/>
            <a:ext cx="5684837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77000" y="2239963"/>
            <a:ext cx="5684838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5B778-C9EE-4A0A-B481-05BF81117D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9763" y="2149475"/>
            <a:ext cx="5656262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9763" y="3044825"/>
            <a:ext cx="5656262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02400" y="2149475"/>
            <a:ext cx="5659438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502400" y="3044825"/>
            <a:ext cx="5659438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627326-05F7-4B13-9C73-1B5B741705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42B382-8BC5-4660-A556-7291A439A0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238" y="6169025"/>
            <a:ext cx="10880725" cy="19081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11238" y="4068763"/>
            <a:ext cx="10880725" cy="21002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AE7871-6D85-4C68-9DB8-1F4528E845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FB9C2-63F4-4A43-93CF-49167E1E44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763" y="382588"/>
            <a:ext cx="4211637" cy="16271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5388" y="382588"/>
            <a:ext cx="7156450" cy="8194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9763" y="2009775"/>
            <a:ext cx="4211637" cy="6567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266BAB-2F0D-4B32-B3F9-D439220D67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9838" y="6721475"/>
            <a:ext cx="7680325" cy="7921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09838" y="857250"/>
            <a:ext cx="7680325" cy="57610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9838" y="7513638"/>
            <a:ext cx="7680325" cy="1127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DD169D-DD80-4BB4-ABF5-CA487558DC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6DD2A2-E014-494A-B85B-86BD24B115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82113" y="384175"/>
            <a:ext cx="2879725" cy="81930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39763" y="384175"/>
            <a:ext cx="8489950" cy="81930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24991F-DC46-49C5-AB97-4CC6E083C6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0438" y="2982913"/>
            <a:ext cx="10880725" cy="2057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0875" y="5440363"/>
            <a:ext cx="8959850" cy="24542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056CD-B54B-4ABE-B0C9-636C206095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22471-A20F-44AA-830E-E51C35BDDC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238" y="6169025"/>
            <a:ext cx="10880725" cy="19081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11238" y="4068763"/>
            <a:ext cx="10880725" cy="21002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FE9C5-BEDE-4B5F-ADD2-79303C94C0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39763" y="2239963"/>
            <a:ext cx="5684837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77000" y="2239963"/>
            <a:ext cx="5684838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55E311-CF80-4061-A4A5-5A7BF862DA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763" y="384175"/>
            <a:ext cx="11522075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9763" y="2149475"/>
            <a:ext cx="5656262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9763" y="3044825"/>
            <a:ext cx="5656262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02400" y="2149475"/>
            <a:ext cx="5659438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502400" y="3044825"/>
            <a:ext cx="5659438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382525-C140-4664-AD93-AABEE6D0C3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39763" y="2239963"/>
            <a:ext cx="5684837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77000" y="2239963"/>
            <a:ext cx="5684838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D367B6-4343-4603-8581-056C1E4D40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DB590A-FA37-4DBE-BE73-FAE7159F98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B7993-263D-4277-9D98-1CD7719326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763" y="382588"/>
            <a:ext cx="4211637" cy="16271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5388" y="382588"/>
            <a:ext cx="7156450" cy="8194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9763" y="2009775"/>
            <a:ext cx="4211637" cy="6567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2C4581-1DBF-4450-AA1A-18EDA9570F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9838" y="6721475"/>
            <a:ext cx="7680325" cy="7921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09838" y="857250"/>
            <a:ext cx="7680325" cy="57610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9838" y="7513638"/>
            <a:ext cx="7680325" cy="1127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B53CB0-1490-4074-8A41-834ADA754A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5E6F5-4FA9-4C7A-B03E-0A6CA52C58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82113" y="382588"/>
            <a:ext cx="2879725" cy="81946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39763" y="382588"/>
            <a:ext cx="8489950" cy="8194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F441B8-D313-4B90-96AB-47FCB3D311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39763" y="382588"/>
            <a:ext cx="11522075" cy="81946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62C11B-626F-4503-83A2-662B0043E7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0438" y="2982913"/>
            <a:ext cx="10880725" cy="2057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0875" y="5440363"/>
            <a:ext cx="8959850" cy="24542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ED72D-C0E2-45E2-AF59-A51B7D8453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A69CD9-3F47-4FE2-903A-085C5594BC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238" y="6169025"/>
            <a:ext cx="10880725" cy="19081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11238" y="4068763"/>
            <a:ext cx="10880725" cy="21002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CC893D-2CD1-4BA1-99E0-D3883338FB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9763" y="2149475"/>
            <a:ext cx="5656262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9763" y="3044825"/>
            <a:ext cx="5656262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02400" y="2149475"/>
            <a:ext cx="5659438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502400" y="3044825"/>
            <a:ext cx="5659438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E6ABDB-7236-4CF6-BEA6-DE6AC9016D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39763" y="2239963"/>
            <a:ext cx="5684837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77000" y="2239963"/>
            <a:ext cx="5684838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0FD19F-C274-4ACA-BDEC-9F8642488D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763" y="384175"/>
            <a:ext cx="11522075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9763" y="2149475"/>
            <a:ext cx="5656262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9763" y="3044825"/>
            <a:ext cx="5656262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02400" y="2149475"/>
            <a:ext cx="5659438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502400" y="3044825"/>
            <a:ext cx="5659438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0C5FB4-D20B-4F00-9733-C71DB86E9B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1E9F5-C690-4EF2-AA28-AD5CB1393B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B35933-3885-445B-BB3B-574023E2DB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763" y="382588"/>
            <a:ext cx="4211637" cy="16271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5388" y="382588"/>
            <a:ext cx="7156450" cy="8194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9763" y="2009775"/>
            <a:ext cx="4211637" cy="6567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17E13D-D3CA-42F7-9B35-AF4F452247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9838" y="6721475"/>
            <a:ext cx="7680325" cy="7921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09838" y="857250"/>
            <a:ext cx="7680325" cy="57610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9838" y="7513638"/>
            <a:ext cx="7680325" cy="1127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F317A6-CD67-454F-A371-89DA775690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03C107-4ED5-4849-8EFF-55C9E3B3C1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82113" y="382588"/>
            <a:ext cx="2879725" cy="81946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39763" y="382588"/>
            <a:ext cx="8489950" cy="8194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879C2D-97BB-4923-A5A8-0D23ED2CFB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0438" y="2982913"/>
            <a:ext cx="10880725" cy="2057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0875" y="5440363"/>
            <a:ext cx="8959850" cy="24542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FEB92F-D306-4910-B4BE-C85CEA30A3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246854-BF4D-4C9A-96BF-CA5228E3E9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0B1713-5203-4F46-AC3F-C3F8AC4E39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238" y="6169025"/>
            <a:ext cx="10880725" cy="19081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11238" y="4068763"/>
            <a:ext cx="10880725" cy="21002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8FF78-0E0E-4F60-BE7B-063CD86DAC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39763" y="2239963"/>
            <a:ext cx="5684837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77000" y="2239963"/>
            <a:ext cx="5684838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631A9-7234-4B20-86A6-53161F437B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763" y="384175"/>
            <a:ext cx="11522075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9763" y="2149475"/>
            <a:ext cx="5656262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9763" y="3044825"/>
            <a:ext cx="5656262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02400" y="2149475"/>
            <a:ext cx="5659438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502400" y="3044825"/>
            <a:ext cx="5659438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57070A-30BA-42ED-A709-347A51F86E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4A519-29D5-41A2-BC94-6478AC86AD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2FA334-B31F-47A3-9B38-15343B83B5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763" y="382588"/>
            <a:ext cx="4211637" cy="16271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5388" y="382588"/>
            <a:ext cx="7156450" cy="8194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9763" y="2009775"/>
            <a:ext cx="4211637" cy="6567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AF77F-6BF5-435E-AB65-861E504E74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9838" y="6721475"/>
            <a:ext cx="7680325" cy="7921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09838" y="857250"/>
            <a:ext cx="7680325" cy="57610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9838" y="7513638"/>
            <a:ext cx="7680325" cy="1127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A1154-43B2-4946-9228-4B4F6BC635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69507C-3489-4451-903C-9250D0686C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82113" y="382588"/>
            <a:ext cx="2879725" cy="81946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39763" y="382588"/>
            <a:ext cx="8489950" cy="8194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C63E6F-829B-4B32-8302-4C1B2DF597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0438" y="2982913"/>
            <a:ext cx="10880725" cy="2057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0875" y="5440363"/>
            <a:ext cx="8959850" cy="24542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CC9F7-393E-4B94-B059-DD53A2BB1C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DD37D-701E-4E47-99E8-7CF06E01CF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B67E81-F575-4EB9-B8C7-4DD7A8B81F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238" y="6169025"/>
            <a:ext cx="10880725" cy="19081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11238" y="4068763"/>
            <a:ext cx="10880725" cy="21002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A87E18-40A3-4A92-A8C3-4830AF2FAE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39763" y="2239963"/>
            <a:ext cx="5684837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77000" y="2239963"/>
            <a:ext cx="5684838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4834E9-A31A-4C77-BABC-0FD2287584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9763" y="2149475"/>
            <a:ext cx="5656262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9763" y="3044825"/>
            <a:ext cx="5656262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02400" y="2149475"/>
            <a:ext cx="5659438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502400" y="3044825"/>
            <a:ext cx="5659438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B8584-AE43-40EE-8CFB-1951A44C69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CDABC3-9B12-4479-B0A5-D768CBD9BC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CC608-611E-49D5-8279-B4093C7F7C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763" y="382588"/>
            <a:ext cx="4211637" cy="16271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5388" y="382588"/>
            <a:ext cx="7156450" cy="8194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9763" y="2009775"/>
            <a:ext cx="4211637" cy="6567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B9A874-A28F-4CF0-AADD-DF67F711D0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9838" y="6721475"/>
            <a:ext cx="7680325" cy="7921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09838" y="857250"/>
            <a:ext cx="7680325" cy="57610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9838" y="7513638"/>
            <a:ext cx="7680325" cy="1127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49183F-06C1-4FCA-9B1C-0048770F04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93893-682D-4828-A118-A4FBD42AB6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82113" y="384175"/>
            <a:ext cx="2879725" cy="81930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39763" y="384175"/>
            <a:ext cx="8489950" cy="81930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E9DEB3-B10F-4474-B377-14442EFBE8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763" y="382588"/>
            <a:ext cx="4211637" cy="16271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5388" y="382588"/>
            <a:ext cx="7156450" cy="8194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9763" y="2009775"/>
            <a:ext cx="4211637" cy="6567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2684B7-451E-419C-AC3F-0DE7B1705C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0438" y="2982913"/>
            <a:ext cx="10880725" cy="2057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0875" y="5440363"/>
            <a:ext cx="8959850" cy="24542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691CE-9051-46E2-A02C-3AB612712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264A60-53FE-4017-AEBC-C3E488D2FA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238" y="6169025"/>
            <a:ext cx="10880725" cy="19081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11238" y="4068763"/>
            <a:ext cx="10880725" cy="21002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69B2B-807B-4370-A112-63480938DE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39763" y="2239963"/>
            <a:ext cx="5684837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77000" y="2239963"/>
            <a:ext cx="5684838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794AC6-D7B1-4310-912B-52133BB306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763" y="384175"/>
            <a:ext cx="11522075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9763" y="2149475"/>
            <a:ext cx="5656262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9763" y="3044825"/>
            <a:ext cx="5656262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02400" y="2149475"/>
            <a:ext cx="5659438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502400" y="3044825"/>
            <a:ext cx="5659438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1255B0-C8F5-4E48-8683-01DD9BC573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09D5B-2121-4B1A-9B46-2B5E71590C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D4E877-699E-44AF-8F39-097544A006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763" y="382588"/>
            <a:ext cx="4211637" cy="16271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5388" y="382588"/>
            <a:ext cx="7156450" cy="8194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9763" y="2009775"/>
            <a:ext cx="4211637" cy="6567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B7DD9B-B21A-4B75-870B-83B894396E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9838" y="6721475"/>
            <a:ext cx="7680325" cy="7921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09838" y="857250"/>
            <a:ext cx="7680325" cy="57610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9838" y="7513638"/>
            <a:ext cx="7680325" cy="1127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B90293-29C4-436D-8352-DA34BE48D6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BA3E1-743C-4C55-BA90-D5F599C5F3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9838" y="6721475"/>
            <a:ext cx="7680325" cy="7921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09838" y="857250"/>
            <a:ext cx="7680325" cy="57610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9838" y="7513638"/>
            <a:ext cx="7680325" cy="1127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FD19E7-8428-4667-ACD0-4690DA3519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82113" y="382588"/>
            <a:ext cx="2879725" cy="81946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39763" y="382588"/>
            <a:ext cx="8489950" cy="8194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73D62B-B675-45BC-BDC7-1EB5630A1A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39763" y="382588"/>
            <a:ext cx="11522075" cy="81946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EA2615-CD91-49F9-ABC7-D81CAA5463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0438" y="2982913"/>
            <a:ext cx="10880725" cy="2057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0875" y="5440363"/>
            <a:ext cx="8959850" cy="24542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0421E4-3D41-4088-A316-5436B88AA3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EC7FC0-EC8C-4BD4-803C-6168391B4A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238" y="6169025"/>
            <a:ext cx="10880725" cy="19081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11238" y="4068763"/>
            <a:ext cx="10880725" cy="21002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BAABF9-2EC9-478F-BACC-3F8FA17B70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39763" y="2239963"/>
            <a:ext cx="5684837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77000" y="2239963"/>
            <a:ext cx="5684838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0B4BB-BDA2-427E-AD09-39D5D3C73A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9763" y="2149475"/>
            <a:ext cx="5656262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9763" y="3044825"/>
            <a:ext cx="5656262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02400" y="2149475"/>
            <a:ext cx="5659438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502400" y="3044825"/>
            <a:ext cx="5659438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94CE52-6C70-4024-84EF-0996591249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18E6A-0113-4A4B-AFC7-3E11EA1039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3E68DF-C3AF-4FDC-9584-3C6813BD72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763" y="382588"/>
            <a:ext cx="4211637" cy="16271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5388" y="382588"/>
            <a:ext cx="7156450" cy="8194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9763" y="2009775"/>
            <a:ext cx="4211637" cy="6567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BEA800-E7C1-4B48-A0C1-F40B4D5E24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0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2.xml"/><Relationship Id="rId3" Type="http://schemas.openxmlformats.org/officeDocument/2006/relationships/slideLayout" Target="../slideLayouts/slideLayout117.xml"/><Relationship Id="rId7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6.xml"/><Relationship Id="rId1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20.xml"/><Relationship Id="rId11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2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slideLayout" Target="../slideLayouts/slideLayout91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slideLayout" Target="../slideLayouts/slideLayout90.xml"/><Relationship Id="rId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9763" y="384175"/>
            <a:ext cx="115220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740" tIns="63882" rIns="127740" bIns="6388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9763" y="2239963"/>
            <a:ext cx="11522075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740" tIns="63882" rIns="127740" bIns="638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97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7740" tIns="63882" rIns="127740" bIns="63882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563" y="8743950"/>
            <a:ext cx="40544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7740" tIns="63882" rIns="127740" bIns="63882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41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7740" tIns="63882" rIns="127740" bIns="63882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21C44C24-7261-4B13-A9E3-B67CBB6988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2pPr>
      <a:lvl3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3pPr>
      <a:lvl4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4pPr>
      <a:lvl5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5pPr>
      <a:lvl6pPr marL="4572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6pPr>
      <a:lvl7pPr marL="9144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7pPr>
      <a:lvl8pPr marL="13716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8pPr>
      <a:lvl9pPr marL="18288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9pPr>
    </p:titleStyle>
    <p:bodyStyle>
      <a:lvl1pPr marL="479425" indent="-479425" algn="l" defTabSz="1279525" rtl="0" eaLnBrk="0" fontAlgn="base" hangingPunct="0">
        <a:spcBef>
          <a:spcPct val="20000"/>
        </a:spcBef>
        <a:spcAft>
          <a:spcPct val="0"/>
        </a:spcAft>
        <a:buChar char="•"/>
        <a:defRPr sz="4500">
          <a:solidFill>
            <a:schemeClr val="tx1"/>
          </a:solidFill>
          <a:latin typeface="+mn-lt"/>
          <a:ea typeface="+mn-ea"/>
          <a:cs typeface="+mn-cs"/>
        </a:defRPr>
      </a:lvl1pPr>
      <a:lvl2pPr marL="1039813" indent="-400050" algn="l" defTabSz="1279525" rtl="0" eaLnBrk="0" fontAlgn="base" hangingPunct="0">
        <a:spcBef>
          <a:spcPct val="20000"/>
        </a:spcBef>
        <a:spcAft>
          <a:spcPct val="0"/>
        </a:spcAft>
        <a:buChar char="–"/>
        <a:defRPr sz="3900">
          <a:solidFill>
            <a:schemeClr val="tx1"/>
          </a:solidFill>
          <a:latin typeface="+mn-lt"/>
        </a:defRPr>
      </a:lvl2pPr>
      <a:lvl3pPr marL="1600200" indent="-320675" algn="l" defTabSz="127952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</a:defRPr>
      </a:lvl3pPr>
      <a:lvl4pPr marL="2239963" indent="-319088" algn="l" defTabSz="1279525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879725" indent="-319088" algn="l" defTabSz="1279525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33369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37941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42513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47085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9763" y="384175"/>
            <a:ext cx="115220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756" tIns="63889" rIns="127756" bIns="6388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9763" y="2239963"/>
            <a:ext cx="11522075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756" tIns="63889" rIns="127756" bIns="638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97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756" tIns="63889" rIns="127756" bIns="63889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563" y="8743950"/>
            <a:ext cx="40544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756" tIns="63889" rIns="127756" bIns="63889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41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756" tIns="63889" rIns="127756" bIns="63889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96AD6EFB-2EE2-4FE8-A597-1987F0CD5A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</p:sldLayoutIdLst>
  <p:txStyles>
    <p:titleStyle>
      <a:lvl1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2pPr>
      <a:lvl3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3pPr>
      <a:lvl4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4pPr>
      <a:lvl5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5pPr>
      <a:lvl6pPr marL="4572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6pPr>
      <a:lvl7pPr marL="9144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7pPr>
      <a:lvl8pPr marL="13716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8pPr>
      <a:lvl9pPr marL="18288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9pPr>
    </p:titleStyle>
    <p:bodyStyle>
      <a:lvl1pPr marL="479425" indent="-479425" algn="l" defTabSz="1279525" rtl="0" eaLnBrk="0" fontAlgn="base" hangingPunct="0">
        <a:spcBef>
          <a:spcPct val="20000"/>
        </a:spcBef>
        <a:spcAft>
          <a:spcPct val="0"/>
        </a:spcAft>
        <a:buChar char="•"/>
        <a:defRPr sz="4500">
          <a:solidFill>
            <a:schemeClr val="tx1"/>
          </a:solidFill>
          <a:latin typeface="+mn-lt"/>
          <a:ea typeface="+mn-ea"/>
          <a:cs typeface="+mn-cs"/>
        </a:defRPr>
      </a:lvl1pPr>
      <a:lvl2pPr marL="1039813" indent="-400050" algn="l" defTabSz="1279525" rtl="0" eaLnBrk="0" fontAlgn="base" hangingPunct="0">
        <a:spcBef>
          <a:spcPct val="20000"/>
        </a:spcBef>
        <a:spcAft>
          <a:spcPct val="0"/>
        </a:spcAft>
        <a:buChar char="–"/>
        <a:defRPr sz="3900">
          <a:solidFill>
            <a:schemeClr val="tx1"/>
          </a:solidFill>
          <a:latin typeface="+mn-lt"/>
        </a:defRPr>
      </a:lvl2pPr>
      <a:lvl3pPr marL="1600200" indent="-320675" algn="l" defTabSz="127952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</a:defRPr>
      </a:lvl3pPr>
      <a:lvl4pPr marL="2239963" indent="-319088" algn="l" defTabSz="1279525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879725" indent="-319088" algn="l" defTabSz="1279525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33369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37941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42513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47085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9763" y="384175"/>
            <a:ext cx="115220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786" tIns="63903" rIns="127786" bIns="6390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9763" y="2239963"/>
            <a:ext cx="11522075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786" tIns="63903" rIns="127786" bIns="639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97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786" tIns="63903" rIns="127786" bIns="63903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563" y="8743950"/>
            <a:ext cx="40544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786" tIns="63903" rIns="127786" bIns="63903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41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786" tIns="63903" rIns="127786" bIns="63903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5EAF05C9-A00B-4461-8CB1-4C6258E98B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txStyles>
    <p:titleStyle>
      <a:lvl1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2pPr>
      <a:lvl3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3pPr>
      <a:lvl4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4pPr>
      <a:lvl5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5pPr>
      <a:lvl6pPr marL="4572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6pPr>
      <a:lvl7pPr marL="9144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7pPr>
      <a:lvl8pPr marL="13716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8pPr>
      <a:lvl9pPr marL="18288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9pPr>
    </p:titleStyle>
    <p:bodyStyle>
      <a:lvl1pPr marL="479425" indent="-479425" algn="l" defTabSz="1279525" rtl="0" eaLnBrk="0" fontAlgn="base" hangingPunct="0">
        <a:spcBef>
          <a:spcPct val="20000"/>
        </a:spcBef>
        <a:spcAft>
          <a:spcPct val="0"/>
        </a:spcAft>
        <a:buChar char="•"/>
        <a:defRPr sz="4500">
          <a:solidFill>
            <a:schemeClr val="tx1"/>
          </a:solidFill>
          <a:latin typeface="+mn-lt"/>
          <a:ea typeface="+mn-ea"/>
          <a:cs typeface="+mn-cs"/>
        </a:defRPr>
      </a:lvl1pPr>
      <a:lvl2pPr marL="1039813" indent="-400050" algn="l" defTabSz="1279525" rtl="0" eaLnBrk="0" fontAlgn="base" hangingPunct="0">
        <a:spcBef>
          <a:spcPct val="20000"/>
        </a:spcBef>
        <a:spcAft>
          <a:spcPct val="0"/>
        </a:spcAft>
        <a:buChar char="–"/>
        <a:defRPr sz="3900">
          <a:solidFill>
            <a:schemeClr val="tx1"/>
          </a:solidFill>
          <a:latin typeface="+mn-lt"/>
        </a:defRPr>
      </a:lvl2pPr>
      <a:lvl3pPr marL="1600200" indent="-320675" algn="l" defTabSz="127952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</a:defRPr>
      </a:lvl3pPr>
      <a:lvl4pPr marL="2239963" indent="-319088" algn="l" defTabSz="1279525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879725" indent="-319088" algn="l" defTabSz="1279525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33369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37941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42513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47085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9763" y="382588"/>
            <a:ext cx="11522075" cy="160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278" tIns="63665" rIns="127278" bIns="6366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9763" y="2239963"/>
            <a:ext cx="11522075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278" tIns="63665" rIns="127278" bIns="636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97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278" tIns="63665" rIns="127278" bIns="63665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563" y="8743950"/>
            <a:ext cx="40544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278" tIns="63665" rIns="127278" bIns="63665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41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278" tIns="63665" rIns="127278" bIns="63665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F46452DF-E581-404A-B21C-FAF3625FCD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2pPr>
      <a:lvl3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3pPr>
      <a:lvl4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4pPr>
      <a:lvl5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5pPr>
      <a:lvl6pPr marL="4572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6pPr>
      <a:lvl7pPr marL="9144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7pPr>
      <a:lvl8pPr marL="13716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8pPr>
      <a:lvl9pPr marL="18288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9pPr>
    </p:titleStyle>
    <p:bodyStyle>
      <a:lvl1pPr marL="479425" indent="-479425" algn="l" defTabSz="1279525" rtl="0" eaLnBrk="0" fontAlgn="base" hangingPunct="0">
        <a:spcBef>
          <a:spcPct val="20000"/>
        </a:spcBef>
        <a:spcAft>
          <a:spcPct val="0"/>
        </a:spcAft>
        <a:buChar char="•"/>
        <a:defRPr sz="4500">
          <a:solidFill>
            <a:schemeClr val="tx1"/>
          </a:solidFill>
          <a:latin typeface="+mn-lt"/>
          <a:ea typeface="+mn-ea"/>
          <a:cs typeface="+mn-cs"/>
        </a:defRPr>
      </a:lvl1pPr>
      <a:lvl2pPr marL="1039813" indent="-396875" algn="l" defTabSz="1279525" rtl="0" eaLnBrk="0" fontAlgn="base" hangingPunct="0">
        <a:spcBef>
          <a:spcPct val="20000"/>
        </a:spcBef>
        <a:spcAft>
          <a:spcPct val="0"/>
        </a:spcAft>
        <a:buChar char="–"/>
        <a:defRPr sz="3900">
          <a:solidFill>
            <a:schemeClr val="tx1"/>
          </a:solidFill>
          <a:latin typeface="+mn-lt"/>
        </a:defRPr>
      </a:lvl2pPr>
      <a:lvl3pPr marL="1600200" indent="-320675" algn="l" defTabSz="127952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</a:defRPr>
      </a:lvl3pPr>
      <a:lvl4pPr marL="2239963" indent="-322263" algn="l" defTabSz="1279525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876550" indent="-315913" algn="l" defTabSz="1279525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33337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37909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42481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47053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9763" y="384175"/>
            <a:ext cx="115220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725" tIns="63871" rIns="127725" bIns="6387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9763" y="2239963"/>
            <a:ext cx="11522075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725" tIns="63871" rIns="127725" bIns="6387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505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97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7725" tIns="63871" rIns="127725" bIns="63871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05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563" y="8743950"/>
            <a:ext cx="40544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7725" tIns="63871" rIns="127725" bIns="63871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05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41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7725" tIns="63871" rIns="127725" bIns="63871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8FA6BE8B-A435-49DE-92F6-0179EC2964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2pPr>
      <a:lvl3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3pPr>
      <a:lvl4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4pPr>
      <a:lvl5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5pPr>
      <a:lvl6pPr marL="4572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6pPr>
      <a:lvl7pPr marL="9144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7pPr>
      <a:lvl8pPr marL="13716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8pPr>
      <a:lvl9pPr marL="18288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9pPr>
    </p:titleStyle>
    <p:bodyStyle>
      <a:lvl1pPr marL="479425" indent="-479425" algn="l" defTabSz="1279525" rtl="0" eaLnBrk="0" fontAlgn="base" hangingPunct="0">
        <a:spcBef>
          <a:spcPct val="20000"/>
        </a:spcBef>
        <a:spcAft>
          <a:spcPct val="0"/>
        </a:spcAft>
        <a:buChar char="•"/>
        <a:defRPr sz="4500">
          <a:solidFill>
            <a:schemeClr val="tx1"/>
          </a:solidFill>
          <a:latin typeface="+mn-lt"/>
          <a:ea typeface="+mn-ea"/>
          <a:cs typeface="+mn-cs"/>
        </a:defRPr>
      </a:lvl1pPr>
      <a:lvl2pPr marL="1039813" indent="-396875" algn="l" defTabSz="1279525" rtl="0" eaLnBrk="0" fontAlgn="base" hangingPunct="0">
        <a:spcBef>
          <a:spcPct val="20000"/>
        </a:spcBef>
        <a:spcAft>
          <a:spcPct val="0"/>
        </a:spcAft>
        <a:buChar char="–"/>
        <a:defRPr sz="3900">
          <a:solidFill>
            <a:schemeClr val="tx1"/>
          </a:solidFill>
          <a:latin typeface="+mn-lt"/>
        </a:defRPr>
      </a:lvl2pPr>
      <a:lvl3pPr marL="1600200" indent="-320675" algn="l" defTabSz="127952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</a:defRPr>
      </a:lvl3pPr>
      <a:lvl4pPr marL="2239963" indent="-322263" algn="l" defTabSz="1279525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876550" indent="-315913" algn="l" defTabSz="1279525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33337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37909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42481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47053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9763" y="382588"/>
            <a:ext cx="11522075" cy="160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264" tIns="63657" rIns="127264" bIns="6365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9763" y="2239963"/>
            <a:ext cx="11522075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264" tIns="63657" rIns="127264" bIns="6365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97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264" tIns="63657" rIns="127264" bIns="63657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563" y="8743950"/>
            <a:ext cx="40544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264" tIns="63657" rIns="127264" bIns="63657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41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264" tIns="63657" rIns="127264" bIns="63657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96C65C8E-3A13-424F-AD36-8030A4AC0C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2pPr>
      <a:lvl3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3pPr>
      <a:lvl4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4pPr>
      <a:lvl5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5pPr>
      <a:lvl6pPr marL="4572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6pPr>
      <a:lvl7pPr marL="9144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7pPr>
      <a:lvl8pPr marL="13716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8pPr>
      <a:lvl9pPr marL="18288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9pPr>
    </p:titleStyle>
    <p:bodyStyle>
      <a:lvl1pPr marL="479425" indent="-479425" algn="l" defTabSz="1279525" rtl="0" eaLnBrk="0" fontAlgn="base" hangingPunct="0">
        <a:spcBef>
          <a:spcPct val="20000"/>
        </a:spcBef>
        <a:spcAft>
          <a:spcPct val="0"/>
        </a:spcAft>
        <a:buChar char="•"/>
        <a:defRPr sz="4500">
          <a:solidFill>
            <a:schemeClr val="tx1"/>
          </a:solidFill>
          <a:latin typeface="+mn-lt"/>
          <a:ea typeface="+mn-ea"/>
          <a:cs typeface="+mn-cs"/>
        </a:defRPr>
      </a:lvl1pPr>
      <a:lvl2pPr marL="1039813" indent="-396875" algn="l" defTabSz="1279525" rtl="0" eaLnBrk="0" fontAlgn="base" hangingPunct="0">
        <a:spcBef>
          <a:spcPct val="20000"/>
        </a:spcBef>
        <a:spcAft>
          <a:spcPct val="0"/>
        </a:spcAft>
        <a:buChar char="–"/>
        <a:defRPr sz="3900">
          <a:solidFill>
            <a:schemeClr val="tx1"/>
          </a:solidFill>
          <a:latin typeface="+mn-lt"/>
        </a:defRPr>
      </a:lvl2pPr>
      <a:lvl3pPr marL="1600200" indent="-320675" algn="l" defTabSz="127952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</a:defRPr>
      </a:lvl3pPr>
      <a:lvl4pPr marL="2239963" indent="-322263" algn="l" defTabSz="1279525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876550" indent="-315913" algn="l" defTabSz="1279525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33337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37909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42481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47053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9763" y="382588"/>
            <a:ext cx="11522075" cy="160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294" tIns="63672" rIns="127294" bIns="6367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9763" y="2239963"/>
            <a:ext cx="11522075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294" tIns="63672" rIns="127294" bIns="6367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97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294" tIns="63672" rIns="127294" bIns="63672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563" y="8743950"/>
            <a:ext cx="40544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294" tIns="63672" rIns="127294" bIns="63672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41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294" tIns="63672" rIns="127294" bIns="63672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73BCFE52-73C2-4EA1-A380-1993723C62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2pPr>
      <a:lvl3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3pPr>
      <a:lvl4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4pPr>
      <a:lvl5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5pPr>
      <a:lvl6pPr marL="4572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6pPr>
      <a:lvl7pPr marL="9144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7pPr>
      <a:lvl8pPr marL="13716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8pPr>
      <a:lvl9pPr marL="18288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9pPr>
    </p:titleStyle>
    <p:bodyStyle>
      <a:lvl1pPr marL="479425" indent="-479425" algn="l" defTabSz="1279525" rtl="0" eaLnBrk="0" fontAlgn="base" hangingPunct="0">
        <a:spcBef>
          <a:spcPct val="20000"/>
        </a:spcBef>
        <a:spcAft>
          <a:spcPct val="0"/>
        </a:spcAft>
        <a:buChar char="•"/>
        <a:defRPr sz="4500">
          <a:solidFill>
            <a:schemeClr val="tx1"/>
          </a:solidFill>
          <a:latin typeface="+mn-lt"/>
          <a:ea typeface="+mn-ea"/>
          <a:cs typeface="+mn-cs"/>
        </a:defRPr>
      </a:lvl1pPr>
      <a:lvl2pPr marL="1039813" indent="-396875" algn="l" defTabSz="1279525" rtl="0" eaLnBrk="0" fontAlgn="base" hangingPunct="0">
        <a:spcBef>
          <a:spcPct val="20000"/>
        </a:spcBef>
        <a:spcAft>
          <a:spcPct val="0"/>
        </a:spcAft>
        <a:buChar char="–"/>
        <a:defRPr sz="3900">
          <a:solidFill>
            <a:schemeClr val="tx1"/>
          </a:solidFill>
          <a:latin typeface="+mn-lt"/>
        </a:defRPr>
      </a:lvl2pPr>
      <a:lvl3pPr marL="1600200" indent="-320675" algn="l" defTabSz="127952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</a:defRPr>
      </a:lvl3pPr>
      <a:lvl4pPr marL="2239963" indent="-322263" algn="l" defTabSz="1279525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876550" indent="-315913" algn="l" defTabSz="1279525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33337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37909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42481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47053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9763" y="382588"/>
            <a:ext cx="11522075" cy="160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280" tIns="63664" rIns="127280" bIns="6366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9763" y="2239963"/>
            <a:ext cx="11522075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280" tIns="63664" rIns="127280" bIns="6366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97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280" tIns="63664" rIns="127280" bIns="63664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563" y="8743950"/>
            <a:ext cx="40544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280" tIns="63664" rIns="127280" bIns="63664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41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280" tIns="63664" rIns="127280" bIns="63664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4609C6E6-F75B-4096-9635-97B156EE5E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2pPr>
      <a:lvl3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3pPr>
      <a:lvl4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4pPr>
      <a:lvl5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5pPr>
      <a:lvl6pPr marL="4572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6pPr>
      <a:lvl7pPr marL="9144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7pPr>
      <a:lvl8pPr marL="13716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8pPr>
      <a:lvl9pPr marL="18288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9pPr>
    </p:titleStyle>
    <p:bodyStyle>
      <a:lvl1pPr marL="479425" indent="-479425" algn="l" defTabSz="1279525" rtl="0" eaLnBrk="0" fontAlgn="base" hangingPunct="0">
        <a:spcBef>
          <a:spcPct val="20000"/>
        </a:spcBef>
        <a:spcAft>
          <a:spcPct val="0"/>
        </a:spcAft>
        <a:buChar char="•"/>
        <a:defRPr sz="4500">
          <a:solidFill>
            <a:schemeClr val="tx1"/>
          </a:solidFill>
          <a:latin typeface="+mn-lt"/>
          <a:ea typeface="+mn-ea"/>
          <a:cs typeface="+mn-cs"/>
        </a:defRPr>
      </a:lvl1pPr>
      <a:lvl2pPr marL="1039813" indent="-396875" algn="l" defTabSz="1279525" rtl="0" eaLnBrk="0" fontAlgn="base" hangingPunct="0">
        <a:spcBef>
          <a:spcPct val="20000"/>
        </a:spcBef>
        <a:spcAft>
          <a:spcPct val="0"/>
        </a:spcAft>
        <a:buChar char="–"/>
        <a:defRPr sz="3900">
          <a:solidFill>
            <a:schemeClr val="tx1"/>
          </a:solidFill>
          <a:latin typeface="+mn-lt"/>
        </a:defRPr>
      </a:lvl2pPr>
      <a:lvl3pPr marL="1600200" indent="-320675" algn="l" defTabSz="127952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</a:defRPr>
      </a:lvl3pPr>
      <a:lvl4pPr marL="2239963" indent="-322263" algn="l" defTabSz="1279525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876550" indent="-315913" algn="l" defTabSz="1279525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33337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37909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42481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47053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9763" y="384175"/>
            <a:ext cx="115220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800" tIns="63910" rIns="127800" bIns="6391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9763" y="2239963"/>
            <a:ext cx="11522075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800" tIns="63910" rIns="127800" bIns="639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34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97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800" tIns="63910" rIns="127800" bIns="63910" numCol="1" anchor="t" anchorCtr="0" compatLnSpc="1">
            <a:prstTxWarp prst="textNoShape">
              <a:avLst/>
            </a:prstTxWarp>
          </a:bodyPr>
          <a:lstStyle>
            <a:lvl1pPr>
              <a:defRPr sz="20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34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563" y="8743950"/>
            <a:ext cx="40544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800" tIns="63910" rIns="127800" bIns="63910" numCol="1" anchor="t" anchorCtr="0" compatLnSpc="1">
            <a:prstTxWarp prst="textNoShape">
              <a:avLst/>
            </a:prstTxWarp>
          </a:bodyPr>
          <a:lstStyle>
            <a:lvl1pPr algn="ctr">
              <a:defRPr sz="20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34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41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800" tIns="63910" rIns="127800" bIns="63910" numCol="1" anchor="t" anchorCtr="0" compatLnSpc="1">
            <a:prstTxWarp prst="textNoShape">
              <a:avLst/>
            </a:prstTxWarp>
          </a:bodyPr>
          <a:lstStyle>
            <a:lvl1pPr algn="r">
              <a:defRPr sz="2000">
                <a:latin typeface="Times New Roman" pitchFamily="18" charset="0"/>
              </a:defRPr>
            </a:lvl1pPr>
          </a:lstStyle>
          <a:p>
            <a:pPr>
              <a:defRPr/>
            </a:pPr>
            <a:fld id="{833AA37F-0953-4DF5-BC3A-5ECFB28315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1276350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76350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Times New Roman" pitchFamily="18" charset="0"/>
        </a:defRPr>
      </a:lvl2pPr>
      <a:lvl3pPr algn="ctr" defTabSz="1276350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Times New Roman" pitchFamily="18" charset="0"/>
        </a:defRPr>
      </a:lvl3pPr>
      <a:lvl4pPr algn="ctr" defTabSz="1276350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Times New Roman" pitchFamily="18" charset="0"/>
        </a:defRPr>
      </a:lvl4pPr>
      <a:lvl5pPr algn="ctr" defTabSz="1276350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Times New Roman" pitchFamily="18" charset="0"/>
        </a:defRPr>
      </a:lvl5pPr>
      <a:lvl6pPr marL="457200" algn="ctr" defTabSz="1276350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Times New Roman" pitchFamily="18" charset="0"/>
        </a:defRPr>
      </a:lvl6pPr>
      <a:lvl7pPr marL="914400" algn="ctr" defTabSz="1276350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Times New Roman" pitchFamily="18" charset="0"/>
        </a:defRPr>
      </a:lvl7pPr>
      <a:lvl8pPr marL="1371600" algn="ctr" defTabSz="1276350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Times New Roman" pitchFamily="18" charset="0"/>
        </a:defRPr>
      </a:lvl8pPr>
      <a:lvl9pPr marL="1828800" algn="ctr" defTabSz="1276350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Times New Roman" pitchFamily="18" charset="0"/>
        </a:defRPr>
      </a:lvl9pPr>
    </p:titleStyle>
    <p:bodyStyle>
      <a:lvl1pPr marL="476250" indent="-476250" algn="l" defTabSz="1276350" rtl="0" eaLnBrk="0" fontAlgn="base" hangingPunct="0">
        <a:spcBef>
          <a:spcPct val="20000"/>
        </a:spcBef>
        <a:spcAft>
          <a:spcPct val="0"/>
        </a:spcAft>
        <a:buChar char="•"/>
        <a:defRPr sz="4500">
          <a:solidFill>
            <a:schemeClr val="tx1"/>
          </a:solidFill>
          <a:latin typeface="+mn-lt"/>
          <a:ea typeface="+mn-ea"/>
          <a:cs typeface="+mn-cs"/>
        </a:defRPr>
      </a:lvl1pPr>
      <a:lvl2pPr marL="1035050" indent="-395288" algn="l" defTabSz="1276350" rtl="0" eaLnBrk="0" fontAlgn="base" hangingPunct="0">
        <a:spcBef>
          <a:spcPct val="20000"/>
        </a:spcBef>
        <a:spcAft>
          <a:spcPct val="0"/>
        </a:spcAft>
        <a:buChar char="–"/>
        <a:defRPr sz="3900">
          <a:solidFill>
            <a:schemeClr val="tx1"/>
          </a:solidFill>
          <a:latin typeface="+mn-lt"/>
        </a:defRPr>
      </a:lvl2pPr>
      <a:lvl3pPr marL="1595438" indent="-315913" algn="l" defTabSz="1276350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</a:defRPr>
      </a:lvl3pPr>
      <a:lvl4pPr marL="2235200" indent="-314325" algn="l" defTabSz="1276350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876550" indent="-315913" algn="l" defTabSz="1276350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3333750" indent="-315913" algn="l" defTabSz="1276350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3790950" indent="-315913" algn="l" defTabSz="1276350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4248150" indent="-315913" algn="l" defTabSz="1276350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4705350" indent="-315913" algn="l" defTabSz="1276350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9763" y="382588"/>
            <a:ext cx="11522075" cy="160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362" tIns="63703" rIns="127362" bIns="6370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9763" y="2239963"/>
            <a:ext cx="11522075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362" tIns="63703" rIns="127362" bIns="637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97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362" tIns="63703" rIns="127362" bIns="63703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563" y="8743950"/>
            <a:ext cx="40544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362" tIns="63703" rIns="127362" bIns="63703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41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362" tIns="63703" rIns="127362" bIns="63703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DBDB5977-6C67-483F-8A3A-40767048F8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</p:sldLayoutIdLst>
  <p:txStyles>
    <p:titleStyle>
      <a:lvl1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2pPr>
      <a:lvl3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3pPr>
      <a:lvl4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4pPr>
      <a:lvl5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5pPr>
      <a:lvl6pPr marL="4572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6pPr>
      <a:lvl7pPr marL="9144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7pPr>
      <a:lvl8pPr marL="13716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8pPr>
      <a:lvl9pPr marL="18288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9pPr>
    </p:titleStyle>
    <p:bodyStyle>
      <a:lvl1pPr marL="479425" indent="-479425" algn="l" defTabSz="1279525" rtl="0" eaLnBrk="0" fontAlgn="base" hangingPunct="0">
        <a:spcBef>
          <a:spcPct val="20000"/>
        </a:spcBef>
        <a:spcAft>
          <a:spcPct val="0"/>
        </a:spcAft>
        <a:buChar char="•"/>
        <a:defRPr sz="4500">
          <a:solidFill>
            <a:schemeClr val="tx1"/>
          </a:solidFill>
          <a:latin typeface="+mn-lt"/>
          <a:ea typeface="+mn-ea"/>
          <a:cs typeface="+mn-cs"/>
        </a:defRPr>
      </a:lvl1pPr>
      <a:lvl2pPr marL="1039813" indent="-396875" algn="l" defTabSz="1279525" rtl="0" eaLnBrk="0" fontAlgn="base" hangingPunct="0">
        <a:spcBef>
          <a:spcPct val="20000"/>
        </a:spcBef>
        <a:spcAft>
          <a:spcPct val="0"/>
        </a:spcAft>
        <a:buChar char="–"/>
        <a:defRPr sz="3900">
          <a:solidFill>
            <a:schemeClr val="tx1"/>
          </a:solidFill>
          <a:latin typeface="+mn-lt"/>
        </a:defRPr>
      </a:lvl2pPr>
      <a:lvl3pPr marL="1600200" indent="-320675" algn="l" defTabSz="127952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</a:defRPr>
      </a:lvl3pPr>
      <a:lvl4pPr marL="2239963" indent="-322263" algn="l" defTabSz="1279525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876550" indent="-315913" algn="l" defTabSz="1279525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33337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37909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42481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47053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9763" y="384175"/>
            <a:ext cx="115220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740" tIns="63878" rIns="127740" bIns="6387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9763" y="2239963"/>
            <a:ext cx="11522075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740" tIns="63878" rIns="127740" bIns="638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519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97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7740" tIns="63878" rIns="127740" bIns="63878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519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563" y="8743950"/>
            <a:ext cx="40544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7740" tIns="63878" rIns="127740" bIns="63878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519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41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7740" tIns="63878" rIns="127740" bIns="63878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C0B3D141-57A6-49C4-A8EE-01B319AE02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2pPr>
      <a:lvl3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3pPr>
      <a:lvl4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4pPr>
      <a:lvl5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5pPr>
      <a:lvl6pPr marL="4572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6pPr>
      <a:lvl7pPr marL="9144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7pPr>
      <a:lvl8pPr marL="13716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8pPr>
      <a:lvl9pPr marL="18288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9pPr>
    </p:titleStyle>
    <p:bodyStyle>
      <a:lvl1pPr marL="479425" indent="-479425" algn="l" defTabSz="1279525" rtl="0" eaLnBrk="0" fontAlgn="base" hangingPunct="0">
        <a:spcBef>
          <a:spcPct val="20000"/>
        </a:spcBef>
        <a:spcAft>
          <a:spcPct val="0"/>
        </a:spcAft>
        <a:buChar char="•"/>
        <a:defRPr sz="4500">
          <a:solidFill>
            <a:schemeClr val="tx1"/>
          </a:solidFill>
          <a:latin typeface="+mn-lt"/>
          <a:ea typeface="+mn-ea"/>
          <a:cs typeface="+mn-cs"/>
        </a:defRPr>
      </a:lvl1pPr>
      <a:lvl2pPr marL="1039813" indent="-396875" algn="l" defTabSz="1279525" rtl="0" eaLnBrk="0" fontAlgn="base" hangingPunct="0">
        <a:spcBef>
          <a:spcPct val="20000"/>
        </a:spcBef>
        <a:spcAft>
          <a:spcPct val="0"/>
        </a:spcAft>
        <a:buChar char="–"/>
        <a:defRPr sz="3900">
          <a:solidFill>
            <a:schemeClr val="tx1"/>
          </a:solidFill>
          <a:latin typeface="+mn-lt"/>
        </a:defRPr>
      </a:lvl2pPr>
      <a:lvl3pPr marL="1600200" indent="-320675" algn="l" defTabSz="127952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</a:defRPr>
      </a:lvl3pPr>
      <a:lvl4pPr marL="2239963" indent="-322263" algn="l" defTabSz="1279525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876550" indent="-315913" algn="l" defTabSz="1279525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33337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37909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42481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47053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_____Microsoft_Office_Excel_97-20032.xls"/><Relationship Id="rId4" Type="http://schemas.openxmlformats.org/officeDocument/2006/relationships/oleObject" Target="../embeddings/_____Microsoft_Office_Excel_97-20031.xls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4.xml"/><Relationship Id="rId4" Type="http://schemas.openxmlformats.org/officeDocument/2006/relationships/slide" Target="slide5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_____Microsoft_Office_Excel_97-20033.xls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slideLayout" Target="../slideLayouts/slideLayout4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0.png"/><Relationship Id="rId5" Type="http://schemas.openxmlformats.org/officeDocument/2006/relationships/oleObject" Target="../embeddings/_____Microsoft_Office_Excel_97-20034.xls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5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3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41.jpeg"/><Relationship Id="rId7" Type="http://schemas.openxmlformats.org/officeDocument/2006/relationships/oleObject" Target="../embeddings/_____Microsoft_Office_Excel_97-20037.xls"/><Relationship Id="rId2" Type="http://schemas.openxmlformats.org/officeDocument/2006/relationships/slideLayout" Target="../slideLayouts/slideLayout4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_____Microsoft_Office_Excel_97-20036.xls"/><Relationship Id="rId5" Type="http://schemas.openxmlformats.org/officeDocument/2006/relationships/oleObject" Target="../embeddings/_____Microsoft_Office_Excel_97-20035.xls"/><Relationship Id="rId4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0.png"/><Relationship Id="rId2" Type="http://schemas.openxmlformats.org/officeDocument/2006/relationships/slideLayout" Target="../slideLayouts/slideLayout41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_____Microsoft_Office_Excel_97-200310.xls"/><Relationship Id="rId5" Type="http://schemas.openxmlformats.org/officeDocument/2006/relationships/oleObject" Target="../embeddings/_____Microsoft_Office_Excel_97-20039.xls"/><Relationship Id="rId4" Type="http://schemas.openxmlformats.org/officeDocument/2006/relationships/oleObject" Target="../embeddings/_____Microsoft_Office_Excel_97-20038.xls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5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3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3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41.jpeg"/><Relationship Id="rId7" Type="http://schemas.openxmlformats.org/officeDocument/2006/relationships/oleObject" Target="../embeddings/_____Microsoft_Office_Excel_97-200314.xls"/><Relationship Id="rId2" Type="http://schemas.openxmlformats.org/officeDocument/2006/relationships/slideLayout" Target="../slideLayouts/slideLayout75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_____Microsoft_Office_Excel_97-200313.xls"/><Relationship Id="rId5" Type="http://schemas.openxmlformats.org/officeDocument/2006/relationships/oleObject" Target="../embeddings/_____Microsoft_Office_Excel_97-200312.xls"/><Relationship Id="rId4" Type="http://schemas.openxmlformats.org/officeDocument/2006/relationships/oleObject" Target="../embeddings/_____Microsoft_Office_Excel_97-200311.xls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5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86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_____Microsoft_Office_Excel_97-200319.xls"/><Relationship Id="rId3" Type="http://schemas.openxmlformats.org/officeDocument/2006/relationships/image" Target="../media/image41.jpeg"/><Relationship Id="rId7" Type="http://schemas.openxmlformats.org/officeDocument/2006/relationships/oleObject" Target="../embeddings/_____Microsoft_Office_Excel_97-200318.xls"/><Relationship Id="rId2" Type="http://schemas.openxmlformats.org/officeDocument/2006/relationships/slideLayout" Target="../slideLayouts/slideLayout86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_____Microsoft_Office_Excel_97-200317.xls"/><Relationship Id="rId5" Type="http://schemas.openxmlformats.org/officeDocument/2006/relationships/oleObject" Target="../embeddings/_____Microsoft_Office_Excel_97-200316.xls"/><Relationship Id="rId4" Type="http://schemas.openxmlformats.org/officeDocument/2006/relationships/oleObject" Target="../embeddings/_____Microsoft_Office_Excel_97-200315.xls"/><Relationship Id="rId9" Type="http://schemas.openxmlformats.org/officeDocument/2006/relationships/image" Target="../media/image40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slideLayout" Target="../slideLayouts/slideLayout41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_____Microsoft_Office_Excel_97-200320.xls"/><Relationship Id="rId4" Type="http://schemas.openxmlformats.org/officeDocument/2006/relationships/image" Target="../media/image59.jpe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slideLayout" Target="../slideLayouts/slideLayout98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_____Microsoft_Office_Excel_97-200322.xls"/><Relationship Id="rId4" Type="http://schemas.openxmlformats.org/officeDocument/2006/relationships/oleObject" Target="../embeddings/_____Microsoft_Office_Excel_97-200321.xls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98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98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03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09.xml"/><Relationship Id="rId4" Type="http://schemas.openxmlformats.org/officeDocument/2006/relationships/image" Target="../media/image64.jpe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0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0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04.xml"/><Relationship Id="rId4" Type="http://schemas.openxmlformats.org/officeDocument/2006/relationships/image" Target="../media/image67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09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109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9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hyperlink" Target="mailto:nsk@5-tv.ru" TargetMode="External"/><Relationship Id="rId2" Type="http://schemas.openxmlformats.org/officeDocument/2006/relationships/hyperlink" Target="mailto:trionsk@bk.ru" TargetMode="External"/><Relationship Id="rId1" Type="http://schemas.openxmlformats.org/officeDocument/2006/relationships/slideLayout" Target="../slideLayouts/slideLayout109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9.xml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gs.ru/" TargetMode="External"/><Relationship Id="rId3" Type="http://schemas.openxmlformats.org/officeDocument/2006/relationships/hyperlink" Target="http://www.interfakx-russia.ru/" TargetMode="External"/><Relationship Id="rId7" Type="http://schemas.openxmlformats.org/officeDocument/2006/relationships/hyperlink" Target="http://www.ria-sibir.ru/" TargetMode="External"/><Relationship Id="rId12" Type="http://schemas.openxmlformats.org/officeDocument/2006/relationships/hyperlink" Target="http://www.fedpress.ru/" TargetMode="External"/><Relationship Id="rId2" Type="http://schemas.openxmlformats.org/officeDocument/2006/relationships/hyperlink" Target="http://www.regnum.ru/" TargetMode="External"/><Relationship Id="rId1" Type="http://schemas.openxmlformats.org/officeDocument/2006/relationships/slideLayout" Target="../slideLayouts/slideLayout109.xml"/><Relationship Id="rId6" Type="http://schemas.openxmlformats.org/officeDocument/2006/relationships/hyperlink" Target="http://www.rian.ru/" TargetMode="External"/><Relationship Id="rId11" Type="http://schemas.openxmlformats.org/officeDocument/2006/relationships/hyperlink" Target="http://www.sibkray.ru/" TargetMode="External"/><Relationship Id="rId5" Type="http://schemas.openxmlformats.org/officeDocument/2006/relationships/hyperlink" Target="mailto:info@taygainfo.ru" TargetMode="External"/><Relationship Id="rId10" Type="http://schemas.openxmlformats.org/officeDocument/2006/relationships/hyperlink" Target="http://www.academ.info/" TargetMode="External"/><Relationship Id="rId4" Type="http://schemas.openxmlformats.org/officeDocument/2006/relationships/hyperlink" Target="http://www.tayga.info/" TargetMode="External"/><Relationship Id="rId9" Type="http://schemas.openxmlformats.org/officeDocument/2006/relationships/hyperlink" Target="http://www.news.ngs.ru/" TargetMode="Externa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09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104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10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26" Type="http://schemas.openxmlformats.org/officeDocument/2006/relationships/image" Target="../media/image32.png"/><Relationship Id="rId3" Type="http://schemas.openxmlformats.org/officeDocument/2006/relationships/image" Target="../media/image9.png"/><Relationship Id="rId21" Type="http://schemas.openxmlformats.org/officeDocument/2006/relationships/image" Target="../media/image27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5" Type="http://schemas.openxmlformats.org/officeDocument/2006/relationships/image" Target="../media/image31.png"/><Relationship Id="rId2" Type="http://schemas.openxmlformats.org/officeDocument/2006/relationships/image" Target="../media/image8.png"/><Relationship Id="rId16" Type="http://schemas.openxmlformats.org/officeDocument/2006/relationships/image" Target="../media/image22.png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24" Type="http://schemas.openxmlformats.org/officeDocument/2006/relationships/image" Target="../media/image30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23" Type="http://schemas.openxmlformats.org/officeDocument/2006/relationships/image" Target="../media/image29.png"/><Relationship Id="rId10" Type="http://schemas.openxmlformats.org/officeDocument/2006/relationships/image" Target="../media/image16.png"/><Relationship Id="rId19" Type="http://schemas.openxmlformats.org/officeDocument/2006/relationships/image" Target="../media/image25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Relationship Id="rId22" Type="http://schemas.openxmlformats.org/officeDocument/2006/relationships/image" Target="../media/image28.png"/><Relationship Id="rId27" Type="http://schemas.openxmlformats.org/officeDocument/2006/relationships/image" Target="../media/image33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104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09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09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109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9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9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9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4.xml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84.png"/><Relationship Id="rId18" Type="http://schemas.openxmlformats.org/officeDocument/2006/relationships/image" Target="../media/image89.png"/><Relationship Id="rId3" Type="http://schemas.openxmlformats.org/officeDocument/2006/relationships/image" Target="../media/image74.png"/><Relationship Id="rId21" Type="http://schemas.openxmlformats.org/officeDocument/2006/relationships/image" Target="../media/image92.png"/><Relationship Id="rId7" Type="http://schemas.openxmlformats.org/officeDocument/2006/relationships/image" Target="../media/image78.png"/><Relationship Id="rId12" Type="http://schemas.openxmlformats.org/officeDocument/2006/relationships/image" Target="../media/image83.png"/><Relationship Id="rId17" Type="http://schemas.openxmlformats.org/officeDocument/2006/relationships/image" Target="../media/image88.png"/><Relationship Id="rId2" Type="http://schemas.openxmlformats.org/officeDocument/2006/relationships/image" Target="../media/image73.png"/><Relationship Id="rId16" Type="http://schemas.openxmlformats.org/officeDocument/2006/relationships/image" Target="../media/image87.png"/><Relationship Id="rId20" Type="http://schemas.openxmlformats.org/officeDocument/2006/relationships/image" Target="../media/image91.png"/><Relationship Id="rId1" Type="http://schemas.openxmlformats.org/officeDocument/2006/relationships/slideLayout" Target="../slideLayouts/slideLayout109.xml"/><Relationship Id="rId6" Type="http://schemas.openxmlformats.org/officeDocument/2006/relationships/image" Target="../media/image77.png"/><Relationship Id="rId11" Type="http://schemas.openxmlformats.org/officeDocument/2006/relationships/image" Target="../media/image82.png"/><Relationship Id="rId5" Type="http://schemas.openxmlformats.org/officeDocument/2006/relationships/image" Target="../media/image76.png"/><Relationship Id="rId15" Type="http://schemas.openxmlformats.org/officeDocument/2006/relationships/image" Target="../media/image86.png"/><Relationship Id="rId10" Type="http://schemas.openxmlformats.org/officeDocument/2006/relationships/image" Target="../media/image81.png"/><Relationship Id="rId19" Type="http://schemas.openxmlformats.org/officeDocument/2006/relationships/image" Target="../media/image90.png"/><Relationship Id="rId4" Type="http://schemas.openxmlformats.org/officeDocument/2006/relationships/image" Target="../media/image75.png"/><Relationship Id="rId9" Type="http://schemas.openxmlformats.org/officeDocument/2006/relationships/image" Target="../media/image80.png"/><Relationship Id="rId14" Type="http://schemas.openxmlformats.org/officeDocument/2006/relationships/image" Target="../media/image85.png"/><Relationship Id="rId22" Type="http://schemas.openxmlformats.org/officeDocument/2006/relationships/image" Target="../media/image93.png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55.xml"/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1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960438" y="2982913"/>
            <a:ext cx="10880725" cy="2057400"/>
          </a:xfrm>
        </p:spPr>
        <p:txBody>
          <a:bodyPr lIns="127324" tIns="63685" rIns="127324" bIns="63685"/>
          <a:lstStyle/>
          <a:p>
            <a:pPr eaLnBrk="1" hangingPunct="1"/>
            <a:r>
              <a:rPr lang="ru-RU" sz="100" smtClean="0"/>
              <a:t>Титульный лист</a:t>
            </a:r>
          </a:p>
        </p:txBody>
      </p:sp>
      <p:pic>
        <p:nvPicPr>
          <p:cNvPr id="22531" name="Picture 2" descr="заставка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" y="-23813"/>
            <a:ext cx="12801600" cy="964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0" y="2855913"/>
            <a:ext cx="12801600" cy="406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lIns="127074" tIns="63553" rIns="127074" bIns="63553">
            <a:spAutoFit/>
          </a:bodyPr>
          <a:lstStyle/>
          <a:p>
            <a:pPr algn="ctr" defTabSz="1279525">
              <a:defRPr/>
            </a:pPr>
            <a:r>
              <a:rPr lang="ru-RU" sz="4300" b="1">
                <a:solidFill>
                  <a:srgbClr val="FFFF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ПАСПОРТ ТЕРРИТОРИИ</a:t>
            </a:r>
            <a:br>
              <a:rPr lang="ru-RU" sz="4300" b="1">
                <a:solidFill>
                  <a:srgbClr val="FFFF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</a:br>
            <a:r>
              <a:rPr lang="ru-RU" sz="4300" b="1">
                <a:solidFill>
                  <a:srgbClr val="FFFF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ПОСЕЛКА МИЧУРИНСКИЙ </a:t>
            </a:r>
          </a:p>
          <a:p>
            <a:pPr algn="ctr" defTabSz="1279525">
              <a:defRPr/>
            </a:pPr>
            <a:r>
              <a:rPr lang="ru-RU" sz="4300" b="1">
                <a:solidFill>
                  <a:srgbClr val="FFFF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МИЧУРИНСКОГО СЕЛЬСОВЕТА ИСКИТИМСКОГО РАЙОНА </a:t>
            </a:r>
          </a:p>
          <a:p>
            <a:pPr algn="ctr" defTabSz="1279525">
              <a:defRPr/>
            </a:pPr>
            <a:r>
              <a:rPr lang="ru-RU" sz="4300" b="1">
                <a:solidFill>
                  <a:srgbClr val="FFFF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НОВОСИБИРСКОЙ ОБЛАСТИ</a:t>
            </a:r>
            <a:br>
              <a:rPr lang="ru-RU" sz="4300" b="1">
                <a:solidFill>
                  <a:srgbClr val="FFFF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</a:br>
            <a:r>
              <a:rPr lang="ru-RU" sz="4300" b="1">
                <a:solidFill>
                  <a:srgbClr val="FFFF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СИБИРСКОГО ФЕДЕРАЛЬНОГО ОКРУГА</a:t>
            </a: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134938" y="8616950"/>
            <a:ext cx="6553200" cy="5048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0758" tIns="45377" rIns="90758" bIns="45377" anchor="ctr"/>
          <a:lstStyle/>
          <a:p>
            <a:pPr defTabSz="1279525"/>
            <a:r>
              <a:rPr lang="ru-RU" sz="1300" b="1">
                <a:solidFill>
                  <a:srgbClr val="000000"/>
                </a:solidFill>
                <a:latin typeface="Times New Roman" pitchFamily="18" charset="0"/>
              </a:rPr>
              <a:t>Ответственный за разработку паспорта</a:t>
            </a:r>
            <a:r>
              <a:rPr lang="ru-RU" sz="1300" b="1">
                <a:solidFill>
                  <a:srgbClr val="000000"/>
                </a:solidFill>
              </a:rPr>
              <a:t>  Абританова Инна Николаевна</a:t>
            </a:r>
          </a:p>
          <a:p>
            <a:pPr defTabSz="1279525"/>
            <a:r>
              <a:rPr lang="ru-RU" sz="1300" b="1">
                <a:solidFill>
                  <a:srgbClr val="000000"/>
                </a:solidFill>
              </a:rPr>
              <a:t>8-383-43-25-445; 8-913-981-34-40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2" name="Group 186"/>
          <p:cNvGrpSpPr>
            <a:grpSpLocks/>
          </p:cNvGrpSpPr>
          <p:nvPr/>
        </p:nvGrpSpPr>
        <p:grpSpPr bwMode="auto">
          <a:xfrm>
            <a:off x="9525" y="1655763"/>
            <a:ext cx="12801600" cy="7969250"/>
            <a:chOff x="5" y="1043"/>
            <a:chExt cx="8064" cy="5020"/>
          </a:xfrm>
        </p:grpSpPr>
        <p:pic>
          <p:nvPicPr>
            <p:cNvPr id="2254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" y="1043"/>
              <a:ext cx="8064" cy="50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5" name="Freeform 4"/>
            <p:cNvSpPr>
              <a:spLocks/>
            </p:cNvSpPr>
            <p:nvPr/>
          </p:nvSpPr>
          <p:spPr bwMode="auto">
            <a:xfrm>
              <a:off x="3357" y="2524"/>
              <a:ext cx="1323" cy="2961"/>
            </a:xfrm>
            <a:custGeom>
              <a:avLst/>
              <a:gdLst>
                <a:gd name="T0" fmla="*/ 952 w 1323"/>
                <a:gd name="T1" fmla="*/ 159 h 3175"/>
                <a:gd name="T2" fmla="*/ 998 w 1323"/>
                <a:gd name="T3" fmla="*/ 148 h 3175"/>
                <a:gd name="T4" fmla="*/ 1270 w 1323"/>
                <a:gd name="T5" fmla="*/ 111 h 3175"/>
                <a:gd name="T6" fmla="*/ 1315 w 1323"/>
                <a:gd name="T7" fmla="*/ 108 h 3175"/>
                <a:gd name="T8" fmla="*/ 1270 w 1323"/>
                <a:gd name="T9" fmla="*/ 106 h 3175"/>
                <a:gd name="T10" fmla="*/ 1224 w 1323"/>
                <a:gd name="T11" fmla="*/ 99 h 3175"/>
                <a:gd name="T12" fmla="*/ 1179 w 1323"/>
                <a:gd name="T13" fmla="*/ 94 h 3175"/>
                <a:gd name="T14" fmla="*/ 1134 w 1323"/>
                <a:gd name="T15" fmla="*/ 86 h 3175"/>
                <a:gd name="T16" fmla="*/ 1134 w 1323"/>
                <a:gd name="T17" fmla="*/ 78 h 3175"/>
                <a:gd name="T18" fmla="*/ 1043 w 1323"/>
                <a:gd name="T19" fmla="*/ 65 h 3175"/>
                <a:gd name="T20" fmla="*/ 816 w 1323"/>
                <a:gd name="T21" fmla="*/ 51 h 3175"/>
                <a:gd name="T22" fmla="*/ 544 w 1323"/>
                <a:gd name="T23" fmla="*/ 34 h 3175"/>
                <a:gd name="T24" fmla="*/ 317 w 1323"/>
                <a:gd name="T25" fmla="*/ 17 h 3175"/>
                <a:gd name="T26" fmla="*/ 226 w 1323"/>
                <a:gd name="T27" fmla="*/ 7 h 3175"/>
                <a:gd name="T28" fmla="*/ 181 w 1323"/>
                <a:gd name="T29" fmla="*/ 7 h 3175"/>
                <a:gd name="T30" fmla="*/ 90 w 1323"/>
                <a:gd name="T31" fmla="*/ 7 h 3175"/>
                <a:gd name="T32" fmla="*/ 0 w 1323"/>
                <a:gd name="T33" fmla="*/ 0 h 317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323"/>
                <a:gd name="T52" fmla="*/ 0 h 3175"/>
                <a:gd name="T53" fmla="*/ 1323 w 1323"/>
                <a:gd name="T54" fmla="*/ 3175 h 317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323" h="3175">
                  <a:moveTo>
                    <a:pt x="952" y="3175"/>
                  </a:moveTo>
                  <a:cubicBezTo>
                    <a:pt x="948" y="3164"/>
                    <a:pt x="945" y="3153"/>
                    <a:pt x="998" y="2994"/>
                  </a:cubicBezTo>
                  <a:cubicBezTo>
                    <a:pt x="1051" y="2835"/>
                    <a:pt x="1217" y="2359"/>
                    <a:pt x="1270" y="2223"/>
                  </a:cubicBezTo>
                  <a:cubicBezTo>
                    <a:pt x="1323" y="2087"/>
                    <a:pt x="1315" y="2192"/>
                    <a:pt x="1315" y="2177"/>
                  </a:cubicBezTo>
                  <a:cubicBezTo>
                    <a:pt x="1315" y="2162"/>
                    <a:pt x="1285" y="2162"/>
                    <a:pt x="1270" y="2132"/>
                  </a:cubicBezTo>
                  <a:cubicBezTo>
                    <a:pt x="1255" y="2102"/>
                    <a:pt x="1239" y="2034"/>
                    <a:pt x="1224" y="1996"/>
                  </a:cubicBezTo>
                  <a:cubicBezTo>
                    <a:pt x="1209" y="1958"/>
                    <a:pt x="1194" y="1950"/>
                    <a:pt x="1179" y="1905"/>
                  </a:cubicBezTo>
                  <a:lnTo>
                    <a:pt x="1134" y="1724"/>
                  </a:lnTo>
                  <a:cubicBezTo>
                    <a:pt x="1127" y="1671"/>
                    <a:pt x="1149" y="1655"/>
                    <a:pt x="1134" y="1587"/>
                  </a:cubicBezTo>
                  <a:cubicBezTo>
                    <a:pt x="1119" y="1519"/>
                    <a:pt x="1096" y="1406"/>
                    <a:pt x="1043" y="1315"/>
                  </a:cubicBezTo>
                  <a:cubicBezTo>
                    <a:pt x="990" y="1224"/>
                    <a:pt x="899" y="1149"/>
                    <a:pt x="816" y="1043"/>
                  </a:cubicBezTo>
                  <a:cubicBezTo>
                    <a:pt x="733" y="937"/>
                    <a:pt x="627" y="801"/>
                    <a:pt x="544" y="680"/>
                  </a:cubicBezTo>
                  <a:cubicBezTo>
                    <a:pt x="461" y="559"/>
                    <a:pt x="370" y="408"/>
                    <a:pt x="317" y="317"/>
                  </a:cubicBezTo>
                  <a:cubicBezTo>
                    <a:pt x="264" y="226"/>
                    <a:pt x="249" y="173"/>
                    <a:pt x="226" y="136"/>
                  </a:cubicBezTo>
                  <a:cubicBezTo>
                    <a:pt x="203" y="99"/>
                    <a:pt x="204" y="98"/>
                    <a:pt x="181" y="91"/>
                  </a:cubicBezTo>
                  <a:cubicBezTo>
                    <a:pt x="158" y="84"/>
                    <a:pt x="120" y="106"/>
                    <a:pt x="90" y="91"/>
                  </a:cubicBezTo>
                  <a:cubicBezTo>
                    <a:pt x="60" y="76"/>
                    <a:pt x="30" y="38"/>
                    <a:pt x="0" y="0"/>
                  </a:cubicBezTo>
                </a:path>
              </a:pathLst>
            </a:custGeom>
            <a:noFill/>
            <a:ln w="76200" cmpd="sng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6" name="Freeform 5"/>
            <p:cNvSpPr>
              <a:spLocks/>
            </p:cNvSpPr>
            <p:nvPr/>
          </p:nvSpPr>
          <p:spPr bwMode="auto">
            <a:xfrm>
              <a:off x="363" y="3328"/>
              <a:ext cx="3855" cy="1014"/>
            </a:xfrm>
            <a:custGeom>
              <a:avLst/>
              <a:gdLst>
                <a:gd name="T0" fmla="*/ 0 w 3855"/>
                <a:gd name="T1" fmla="*/ 52 h 1088"/>
                <a:gd name="T2" fmla="*/ 91 w 3855"/>
                <a:gd name="T3" fmla="*/ 50 h 1088"/>
                <a:gd name="T4" fmla="*/ 181 w 3855"/>
                <a:gd name="T5" fmla="*/ 48 h 1088"/>
                <a:gd name="T6" fmla="*/ 635 w 3855"/>
                <a:gd name="T7" fmla="*/ 39 h 1088"/>
                <a:gd name="T8" fmla="*/ 952 w 3855"/>
                <a:gd name="T9" fmla="*/ 37 h 1088"/>
                <a:gd name="T10" fmla="*/ 1089 w 3855"/>
                <a:gd name="T11" fmla="*/ 37 h 1088"/>
                <a:gd name="T12" fmla="*/ 1179 w 3855"/>
                <a:gd name="T13" fmla="*/ 37 h 1088"/>
                <a:gd name="T14" fmla="*/ 1270 w 3855"/>
                <a:gd name="T15" fmla="*/ 35 h 1088"/>
                <a:gd name="T16" fmla="*/ 1361 w 3855"/>
                <a:gd name="T17" fmla="*/ 33 h 1088"/>
                <a:gd name="T18" fmla="*/ 1497 w 3855"/>
                <a:gd name="T19" fmla="*/ 18 h 1088"/>
                <a:gd name="T20" fmla="*/ 1587 w 3855"/>
                <a:gd name="T21" fmla="*/ 12 h 1088"/>
                <a:gd name="T22" fmla="*/ 1724 w 3855"/>
                <a:gd name="T23" fmla="*/ 7 h 1088"/>
                <a:gd name="T24" fmla="*/ 1860 w 3855"/>
                <a:gd name="T25" fmla="*/ 12 h 1088"/>
                <a:gd name="T26" fmla="*/ 1996 w 3855"/>
                <a:gd name="T27" fmla="*/ 16 h 1088"/>
                <a:gd name="T28" fmla="*/ 2041 w 3855"/>
                <a:gd name="T29" fmla="*/ 18 h 1088"/>
                <a:gd name="T30" fmla="*/ 2177 w 3855"/>
                <a:gd name="T31" fmla="*/ 16 h 1088"/>
                <a:gd name="T32" fmla="*/ 2313 w 3855"/>
                <a:gd name="T33" fmla="*/ 21 h 1088"/>
                <a:gd name="T34" fmla="*/ 2449 w 3855"/>
                <a:gd name="T35" fmla="*/ 27 h 1088"/>
                <a:gd name="T36" fmla="*/ 2631 w 3855"/>
                <a:gd name="T37" fmla="*/ 29 h 1088"/>
                <a:gd name="T38" fmla="*/ 2858 w 3855"/>
                <a:gd name="T39" fmla="*/ 27 h 1088"/>
                <a:gd name="T40" fmla="*/ 2994 w 3855"/>
                <a:gd name="T41" fmla="*/ 24 h 1088"/>
                <a:gd name="T42" fmla="*/ 3402 w 3855"/>
                <a:gd name="T43" fmla="*/ 12 h 1088"/>
                <a:gd name="T44" fmla="*/ 3855 w 3855"/>
                <a:gd name="T45" fmla="*/ 0 h 108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855"/>
                <a:gd name="T70" fmla="*/ 0 h 1088"/>
                <a:gd name="T71" fmla="*/ 3855 w 3855"/>
                <a:gd name="T72" fmla="*/ 1088 h 108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855" h="1088">
                  <a:moveTo>
                    <a:pt x="0" y="1088"/>
                  </a:moveTo>
                  <a:cubicBezTo>
                    <a:pt x="30" y="1073"/>
                    <a:pt x="61" y="1058"/>
                    <a:pt x="91" y="1043"/>
                  </a:cubicBezTo>
                  <a:cubicBezTo>
                    <a:pt x="121" y="1028"/>
                    <a:pt x="90" y="1036"/>
                    <a:pt x="181" y="998"/>
                  </a:cubicBezTo>
                  <a:cubicBezTo>
                    <a:pt x="272" y="960"/>
                    <a:pt x="507" y="854"/>
                    <a:pt x="635" y="816"/>
                  </a:cubicBezTo>
                  <a:cubicBezTo>
                    <a:pt x="763" y="778"/>
                    <a:pt x="876" y="779"/>
                    <a:pt x="952" y="771"/>
                  </a:cubicBezTo>
                  <a:cubicBezTo>
                    <a:pt x="1028" y="763"/>
                    <a:pt x="1051" y="771"/>
                    <a:pt x="1089" y="771"/>
                  </a:cubicBezTo>
                  <a:cubicBezTo>
                    <a:pt x="1127" y="771"/>
                    <a:pt x="1149" y="779"/>
                    <a:pt x="1179" y="771"/>
                  </a:cubicBezTo>
                  <a:cubicBezTo>
                    <a:pt x="1209" y="763"/>
                    <a:pt x="1240" y="740"/>
                    <a:pt x="1270" y="725"/>
                  </a:cubicBezTo>
                  <a:cubicBezTo>
                    <a:pt x="1300" y="710"/>
                    <a:pt x="1323" y="740"/>
                    <a:pt x="1361" y="680"/>
                  </a:cubicBezTo>
                  <a:cubicBezTo>
                    <a:pt x="1399" y="620"/>
                    <a:pt x="1459" y="439"/>
                    <a:pt x="1497" y="363"/>
                  </a:cubicBezTo>
                  <a:cubicBezTo>
                    <a:pt x="1535" y="287"/>
                    <a:pt x="1549" y="273"/>
                    <a:pt x="1587" y="227"/>
                  </a:cubicBezTo>
                  <a:cubicBezTo>
                    <a:pt x="1625" y="181"/>
                    <a:pt x="1679" y="90"/>
                    <a:pt x="1724" y="90"/>
                  </a:cubicBezTo>
                  <a:cubicBezTo>
                    <a:pt x="1769" y="90"/>
                    <a:pt x="1815" y="189"/>
                    <a:pt x="1860" y="227"/>
                  </a:cubicBezTo>
                  <a:cubicBezTo>
                    <a:pt x="1905" y="265"/>
                    <a:pt x="1966" y="294"/>
                    <a:pt x="1996" y="317"/>
                  </a:cubicBezTo>
                  <a:cubicBezTo>
                    <a:pt x="2026" y="340"/>
                    <a:pt x="2011" y="363"/>
                    <a:pt x="2041" y="363"/>
                  </a:cubicBezTo>
                  <a:cubicBezTo>
                    <a:pt x="2071" y="363"/>
                    <a:pt x="2132" y="302"/>
                    <a:pt x="2177" y="317"/>
                  </a:cubicBezTo>
                  <a:cubicBezTo>
                    <a:pt x="2222" y="332"/>
                    <a:pt x="2268" y="415"/>
                    <a:pt x="2313" y="453"/>
                  </a:cubicBezTo>
                  <a:cubicBezTo>
                    <a:pt x="2358" y="491"/>
                    <a:pt x="2396" y="521"/>
                    <a:pt x="2449" y="544"/>
                  </a:cubicBezTo>
                  <a:cubicBezTo>
                    <a:pt x="2502" y="567"/>
                    <a:pt x="2563" y="589"/>
                    <a:pt x="2631" y="589"/>
                  </a:cubicBezTo>
                  <a:cubicBezTo>
                    <a:pt x="2699" y="589"/>
                    <a:pt x="2798" y="559"/>
                    <a:pt x="2858" y="544"/>
                  </a:cubicBezTo>
                  <a:cubicBezTo>
                    <a:pt x="2918" y="529"/>
                    <a:pt x="2903" y="552"/>
                    <a:pt x="2994" y="499"/>
                  </a:cubicBezTo>
                  <a:cubicBezTo>
                    <a:pt x="3085" y="446"/>
                    <a:pt x="3258" y="310"/>
                    <a:pt x="3402" y="227"/>
                  </a:cubicBezTo>
                  <a:cubicBezTo>
                    <a:pt x="3546" y="144"/>
                    <a:pt x="3700" y="72"/>
                    <a:pt x="3855" y="0"/>
                  </a:cubicBezTo>
                </a:path>
              </a:pathLst>
            </a:custGeom>
            <a:noFill/>
            <a:ln w="76200" cmpd="sng">
              <a:solidFill>
                <a:srgbClr val="CC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53" name="Freeform 187"/>
          <p:cNvSpPr>
            <a:spLocks/>
          </p:cNvSpPr>
          <p:nvPr/>
        </p:nvSpPr>
        <p:spPr bwMode="auto">
          <a:xfrm>
            <a:off x="5465763" y="4079875"/>
            <a:ext cx="790575" cy="649288"/>
          </a:xfrm>
          <a:custGeom>
            <a:avLst/>
            <a:gdLst>
              <a:gd name="T0" fmla="*/ 2147483647 w 499"/>
              <a:gd name="T1" fmla="*/ 2147483647 h 409"/>
              <a:gd name="T2" fmla="*/ 2147483647 w 499"/>
              <a:gd name="T3" fmla="*/ 2147483647 h 409"/>
              <a:gd name="T4" fmla="*/ 2147483647 w 499"/>
              <a:gd name="T5" fmla="*/ 2147483647 h 409"/>
              <a:gd name="T6" fmla="*/ 0 w 499"/>
              <a:gd name="T7" fmla="*/ 2147483647 h 409"/>
              <a:gd name="T8" fmla="*/ 2147483647 w 499"/>
              <a:gd name="T9" fmla="*/ 0 h 409"/>
              <a:gd name="T10" fmla="*/ 2147483647 w 499"/>
              <a:gd name="T11" fmla="*/ 2147483647 h 409"/>
              <a:gd name="T12" fmla="*/ 2147483647 w 499"/>
              <a:gd name="T13" fmla="*/ 2147483647 h 40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99"/>
              <a:gd name="T22" fmla="*/ 0 h 409"/>
              <a:gd name="T23" fmla="*/ 499 w 499"/>
              <a:gd name="T24" fmla="*/ 409 h 40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99" h="409">
                <a:moveTo>
                  <a:pt x="499" y="273"/>
                </a:moveTo>
                <a:lnTo>
                  <a:pt x="363" y="273"/>
                </a:lnTo>
                <a:lnTo>
                  <a:pt x="227" y="409"/>
                </a:lnTo>
                <a:lnTo>
                  <a:pt x="0" y="182"/>
                </a:lnTo>
                <a:lnTo>
                  <a:pt x="136" y="0"/>
                </a:lnTo>
                <a:lnTo>
                  <a:pt x="454" y="136"/>
                </a:lnTo>
                <a:lnTo>
                  <a:pt x="499" y="273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6616700" y="6384925"/>
            <a:ext cx="674688" cy="288925"/>
          </a:xfrm>
          <a:prstGeom prst="rect">
            <a:avLst/>
          </a:prstGeom>
          <a:solidFill>
            <a:srgbClr val="FFFF99"/>
          </a:solidFill>
          <a:ln w="9525">
            <a:solidFill>
              <a:srgbClr val="800000"/>
            </a:solidFill>
            <a:miter lim="800000"/>
            <a:headEnd/>
            <a:tailEnd/>
          </a:ln>
        </p:spPr>
        <p:txBody>
          <a:bodyPr lIns="78271" tIns="39133" rIns="78271" bIns="39133">
            <a:spAutoFit/>
          </a:bodyPr>
          <a:lstStyle/>
          <a:p>
            <a:pPr algn="ctr" defTabSz="912813" eaLnBrk="0" hangingPunct="0">
              <a:spcBef>
                <a:spcPct val="50000"/>
              </a:spcBef>
            </a:pPr>
            <a:r>
              <a:rPr lang="ru-RU" sz="1300" b="1" dirty="0" smtClean="0"/>
              <a:t>Р-256</a:t>
            </a:r>
            <a:endParaRPr lang="ru-RU" sz="1300" b="1" dirty="0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4887913" y="5665788"/>
            <a:ext cx="577850" cy="288925"/>
          </a:xfrm>
          <a:prstGeom prst="rect">
            <a:avLst/>
          </a:prstGeom>
          <a:solidFill>
            <a:srgbClr val="FFFF99"/>
          </a:solidFill>
          <a:ln w="9525">
            <a:solidFill>
              <a:srgbClr val="800000"/>
            </a:solidFill>
            <a:miter lim="800000"/>
            <a:headEnd/>
            <a:tailEnd/>
          </a:ln>
        </p:spPr>
        <p:txBody>
          <a:bodyPr lIns="78271" tIns="39133" rIns="78271" bIns="39133">
            <a:spAutoFit/>
          </a:bodyPr>
          <a:lstStyle/>
          <a:p>
            <a:pPr algn="ctr" defTabSz="912813" eaLnBrk="0" hangingPunct="0">
              <a:spcBef>
                <a:spcPct val="50000"/>
              </a:spcBef>
            </a:pPr>
            <a:r>
              <a:rPr lang="ru-RU" sz="1300" b="1"/>
              <a:t>К-13</a:t>
            </a:r>
          </a:p>
        </p:txBody>
      </p:sp>
      <p:sp>
        <p:nvSpPr>
          <p:cNvPr id="2056" name="Text Box 15"/>
          <p:cNvSpPr txBox="1">
            <a:spLocks noChangeArrowheads="1"/>
          </p:cNvSpPr>
          <p:nvPr/>
        </p:nvSpPr>
        <p:spPr bwMode="auto">
          <a:xfrm>
            <a:off x="0" y="-23813"/>
            <a:ext cx="12801600" cy="2103438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213706" tIns="106862" rIns="213706" bIns="106862">
            <a:spAutoFit/>
          </a:bodyPr>
          <a:lstStyle/>
          <a:p>
            <a:pPr algn="ctr" defTabSz="3649663"/>
            <a:r>
              <a:rPr lang="ru-RU" sz="3100">
                <a:latin typeface="Times New Roman" pitchFamily="18" charset="0"/>
              </a:rPr>
              <a:t>Паспорт территории поселка Мичуринский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  <a:endParaRPr lang="ru-RU" sz="3600">
              <a:latin typeface="Times New Roman" pitchFamily="18" charset="0"/>
            </a:endParaRPr>
          </a:p>
          <a:p>
            <a:pPr algn="ctr" defTabSz="3649663"/>
            <a:r>
              <a:rPr lang="ru-RU" sz="3100">
                <a:latin typeface="Times New Roman" pitchFamily="18" charset="0"/>
              </a:rPr>
              <a:t>обзорная карта наиболее значимых объектов прилегающих к сельскому поселению в границах района (слайд № 1)</a:t>
            </a:r>
          </a:p>
        </p:txBody>
      </p:sp>
      <p:grpSp>
        <p:nvGrpSpPr>
          <p:cNvPr id="2057" name="Group 60"/>
          <p:cNvGrpSpPr>
            <a:grpSpLocks/>
          </p:cNvGrpSpPr>
          <p:nvPr/>
        </p:nvGrpSpPr>
        <p:grpSpPr bwMode="auto">
          <a:xfrm>
            <a:off x="6705600" y="4656138"/>
            <a:ext cx="731838" cy="606425"/>
            <a:chOff x="4134" y="4218"/>
            <a:chExt cx="159" cy="210"/>
          </a:xfrm>
        </p:grpSpPr>
        <p:grpSp>
          <p:nvGrpSpPr>
            <p:cNvPr id="2246" name="Group 61"/>
            <p:cNvGrpSpPr>
              <a:grpSpLocks/>
            </p:cNvGrpSpPr>
            <p:nvPr/>
          </p:nvGrpSpPr>
          <p:grpSpPr bwMode="auto">
            <a:xfrm>
              <a:off x="4166" y="4218"/>
              <a:ext cx="121" cy="210"/>
              <a:chOff x="503" y="5636"/>
              <a:chExt cx="205" cy="318"/>
            </a:xfrm>
          </p:grpSpPr>
          <p:grpSp>
            <p:nvGrpSpPr>
              <p:cNvPr id="2248" name="Group 62"/>
              <p:cNvGrpSpPr>
                <a:grpSpLocks/>
              </p:cNvGrpSpPr>
              <p:nvPr/>
            </p:nvGrpSpPr>
            <p:grpSpPr bwMode="auto">
              <a:xfrm>
                <a:off x="504" y="5636"/>
                <a:ext cx="204" cy="318"/>
                <a:chOff x="3168" y="192"/>
                <a:chExt cx="339" cy="672"/>
              </a:xfrm>
            </p:grpSpPr>
            <p:sp>
              <p:nvSpPr>
                <p:cNvPr id="2250" name="Line 63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51" name="Line 64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335" cy="99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52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68" y="467"/>
                  <a:ext cx="339" cy="109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53" name="Line 66"/>
                <p:cNvSpPr>
                  <a:spLocks noChangeShapeType="1"/>
                </p:cNvSpPr>
                <p:nvPr/>
              </p:nvSpPr>
              <p:spPr bwMode="auto">
                <a:xfrm>
                  <a:off x="3505" y="280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249" name="Freeform 67"/>
              <p:cNvSpPr>
                <a:spLocks/>
              </p:cNvSpPr>
              <p:nvPr/>
            </p:nvSpPr>
            <p:spPr bwMode="auto">
              <a:xfrm>
                <a:off x="503" y="5649"/>
                <a:ext cx="197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1 w 291"/>
                  <a:gd name="T5" fmla="*/ 114 h 159"/>
                  <a:gd name="T6" fmla="*/ 1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1171" tIns="45585" rIns="91171" bIns="45585"/>
              <a:lstStyle/>
              <a:p>
                <a:endParaRPr lang="ru-RU"/>
              </a:p>
            </p:txBody>
          </p:sp>
        </p:grpSp>
        <p:sp>
          <p:nvSpPr>
            <p:cNvPr id="2247" name="Text Box 68"/>
            <p:cNvSpPr txBox="1">
              <a:spLocks noChangeArrowheads="1"/>
            </p:cNvSpPr>
            <p:nvPr/>
          </p:nvSpPr>
          <p:spPr bwMode="auto">
            <a:xfrm>
              <a:off x="4134" y="4222"/>
              <a:ext cx="159" cy="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5173" tIns="42591" rIns="85173" bIns="42591">
              <a:spAutoFit/>
            </a:bodyPr>
            <a:lstStyle/>
            <a:p>
              <a:pPr algn="ctr" defTabSz="1673225" eaLnBrk="0" hangingPunct="0"/>
              <a:r>
                <a:rPr lang="ru-RU" sz="1300">
                  <a:latin typeface="Times New Roman" pitchFamily="18" charset="0"/>
                </a:rPr>
                <a:t>ПСЧ-12</a:t>
              </a:r>
            </a:p>
          </p:txBody>
        </p:sp>
      </p:grpSp>
      <p:sp>
        <p:nvSpPr>
          <p:cNvPr id="451602" name="Text Box 2072"/>
          <p:cNvSpPr txBox="1">
            <a:spLocks noChangeArrowheads="1"/>
          </p:cNvSpPr>
          <p:nvPr/>
        </p:nvSpPr>
        <p:spPr bwMode="auto">
          <a:xfrm>
            <a:off x="7473950" y="4295775"/>
            <a:ext cx="2328863" cy="536575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127770" tIns="63896" rIns="127770" bIns="63896">
            <a:spAutoFit/>
          </a:bodyPr>
          <a:lstStyle/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Искитим ПЧ л/с 11; АЦ  3</a:t>
            </a:r>
          </a:p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тел. ЕДДС – 8-383-43-20-698</a:t>
            </a:r>
          </a:p>
        </p:txBody>
      </p:sp>
      <p:grpSp>
        <p:nvGrpSpPr>
          <p:cNvPr id="2059" name="Group 60"/>
          <p:cNvGrpSpPr>
            <a:grpSpLocks/>
          </p:cNvGrpSpPr>
          <p:nvPr/>
        </p:nvGrpSpPr>
        <p:grpSpPr bwMode="auto">
          <a:xfrm>
            <a:off x="6850063" y="5087938"/>
            <a:ext cx="731837" cy="606425"/>
            <a:chOff x="4134" y="4218"/>
            <a:chExt cx="159" cy="210"/>
          </a:xfrm>
        </p:grpSpPr>
        <p:grpSp>
          <p:nvGrpSpPr>
            <p:cNvPr id="2238" name="Group 61"/>
            <p:cNvGrpSpPr>
              <a:grpSpLocks/>
            </p:cNvGrpSpPr>
            <p:nvPr/>
          </p:nvGrpSpPr>
          <p:grpSpPr bwMode="auto">
            <a:xfrm>
              <a:off x="4166" y="4218"/>
              <a:ext cx="121" cy="210"/>
              <a:chOff x="503" y="5636"/>
              <a:chExt cx="205" cy="318"/>
            </a:xfrm>
          </p:grpSpPr>
          <p:grpSp>
            <p:nvGrpSpPr>
              <p:cNvPr id="2240" name="Group 62"/>
              <p:cNvGrpSpPr>
                <a:grpSpLocks/>
              </p:cNvGrpSpPr>
              <p:nvPr/>
            </p:nvGrpSpPr>
            <p:grpSpPr bwMode="auto">
              <a:xfrm>
                <a:off x="504" y="5636"/>
                <a:ext cx="204" cy="318"/>
                <a:chOff x="3168" y="192"/>
                <a:chExt cx="339" cy="672"/>
              </a:xfrm>
            </p:grpSpPr>
            <p:sp>
              <p:nvSpPr>
                <p:cNvPr id="2242" name="Line 63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43" name="Line 64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335" cy="99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44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68" y="467"/>
                  <a:ext cx="339" cy="109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45" name="Line 66"/>
                <p:cNvSpPr>
                  <a:spLocks noChangeShapeType="1"/>
                </p:cNvSpPr>
                <p:nvPr/>
              </p:nvSpPr>
              <p:spPr bwMode="auto">
                <a:xfrm>
                  <a:off x="3505" y="280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241" name="Freeform 67"/>
              <p:cNvSpPr>
                <a:spLocks/>
              </p:cNvSpPr>
              <p:nvPr/>
            </p:nvSpPr>
            <p:spPr bwMode="auto">
              <a:xfrm>
                <a:off x="503" y="5649"/>
                <a:ext cx="197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1 w 291"/>
                  <a:gd name="T5" fmla="*/ 114 h 159"/>
                  <a:gd name="T6" fmla="*/ 1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1171" tIns="45585" rIns="91171" bIns="45585"/>
              <a:lstStyle/>
              <a:p>
                <a:endParaRPr lang="ru-RU"/>
              </a:p>
            </p:txBody>
          </p:sp>
        </p:grpSp>
        <p:sp>
          <p:nvSpPr>
            <p:cNvPr id="2239" name="Text Box 68"/>
            <p:cNvSpPr txBox="1">
              <a:spLocks noChangeArrowheads="1"/>
            </p:cNvSpPr>
            <p:nvPr/>
          </p:nvSpPr>
          <p:spPr bwMode="auto">
            <a:xfrm>
              <a:off x="4134" y="4222"/>
              <a:ext cx="159" cy="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5173" tIns="42591" rIns="85173" bIns="42591">
              <a:spAutoFit/>
            </a:bodyPr>
            <a:lstStyle/>
            <a:p>
              <a:pPr algn="ctr" defTabSz="1673225" eaLnBrk="0" hangingPunct="0"/>
              <a:r>
                <a:rPr lang="ru-RU" sz="1300">
                  <a:latin typeface="Times New Roman" pitchFamily="18" charset="0"/>
                </a:rPr>
                <a:t>ПСЧ-21</a:t>
              </a:r>
            </a:p>
          </p:txBody>
        </p:sp>
      </p:grpSp>
      <p:sp>
        <p:nvSpPr>
          <p:cNvPr id="451612" name="Text Box 2072"/>
          <p:cNvSpPr txBox="1">
            <a:spLocks noChangeArrowheads="1"/>
          </p:cNvSpPr>
          <p:nvPr/>
        </p:nvSpPr>
        <p:spPr bwMode="auto">
          <a:xfrm>
            <a:off x="8196263" y="6672263"/>
            <a:ext cx="2328862" cy="538162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127770" tIns="63896" rIns="127770" bIns="63896">
            <a:spAutoFit/>
          </a:bodyPr>
          <a:lstStyle/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Линево ПЧ л/с 7; АЦ  1</a:t>
            </a:r>
          </a:p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тел. ЕДДС – 8-383-43-31-201</a:t>
            </a:r>
          </a:p>
        </p:txBody>
      </p:sp>
      <p:grpSp>
        <p:nvGrpSpPr>
          <p:cNvPr id="2061" name="Group 60"/>
          <p:cNvGrpSpPr>
            <a:grpSpLocks/>
          </p:cNvGrpSpPr>
          <p:nvPr/>
        </p:nvGrpSpPr>
        <p:grpSpPr bwMode="auto">
          <a:xfrm>
            <a:off x="7424738" y="6672263"/>
            <a:ext cx="731837" cy="606425"/>
            <a:chOff x="4134" y="4218"/>
            <a:chExt cx="159" cy="210"/>
          </a:xfrm>
        </p:grpSpPr>
        <p:grpSp>
          <p:nvGrpSpPr>
            <p:cNvPr id="2230" name="Group 61"/>
            <p:cNvGrpSpPr>
              <a:grpSpLocks/>
            </p:cNvGrpSpPr>
            <p:nvPr/>
          </p:nvGrpSpPr>
          <p:grpSpPr bwMode="auto">
            <a:xfrm>
              <a:off x="4166" y="4218"/>
              <a:ext cx="121" cy="210"/>
              <a:chOff x="503" y="5636"/>
              <a:chExt cx="205" cy="318"/>
            </a:xfrm>
          </p:grpSpPr>
          <p:grpSp>
            <p:nvGrpSpPr>
              <p:cNvPr id="2232" name="Group 62"/>
              <p:cNvGrpSpPr>
                <a:grpSpLocks/>
              </p:cNvGrpSpPr>
              <p:nvPr/>
            </p:nvGrpSpPr>
            <p:grpSpPr bwMode="auto">
              <a:xfrm>
                <a:off x="504" y="5636"/>
                <a:ext cx="204" cy="318"/>
                <a:chOff x="3168" y="192"/>
                <a:chExt cx="339" cy="672"/>
              </a:xfrm>
            </p:grpSpPr>
            <p:sp>
              <p:nvSpPr>
                <p:cNvPr id="2234" name="Line 63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35" name="Line 64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335" cy="99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36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68" y="467"/>
                  <a:ext cx="339" cy="109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37" name="Line 66"/>
                <p:cNvSpPr>
                  <a:spLocks noChangeShapeType="1"/>
                </p:cNvSpPr>
                <p:nvPr/>
              </p:nvSpPr>
              <p:spPr bwMode="auto">
                <a:xfrm>
                  <a:off x="3505" y="280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233" name="Freeform 67"/>
              <p:cNvSpPr>
                <a:spLocks/>
              </p:cNvSpPr>
              <p:nvPr/>
            </p:nvSpPr>
            <p:spPr bwMode="auto">
              <a:xfrm>
                <a:off x="503" y="5649"/>
                <a:ext cx="197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1 w 291"/>
                  <a:gd name="T5" fmla="*/ 114 h 159"/>
                  <a:gd name="T6" fmla="*/ 1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1171" tIns="45585" rIns="91171" bIns="45585"/>
              <a:lstStyle/>
              <a:p>
                <a:endParaRPr lang="ru-RU"/>
              </a:p>
            </p:txBody>
          </p:sp>
        </p:grpSp>
        <p:sp>
          <p:nvSpPr>
            <p:cNvPr id="2231" name="Text Box 68"/>
            <p:cNvSpPr txBox="1">
              <a:spLocks noChangeArrowheads="1"/>
            </p:cNvSpPr>
            <p:nvPr/>
          </p:nvSpPr>
          <p:spPr bwMode="auto">
            <a:xfrm>
              <a:off x="4134" y="4222"/>
              <a:ext cx="159" cy="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5173" tIns="42591" rIns="85173" bIns="42591">
              <a:spAutoFit/>
            </a:bodyPr>
            <a:lstStyle/>
            <a:p>
              <a:pPr algn="ctr" defTabSz="1673225" eaLnBrk="0" hangingPunct="0"/>
              <a:r>
                <a:rPr lang="ru-RU" sz="1300">
                  <a:latin typeface="Times New Roman" pitchFamily="18" charset="0"/>
                </a:rPr>
                <a:t>ПСЧ-26</a:t>
              </a:r>
            </a:p>
          </p:txBody>
        </p:sp>
      </p:grpSp>
      <p:sp>
        <p:nvSpPr>
          <p:cNvPr id="451622" name="Text Box 2072"/>
          <p:cNvSpPr txBox="1">
            <a:spLocks noChangeArrowheads="1"/>
          </p:cNvSpPr>
          <p:nvPr/>
        </p:nvSpPr>
        <p:spPr bwMode="auto">
          <a:xfrm>
            <a:off x="7472363" y="5087938"/>
            <a:ext cx="2368550" cy="536575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127770" tIns="63896" rIns="127770" bIns="63896">
            <a:spAutoFit/>
          </a:bodyPr>
          <a:lstStyle/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Искитим ПЧ л/с 10; АЦ  2</a:t>
            </a:r>
          </a:p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тел. ЕДДС – 8-383-43-34-572</a:t>
            </a:r>
            <a:r>
              <a:rPr lang="ru-RU" sz="1300" i="1">
                <a:latin typeface="Calibri" pitchFamily="34" charset="0"/>
              </a:rPr>
              <a:t> </a:t>
            </a:r>
          </a:p>
        </p:txBody>
      </p:sp>
      <p:grpSp>
        <p:nvGrpSpPr>
          <p:cNvPr id="2063" name="Group 60"/>
          <p:cNvGrpSpPr>
            <a:grpSpLocks/>
          </p:cNvGrpSpPr>
          <p:nvPr/>
        </p:nvGrpSpPr>
        <p:grpSpPr bwMode="auto">
          <a:xfrm>
            <a:off x="1354138" y="6096000"/>
            <a:ext cx="771525" cy="606425"/>
            <a:chOff x="4129" y="4218"/>
            <a:chExt cx="168" cy="210"/>
          </a:xfrm>
        </p:grpSpPr>
        <p:grpSp>
          <p:nvGrpSpPr>
            <p:cNvPr id="2222" name="Group 61"/>
            <p:cNvGrpSpPr>
              <a:grpSpLocks/>
            </p:cNvGrpSpPr>
            <p:nvPr/>
          </p:nvGrpSpPr>
          <p:grpSpPr bwMode="auto">
            <a:xfrm>
              <a:off x="4166" y="4218"/>
              <a:ext cx="121" cy="210"/>
              <a:chOff x="503" y="5636"/>
              <a:chExt cx="205" cy="318"/>
            </a:xfrm>
          </p:grpSpPr>
          <p:grpSp>
            <p:nvGrpSpPr>
              <p:cNvPr id="2224" name="Group 62"/>
              <p:cNvGrpSpPr>
                <a:grpSpLocks/>
              </p:cNvGrpSpPr>
              <p:nvPr/>
            </p:nvGrpSpPr>
            <p:grpSpPr bwMode="auto">
              <a:xfrm>
                <a:off x="504" y="5636"/>
                <a:ext cx="204" cy="318"/>
                <a:chOff x="3168" y="192"/>
                <a:chExt cx="339" cy="672"/>
              </a:xfrm>
            </p:grpSpPr>
            <p:sp>
              <p:nvSpPr>
                <p:cNvPr id="2226" name="Line 63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27" name="Line 64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335" cy="99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28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68" y="467"/>
                  <a:ext cx="339" cy="109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29" name="Line 66"/>
                <p:cNvSpPr>
                  <a:spLocks noChangeShapeType="1"/>
                </p:cNvSpPr>
                <p:nvPr/>
              </p:nvSpPr>
              <p:spPr bwMode="auto">
                <a:xfrm>
                  <a:off x="3505" y="280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225" name="Freeform 67"/>
              <p:cNvSpPr>
                <a:spLocks/>
              </p:cNvSpPr>
              <p:nvPr/>
            </p:nvSpPr>
            <p:spPr bwMode="auto">
              <a:xfrm>
                <a:off x="503" y="5649"/>
                <a:ext cx="197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1 w 291"/>
                  <a:gd name="T5" fmla="*/ 114 h 159"/>
                  <a:gd name="T6" fmla="*/ 1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1171" tIns="45585" rIns="91171" bIns="45585"/>
              <a:lstStyle/>
              <a:p>
                <a:endParaRPr lang="ru-RU"/>
              </a:p>
            </p:txBody>
          </p:sp>
        </p:grpSp>
        <p:sp>
          <p:nvSpPr>
            <p:cNvPr id="2223" name="Text Box 68"/>
            <p:cNvSpPr txBox="1">
              <a:spLocks noChangeArrowheads="1"/>
            </p:cNvSpPr>
            <p:nvPr/>
          </p:nvSpPr>
          <p:spPr bwMode="auto">
            <a:xfrm>
              <a:off x="4129" y="4222"/>
              <a:ext cx="168" cy="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5173" tIns="42591" rIns="85173" bIns="42591">
              <a:spAutoFit/>
            </a:bodyPr>
            <a:lstStyle/>
            <a:p>
              <a:pPr algn="ctr" defTabSz="1673225" eaLnBrk="0" hangingPunct="0"/>
              <a:r>
                <a:rPr lang="ru-RU" sz="1000">
                  <a:latin typeface="Times New Roman" pitchFamily="18" charset="0"/>
                </a:rPr>
                <a:t>ОППЧ-102</a:t>
              </a:r>
            </a:p>
          </p:txBody>
        </p:sp>
      </p:grpSp>
      <p:sp>
        <p:nvSpPr>
          <p:cNvPr id="451632" name="Text Box 2072"/>
          <p:cNvSpPr txBox="1">
            <a:spLocks noChangeArrowheads="1"/>
          </p:cNvSpPr>
          <p:nvPr/>
        </p:nvSpPr>
        <p:spPr bwMode="auto">
          <a:xfrm>
            <a:off x="1639888" y="5591175"/>
            <a:ext cx="2328862" cy="536575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127770" tIns="63896" rIns="127770" bIns="63896">
            <a:spAutoFit/>
          </a:bodyPr>
          <a:lstStyle/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Быстровка ПЧ л/с 2; АЦ  1</a:t>
            </a:r>
          </a:p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тел. ЕДДС – 8-913-396-41-64</a:t>
            </a:r>
          </a:p>
        </p:txBody>
      </p:sp>
      <p:grpSp>
        <p:nvGrpSpPr>
          <p:cNvPr id="2065" name="Group 60"/>
          <p:cNvGrpSpPr>
            <a:grpSpLocks/>
          </p:cNvGrpSpPr>
          <p:nvPr/>
        </p:nvGrpSpPr>
        <p:grpSpPr bwMode="auto">
          <a:xfrm>
            <a:off x="9764713" y="4945063"/>
            <a:ext cx="769937" cy="606425"/>
            <a:chOff x="4130" y="4218"/>
            <a:chExt cx="167" cy="210"/>
          </a:xfrm>
        </p:grpSpPr>
        <p:grpSp>
          <p:nvGrpSpPr>
            <p:cNvPr id="2214" name="Group 61"/>
            <p:cNvGrpSpPr>
              <a:grpSpLocks/>
            </p:cNvGrpSpPr>
            <p:nvPr/>
          </p:nvGrpSpPr>
          <p:grpSpPr bwMode="auto">
            <a:xfrm>
              <a:off x="4166" y="4218"/>
              <a:ext cx="121" cy="210"/>
              <a:chOff x="503" y="5636"/>
              <a:chExt cx="205" cy="318"/>
            </a:xfrm>
          </p:grpSpPr>
          <p:grpSp>
            <p:nvGrpSpPr>
              <p:cNvPr id="2216" name="Group 62"/>
              <p:cNvGrpSpPr>
                <a:grpSpLocks/>
              </p:cNvGrpSpPr>
              <p:nvPr/>
            </p:nvGrpSpPr>
            <p:grpSpPr bwMode="auto">
              <a:xfrm>
                <a:off x="504" y="5636"/>
                <a:ext cx="204" cy="318"/>
                <a:chOff x="3168" y="192"/>
                <a:chExt cx="339" cy="672"/>
              </a:xfrm>
            </p:grpSpPr>
            <p:sp>
              <p:nvSpPr>
                <p:cNvPr id="2218" name="Line 63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19" name="Line 64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335" cy="99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20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68" y="467"/>
                  <a:ext cx="339" cy="109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21" name="Line 66"/>
                <p:cNvSpPr>
                  <a:spLocks noChangeShapeType="1"/>
                </p:cNvSpPr>
                <p:nvPr/>
              </p:nvSpPr>
              <p:spPr bwMode="auto">
                <a:xfrm>
                  <a:off x="3505" y="280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217" name="Freeform 67"/>
              <p:cNvSpPr>
                <a:spLocks/>
              </p:cNvSpPr>
              <p:nvPr/>
            </p:nvSpPr>
            <p:spPr bwMode="auto">
              <a:xfrm>
                <a:off x="503" y="5649"/>
                <a:ext cx="197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1 w 291"/>
                  <a:gd name="T5" fmla="*/ 114 h 159"/>
                  <a:gd name="T6" fmla="*/ 1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1171" tIns="45585" rIns="91171" bIns="45585"/>
              <a:lstStyle/>
              <a:p>
                <a:endParaRPr lang="ru-RU"/>
              </a:p>
            </p:txBody>
          </p:sp>
        </p:grpSp>
        <p:sp>
          <p:nvSpPr>
            <p:cNvPr id="2215" name="Text Box 68"/>
            <p:cNvSpPr txBox="1">
              <a:spLocks noChangeArrowheads="1"/>
            </p:cNvSpPr>
            <p:nvPr/>
          </p:nvSpPr>
          <p:spPr bwMode="auto">
            <a:xfrm>
              <a:off x="4130" y="4222"/>
              <a:ext cx="167" cy="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5173" tIns="42591" rIns="85173" bIns="42591">
              <a:spAutoFit/>
            </a:bodyPr>
            <a:lstStyle/>
            <a:p>
              <a:pPr algn="ctr" defTabSz="1673225" eaLnBrk="0" hangingPunct="0"/>
              <a:r>
                <a:rPr lang="ru-RU" sz="1000">
                  <a:latin typeface="Times New Roman" pitchFamily="18" charset="0"/>
                </a:rPr>
                <a:t>ОППЧ-102</a:t>
              </a:r>
            </a:p>
          </p:txBody>
        </p:sp>
      </p:grpSp>
      <p:grpSp>
        <p:nvGrpSpPr>
          <p:cNvPr id="2066" name="Group 60"/>
          <p:cNvGrpSpPr>
            <a:grpSpLocks/>
          </p:cNvGrpSpPr>
          <p:nvPr/>
        </p:nvGrpSpPr>
        <p:grpSpPr bwMode="auto">
          <a:xfrm>
            <a:off x="3932238" y="5521325"/>
            <a:ext cx="768350" cy="606425"/>
            <a:chOff x="4130" y="4218"/>
            <a:chExt cx="167" cy="210"/>
          </a:xfrm>
        </p:grpSpPr>
        <p:grpSp>
          <p:nvGrpSpPr>
            <p:cNvPr id="2206" name="Group 61"/>
            <p:cNvGrpSpPr>
              <a:grpSpLocks/>
            </p:cNvGrpSpPr>
            <p:nvPr/>
          </p:nvGrpSpPr>
          <p:grpSpPr bwMode="auto">
            <a:xfrm>
              <a:off x="4166" y="4218"/>
              <a:ext cx="121" cy="210"/>
              <a:chOff x="503" y="5636"/>
              <a:chExt cx="205" cy="318"/>
            </a:xfrm>
          </p:grpSpPr>
          <p:grpSp>
            <p:nvGrpSpPr>
              <p:cNvPr id="2208" name="Group 62"/>
              <p:cNvGrpSpPr>
                <a:grpSpLocks/>
              </p:cNvGrpSpPr>
              <p:nvPr/>
            </p:nvGrpSpPr>
            <p:grpSpPr bwMode="auto">
              <a:xfrm>
                <a:off x="504" y="5636"/>
                <a:ext cx="204" cy="318"/>
                <a:chOff x="3168" y="192"/>
                <a:chExt cx="339" cy="672"/>
              </a:xfrm>
            </p:grpSpPr>
            <p:sp>
              <p:nvSpPr>
                <p:cNvPr id="2210" name="Line 63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11" name="Line 64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335" cy="99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12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68" y="467"/>
                  <a:ext cx="339" cy="109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13" name="Line 66"/>
                <p:cNvSpPr>
                  <a:spLocks noChangeShapeType="1"/>
                </p:cNvSpPr>
                <p:nvPr/>
              </p:nvSpPr>
              <p:spPr bwMode="auto">
                <a:xfrm>
                  <a:off x="3505" y="280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209" name="Freeform 67"/>
              <p:cNvSpPr>
                <a:spLocks/>
              </p:cNvSpPr>
              <p:nvPr/>
            </p:nvSpPr>
            <p:spPr bwMode="auto">
              <a:xfrm>
                <a:off x="503" y="5649"/>
                <a:ext cx="197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1 w 291"/>
                  <a:gd name="T5" fmla="*/ 114 h 159"/>
                  <a:gd name="T6" fmla="*/ 1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1171" tIns="45585" rIns="91171" bIns="45585"/>
              <a:lstStyle/>
              <a:p>
                <a:endParaRPr lang="ru-RU"/>
              </a:p>
            </p:txBody>
          </p:sp>
        </p:grpSp>
        <p:sp>
          <p:nvSpPr>
            <p:cNvPr id="2207" name="Text Box 68"/>
            <p:cNvSpPr txBox="1">
              <a:spLocks noChangeArrowheads="1"/>
            </p:cNvSpPr>
            <p:nvPr/>
          </p:nvSpPr>
          <p:spPr bwMode="auto">
            <a:xfrm>
              <a:off x="4130" y="4222"/>
              <a:ext cx="167" cy="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5173" tIns="42591" rIns="85173" bIns="42591">
              <a:spAutoFit/>
            </a:bodyPr>
            <a:lstStyle/>
            <a:p>
              <a:pPr algn="ctr" defTabSz="1673225" eaLnBrk="0" hangingPunct="0"/>
              <a:r>
                <a:rPr lang="ru-RU" sz="1000">
                  <a:latin typeface="Times New Roman" pitchFamily="18" charset="0"/>
                </a:rPr>
                <a:t>ОППЧ-102</a:t>
              </a:r>
            </a:p>
          </p:txBody>
        </p:sp>
      </p:grpSp>
      <p:sp>
        <p:nvSpPr>
          <p:cNvPr id="451651" name="Text Box 2072"/>
          <p:cNvSpPr txBox="1">
            <a:spLocks noChangeArrowheads="1"/>
          </p:cNvSpPr>
          <p:nvPr/>
        </p:nvSpPr>
        <p:spPr bwMode="auto">
          <a:xfrm>
            <a:off x="10140950" y="4295775"/>
            <a:ext cx="2378075" cy="536575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127770" tIns="63896" rIns="127770" bIns="63896">
            <a:spAutoFit/>
          </a:bodyPr>
          <a:lstStyle/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Легостаево ПЧ  л/с 2; АЦ  1</a:t>
            </a:r>
          </a:p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тел. ЕДДС – 8-383-43-54-4-10</a:t>
            </a:r>
          </a:p>
        </p:txBody>
      </p:sp>
      <p:sp>
        <p:nvSpPr>
          <p:cNvPr id="451652" name="Text Box 2072"/>
          <p:cNvSpPr txBox="1">
            <a:spLocks noChangeArrowheads="1"/>
          </p:cNvSpPr>
          <p:nvPr/>
        </p:nvSpPr>
        <p:spPr bwMode="auto">
          <a:xfrm>
            <a:off x="4160838" y="6024563"/>
            <a:ext cx="2368550" cy="536575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127770" tIns="63896" rIns="127770" bIns="63896">
            <a:spAutoFit/>
          </a:bodyPr>
          <a:lstStyle/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Улыбино ПЧ л/с 2; АЦ  1</a:t>
            </a:r>
          </a:p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тел. ЕДДС – </a:t>
            </a:r>
            <a:r>
              <a:rPr lang="ru-RU" sz="1300" b="1" i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8-965-822-45-60</a:t>
            </a:r>
            <a:r>
              <a:rPr lang="ru-RU" sz="1300" i="1">
                <a:latin typeface="Calibri" pitchFamily="34" charset="0"/>
              </a:rPr>
              <a:t> </a:t>
            </a:r>
          </a:p>
        </p:txBody>
      </p:sp>
      <p:grpSp>
        <p:nvGrpSpPr>
          <p:cNvPr id="2069" name="Group 60"/>
          <p:cNvGrpSpPr>
            <a:grpSpLocks/>
          </p:cNvGrpSpPr>
          <p:nvPr/>
        </p:nvGrpSpPr>
        <p:grpSpPr bwMode="auto">
          <a:xfrm>
            <a:off x="5246688" y="3790950"/>
            <a:ext cx="693737" cy="388938"/>
            <a:chOff x="4860" y="4199"/>
            <a:chExt cx="219" cy="229"/>
          </a:xfrm>
        </p:grpSpPr>
        <p:grpSp>
          <p:nvGrpSpPr>
            <p:cNvPr id="2198" name="Group 61"/>
            <p:cNvGrpSpPr>
              <a:grpSpLocks/>
            </p:cNvGrpSpPr>
            <p:nvPr/>
          </p:nvGrpSpPr>
          <p:grpSpPr bwMode="auto">
            <a:xfrm>
              <a:off x="4902" y="4218"/>
              <a:ext cx="140" cy="210"/>
              <a:chOff x="1766" y="5636"/>
              <a:chExt cx="240" cy="318"/>
            </a:xfrm>
          </p:grpSpPr>
          <p:grpSp>
            <p:nvGrpSpPr>
              <p:cNvPr id="2200" name="Group 62"/>
              <p:cNvGrpSpPr>
                <a:grpSpLocks/>
              </p:cNvGrpSpPr>
              <p:nvPr/>
            </p:nvGrpSpPr>
            <p:grpSpPr bwMode="auto">
              <a:xfrm>
                <a:off x="1766" y="5636"/>
                <a:ext cx="240" cy="318"/>
                <a:chOff x="3168" y="192"/>
                <a:chExt cx="240" cy="672"/>
              </a:xfrm>
            </p:grpSpPr>
            <p:sp>
              <p:nvSpPr>
                <p:cNvPr id="2202" name="Line 63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03" name="Line 64"/>
                <p:cNvSpPr>
                  <a:spLocks noChangeShapeType="1"/>
                </p:cNvSpPr>
                <p:nvPr/>
              </p:nvSpPr>
              <p:spPr bwMode="auto">
                <a:xfrm>
                  <a:off x="3175" y="192"/>
                  <a:ext cx="231" cy="86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04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77" y="478"/>
                  <a:ext cx="231" cy="98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05" name="Line 66"/>
                <p:cNvSpPr>
                  <a:spLocks noChangeShapeType="1"/>
                </p:cNvSpPr>
                <p:nvPr/>
              </p:nvSpPr>
              <p:spPr bwMode="auto">
                <a:xfrm>
                  <a:off x="3400" y="279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201" name="Freeform 67"/>
              <p:cNvSpPr>
                <a:spLocks/>
              </p:cNvSpPr>
              <p:nvPr/>
            </p:nvSpPr>
            <p:spPr bwMode="auto">
              <a:xfrm>
                <a:off x="1780" y="5650"/>
                <a:ext cx="219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2 w 291"/>
                  <a:gd name="T5" fmla="*/ 114 h 159"/>
                  <a:gd name="T6" fmla="*/ 2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1171" tIns="45585" rIns="91171" bIns="45585"/>
              <a:lstStyle/>
              <a:p>
                <a:endParaRPr lang="ru-RU"/>
              </a:p>
            </p:txBody>
          </p:sp>
        </p:grpSp>
        <p:sp>
          <p:nvSpPr>
            <p:cNvPr id="2199" name="Text Box 68"/>
            <p:cNvSpPr txBox="1">
              <a:spLocks noChangeArrowheads="1"/>
            </p:cNvSpPr>
            <p:nvPr/>
          </p:nvSpPr>
          <p:spPr bwMode="auto">
            <a:xfrm>
              <a:off x="4860" y="4199"/>
              <a:ext cx="219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5173" tIns="42591" rIns="85173" bIns="42591">
              <a:spAutoFit/>
            </a:bodyPr>
            <a:lstStyle/>
            <a:p>
              <a:pPr algn="ctr" defTabSz="1195388" eaLnBrk="0" hangingPunct="0"/>
              <a:r>
                <a:rPr lang="ru-RU" sz="1100" b="1">
                  <a:latin typeface="Times New Roman" pitchFamily="18" charset="0"/>
                  <a:cs typeface="Times New Roman" pitchFamily="18" charset="0"/>
                </a:rPr>
                <a:t>Лесхоз</a:t>
              </a:r>
            </a:p>
          </p:txBody>
        </p:sp>
      </p:grpSp>
      <p:sp>
        <p:nvSpPr>
          <p:cNvPr id="451662" name="Text Box 2072"/>
          <p:cNvSpPr txBox="1">
            <a:spLocks noChangeArrowheads="1"/>
          </p:cNvSpPr>
          <p:nvPr/>
        </p:nvSpPr>
        <p:spPr bwMode="auto">
          <a:xfrm>
            <a:off x="5387975" y="3000375"/>
            <a:ext cx="2547938" cy="550863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127770" tIns="63896" rIns="127770" bIns="63896">
            <a:spAutoFit/>
          </a:bodyPr>
          <a:lstStyle/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Бердск Лесхоз  л/с 10; АЦ  3</a:t>
            </a:r>
          </a:p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тел. ЕДДС – </a:t>
            </a:r>
            <a:r>
              <a:rPr lang="ru-RU" sz="1300" b="1" i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8-(383-41) 4-73-69</a:t>
            </a:r>
            <a:r>
              <a:rPr lang="ru-RU" sz="1400" i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1300" i="1">
                <a:latin typeface="Calibri" pitchFamily="34" charset="0"/>
              </a:rPr>
              <a:t> </a:t>
            </a:r>
          </a:p>
        </p:txBody>
      </p:sp>
      <p:grpSp>
        <p:nvGrpSpPr>
          <p:cNvPr id="2071" name="Group 60"/>
          <p:cNvGrpSpPr>
            <a:grpSpLocks/>
          </p:cNvGrpSpPr>
          <p:nvPr/>
        </p:nvGrpSpPr>
        <p:grpSpPr bwMode="auto">
          <a:xfrm>
            <a:off x="6472238" y="4224338"/>
            <a:ext cx="693737" cy="388937"/>
            <a:chOff x="4860" y="4199"/>
            <a:chExt cx="219" cy="229"/>
          </a:xfrm>
        </p:grpSpPr>
        <p:grpSp>
          <p:nvGrpSpPr>
            <p:cNvPr id="2190" name="Group 61"/>
            <p:cNvGrpSpPr>
              <a:grpSpLocks/>
            </p:cNvGrpSpPr>
            <p:nvPr/>
          </p:nvGrpSpPr>
          <p:grpSpPr bwMode="auto">
            <a:xfrm>
              <a:off x="4902" y="4218"/>
              <a:ext cx="140" cy="210"/>
              <a:chOff x="1766" y="5636"/>
              <a:chExt cx="240" cy="318"/>
            </a:xfrm>
          </p:grpSpPr>
          <p:grpSp>
            <p:nvGrpSpPr>
              <p:cNvPr id="2192" name="Group 62"/>
              <p:cNvGrpSpPr>
                <a:grpSpLocks/>
              </p:cNvGrpSpPr>
              <p:nvPr/>
            </p:nvGrpSpPr>
            <p:grpSpPr bwMode="auto">
              <a:xfrm>
                <a:off x="1766" y="5636"/>
                <a:ext cx="240" cy="318"/>
                <a:chOff x="3168" y="192"/>
                <a:chExt cx="240" cy="672"/>
              </a:xfrm>
            </p:grpSpPr>
            <p:sp>
              <p:nvSpPr>
                <p:cNvPr id="2194" name="Line 63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95" name="Line 64"/>
                <p:cNvSpPr>
                  <a:spLocks noChangeShapeType="1"/>
                </p:cNvSpPr>
                <p:nvPr/>
              </p:nvSpPr>
              <p:spPr bwMode="auto">
                <a:xfrm>
                  <a:off x="3175" y="192"/>
                  <a:ext cx="231" cy="86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96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77" y="478"/>
                  <a:ext cx="231" cy="98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97" name="Line 66"/>
                <p:cNvSpPr>
                  <a:spLocks noChangeShapeType="1"/>
                </p:cNvSpPr>
                <p:nvPr/>
              </p:nvSpPr>
              <p:spPr bwMode="auto">
                <a:xfrm>
                  <a:off x="3400" y="279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193" name="Freeform 67"/>
              <p:cNvSpPr>
                <a:spLocks/>
              </p:cNvSpPr>
              <p:nvPr/>
            </p:nvSpPr>
            <p:spPr bwMode="auto">
              <a:xfrm>
                <a:off x="1780" y="5650"/>
                <a:ext cx="219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2 w 291"/>
                  <a:gd name="T5" fmla="*/ 114 h 159"/>
                  <a:gd name="T6" fmla="*/ 2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1171" tIns="45585" rIns="91171" bIns="45585"/>
              <a:lstStyle/>
              <a:p>
                <a:endParaRPr lang="ru-RU"/>
              </a:p>
            </p:txBody>
          </p:sp>
        </p:grpSp>
        <p:sp>
          <p:nvSpPr>
            <p:cNvPr id="2191" name="Text Box 68"/>
            <p:cNvSpPr txBox="1">
              <a:spLocks noChangeArrowheads="1"/>
            </p:cNvSpPr>
            <p:nvPr/>
          </p:nvSpPr>
          <p:spPr bwMode="auto">
            <a:xfrm>
              <a:off x="4860" y="4199"/>
              <a:ext cx="219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5173" tIns="42591" rIns="85173" bIns="42591">
              <a:spAutoFit/>
            </a:bodyPr>
            <a:lstStyle/>
            <a:p>
              <a:pPr algn="ctr" defTabSz="1195388" eaLnBrk="0" hangingPunct="0"/>
              <a:r>
                <a:rPr lang="ru-RU" sz="1100" b="1">
                  <a:latin typeface="Times New Roman" pitchFamily="18" charset="0"/>
                  <a:cs typeface="Times New Roman" pitchFamily="18" charset="0"/>
                </a:rPr>
                <a:t>ДПК-3</a:t>
              </a:r>
            </a:p>
          </p:txBody>
        </p:sp>
      </p:grpSp>
      <p:sp>
        <p:nvSpPr>
          <p:cNvPr id="451672" name="Text Box 2072"/>
          <p:cNvSpPr txBox="1">
            <a:spLocks noChangeArrowheads="1"/>
          </p:cNvSpPr>
          <p:nvPr/>
        </p:nvSpPr>
        <p:spPr bwMode="auto">
          <a:xfrm>
            <a:off x="6757988" y="3657600"/>
            <a:ext cx="2416175" cy="536575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127770" tIns="63896" rIns="127770" bIns="63896">
            <a:spAutoFit/>
          </a:bodyPr>
          <a:lstStyle/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Тальменка л/с 1; водовоз 1</a:t>
            </a:r>
          </a:p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тел. ЕДДС – 8-(383-43) 52-190</a:t>
            </a:r>
          </a:p>
        </p:txBody>
      </p:sp>
      <p:grpSp>
        <p:nvGrpSpPr>
          <p:cNvPr id="2073" name="Group 60"/>
          <p:cNvGrpSpPr>
            <a:grpSpLocks/>
          </p:cNvGrpSpPr>
          <p:nvPr/>
        </p:nvGrpSpPr>
        <p:grpSpPr bwMode="auto">
          <a:xfrm>
            <a:off x="6113463" y="4872038"/>
            <a:ext cx="693737" cy="388937"/>
            <a:chOff x="4860" y="4199"/>
            <a:chExt cx="219" cy="229"/>
          </a:xfrm>
        </p:grpSpPr>
        <p:grpSp>
          <p:nvGrpSpPr>
            <p:cNvPr id="2182" name="Group 61"/>
            <p:cNvGrpSpPr>
              <a:grpSpLocks/>
            </p:cNvGrpSpPr>
            <p:nvPr/>
          </p:nvGrpSpPr>
          <p:grpSpPr bwMode="auto">
            <a:xfrm>
              <a:off x="4902" y="4218"/>
              <a:ext cx="140" cy="210"/>
              <a:chOff x="1766" y="5636"/>
              <a:chExt cx="240" cy="318"/>
            </a:xfrm>
          </p:grpSpPr>
          <p:grpSp>
            <p:nvGrpSpPr>
              <p:cNvPr id="2184" name="Group 62"/>
              <p:cNvGrpSpPr>
                <a:grpSpLocks/>
              </p:cNvGrpSpPr>
              <p:nvPr/>
            </p:nvGrpSpPr>
            <p:grpSpPr bwMode="auto">
              <a:xfrm>
                <a:off x="1766" y="5636"/>
                <a:ext cx="240" cy="318"/>
                <a:chOff x="3168" y="192"/>
                <a:chExt cx="240" cy="672"/>
              </a:xfrm>
            </p:grpSpPr>
            <p:sp>
              <p:nvSpPr>
                <p:cNvPr id="2186" name="Line 63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87" name="Line 64"/>
                <p:cNvSpPr>
                  <a:spLocks noChangeShapeType="1"/>
                </p:cNvSpPr>
                <p:nvPr/>
              </p:nvSpPr>
              <p:spPr bwMode="auto">
                <a:xfrm>
                  <a:off x="3175" y="192"/>
                  <a:ext cx="231" cy="86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88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77" y="478"/>
                  <a:ext cx="231" cy="98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89" name="Line 66"/>
                <p:cNvSpPr>
                  <a:spLocks noChangeShapeType="1"/>
                </p:cNvSpPr>
                <p:nvPr/>
              </p:nvSpPr>
              <p:spPr bwMode="auto">
                <a:xfrm>
                  <a:off x="3400" y="279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185" name="Freeform 67"/>
              <p:cNvSpPr>
                <a:spLocks/>
              </p:cNvSpPr>
              <p:nvPr/>
            </p:nvSpPr>
            <p:spPr bwMode="auto">
              <a:xfrm>
                <a:off x="1780" y="5650"/>
                <a:ext cx="219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2 w 291"/>
                  <a:gd name="T5" fmla="*/ 114 h 159"/>
                  <a:gd name="T6" fmla="*/ 2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1171" tIns="45585" rIns="91171" bIns="45585"/>
              <a:lstStyle/>
              <a:p>
                <a:endParaRPr lang="ru-RU"/>
              </a:p>
            </p:txBody>
          </p:sp>
        </p:grpSp>
        <p:sp>
          <p:nvSpPr>
            <p:cNvPr id="2183" name="Text Box 68"/>
            <p:cNvSpPr txBox="1">
              <a:spLocks noChangeArrowheads="1"/>
            </p:cNvSpPr>
            <p:nvPr/>
          </p:nvSpPr>
          <p:spPr bwMode="auto">
            <a:xfrm>
              <a:off x="4860" y="4199"/>
              <a:ext cx="219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5173" tIns="42591" rIns="85173" bIns="42591">
              <a:spAutoFit/>
            </a:bodyPr>
            <a:lstStyle/>
            <a:p>
              <a:pPr algn="ctr" defTabSz="1195388" eaLnBrk="0" hangingPunct="0"/>
              <a:r>
                <a:rPr lang="ru-RU" sz="1100" b="1">
                  <a:latin typeface="Times New Roman" pitchFamily="18" charset="0"/>
                  <a:cs typeface="Times New Roman" pitchFamily="18" charset="0"/>
                </a:rPr>
                <a:t>ДПК-3</a:t>
              </a:r>
            </a:p>
          </p:txBody>
        </p:sp>
      </p:grpSp>
      <p:sp>
        <p:nvSpPr>
          <p:cNvPr id="451682" name="Text Box 2072"/>
          <p:cNvSpPr txBox="1">
            <a:spLocks noChangeArrowheads="1"/>
          </p:cNvSpPr>
          <p:nvPr/>
        </p:nvSpPr>
        <p:spPr bwMode="auto">
          <a:xfrm>
            <a:off x="3576638" y="4800600"/>
            <a:ext cx="2625725" cy="534988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127770" tIns="63896" rIns="127770" bIns="63896">
            <a:spAutoFit/>
          </a:bodyPr>
          <a:lstStyle/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Чернореченский л/с 1; водовоз 1</a:t>
            </a:r>
          </a:p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тел. ЕДДС – 8-(383-43) 68-330</a:t>
            </a:r>
          </a:p>
        </p:txBody>
      </p:sp>
      <p:grpSp>
        <p:nvGrpSpPr>
          <p:cNvPr id="2075" name="Group 60"/>
          <p:cNvGrpSpPr>
            <a:grpSpLocks/>
          </p:cNvGrpSpPr>
          <p:nvPr/>
        </p:nvGrpSpPr>
        <p:grpSpPr bwMode="auto">
          <a:xfrm>
            <a:off x="3954463" y="7680325"/>
            <a:ext cx="692150" cy="388938"/>
            <a:chOff x="4860" y="4199"/>
            <a:chExt cx="219" cy="229"/>
          </a:xfrm>
        </p:grpSpPr>
        <p:grpSp>
          <p:nvGrpSpPr>
            <p:cNvPr id="2174" name="Group 61"/>
            <p:cNvGrpSpPr>
              <a:grpSpLocks/>
            </p:cNvGrpSpPr>
            <p:nvPr/>
          </p:nvGrpSpPr>
          <p:grpSpPr bwMode="auto">
            <a:xfrm>
              <a:off x="4902" y="4218"/>
              <a:ext cx="140" cy="210"/>
              <a:chOff x="1766" y="5636"/>
              <a:chExt cx="240" cy="318"/>
            </a:xfrm>
          </p:grpSpPr>
          <p:grpSp>
            <p:nvGrpSpPr>
              <p:cNvPr id="2176" name="Group 62"/>
              <p:cNvGrpSpPr>
                <a:grpSpLocks/>
              </p:cNvGrpSpPr>
              <p:nvPr/>
            </p:nvGrpSpPr>
            <p:grpSpPr bwMode="auto">
              <a:xfrm>
                <a:off x="1766" y="5636"/>
                <a:ext cx="240" cy="318"/>
                <a:chOff x="3168" y="192"/>
                <a:chExt cx="240" cy="672"/>
              </a:xfrm>
            </p:grpSpPr>
            <p:sp>
              <p:nvSpPr>
                <p:cNvPr id="2178" name="Line 63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79" name="Line 64"/>
                <p:cNvSpPr>
                  <a:spLocks noChangeShapeType="1"/>
                </p:cNvSpPr>
                <p:nvPr/>
              </p:nvSpPr>
              <p:spPr bwMode="auto">
                <a:xfrm>
                  <a:off x="3175" y="192"/>
                  <a:ext cx="231" cy="86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80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77" y="478"/>
                  <a:ext cx="231" cy="98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81" name="Line 66"/>
                <p:cNvSpPr>
                  <a:spLocks noChangeShapeType="1"/>
                </p:cNvSpPr>
                <p:nvPr/>
              </p:nvSpPr>
              <p:spPr bwMode="auto">
                <a:xfrm>
                  <a:off x="3400" y="279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177" name="Freeform 67"/>
              <p:cNvSpPr>
                <a:spLocks/>
              </p:cNvSpPr>
              <p:nvPr/>
            </p:nvSpPr>
            <p:spPr bwMode="auto">
              <a:xfrm>
                <a:off x="1780" y="5650"/>
                <a:ext cx="219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2 w 291"/>
                  <a:gd name="T5" fmla="*/ 114 h 159"/>
                  <a:gd name="T6" fmla="*/ 2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1171" tIns="45585" rIns="91171" bIns="45585"/>
              <a:lstStyle/>
              <a:p>
                <a:endParaRPr lang="ru-RU"/>
              </a:p>
            </p:txBody>
          </p:sp>
        </p:grpSp>
        <p:sp>
          <p:nvSpPr>
            <p:cNvPr id="2175" name="Text Box 68"/>
            <p:cNvSpPr txBox="1">
              <a:spLocks noChangeArrowheads="1"/>
            </p:cNvSpPr>
            <p:nvPr/>
          </p:nvSpPr>
          <p:spPr bwMode="auto">
            <a:xfrm>
              <a:off x="4860" y="4199"/>
              <a:ext cx="219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5173" tIns="42591" rIns="85173" bIns="42591">
              <a:spAutoFit/>
            </a:bodyPr>
            <a:lstStyle/>
            <a:p>
              <a:pPr algn="ctr" defTabSz="1195388" eaLnBrk="0" hangingPunct="0"/>
              <a:r>
                <a:rPr lang="ru-RU" sz="1100" b="1">
                  <a:latin typeface="Times New Roman" pitchFamily="18" charset="0"/>
                  <a:cs typeface="Times New Roman" pitchFamily="18" charset="0"/>
                </a:rPr>
                <a:t>ДПК-3</a:t>
              </a:r>
            </a:p>
          </p:txBody>
        </p:sp>
      </p:grpSp>
      <p:sp>
        <p:nvSpPr>
          <p:cNvPr id="451692" name="Text Box 2072"/>
          <p:cNvSpPr txBox="1">
            <a:spLocks noChangeArrowheads="1"/>
          </p:cNvSpPr>
          <p:nvPr/>
        </p:nvSpPr>
        <p:spPr bwMode="auto">
          <a:xfrm>
            <a:off x="4668838" y="7680325"/>
            <a:ext cx="2416175" cy="536575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127770" tIns="63896" rIns="127770" bIns="63896">
            <a:spAutoFit/>
          </a:bodyPr>
          <a:lstStyle/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Новолотки л/с 1; водовоз 1</a:t>
            </a:r>
          </a:p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тел. ЕДДС – 8-(383-43) 58-190</a:t>
            </a:r>
          </a:p>
        </p:txBody>
      </p:sp>
      <p:grpSp>
        <p:nvGrpSpPr>
          <p:cNvPr id="2077" name="Group 60"/>
          <p:cNvGrpSpPr>
            <a:grpSpLocks/>
          </p:cNvGrpSpPr>
          <p:nvPr/>
        </p:nvGrpSpPr>
        <p:grpSpPr bwMode="auto">
          <a:xfrm>
            <a:off x="1216025" y="6313488"/>
            <a:ext cx="693738" cy="388937"/>
            <a:chOff x="4860" y="4199"/>
            <a:chExt cx="219" cy="229"/>
          </a:xfrm>
        </p:grpSpPr>
        <p:grpSp>
          <p:nvGrpSpPr>
            <p:cNvPr id="2166" name="Group 61"/>
            <p:cNvGrpSpPr>
              <a:grpSpLocks/>
            </p:cNvGrpSpPr>
            <p:nvPr/>
          </p:nvGrpSpPr>
          <p:grpSpPr bwMode="auto">
            <a:xfrm>
              <a:off x="4902" y="4218"/>
              <a:ext cx="140" cy="210"/>
              <a:chOff x="1766" y="5636"/>
              <a:chExt cx="240" cy="318"/>
            </a:xfrm>
          </p:grpSpPr>
          <p:grpSp>
            <p:nvGrpSpPr>
              <p:cNvPr id="2168" name="Group 62"/>
              <p:cNvGrpSpPr>
                <a:grpSpLocks/>
              </p:cNvGrpSpPr>
              <p:nvPr/>
            </p:nvGrpSpPr>
            <p:grpSpPr bwMode="auto">
              <a:xfrm>
                <a:off x="1766" y="5636"/>
                <a:ext cx="240" cy="318"/>
                <a:chOff x="3168" y="192"/>
                <a:chExt cx="240" cy="672"/>
              </a:xfrm>
            </p:grpSpPr>
            <p:sp>
              <p:nvSpPr>
                <p:cNvPr id="2170" name="Line 63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71" name="Line 64"/>
                <p:cNvSpPr>
                  <a:spLocks noChangeShapeType="1"/>
                </p:cNvSpPr>
                <p:nvPr/>
              </p:nvSpPr>
              <p:spPr bwMode="auto">
                <a:xfrm>
                  <a:off x="3175" y="192"/>
                  <a:ext cx="231" cy="86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72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77" y="478"/>
                  <a:ext cx="231" cy="98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73" name="Line 66"/>
                <p:cNvSpPr>
                  <a:spLocks noChangeShapeType="1"/>
                </p:cNvSpPr>
                <p:nvPr/>
              </p:nvSpPr>
              <p:spPr bwMode="auto">
                <a:xfrm>
                  <a:off x="3400" y="279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169" name="Freeform 67"/>
              <p:cNvSpPr>
                <a:spLocks/>
              </p:cNvSpPr>
              <p:nvPr/>
            </p:nvSpPr>
            <p:spPr bwMode="auto">
              <a:xfrm>
                <a:off x="1780" y="5650"/>
                <a:ext cx="219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2 w 291"/>
                  <a:gd name="T5" fmla="*/ 114 h 159"/>
                  <a:gd name="T6" fmla="*/ 2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1171" tIns="45585" rIns="91171" bIns="45585"/>
              <a:lstStyle/>
              <a:p>
                <a:endParaRPr lang="ru-RU"/>
              </a:p>
            </p:txBody>
          </p:sp>
        </p:grpSp>
        <p:sp>
          <p:nvSpPr>
            <p:cNvPr id="2167" name="Text Box 68"/>
            <p:cNvSpPr txBox="1">
              <a:spLocks noChangeArrowheads="1"/>
            </p:cNvSpPr>
            <p:nvPr/>
          </p:nvSpPr>
          <p:spPr bwMode="auto">
            <a:xfrm>
              <a:off x="4860" y="4199"/>
              <a:ext cx="219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5173" tIns="42591" rIns="85173" bIns="42591">
              <a:spAutoFit/>
            </a:bodyPr>
            <a:lstStyle/>
            <a:p>
              <a:pPr algn="ctr" defTabSz="1195388" eaLnBrk="0" hangingPunct="0"/>
              <a:r>
                <a:rPr lang="ru-RU" sz="1100" b="1">
                  <a:latin typeface="Times New Roman" pitchFamily="18" charset="0"/>
                  <a:cs typeface="Times New Roman" pitchFamily="18" charset="0"/>
                </a:rPr>
                <a:t>ДПК-3</a:t>
              </a:r>
            </a:p>
          </p:txBody>
        </p:sp>
      </p:grpSp>
      <p:sp>
        <p:nvSpPr>
          <p:cNvPr id="451702" name="Text Box 2072"/>
          <p:cNvSpPr txBox="1">
            <a:spLocks noChangeArrowheads="1"/>
          </p:cNvSpPr>
          <p:nvPr/>
        </p:nvSpPr>
        <p:spPr bwMode="auto">
          <a:xfrm>
            <a:off x="1709738" y="6456363"/>
            <a:ext cx="2417762" cy="534987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127770" tIns="63896" rIns="127770" bIns="63896">
            <a:spAutoFit/>
          </a:bodyPr>
          <a:lstStyle/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Быстровка л/с 1; водовоз 1</a:t>
            </a:r>
          </a:p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тел. ЕДДС – 8-(383-43) 59-145</a:t>
            </a:r>
          </a:p>
        </p:txBody>
      </p:sp>
      <p:sp>
        <p:nvSpPr>
          <p:cNvPr id="451703" name="Text Box 2072"/>
          <p:cNvSpPr txBox="1">
            <a:spLocks noChangeArrowheads="1"/>
          </p:cNvSpPr>
          <p:nvPr/>
        </p:nvSpPr>
        <p:spPr bwMode="auto">
          <a:xfrm>
            <a:off x="793750" y="4945063"/>
            <a:ext cx="2452688" cy="534987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127770" tIns="63896" rIns="127770" bIns="63896">
            <a:spAutoFit/>
          </a:bodyPr>
          <a:lstStyle/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Бурмистрово л/с 1; водовоз 1</a:t>
            </a:r>
          </a:p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тел. ЕДДС – 8-(383-43) 59-145</a:t>
            </a:r>
          </a:p>
        </p:txBody>
      </p:sp>
      <p:grpSp>
        <p:nvGrpSpPr>
          <p:cNvPr id="2080" name="Group 60"/>
          <p:cNvGrpSpPr>
            <a:grpSpLocks/>
          </p:cNvGrpSpPr>
          <p:nvPr/>
        </p:nvGrpSpPr>
        <p:grpSpPr bwMode="auto">
          <a:xfrm>
            <a:off x="3232150" y="5160963"/>
            <a:ext cx="692150" cy="388937"/>
            <a:chOff x="4860" y="4199"/>
            <a:chExt cx="219" cy="229"/>
          </a:xfrm>
        </p:grpSpPr>
        <p:grpSp>
          <p:nvGrpSpPr>
            <p:cNvPr id="2158" name="Group 61"/>
            <p:cNvGrpSpPr>
              <a:grpSpLocks/>
            </p:cNvGrpSpPr>
            <p:nvPr/>
          </p:nvGrpSpPr>
          <p:grpSpPr bwMode="auto">
            <a:xfrm>
              <a:off x="4902" y="4218"/>
              <a:ext cx="140" cy="210"/>
              <a:chOff x="1766" y="5636"/>
              <a:chExt cx="240" cy="318"/>
            </a:xfrm>
          </p:grpSpPr>
          <p:grpSp>
            <p:nvGrpSpPr>
              <p:cNvPr id="2160" name="Group 62"/>
              <p:cNvGrpSpPr>
                <a:grpSpLocks/>
              </p:cNvGrpSpPr>
              <p:nvPr/>
            </p:nvGrpSpPr>
            <p:grpSpPr bwMode="auto">
              <a:xfrm>
                <a:off x="1766" y="5636"/>
                <a:ext cx="240" cy="318"/>
                <a:chOff x="3168" y="192"/>
                <a:chExt cx="240" cy="672"/>
              </a:xfrm>
            </p:grpSpPr>
            <p:sp>
              <p:nvSpPr>
                <p:cNvPr id="2162" name="Line 63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63" name="Line 64"/>
                <p:cNvSpPr>
                  <a:spLocks noChangeShapeType="1"/>
                </p:cNvSpPr>
                <p:nvPr/>
              </p:nvSpPr>
              <p:spPr bwMode="auto">
                <a:xfrm>
                  <a:off x="3175" y="192"/>
                  <a:ext cx="231" cy="86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64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77" y="478"/>
                  <a:ext cx="231" cy="98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65" name="Line 66"/>
                <p:cNvSpPr>
                  <a:spLocks noChangeShapeType="1"/>
                </p:cNvSpPr>
                <p:nvPr/>
              </p:nvSpPr>
              <p:spPr bwMode="auto">
                <a:xfrm>
                  <a:off x="3400" y="279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161" name="Freeform 67"/>
              <p:cNvSpPr>
                <a:spLocks/>
              </p:cNvSpPr>
              <p:nvPr/>
            </p:nvSpPr>
            <p:spPr bwMode="auto">
              <a:xfrm>
                <a:off x="1780" y="5650"/>
                <a:ext cx="219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2 w 291"/>
                  <a:gd name="T5" fmla="*/ 114 h 159"/>
                  <a:gd name="T6" fmla="*/ 2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1171" tIns="45585" rIns="91171" bIns="45585"/>
              <a:lstStyle/>
              <a:p>
                <a:endParaRPr lang="ru-RU"/>
              </a:p>
            </p:txBody>
          </p:sp>
        </p:grpSp>
        <p:sp>
          <p:nvSpPr>
            <p:cNvPr id="2159" name="Text Box 68"/>
            <p:cNvSpPr txBox="1">
              <a:spLocks noChangeArrowheads="1"/>
            </p:cNvSpPr>
            <p:nvPr/>
          </p:nvSpPr>
          <p:spPr bwMode="auto">
            <a:xfrm>
              <a:off x="4860" y="4199"/>
              <a:ext cx="219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5173" tIns="42591" rIns="85173" bIns="42591">
              <a:spAutoFit/>
            </a:bodyPr>
            <a:lstStyle/>
            <a:p>
              <a:pPr algn="ctr" defTabSz="1195388" eaLnBrk="0" hangingPunct="0"/>
              <a:r>
                <a:rPr lang="ru-RU" sz="1100" b="1">
                  <a:latin typeface="Times New Roman" pitchFamily="18" charset="0"/>
                  <a:cs typeface="Times New Roman" pitchFamily="18" charset="0"/>
                </a:rPr>
                <a:t>ДПК-3</a:t>
              </a:r>
            </a:p>
          </p:txBody>
        </p:sp>
      </p:grpSp>
      <p:grpSp>
        <p:nvGrpSpPr>
          <p:cNvPr id="2081" name="Group 60"/>
          <p:cNvGrpSpPr>
            <a:grpSpLocks/>
          </p:cNvGrpSpPr>
          <p:nvPr/>
        </p:nvGrpSpPr>
        <p:grpSpPr bwMode="auto">
          <a:xfrm>
            <a:off x="9856788" y="6169025"/>
            <a:ext cx="693737" cy="388938"/>
            <a:chOff x="4860" y="4199"/>
            <a:chExt cx="219" cy="229"/>
          </a:xfrm>
        </p:grpSpPr>
        <p:grpSp>
          <p:nvGrpSpPr>
            <p:cNvPr id="2150" name="Group 61"/>
            <p:cNvGrpSpPr>
              <a:grpSpLocks/>
            </p:cNvGrpSpPr>
            <p:nvPr/>
          </p:nvGrpSpPr>
          <p:grpSpPr bwMode="auto">
            <a:xfrm>
              <a:off x="4902" y="4218"/>
              <a:ext cx="140" cy="210"/>
              <a:chOff x="1766" y="5636"/>
              <a:chExt cx="240" cy="318"/>
            </a:xfrm>
          </p:grpSpPr>
          <p:grpSp>
            <p:nvGrpSpPr>
              <p:cNvPr id="2152" name="Group 62"/>
              <p:cNvGrpSpPr>
                <a:grpSpLocks/>
              </p:cNvGrpSpPr>
              <p:nvPr/>
            </p:nvGrpSpPr>
            <p:grpSpPr bwMode="auto">
              <a:xfrm>
                <a:off x="1766" y="5636"/>
                <a:ext cx="240" cy="318"/>
                <a:chOff x="3168" y="192"/>
                <a:chExt cx="240" cy="672"/>
              </a:xfrm>
            </p:grpSpPr>
            <p:sp>
              <p:nvSpPr>
                <p:cNvPr id="2154" name="Line 63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55" name="Line 64"/>
                <p:cNvSpPr>
                  <a:spLocks noChangeShapeType="1"/>
                </p:cNvSpPr>
                <p:nvPr/>
              </p:nvSpPr>
              <p:spPr bwMode="auto">
                <a:xfrm>
                  <a:off x="3175" y="192"/>
                  <a:ext cx="231" cy="86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56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77" y="478"/>
                  <a:ext cx="231" cy="98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57" name="Line 66"/>
                <p:cNvSpPr>
                  <a:spLocks noChangeShapeType="1"/>
                </p:cNvSpPr>
                <p:nvPr/>
              </p:nvSpPr>
              <p:spPr bwMode="auto">
                <a:xfrm>
                  <a:off x="3400" y="279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153" name="Freeform 67"/>
              <p:cNvSpPr>
                <a:spLocks/>
              </p:cNvSpPr>
              <p:nvPr/>
            </p:nvSpPr>
            <p:spPr bwMode="auto">
              <a:xfrm>
                <a:off x="1780" y="5650"/>
                <a:ext cx="219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2 w 291"/>
                  <a:gd name="T5" fmla="*/ 114 h 159"/>
                  <a:gd name="T6" fmla="*/ 2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1171" tIns="45585" rIns="91171" bIns="45585"/>
              <a:lstStyle/>
              <a:p>
                <a:endParaRPr lang="ru-RU"/>
              </a:p>
            </p:txBody>
          </p:sp>
        </p:grpSp>
        <p:sp>
          <p:nvSpPr>
            <p:cNvPr id="2151" name="Text Box 68"/>
            <p:cNvSpPr txBox="1">
              <a:spLocks noChangeArrowheads="1"/>
            </p:cNvSpPr>
            <p:nvPr/>
          </p:nvSpPr>
          <p:spPr bwMode="auto">
            <a:xfrm>
              <a:off x="4860" y="4199"/>
              <a:ext cx="219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5173" tIns="42591" rIns="85173" bIns="42591">
              <a:spAutoFit/>
            </a:bodyPr>
            <a:lstStyle/>
            <a:p>
              <a:pPr algn="ctr" defTabSz="1195388" eaLnBrk="0" hangingPunct="0"/>
              <a:r>
                <a:rPr lang="ru-RU" sz="1100" b="1">
                  <a:latin typeface="Times New Roman" pitchFamily="18" charset="0"/>
                  <a:cs typeface="Times New Roman" pitchFamily="18" charset="0"/>
                </a:rPr>
                <a:t>ДПК-3</a:t>
              </a:r>
            </a:p>
          </p:txBody>
        </p:sp>
      </p:grpSp>
      <p:sp>
        <p:nvSpPr>
          <p:cNvPr id="451722" name="Text Box 2072"/>
          <p:cNvSpPr txBox="1">
            <a:spLocks noChangeArrowheads="1"/>
          </p:cNvSpPr>
          <p:nvPr/>
        </p:nvSpPr>
        <p:spPr bwMode="auto">
          <a:xfrm>
            <a:off x="10137775" y="5665788"/>
            <a:ext cx="2422525" cy="536575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127770" tIns="63896" rIns="127770" bIns="63896">
            <a:spAutoFit/>
          </a:bodyPr>
          <a:lstStyle/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Гусельниково л/с 1; водовоз 1</a:t>
            </a:r>
          </a:p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тел. ЕДДС – 8-(383-43) 67-119</a:t>
            </a:r>
          </a:p>
        </p:txBody>
      </p:sp>
      <p:grpSp>
        <p:nvGrpSpPr>
          <p:cNvPr id="2083" name="Group 60"/>
          <p:cNvGrpSpPr>
            <a:grpSpLocks/>
          </p:cNvGrpSpPr>
          <p:nvPr/>
        </p:nvGrpSpPr>
        <p:grpSpPr bwMode="auto">
          <a:xfrm>
            <a:off x="4098925" y="6600825"/>
            <a:ext cx="692150" cy="388938"/>
            <a:chOff x="4860" y="4199"/>
            <a:chExt cx="219" cy="229"/>
          </a:xfrm>
        </p:grpSpPr>
        <p:grpSp>
          <p:nvGrpSpPr>
            <p:cNvPr id="2142" name="Group 61"/>
            <p:cNvGrpSpPr>
              <a:grpSpLocks/>
            </p:cNvGrpSpPr>
            <p:nvPr/>
          </p:nvGrpSpPr>
          <p:grpSpPr bwMode="auto">
            <a:xfrm>
              <a:off x="4902" y="4218"/>
              <a:ext cx="140" cy="210"/>
              <a:chOff x="1766" y="5636"/>
              <a:chExt cx="240" cy="318"/>
            </a:xfrm>
          </p:grpSpPr>
          <p:grpSp>
            <p:nvGrpSpPr>
              <p:cNvPr id="2144" name="Group 62"/>
              <p:cNvGrpSpPr>
                <a:grpSpLocks/>
              </p:cNvGrpSpPr>
              <p:nvPr/>
            </p:nvGrpSpPr>
            <p:grpSpPr bwMode="auto">
              <a:xfrm>
                <a:off x="1766" y="5636"/>
                <a:ext cx="240" cy="318"/>
                <a:chOff x="3168" y="192"/>
                <a:chExt cx="240" cy="672"/>
              </a:xfrm>
            </p:grpSpPr>
            <p:sp>
              <p:nvSpPr>
                <p:cNvPr id="2146" name="Line 63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47" name="Line 64"/>
                <p:cNvSpPr>
                  <a:spLocks noChangeShapeType="1"/>
                </p:cNvSpPr>
                <p:nvPr/>
              </p:nvSpPr>
              <p:spPr bwMode="auto">
                <a:xfrm>
                  <a:off x="3175" y="192"/>
                  <a:ext cx="231" cy="86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48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77" y="478"/>
                  <a:ext cx="231" cy="98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49" name="Line 66"/>
                <p:cNvSpPr>
                  <a:spLocks noChangeShapeType="1"/>
                </p:cNvSpPr>
                <p:nvPr/>
              </p:nvSpPr>
              <p:spPr bwMode="auto">
                <a:xfrm>
                  <a:off x="3400" y="279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145" name="Freeform 67"/>
              <p:cNvSpPr>
                <a:spLocks/>
              </p:cNvSpPr>
              <p:nvPr/>
            </p:nvSpPr>
            <p:spPr bwMode="auto">
              <a:xfrm>
                <a:off x="1780" y="5650"/>
                <a:ext cx="219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2 w 291"/>
                  <a:gd name="T5" fmla="*/ 114 h 159"/>
                  <a:gd name="T6" fmla="*/ 2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1171" tIns="45585" rIns="91171" bIns="45585"/>
              <a:lstStyle/>
              <a:p>
                <a:endParaRPr lang="ru-RU"/>
              </a:p>
            </p:txBody>
          </p:sp>
        </p:grpSp>
        <p:sp>
          <p:nvSpPr>
            <p:cNvPr id="2143" name="Text Box 68"/>
            <p:cNvSpPr txBox="1">
              <a:spLocks noChangeArrowheads="1"/>
            </p:cNvSpPr>
            <p:nvPr/>
          </p:nvSpPr>
          <p:spPr bwMode="auto">
            <a:xfrm>
              <a:off x="4860" y="4199"/>
              <a:ext cx="219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5173" tIns="42591" rIns="85173" bIns="42591">
              <a:spAutoFit/>
            </a:bodyPr>
            <a:lstStyle/>
            <a:p>
              <a:pPr algn="ctr" defTabSz="1195388" eaLnBrk="0" hangingPunct="0"/>
              <a:r>
                <a:rPr lang="ru-RU" sz="1100" b="1">
                  <a:latin typeface="Times New Roman" pitchFamily="18" charset="0"/>
                  <a:cs typeface="Times New Roman" pitchFamily="18" charset="0"/>
                </a:rPr>
                <a:t>ДПК-3</a:t>
              </a:r>
            </a:p>
          </p:txBody>
        </p:sp>
      </p:grpSp>
      <p:sp>
        <p:nvSpPr>
          <p:cNvPr id="451732" name="Text Box 2072"/>
          <p:cNvSpPr txBox="1">
            <a:spLocks noChangeArrowheads="1"/>
          </p:cNvSpPr>
          <p:nvPr/>
        </p:nvSpPr>
        <p:spPr bwMode="auto">
          <a:xfrm>
            <a:off x="3084513" y="7032625"/>
            <a:ext cx="2417762" cy="536575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127770" tIns="63896" rIns="127770" bIns="63896">
            <a:spAutoFit/>
          </a:bodyPr>
          <a:lstStyle/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Степной л/с 1; водовоз 1</a:t>
            </a:r>
          </a:p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тел. ЕДДС – 8-(383-43) 55-133</a:t>
            </a:r>
          </a:p>
        </p:txBody>
      </p:sp>
      <p:grpSp>
        <p:nvGrpSpPr>
          <p:cNvPr id="2085" name="Group 60"/>
          <p:cNvGrpSpPr>
            <a:grpSpLocks/>
          </p:cNvGrpSpPr>
          <p:nvPr/>
        </p:nvGrpSpPr>
        <p:grpSpPr bwMode="auto">
          <a:xfrm>
            <a:off x="2513013" y="8040688"/>
            <a:ext cx="693737" cy="388937"/>
            <a:chOff x="4860" y="4199"/>
            <a:chExt cx="219" cy="229"/>
          </a:xfrm>
        </p:grpSpPr>
        <p:grpSp>
          <p:nvGrpSpPr>
            <p:cNvPr id="2134" name="Group 61"/>
            <p:cNvGrpSpPr>
              <a:grpSpLocks/>
            </p:cNvGrpSpPr>
            <p:nvPr/>
          </p:nvGrpSpPr>
          <p:grpSpPr bwMode="auto">
            <a:xfrm>
              <a:off x="4902" y="4218"/>
              <a:ext cx="140" cy="210"/>
              <a:chOff x="1766" y="5636"/>
              <a:chExt cx="240" cy="318"/>
            </a:xfrm>
          </p:grpSpPr>
          <p:grpSp>
            <p:nvGrpSpPr>
              <p:cNvPr id="2136" name="Group 62"/>
              <p:cNvGrpSpPr>
                <a:grpSpLocks/>
              </p:cNvGrpSpPr>
              <p:nvPr/>
            </p:nvGrpSpPr>
            <p:grpSpPr bwMode="auto">
              <a:xfrm>
                <a:off x="1766" y="5636"/>
                <a:ext cx="240" cy="318"/>
                <a:chOff x="3168" y="192"/>
                <a:chExt cx="240" cy="672"/>
              </a:xfrm>
            </p:grpSpPr>
            <p:sp>
              <p:nvSpPr>
                <p:cNvPr id="2138" name="Line 63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39" name="Line 64"/>
                <p:cNvSpPr>
                  <a:spLocks noChangeShapeType="1"/>
                </p:cNvSpPr>
                <p:nvPr/>
              </p:nvSpPr>
              <p:spPr bwMode="auto">
                <a:xfrm>
                  <a:off x="3175" y="192"/>
                  <a:ext cx="231" cy="86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40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77" y="478"/>
                  <a:ext cx="231" cy="98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41" name="Line 66"/>
                <p:cNvSpPr>
                  <a:spLocks noChangeShapeType="1"/>
                </p:cNvSpPr>
                <p:nvPr/>
              </p:nvSpPr>
              <p:spPr bwMode="auto">
                <a:xfrm>
                  <a:off x="3400" y="279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137" name="Freeform 67"/>
              <p:cNvSpPr>
                <a:spLocks/>
              </p:cNvSpPr>
              <p:nvPr/>
            </p:nvSpPr>
            <p:spPr bwMode="auto">
              <a:xfrm>
                <a:off x="1780" y="5650"/>
                <a:ext cx="219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2 w 291"/>
                  <a:gd name="T5" fmla="*/ 114 h 159"/>
                  <a:gd name="T6" fmla="*/ 2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1171" tIns="45585" rIns="91171" bIns="45585"/>
              <a:lstStyle/>
              <a:p>
                <a:endParaRPr lang="ru-RU"/>
              </a:p>
            </p:txBody>
          </p:sp>
        </p:grpSp>
        <p:sp>
          <p:nvSpPr>
            <p:cNvPr id="2135" name="Text Box 68"/>
            <p:cNvSpPr txBox="1">
              <a:spLocks noChangeArrowheads="1"/>
            </p:cNvSpPr>
            <p:nvPr/>
          </p:nvSpPr>
          <p:spPr bwMode="auto">
            <a:xfrm>
              <a:off x="4860" y="4199"/>
              <a:ext cx="219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5173" tIns="42591" rIns="85173" bIns="42591">
              <a:spAutoFit/>
            </a:bodyPr>
            <a:lstStyle/>
            <a:p>
              <a:pPr algn="ctr" defTabSz="1195388" eaLnBrk="0" hangingPunct="0"/>
              <a:r>
                <a:rPr lang="ru-RU" sz="1100" b="1">
                  <a:latin typeface="Times New Roman" pitchFamily="18" charset="0"/>
                  <a:cs typeface="Times New Roman" pitchFamily="18" charset="0"/>
                </a:rPr>
                <a:t>ДПК-3</a:t>
              </a:r>
            </a:p>
          </p:txBody>
        </p:sp>
      </p:grpSp>
      <p:sp>
        <p:nvSpPr>
          <p:cNvPr id="451742" name="Text Box 2072"/>
          <p:cNvSpPr txBox="1">
            <a:spLocks noChangeArrowheads="1"/>
          </p:cNvSpPr>
          <p:nvPr/>
        </p:nvSpPr>
        <p:spPr bwMode="auto">
          <a:xfrm>
            <a:off x="55563" y="7680325"/>
            <a:ext cx="2543175" cy="536575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127770" tIns="63896" rIns="127770" bIns="63896">
            <a:spAutoFit/>
          </a:bodyPr>
          <a:lstStyle/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Преображенка л/с 1; водовоз 1</a:t>
            </a:r>
          </a:p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тел. ЕДДС – 8-(383-43) 63-148</a:t>
            </a:r>
          </a:p>
        </p:txBody>
      </p:sp>
      <p:grpSp>
        <p:nvGrpSpPr>
          <p:cNvPr id="2087" name="Group 60"/>
          <p:cNvGrpSpPr>
            <a:grpSpLocks/>
          </p:cNvGrpSpPr>
          <p:nvPr/>
        </p:nvGrpSpPr>
        <p:grpSpPr bwMode="auto">
          <a:xfrm>
            <a:off x="7265988" y="6313488"/>
            <a:ext cx="692150" cy="388937"/>
            <a:chOff x="4860" y="4199"/>
            <a:chExt cx="219" cy="229"/>
          </a:xfrm>
        </p:grpSpPr>
        <p:grpSp>
          <p:nvGrpSpPr>
            <p:cNvPr id="2126" name="Group 61"/>
            <p:cNvGrpSpPr>
              <a:grpSpLocks/>
            </p:cNvGrpSpPr>
            <p:nvPr/>
          </p:nvGrpSpPr>
          <p:grpSpPr bwMode="auto">
            <a:xfrm>
              <a:off x="4902" y="4218"/>
              <a:ext cx="140" cy="210"/>
              <a:chOff x="1766" y="5636"/>
              <a:chExt cx="240" cy="318"/>
            </a:xfrm>
          </p:grpSpPr>
          <p:grpSp>
            <p:nvGrpSpPr>
              <p:cNvPr id="2128" name="Group 62"/>
              <p:cNvGrpSpPr>
                <a:grpSpLocks/>
              </p:cNvGrpSpPr>
              <p:nvPr/>
            </p:nvGrpSpPr>
            <p:grpSpPr bwMode="auto">
              <a:xfrm>
                <a:off x="1766" y="5636"/>
                <a:ext cx="240" cy="318"/>
                <a:chOff x="3168" y="192"/>
                <a:chExt cx="240" cy="672"/>
              </a:xfrm>
            </p:grpSpPr>
            <p:sp>
              <p:nvSpPr>
                <p:cNvPr id="2130" name="Line 63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31" name="Line 64"/>
                <p:cNvSpPr>
                  <a:spLocks noChangeShapeType="1"/>
                </p:cNvSpPr>
                <p:nvPr/>
              </p:nvSpPr>
              <p:spPr bwMode="auto">
                <a:xfrm>
                  <a:off x="3175" y="192"/>
                  <a:ext cx="231" cy="86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32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77" y="478"/>
                  <a:ext cx="231" cy="98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33" name="Line 66"/>
                <p:cNvSpPr>
                  <a:spLocks noChangeShapeType="1"/>
                </p:cNvSpPr>
                <p:nvPr/>
              </p:nvSpPr>
              <p:spPr bwMode="auto">
                <a:xfrm>
                  <a:off x="3400" y="279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129" name="Freeform 67"/>
              <p:cNvSpPr>
                <a:spLocks/>
              </p:cNvSpPr>
              <p:nvPr/>
            </p:nvSpPr>
            <p:spPr bwMode="auto">
              <a:xfrm>
                <a:off x="1780" y="5650"/>
                <a:ext cx="219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2 w 291"/>
                  <a:gd name="T5" fmla="*/ 114 h 159"/>
                  <a:gd name="T6" fmla="*/ 2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1171" tIns="45585" rIns="91171" bIns="45585"/>
              <a:lstStyle/>
              <a:p>
                <a:endParaRPr lang="ru-RU"/>
              </a:p>
            </p:txBody>
          </p:sp>
        </p:grpSp>
        <p:sp>
          <p:nvSpPr>
            <p:cNvPr id="2127" name="Text Box 68"/>
            <p:cNvSpPr txBox="1">
              <a:spLocks noChangeArrowheads="1"/>
            </p:cNvSpPr>
            <p:nvPr/>
          </p:nvSpPr>
          <p:spPr bwMode="auto">
            <a:xfrm>
              <a:off x="4860" y="4199"/>
              <a:ext cx="219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5173" tIns="42591" rIns="85173" bIns="42591">
              <a:spAutoFit/>
            </a:bodyPr>
            <a:lstStyle/>
            <a:p>
              <a:pPr algn="ctr" defTabSz="1195388" eaLnBrk="0" hangingPunct="0"/>
              <a:r>
                <a:rPr lang="ru-RU" sz="1100" b="1">
                  <a:latin typeface="Times New Roman" pitchFamily="18" charset="0"/>
                  <a:cs typeface="Times New Roman" pitchFamily="18" charset="0"/>
                </a:rPr>
                <a:t>ДПК-2</a:t>
              </a:r>
            </a:p>
          </p:txBody>
        </p:sp>
      </p:grpSp>
      <p:sp>
        <p:nvSpPr>
          <p:cNvPr id="451752" name="Text Box 2072"/>
          <p:cNvSpPr txBox="1">
            <a:spLocks noChangeArrowheads="1"/>
          </p:cNvSpPr>
          <p:nvPr/>
        </p:nvSpPr>
        <p:spPr bwMode="auto">
          <a:xfrm>
            <a:off x="7405688" y="5810250"/>
            <a:ext cx="2419350" cy="536575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127770" tIns="63896" rIns="127770" bIns="63896">
            <a:spAutoFit/>
          </a:bodyPr>
          <a:lstStyle/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Евсино л/с 1; водовоз 1</a:t>
            </a:r>
          </a:p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тел. ЕДДС – 8-(383-43) 76-412</a:t>
            </a:r>
          </a:p>
        </p:txBody>
      </p:sp>
      <p:graphicFrame>
        <p:nvGraphicFramePr>
          <p:cNvPr id="2050" name="Object 59"/>
          <p:cNvGraphicFramePr>
            <a:graphicFrameLocks noChangeAspect="1"/>
          </p:cNvGraphicFramePr>
          <p:nvPr/>
        </p:nvGraphicFramePr>
        <p:xfrm>
          <a:off x="46038" y="2065338"/>
          <a:ext cx="3471862" cy="2030412"/>
        </p:xfrm>
        <a:graphic>
          <a:graphicData uri="http://schemas.openxmlformats.org/presentationml/2006/ole">
            <p:oleObj spid="_x0000_s2050" name="Worksheet" r:id="rId4" imgW="4429190" imgH="2590822" progId="Excel.Sheet.8">
              <p:embed/>
            </p:oleObj>
          </a:graphicData>
        </a:graphic>
      </p:graphicFrame>
      <p:grpSp>
        <p:nvGrpSpPr>
          <p:cNvPr id="2089" name="Group 60"/>
          <p:cNvGrpSpPr>
            <a:grpSpLocks/>
          </p:cNvGrpSpPr>
          <p:nvPr/>
        </p:nvGrpSpPr>
        <p:grpSpPr bwMode="auto">
          <a:xfrm>
            <a:off x="423863" y="6672263"/>
            <a:ext cx="693737" cy="388937"/>
            <a:chOff x="4860" y="4199"/>
            <a:chExt cx="219" cy="229"/>
          </a:xfrm>
        </p:grpSpPr>
        <p:grpSp>
          <p:nvGrpSpPr>
            <p:cNvPr id="2118" name="Group 61"/>
            <p:cNvGrpSpPr>
              <a:grpSpLocks/>
            </p:cNvGrpSpPr>
            <p:nvPr/>
          </p:nvGrpSpPr>
          <p:grpSpPr bwMode="auto">
            <a:xfrm>
              <a:off x="4902" y="4218"/>
              <a:ext cx="140" cy="210"/>
              <a:chOff x="1766" y="5636"/>
              <a:chExt cx="240" cy="318"/>
            </a:xfrm>
          </p:grpSpPr>
          <p:grpSp>
            <p:nvGrpSpPr>
              <p:cNvPr id="2120" name="Group 62"/>
              <p:cNvGrpSpPr>
                <a:grpSpLocks/>
              </p:cNvGrpSpPr>
              <p:nvPr/>
            </p:nvGrpSpPr>
            <p:grpSpPr bwMode="auto">
              <a:xfrm>
                <a:off x="1766" y="5636"/>
                <a:ext cx="240" cy="318"/>
                <a:chOff x="3168" y="192"/>
                <a:chExt cx="240" cy="672"/>
              </a:xfrm>
            </p:grpSpPr>
            <p:sp>
              <p:nvSpPr>
                <p:cNvPr id="2122" name="Line 63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23" name="Line 64"/>
                <p:cNvSpPr>
                  <a:spLocks noChangeShapeType="1"/>
                </p:cNvSpPr>
                <p:nvPr/>
              </p:nvSpPr>
              <p:spPr bwMode="auto">
                <a:xfrm>
                  <a:off x="3175" y="192"/>
                  <a:ext cx="231" cy="86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24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77" y="478"/>
                  <a:ext cx="231" cy="98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25" name="Line 66"/>
                <p:cNvSpPr>
                  <a:spLocks noChangeShapeType="1"/>
                </p:cNvSpPr>
                <p:nvPr/>
              </p:nvSpPr>
              <p:spPr bwMode="auto">
                <a:xfrm>
                  <a:off x="3400" y="279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121" name="Freeform 67"/>
              <p:cNvSpPr>
                <a:spLocks/>
              </p:cNvSpPr>
              <p:nvPr/>
            </p:nvSpPr>
            <p:spPr bwMode="auto">
              <a:xfrm>
                <a:off x="1780" y="5650"/>
                <a:ext cx="219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2 w 291"/>
                  <a:gd name="T5" fmla="*/ 114 h 159"/>
                  <a:gd name="T6" fmla="*/ 2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1171" tIns="45585" rIns="91171" bIns="45585"/>
              <a:lstStyle/>
              <a:p>
                <a:endParaRPr lang="ru-RU"/>
              </a:p>
            </p:txBody>
          </p:sp>
        </p:grpSp>
        <p:sp>
          <p:nvSpPr>
            <p:cNvPr id="2119" name="Text Box 68"/>
            <p:cNvSpPr txBox="1">
              <a:spLocks noChangeArrowheads="1"/>
            </p:cNvSpPr>
            <p:nvPr/>
          </p:nvSpPr>
          <p:spPr bwMode="auto">
            <a:xfrm>
              <a:off x="4860" y="4199"/>
              <a:ext cx="219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5173" tIns="42591" rIns="85173" bIns="42591">
              <a:spAutoFit/>
            </a:bodyPr>
            <a:lstStyle/>
            <a:p>
              <a:pPr algn="ctr" defTabSz="1195388" eaLnBrk="0" hangingPunct="0"/>
              <a:r>
                <a:rPr lang="ru-RU" sz="1100" b="1">
                  <a:latin typeface="Times New Roman" pitchFamily="18" charset="0"/>
                  <a:cs typeface="Times New Roman" pitchFamily="18" charset="0"/>
                </a:rPr>
                <a:t>ДПК-3</a:t>
              </a:r>
            </a:p>
          </p:txBody>
        </p:sp>
      </p:grpSp>
      <p:sp>
        <p:nvSpPr>
          <p:cNvPr id="451763" name="Text Box 2072"/>
          <p:cNvSpPr txBox="1">
            <a:spLocks noChangeArrowheads="1"/>
          </p:cNvSpPr>
          <p:nvPr/>
        </p:nvSpPr>
        <p:spPr bwMode="auto">
          <a:xfrm>
            <a:off x="254000" y="7032625"/>
            <a:ext cx="2417763" cy="536575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127770" tIns="63896" rIns="127770" bIns="63896">
            <a:spAutoFit/>
          </a:bodyPr>
          <a:lstStyle/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Завьялово  л/с 1; водовоз 1</a:t>
            </a:r>
          </a:p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тел. ЕДДС – 8-(383-43) 77-228</a:t>
            </a:r>
          </a:p>
        </p:txBody>
      </p:sp>
      <p:sp>
        <p:nvSpPr>
          <p:cNvPr id="451764" name="Text Box 180"/>
          <p:cNvSpPr txBox="1">
            <a:spLocks noChangeArrowheads="1"/>
          </p:cNvSpPr>
          <p:nvPr/>
        </p:nvSpPr>
        <p:spPr bwMode="auto">
          <a:xfrm>
            <a:off x="8558213" y="2279650"/>
            <a:ext cx="4108450" cy="13081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593" tIns="45293" rIns="90593" bIns="45293">
            <a:spAutoFit/>
          </a:bodyPr>
          <a:lstStyle/>
          <a:p>
            <a:pPr algn="ctr" defTabSz="1279525">
              <a:defRPr/>
            </a:pPr>
            <a:r>
              <a:rPr lang="ru-RU" sz="1400" b="1" u="sng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места</a:t>
            </a:r>
            <a:r>
              <a:rPr lang="ru-RU" sz="1400" b="1" u="sng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</a:t>
            </a:r>
            <a:r>
              <a:rPr lang="ru-RU" sz="1400" b="1" u="sng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забора</a:t>
            </a:r>
            <a:r>
              <a:rPr lang="ru-RU" sz="1400" b="1" u="sng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</a:t>
            </a:r>
            <a:r>
              <a:rPr lang="ru-RU" sz="1400" b="1" u="sng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воды</a:t>
            </a:r>
            <a:r>
              <a:rPr lang="ru-RU" sz="1400" b="1" u="sng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</a:t>
            </a:r>
            <a:r>
              <a:rPr lang="ru-RU" sz="1400" b="1" u="sng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БЕ</a:t>
            </a:r>
            <a:r>
              <a:rPr lang="ru-RU" sz="1400" b="1" u="sng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-200</a:t>
            </a:r>
            <a:r>
              <a:rPr lang="ru-RU" sz="1400" b="1" u="sng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ЧС (</a:t>
            </a:r>
            <a:r>
              <a:rPr lang="ru-RU" sz="1400" b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20 км</a:t>
            </a:r>
            <a:r>
              <a:rPr lang="ru-RU" sz="130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)</a:t>
            </a:r>
            <a:endParaRPr lang="ru-RU" sz="1400" u="sng">
              <a:effectLst>
                <a:outerShdw blurRad="38100" dist="38100" dir="2700000" algn="tl">
                  <a:srgbClr val="FFFFFF"/>
                </a:outerShdw>
              </a:effectLst>
              <a:latin typeface="Calibri" pitchFamily="34" charset="0"/>
            </a:endParaRPr>
          </a:p>
          <a:p>
            <a:pPr algn="ctr" defTabSz="1279525">
              <a:defRPr/>
            </a:pPr>
            <a:r>
              <a:rPr lang="ru-RU" sz="1300" b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</a:t>
            </a:r>
            <a:r>
              <a:rPr lang="ru-RU" sz="130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Новосибирское водохранилище -</a:t>
            </a:r>
            <a:endParaRPr lang="ru-RU" sz="130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  <a:p>
            <a:pPr algn="ctr" defTabSz="1279525">
              <a:defRPr/>
            </a:pPr>
            <a:r>
              <a:rPr lang="ru-RU" sz="130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Полный объем – 2180 км куб. Площадь зеркала – 1090 км кв. Длина – 182 км. Максимальная ширина – 22 км. Глубина (верхний бьеф у плотины при НПУ) – 113,5</a:t>
            </a:r>
          </a:p>
          <a:p>
            <a:pPr algn="ctr" defTabSz="1279525">
              <a:defRPr/>
            </a:pPr>
            <a:r>
              <a:rPr lang="ru-RU" sz="130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Координаты: 54,25 СШ, 82,11 В.Д</a:t>
            </a:r>
            <a:r>
              <a:rPr lang="ru-RU" sz="1300">
                <a:latin typeface="Calibri" pitchFamily="34" charset="0"/>
              </a:rPr>
              <a:t>.</a:t>
            </a:r>
          </a:p>
        </p:txBody>
      </p:sp>
      <p:sp>
        <p:nvSpPr>
          <p:cNvPr id="2092" name="Rectangle 182"/>
          <p:cNvSpPr>
            <a:spLocks noChangeArrowheads="1"/>
          </p:cNvSpPr>
          <p:nvPr/>
        </p:nvSpPr>
        <p:spPr bwMode="auto">
          <a:xfrm>
            <a:off x="144463" y="8921750"/>
            <a:ext cx="4887912" cy="5588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213" tIns="45605" rIns="91213" bIns="45605">
            <a:spAutoFit/>
          </a:bodyPr>
          <a:lstStyle/>
          <a:p>
            <a:pPr algn="ctr" defTabSz="1279525"/>
            <a:r>
              <a:rPr lang="ru-RU" sz="1500" b="1">
                <a:solidFill>
                  <a:srgbClr val="0033CC"/>
                </a:solidFill>
              </a:rPr>
              <a:t>Автомобильные дороги </a:t>
            </a:r>
            <a:r>
              <a:rPr lang="ru-RU" sz="1500" b="1" u="sng">
                <a:solidFill>
                  <a:srgbClr val="FF3300"/>
                </a:solidFill>
              </a:rPr>
              <a:t>федерального </a:t>
            </a:r>
            <a:r>
              <a:rPr lang="ru-RU" sz="1500" b="1" u="sng">
                <a:solidFill>
                  <a:srgbClr val="0000FF"/>
                </a:solidFill>
              </a:rPr>
              <a:t>значения</a:t>
            </a:r>
            <a:endParaRPr lang="ru-RU" sz="1500" b="1">
              <a:solidFill>
                <a:srgbClr val="0000FF"/>
              </a:solidFill>
            </a:endParaRPr>
          </a:p>
          <a:p>
            <a:pPr algn="ctr" defTabSz="1279525"/>
            <a:r>
              <a:rPr lang="ru-RU" sz="1500" b="1">
                <a:solidFill>
                  <a:srgbClr val="0033CC"/>
                </a:solidFill>
              </a:rPr>
              <a:t> по территории населенного пункта </a:t>
            </a:r>
            <a:r>
              <a:rPr lang="ru-RU" sz="1500" b="1" u="sng">
                <a:solidFill>
                  <a:srgbClr val="FF3300"/>
                </a:solidFill>
              </a:rPr>
              <a:t>не проходят</a:t>
            </a:r>
          </a:p>
        </p:txBody>
      </p:sp>
      <p:sp>
        <p:nvSpPr>
          <p:cNvPr id="101" name="Text Box 2072"/>
          <p:cNvSpPr txBox="1">
            <a:spLocks noChangeArrowheads="1"/>
          </p:cNvSpPr>
          <p:nvPr/>
        </p:nvSpPr>
        <p:spPr bwMode="auto">
          <a:xfrm rot="-2367944">
            <a:off x="3016250" y="4295775"/>
            <a:ext cx="696913" cy="261938"/>
          </a:xfrm>
          <a:prstGeom prst="rect">
            <a:avLst/>
          </a:prstGeom>
          <a:solidFill>
            <a:srgbClr val="0000FF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127386" tIns="63713" rIns="127386" bIns="63713">
            <a:spAutoFit/>
          </a:bodyPr>
          <a:lstStyle/>
          <a:p>
            <a:pPr algn="ctr" defTabSz="912813">
              <a:spcBef>
                <a:spcPct val="50000"/>
              </a:spcBef>
              <a:defRPr/>
            </a:pPr>
            <a:endParaRPr lang="ru-RU" sz="800" b="1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451768" name="AutoShape 184"/>
          <p:cNvSpPr>
            <a:spLocks noChangeArrowheads="1"/>
          </p:cNvSpPr>
          <p:nvPr/>
        </p:nvSpPr>
        <p:spPr bwMode="auto">
          <a:xfrm>
            <a:off x="3665538" y="3216275"/>
            <a:ext cx="1441450" cy="644525"/>
          </a:xfrm>
          <a:prstGeom prst="wedgeRectCallout">
            <a:avLst>
              <a:gd name="adj1" fmla="val -61773"/>
              <a:gd name="adj2" fmla="val 135713"/>
            </a:avLst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35790" tIns="0" rIns="0" bIns="0"/>
          <a:lstStyle/>
          <a:p>
            <a:pPr algn="ctr" defTabSz="1279525">
              <a:defRPr/>
            </a:pPr>
            <a:r>
              <a:rPr lang="ru-RU" sz="1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Размер площадки</a:t>
            </a:r>
          </a:p>
          <a:p>
            <a:pPr algn="ctr" defTabSz="1279525">
              <a:defRPr/>
            </a:pPr>
            <a:r>
              <a:rPr lang="ru-RU" sz="1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3200x500x7</a:t>
            </a:r>
          </a:p>
          <a:p>
            <a:pPr algn="ctr" defTabSz="1279525">
              <a:defRPr/>
            </a:pPr>
            <a:r>
              <a:rPr lang="ru-RU" sz="1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82 гр.11 мин. вд.;</a:t>
            </a:r>
          </a:p>
          <a:p>
            <a:pPr algn="ctr" defTabSz="1279525">
              <a:defRPr/>
            </a:pPr>
            <a:r>
              <a:rPr lang="ru-RU" sz="1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54 гр.25 мин. сш</a:t>
            </a:r>
          </a:p>
        </p:txBody>
      </p:sp>
      <p:sp>
        <p:nvSpPr>
          <p:cNvPr id="451769" name="Text Box 2072"/>
          <p:cNvSpPr txBox="1">
            <a:spLocks noChangeArrowheads="1"/>
          </p:cNvSpPr>
          <p:nvPr/>
        </p:nvSpPr>
        <p:spPr bwMode="auto">
          <a:xfrm>
            <a:off x="7191375" y="7391400"/>
            <a:ext cx="1936750" cy="700088"/>
          </a:xfrm>
          <a:prstGeom prst="rect">
            <a:avLst/>
          </a:prstGeom>
          <a:solidFill>
            <a:schemeClr val="bg1">
              <a:alpha val="80000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07" tIns="45654" rIns="91307" bIns="45654">
            <a:spAutoFit/>
          </a:bodyPr>
          <a:lstStyle/>
          <a:p>
            <a:pPr algn="ctr" defTabSz="654050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ФАД М-52</a:t>
            </a:r>
          </a:p>
          <a:p>
            <a:pPr algn="ctr" defTabSz="654050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Протяженность 58 км</a:t>
            </a:r>
          </a:p>
          <a:p>
            <a:pPr algn="ctr" defTabSz="654050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Опасные участки - нет</a:t>
            </a:r>
          </a:p>
        </p:txBody>
      </p:sp>
      <p:sp>
        <p:nvSpPr>
          <p:cNvPr id="27" name="Text Box 2072"/>
          <p:cNvSpPr txBox="1">
            <a:spLocks noChangeArrowheads="1"/>
          </p:cNvSpPr>
          <p:nvPr/>
        </p:nvSpPr>
        <p:spPr bwMode="auto">
          <a:xfrm>
            <a:off x="5851525" y="5521325"/>
            <a:ext cx="981075" cy="333375"/>
          </a:xfrm>
          <a:prstGeom prst="rect">
            <a:avLst/>
          </a:prstGeom>
          <a:solidFill>
            <a:srgbClr val="FFFF00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07" tIns="45654" rIns="91307" bIns="45654">
            <a:spAutoFit/>
          </a:bodyPr>
          <a:lstStyle/>
          <a:p>
            <a:pPr algn="ctr" defTabSz="654050">
              <a:spcBef>
                <a:spcPct val="50000"/>
              </a:spcBef>
              <a:defRPr/>
            </a:pPr>
            <a:r>
              <a:rPr lang="ru-RU" sz="15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Искитим</a:t>
            </a:r>
          </a:p>
        </p:txBody>
      </p:sp>
      <p:sp>
        <p:nvSpPr>
          <p:cNvPr id="2097" name="Oval 197"/>
          <p:cNvSpPr>
            <a:spLocks noChangeArrowheads="1"/>
          </p:cNvSpPr>
          <p:nvPr/>
        </p:nvSpPr>
        <p:spPr bwMode="auto">
          <a:xfrm>
            <a:off x="5465763" y="4154488"/>
            <a:ext cx="212725" cy="214312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98" name="Oval 198"/>
          <p:cNvSpPr>
            <a:spLocks noChangeArrowheads="1"/>
          </p:cNvSpPr>
          <p:nvPr/>
        </p:nvSpPr>
        <p:spPr bwMode="auto">
          <a:xfrm>
            <a:off x="6545263" y="5232400"/>
            <a:ext cx="287337" cy="2889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Text Box 2072"/>
          <p:cNvSpPr txBox="1">
            <a:spLocks noChangeArrowheads="1"/>
          </p:cNvSpPr>
          <p:nvPr/>
        </p:nvSpPr>
        <p:spPr bwMode="auto">
          <a:xfrm>
            <a:off x="3954463" y="4154488"/>
            <a:ext cx="1425575" cy="333375"/>
          </a:xfrm>
          <a:prstGeom prst="rect">
            <a:avLst/>
          </a:prstGeom>
          <a:solidFill>
            <a:srgbClr val="00FF99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18" tIns="45660" rIns="91318" bIns="45660">
            <a:spAutoFit/>
          </a:bodyPr>
          <a:lstStyle/>
          <a:p>
            <a:pPr algn="ctr" defTabSz="654050">
              <a:spcBef>
                <a:spcPct val="50000"/>
              </a:spcBef>
              <a:defRPr/>
            </a:pPr>
            <a:r>
              <a:rPr lang="ru-RU" sz="15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Мичуринский</a:t>
            </a:r>
          </a:p>
        </p:txBody>
      </p:sp>
      <p:graphicFrame>
        <p:nvGraphicFramePr>
          <p:cNvPr id="2051" name="Object 150"/>
          <p:cNvGraphicFramePr>
            <a:graphicFrameLocks noChangeAspect="1"/>
          </p:cNvGraphicFramePr>
          <p:nvPr/>
        </p:nvGraphicFramePr>
        <p:xfrm>
          <a:off x="7480300" y="8256588"/>
          <a:ext cx="5259388" cy="1368425"/>
        </p:xfrm>
        <a:graphic>
          <a:graphicData uri="http://schemas.openxmlformats.org/presentationml/2006/ole">
            <p:oleObj spid="_x0000_s2051" name="Worksheet" r:id="rId5" imgW="7572367" imgH="2990790" progId="Excel.Sheet.8">
              <p:embed/>
            </p:oleObj>
          </a:graphicData>
        </a:graphic>
      </p:graphicFrame>
      <p:grpSp>
        <p:nvGrpSpPr>
          <p:cNvPr id="2100" name="Group 60"/>
          <p:cNvGrpSpPr>
            <a:grpSpLocks/>
          </p:cNvGrpSpPr>
          <p:nvPr/>
        </p:nvGrpSpPr>
        <p:grpSpPr bwMode="auto">
          <a:xfrm>
            <a:off x="7329488" y="2085975"/>
            <a:ext cx="857250" cy="642938"/>
            <a:chOff x="4852" y="4218"/>
            <a:chExt cx="219" cy="210"/>
          </a:xfrm>
        </p:grpSpPr>
        <p:grpSp>
          <p:nvGrpSpPr>
            <p:cNvPr id="2110" name="Group 61"/>
            <p:cNvGrpSpPr>
              <a:grpSpLocks/>
            </p:cNvGrpSpPr>
            <p:nvPr/>
          </p:nvGrpSpPr>
          <p:grpSpPr bwMode="auto">
            <a:xfrm>
              <a:off x="4883" y="4218"/>
              <a:ext cx="144" cy="210"/>
              <a:chOff x="1756" y="5636"/>
              <a:chExt cx="250" cy="318"/>
            </a:xfrm>
          </p:grpSpPr>
          <p:grpSp>
            <p:nvGrpSpPr>
              <p:cNvPr id="2112" name="Group 62"/>
              <p:cNvGrpSpPr>
                <a:grpSpLocks/>
              </p:cNvGrpSpPr>
              <p:nvPr/>
            </p:nvGrpSpPr>
            <p:grpSpPr bwMode="auto">
              <a:xfrm>
                <a:off x="1766" y="5636"/>
                <a:ext cx="240" cy="318"/>
                <a:chOff x="3168" y="192"/>
                <a:chExt cx="240" cy="672"/>
              </a:xfrm>
            </p:grpSpPr>
            <p:sp>
              <p:nvSpPr>
                <p:cNvPr id="2114" name="Line 63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15" name="Line 64"/>
                <p:cNvSpPr>
                  <a:spLocks noChangeShapeType="1"/>
                </p:cNvSpPr>
                <p:nvPr/>
              </p:nvSpPr>
              <p:spPr bwMode="auto">
                <a:xfrm>
                  <a:off x="3175" y="192"/>
                  <a:ext cx="231" cy="86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16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77" y="478"/>
                  <a:ext cx="231" cy="98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17" name="Line 66"/>
                <p:cNvSpPr>
                  <a:spLocks noChangeShapeType="1"/>
                </p:cNvSpPr>
                <p:nvPr/>
              </p:nvSpPr>
              <p:spPr bwMode="auto">
                <a:xfrm>
                  <a:off x="3400" y="279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113" name="Freeform 67"/>
              <p:cNvSpPr>
                <a:spLocks/>
              </p:cNvSpPr>
              <p:nvPr/>
            </p:nvSpPr>
            <p:spPr bwMode="auto">
              <a:xfrm>
                <a:off x="1756" y="5643"/>
                <a:ext cx="218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1 w 291"/>
                  <a:gd name="T5" fmla="*/ 114 h 159"/>
                  <a:gd name="T6" fmla="*/ 1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0716" tIns="45354" rIns="90716" bIns="45354"/>
              <a:lstStyle/>
              <a:p>
                <a:endParaRPr lang="ru-RU"/>
              </a:p>
            </p:txBody>
          </p:sp>
        </p:grpSp>
        <p:sp>
          <p:nvSpPr>
            <p:cNvPr id="2111" name="Text Box 68"/>
            <p:cNvSpPr txBox="1">
              <a:spLocks noChangeArrowheads="1"/>
            </p:cNvSpPr>
            <p:nvPr/>
          </p:nvSpPr>
          <p:spPr bwMode="auto">
            <a:xfrm>
              <a:off x="4852" y="4223"/>
              <a:ext cx="219" cy="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4739" tIns="42386" rIns="84739" bIns="42386">
              <a:spAutoFit/>
            </a:bodyPr>
            <a:lstStyle/>
            <a:p>
              <a:pPr algn="ctr" defTabSz="1195388" eaLnBrk="0" hangingPunct="0"/>
              <a:r>
                <a:rPr lang="ru-RU" sz="1100">
                  <a:latin typeface="Times New Roman" pitchFamily="18" charset="0"/>
                  <a:cs typeface="Times New Roman" pitchFamily="18" charset="0"/>
                </a:rPr>
                <a:t>ОППЧ-102</a:t>
              </a:r>
            </a:p>
          </p:txBody>
        </p:sp>
      </p:grpSp>
      <p:grpSp>
        <p:nvGrpSpPr>
          <p:cNvPr id="2101" name="Group 60"/>
          <p:cNvGrpSpPr>
            <a:grpSpLocks/>
          </p:cNvGrpSpPr>
          <p:nvPr/>
        </p:nvGrpSpPr>
        <p:grpSpPr bwMode="auto">
          <a:xfrm>
            <a:off x="4686300" y="7443788"/>
            <a:ext cx="1000125" cy="571500"/>
            <a:chOff x="4852" y="4218"/>
            <a:chExt cx="219" cy="210"/>
          </a:xfrm>
        </p:grpSpPr>
        <p:grpSp>
          <p:nvGrpSpPr>
            <p:cNvPr id="2102" name="Group 61"/>
            <p:cNvGrpSpPr>
              <a:grpSpLocks/>
            </p:cNvGrpSpPr>
            <p:nvPr/>
          </p:nvGrpSpPr>
          <p:grpSpPr bwMode="auto">
            <a:xfrm>
              <a:off x="4883" y="4218"/>
              <a:ext cx="144" cy="210"/>
              <a:chOff x="1756" y="5636"/>
              <a:chExt cx="250" cy="318"/>
            </a:xfrm>
          </p:grpSpPr>
          <p:grpSp>
            <p:nvGrpSpPr>
              <p:cNvPr id="2104" name="Group 62"/>
              <p:cNvGrpSpPr>
                <a:grpSpLocks/>
              </p:cNvGrpSpPr>
              <p:nvPr/>
            </p:nvGrpSpPr>
            <p:grpSpPr bwMode="auto">
              <a:xfrm>
                <a:off x="1766" y="5636"/>
                <a:ext cx="240" cy="318"/>
                <a:chOff x="3168" y="192"/>
                <a:chExt cx="240" cy="672"/>
              </a:xfrm>
            </p:grpSpPr>
            <p:sp>
              <p:nvSpPr>
                <p:cNvPr id="2106" name="Line 63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07" name="Line 64"/>
                <p:cNvSpPr>
                  <a:spLocks noChangeShapeType="1"/>
                </p:cNvSpPr>
                <p:nvPr/>
              </p:nvSpPr>
              <p:spPr bwMode="auto">
                <a:xfrm>
                  <a:off x="3175" y="192"/>
                  <a:ext cx="231" cy="86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08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77" y="478"/>
                  <a:ext cx="231" cy="98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09" name="Line 66"/>
                <p:cNvSpPr>
                  <a:spLocks noChangeShapeType="1"/>
                </p:cNvSpPr>
                <p:nvPr/>
              </p:nvSpPr>
              <p:spPr bwMode="auto">
                <a:xfrm>
                  <a:off x="3400" y="279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105" name="Freeform 67"/>
              <p:cNvSpPr>
                <a:spLocks/>
              </p:cNvSpPr>
              <p:nvPr/>
            </p:nvSpPr>
            <p:spPr bwMode="auto">
              <a:xfrm>
                <a:off x="1756" y="5643"/>
                <a:ext cx="218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1 w 291"/>
                  <a:gd name="T5" fmla="*/ 114 h 159"/>
                  <a:gd name="T6" fmla="*/ 1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0716" tIns="45354" rIns="90716" bIns="45354"/>
              <a:lstStyle/>
              <a:p>
                <a:endParaRPr lang="ru-RU"/>
              </a:p>
            </p:txBody>
          </p:sp>
        </p:grpSp>
        <p:sp>
          <p:nvSpPr>
            <p:cNvPr id="2103" name="Text Box 68"/>
            <p:cNvSpPr txBox="1">
              <a:spLocks noChangeArrowheads="1"/>
            </p:cNvSpPr>
            <p:nvPr/>
          </p:nvSpPr>
          <p:spPr bwMode="auto">
            <a:xfrm>
              <a:off x="4852" y="4223"/>
              <a:ext cx="219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4739" tIns="42386" rIns="84739" bIns="42386">
              <a:spAutoFit/>
            </a:bodyPr>
            <a:lstStyle/>
            <a:p>
              <a:pPr algn="ctr" defTabSz="1195388" eaLnBrk="0" hangingPunct="0"/>
              <a:r>
                <a:rPr lang="ru-RU" sz="1100">
                  <a:latin typeface="Times New Roman" pitchFamily="18" charset="0"/>
                  <a:cs typeface="Times New Roman" pitchFamily="18" charset="0"/>
                </a:rPr>
                <a:t>ОППЧ-102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184"/>
          <p:cNvGrpSpPr>
            <a:grpSpLocks/>
          </p:cNvGrpSpPr>
          <p:nvPr/>
        </p:nvGrpSpPr>
        <p:grpSpPr bwMode="auto">
          <a:xfrm>
            <a:off x="9525" y="1655763"/>
            <a:ext cx="12801600" cy="7969250"/>
            <a:chOff x="5" y="1043"/>
            <a:chExt cx="8064" cy="5020"/>
          </a:xfrm>
        </p:grpSpPr>
        <p:pic>
          <p:nvPicPr>
            <p:cNvPr id="29883" name="Picture 18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" y="1043"/>
              <a:ext cx="8064" cy="50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884" name="Freeform 186"/>
            <p:cNvSpPr>
              <a:spLocks/>
            </p:cNvSpPr>
            <p:nvPr/>
          </p:nvSpPr>
          <p:spPr bwMode="auto">
            <a:xfrm>
              <a:off x="3357" y="2524"/>
              <a:ext cx="1323" cy="2961"/>
            </a:xfrm>
            <a:custGeom>
              <a:avLst/>
              <a:gdLst>
                <a:gd name="T0" fmla="*/ 952 w 1323"/>
                <a:gd name="T1" fmla="*/ 159 h 3175"/>
                <a:gd name="T2" fmla="*/ 998 w 1323"/>
                <a:gd name="T3" fmla="*/ 148 h 3175"/>
                <a:gd name="T4" fmla="*/ 1270 w 1323"/>
                <a:gd name="T5" fmla="*/ 111 h 3175"/>
                <a:gd name="T6" fmla="*/ 1315 w 1323"/>
                <a:gd name="T7" fmla="*/ 108 h 3175"/>
                <a:gd name="T8" fmla="*/ 1270 w 1323"/>
                <a:gd name="T9" fmla="*/ 106 h 3175"/>
                <a:gd name="T10" fmla="*/ 1224 w 1323"/>
                <a:gd name="T11" fmla="*/ 99 h 3175"/>
                <a:gd name="T12" fmla="*/ 1179 w 1323"/>
                <a:gd name="T13" fmla="*/ 94 h 3175"/>
                <a:gd name="T14" fmla="*/ 1134 w 1323"/>
                <a:gd name="T15" fmla="*/ 86 h 3175"/>
                <a:gd name="T16" fmla="*/ 1134 w 1323"/>
                <a:gd name="T17" fmla="*/ 78 h 3175"/>
                <a:gd name="T18" fmla="*/ 1043 w 1323"/>
                <a:gd name="T19" fmla="*/ 65 h 3175"/>
                <a:gd name="T20" fmla="*/ 816 w 1323"/>
                <a:gd name="T21" fmla="*/ 51 h 3175"/>
                <a:gd name="T22" fmla="*/ 544 w 1323"/>
                <a:gd name="T23" fmla="*/ 34 h 3175"/>
                <a:gd name="T24" fmla="*/ 317 w 1323"/>
                <a:gd name="T25" fmla="*/ 17 h 3175"/>
                <a:gd name="T26" fmla="*/ 226 w 1323"/>
                <a:gd name="T27" fmla="*/ 7 h 3175"/>
                <a:gd name="T28" fmla="*/ 181 w 1323"/>
                <a:gd name="T29" fmla="*/ 7 h 3175"/>
                <a:gd name="T30" fmla="*/ 90 w 1323"/>
                <a:gd name="T31" fmla="*/ 7 h 3175"/>
                <a:gd name="T32" fmla="*/ 0 w 1323"/>
                <a:gd name="T33" fmla="*/ 0 h 317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323"/>
                <a:gd name="T52" fmla="*/ 0 h 3175"/>
                <a:gd name="T53" fmla="*/ 1323 w 1323"/>
                <a:gd name="T54" fmla="*/ 3175 h 317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323" h="3175">
                  <a:moveTo>
                    <a:pt x="952" y="3175"/>
                  </a:moveTo>
                  <a:cubicBezTo>
                    <a:pt x="948" y="3164"/>
                    <a:pt x="945" y="3153"/>
                    <a:pt x="998" y="2994"/>
                  </a:cubicBezTo>
                  <a:cubicBezTo>
                    <a:pt x="1051" y="2835"/>
                    <a:pt x="1217" y="2359"/>
                    <a:pt x="1270" y="2223"/>
                  </a:cubicBezTo>
                  <a:cubicBezTo>
                    <a:pt x="1323" y="2087"/>
                    <a:pt x="1315" y="2192"/>
                    <a:pt x="1315" y="2177"/>
                  </a:cubicBezTo>
                  <a:cubicBezTo>
                    <a:pt x="1315" y="2162"/>
                    <a:pt x="1285" y="2162"/>
                    <a:pt x="1270" y="2132"/>
                  </a:cubicBezTo>
                  <a:cubicBezTo>
                    <a:pt x="1255" y="2102"/>
                    <a:pt x="1239" y="2034"/>
                    <a:pt x="1224" y="1996"/>
                  </a:cubicBezTo>
                  <a:cubicBezTo>
                    <a:pt x="1209" y="1958"/>
                    <a:pt x="1194" y="1950"/>
                    <a:pt x="1179" y="1905"/>
                  </a:cubicBezTo>
                  <a:lnTo>
                    <a:pt x="1134" y="1724"/>
                  </a:lnTo>
                  <a:cubicBezTo>
                    <a:pt x="1127" y="1671"/>
                    <a:pt x="1149" y="1655"/>
                    <a:pt x="1134" y="1587"/>
                  </a:cubicBezTo>
                  <a:cubicBezTo>
                    <a:pt x="1119" y="1519"/>
                    <a:pt x="1096" y="1406"/>
                    <a:pt x="1043" y="1315"/>
                  </a:cubicBezTo>
                  <a:cubicBezTo>
                    <a:pt x="990" y="1224"/>
                    <a:pt x="899" y="1149"/>
                    <a:pt x="816" y="1043"/>
                  </a:cubicBezTo>
                  <a:cubicBezTo>
                    <a:pt x="733" y="937"/>
                    <a:pt x="627" y="801"/>
                    <a:pt x="544" y="680"/>
                  </a:cubicBezTo>
                  <a:cubicBezTo>
                    <a:pt x="461" y="559"/>
                    <a:pt x="370" y="408"/>
                    <a:pt x="317" y="317"/>
                  </a:cubicBezTo>
                  <a:cubicBezTo>
                    <a:pt x="264" y="226"/>
                    <a:pt x="249" y="173"/>
                    <a:pt x="226" y="136"/>
                  </a:cubicBezTo>
                  <a:cubicBezTo>
                    <a:pt x="203" y="99"/>
                    <a:pt x="204" y="98"/>
                    <a:pt x="181" y="91"/>
                  </a:cubicBezTo>
                  <a:cubicBezTo>
                    <a:pt x="158" y="84"/>
                    <a:pt x="120" y="106"/>
                    <a:pt x="90" y="91"/>
                  </a:cubicBezTo>
                  <a:cubicBezTo>
                    <a:pt x="60" y="76"/>
                    <a:pt x="30" y="38"/>
                    <a:pt x="0" y="0"/>
                  </a:cubicBezTo>
                </a:path>
              </a:pathLst>
            </a:custGeom>
            <a:noFill/>
            <a:ln w="76200" cmpd="sng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885" name="Freeform 187"/>
            <p:cNvSpPr>
              <a:spLocks/>
            </p:cNvSpPr>
            <p:nvPr/>
          </p:nvSpPr>
          <p:spPr bwMode="auto">
            <a:xfrm>
              <a:off x="363" y="3328"/>
              <a:ext cx="3855" cy="1014"/>
            </a:xfrm>
            <a:custGeom>
              <a:avLst/>
              <a:gdLst>
                <a:gd name="T0" fmla="*/ 0 w 3855"/>
                <a:gd name="T1" fmla="*/ 52 h 1088"/>
                <a:gd name="T2" fmla="*/ 91 w 3855"/>
                <a:gd name="T3" fmla="*/ 50 h 1088"/>
                <a:gd name="T4" fmla="*/ 181 w 3855"/>
                <a:gd name="T5" fmla="*/ 48 h 1088"/>
                <a:gd name="T6" fmla="*/ 635 w 3855"/>
                <a:gd name="T7" fmla="*/ 39 h 1088"/>
                <a:gd name="T8" fmla="*/ 952 w 3855"/>
                <a:gd name="T9" fmla="*/ 37 h 1088"/>
                <a:gd name="T10" fmla="*/ 1089 w 3855"/>
                <a:gd name="T11" fmla="*/ 37 h 1088"/>
                <a:gd name="T12" fmla="*/ 1179 w 3855"/>
                <a:gd name="T13" fmla="*/ 37 h 1088"/>
                <a:gd name="T14" fmla="*/ 1270 w 3855"/>
                <a:gd name="T15" fmla="*/ 35 h 1088"/>
                <a:gd name="T16" fmla="*/ 1361 w 3855"/>
                <a:gd name="T17" fmla="*/ 33 h 1088"/>
                <a:gd name="T18" fmla="*/ 1497 w 3855"/>
                <a:gd name="T19" fmla="*/ 18 h 1088"/>
                <a:gd name="T20" fmla="*/ 1587 w 3855"/>
                <a:gd name="T21" fmla="*/ 12 h 1088"/>
                <a:gd name="T22" fmla="*/ 1724 w 3855"/>
                <a:gd name="T23" fmla="*/ 7 h 1088"/>
                <a:gd name="T24" fmla="*/ 1860 w 3855"/>
                <a:gd name="T25" fmla="*/ 12 h 1088"/>
                <a:gd name="T26" fmla="*/ 1996 w 3855"/>
                <a:gd name="T27" fmla="*/ 16 h 1088"/>
                <a:gd name="T28" fmla="*/ 2041 w 3855"/>
                <a:gd name="T29" fmla="*/ 18 h 1088"/>
                <a:gd name="T30" fmla="*/ 2177 w 3855"/>
                <a:gd name="T31" fmla="*/ 16 h 1088"/>
                <a:gd name="T32" fmla="*/ 2313 w 3855"/>
                <a:gd name="T33" fmla="*/ 21 h 1088"/>
                <a:gd name="T34" fmla="*/ 2449 w 3855"/>
                <a:gd name="T35" fmla="*/ 27 h 1088"/>
                <a:gd name="T36" fmla="*/ 2631 w 3855"/>
                <a:gd name="T37" fmla="*/ 29 h 1088"/>
                <a:gd name="T38" fmla="*/ 2858 w 3855"/>
                <a:gd name="T39" fmla="*/ 27 h 1088"/>
                <a:gd name="T40" fmla="*/ 2994 w 3855"/>
                <a:gd name="T41" fmla="*/ 24 h 1088"/>
                <a:gd name="T42" fmla="*/ 3402 w 3855"/>
                <a:gd name="T43" fmla="*/ 12 h 1088"/>
                <a:gd name="T44" fmla="*/ 3855 w 3855"/>
                <a:gd name="T45" fmla="*/ 0 h 108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855"/>
                <a:gd name="T70" fmla="*/ 0 h 1088"/>
                <a:gd name="T71" fmla="*/ 3855 w 3855"/>
                <a:gd name="T72" fmla="*/ 1088 h 108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855" h="1088">
                  <a:moveTo>
                    <a:pt x="0" y="1088"/>
                  </a:moveTo>
                  <a:cubicBezTo>
                    <a:pt x="30" y="1073"/>
                    <a:pt x="61" y="1058"/>
                    <a:pt x="91" y="1043"/>
                  </a:cubicBezTo>
                  <a:cubicBezTo>
                    <a:pt x="121" y="1028"/>
                    <a:pt x="90" y="1036"/>
                    <a:pt x="181" y="998"/>
                  </a:cubicBezTo>
                  <a:cubicBezTo>
                    <a:pt x="272" y="960"/>
                    <a:pt x="507" y="854"/>
                    <a:pt x="635" y="816"/>
                  </a:cubicBezTo>
                  <a:cubicBezTo>
                    <a:pt x="763" y="778"/>
                    <a:pt x="876" y="779"/>
                    <a:pt x="952" y="771"/>
                  </a:cubicBezTo>
                  <a:cubicBezTo>
                    <a:pt x="1028" y="763"/>
                    <a:pt x="1051" y="771"/>
                    <a:pt x="1089" y="771"/>
                  </a:cubicBezTo>
                  <a:cubicBezTo>
                    <a:pt x="1127" y="771"/>
                    <a:pt x="1149" y="779"/>
                    <a:pt x="1179" y="771"/>
                  </a:cubicBezTo>
                  <a:cubicBezTo>
                    <a:pt x="1209" y="763"/>
                    <a:pt x="1240" y="740"/>
                    <a:pt x="1270" y="725"/>
                  </a:cubicBezTo>
                  <a:cubicBezTo>
                    <a:pt x="1300" y="710"/>
                    <a:pt x="1323" y="740"/>
                    <a:pt x="1361" y="680"/>
                  </a:cubicBezTo>
                  <a:cubicBezTo>
                    <a:pt x="1399" y="620"/>
                    <a:pt x="1459" y="439"/>
                    <a:pt x="1497" y="363"/>
                  </a:cubicBezTo>
                  <a:cubicBezTo>
                    <a:pt x="1535" y="287"/>
                    <a:pt x="1549" y="273"/>
                    <a:pt x="1587" y="227"/>
                  </a:cubicBezTo>
                  <a:cubicBezTo>
                    <a:pt x="1625" y="181"/>
                    <a:pt x="1679" y="90"/>
                    <a:pt x="1724" y="90"/>
                  </a:cubicBezTo>
                  <a:cubicBezTo>
                    <a:pt x="1769" y="90"/>
                    <a:pt x="1815" y="189"/>
                    <a:pt x="1860" y="227"/>
                  </a:cubicBezTo>
                  <a:cubicBezTo>
                    <a:pt x="1905" y="265"/>
                    <a:pt x="1966" y="294"/>
                    <a:pt x="1996" y="317"/>
                  </a:cubicBezTo>
                  <a:cubicBezTo>
                    <a:pt x="2026" y="340"/>
                    <a:pt x="2011" y="363"/>
                    <a:pt x="2041" y="363"/>
                  </a:cubicBezTo>
                  <a:cubicBezTo>
                    <a:pt x="2071" y="363"/>
                    <a:pt x="2132" y="302"/>
                    <a:pt x="2177" y="317"/>
                  </a:cubicBezTo>
                  <a:cubicBezTo>
                    <a:pt x="2222" y="332"/>
                    <a:pt x="2268" y="415"/>
                    <a:pt x="2313" y="453"/>
                  </a:cubicBezTo>
                  <a:cubicBezTo>
                    <a:pt x="2358" y="491"/>
                    <a:pt x="2396" y="521"/>
                    <a:pt x="2449" y="544"/>
                  </a:cubicBezTo>
                  <a:cubicBezTo>
                    <a:pt x="2502" y="567"/>
                    <a:pt x="2563" y="589"/>
                    <a:pt x="2631" y="589"/>
                  </a:cubicBezTo>
                  <a:cubicBezTo>
                    <a:pt x="2699" y="589"/>
                    <a:pt x="2798" y="559"/>
                    <a:pt x="2858" y="544"/>
                  </a:cubicBezTo>
                  <a:cubicBezTo>
                    <a:pt x="2918" y="529"/>
                    <a:pt x="2903" y="552"/>
                    <a:pt x="2994" y="499"/>
                  </a:cubicBezTo>
                  <a:cubicBezTo>
                    <a:pt x="3085" y="446"/>
                    <a:pt x="3258" y="310"/>
                    <a:pt x="3402" y="227"/>
                  </a:cubicBezTo>
                  <a:cubicBezTo>
                    <a:pt x="3546" y="144"/>
                    <a:pt x="3700" y="72"/>
                    <a:pt x="3855" y="0"/>
                  </a:cubicBezTo>
                </a:path>
              </a:pathLst>
            </a:custGeom>
            <a:noFill/>
            <a:ln w="76200" cmpd="sng">
              <a:solidFill>
                <a:srgbClr val="CC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9699" name="Text Box 6"/>
          <p:cNvSpPr txBox="1">
            <a:spLocks noChangeArrowheads="1"/>
          </p:cNvSpPr>
          <p:nvPr/>
        </p:nvSpPr>
        <p:spPr bwMode="auto">
          <a:xfrm>
            <a:off x="6761163" y="6529388"/>
            <a:ext cx="674687" cy="288925"/>
          </a:xfrm>
          <a:prstGeom prst="rect">
            <a:avLst/>
          </a:prstGeom>
          <a:solidFill>
            <a:srgbClr val="FFFF99"/>
          </a:solidFill>
          <a:ln w="9525">
            <a:solidFill>
              <a:srgbClr val="800000"/>
            </a:solidFill>
            <a:miter lim="800000"/>
            <a:headEnd/>
            <a:tailEnd/>
          </a:ln>
        </p:spPr>
        <p:txBody>
          <a:bodyPr lIns="78271" tIns="39133" rIns="78271" bIns="39133">
            <a:spAutoFit/>
          </a:bodyPr>
          <a:lstStyle/>
          <a:p>
            <a:pPr algn="ctr" defTabSz="912813" eaLnBrk="0" hangingPunct="0">
              <a:spcBef>
                <a:spcPct val="50000"/>
              </a:spcBef>
            </a:pPr>
            <a:r>
              <a:rPr lang="ru-RU" sz="1300" b="1" dirty="0" smtClean="0"/>
              <a:t>Р-256</a:t>
            </a:r>
            <a:endParaRPr lang="ru-RU" sz="1300" b="1" dirty="0"/>
          </a:p>
        </p:txBody>
      </p:sp>
      <p:sp>
        <p:nvSpPr>
          <p:cNvPr id="29700" name="Text Box 7"/>
          <p:cNvSpPr txBox="1">
            <a:spLocks noChangeArrowheads="1"/>
          </p:cNvSpPr>
          <p:nvPr/>
        </p:nvSpPr>
        <p:spPr bwMode="auto">
          <a:xfrm>
            <a:off x="3735388" y="5735638"/>
            <a:ext cx="577850" cy="288925"/>
          </a:xfrm>
          <a:prstGeom prst="rect">
            <a:avLst/>
          </a:prstGeom>
          <a:solidFill>
            <a:srgbClr val="FFFF99"/>
          </a:solidFill>
          <a:ln w="9525">
            <a:solidFill>
              <a:srgbClr val="800000"/>
            </a:solidFill>
            <a:miter lim="800000"/>
            <a:headEnd/>
            <a:tailEnd/>
          </a:ln>
        </p:spPr>
        <p:txBody>
          <a:bodyPr lIns="78271" tIns="39133" rIns="78271" bIns="39133">
            <a:spAutoFit/>
          </a:bodyPr>
          <a:lstStyle/>
          <a:p>
            <a:pPr algn="ctr" defTabSz="912813" eaLnBrk="0" hangingPunct="0">
              <a:spcBef>
                <a:spcPct val="50000"/>
              </a:spcBef>
            </a:pPr>
            <a:r>
              <a:rPr lang="ru-RU" sz="1300" b="1"/>
              <a:t>К-13</a:t>
            </a:r>
          </a:p>
        </p:txBody>
      </p:sp>
      <p:sp>
        <p:nvSpPr>
          <p:cNvPr id="29701" name="Text Box 15"/>
          <p:cNvSpPr txBox="1">
            <a:spLocks noChangeArrowheads="1"/>
          </p:cNvSpPr>
          <p:nvPr/>
        </p:nvSpPr>
        <p:spPr bwMode="auto">
          <a:xfrm>
            <a:off x="0" y="-23813"/>
            <a:ext cx="12801600" cy="2103438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213706" tIns="106862" rIns="213706" bIns="106862">
            <a:spAutoFit/>
          </a:bodyPr>
          <a:lstStyle/>
          <a:p>
            <a:pPr algn="ctr" defTabSz="3649663"/>
            <a:r>
              <a:rPr lang="ru-RU" sz="3100">
                <a:latin typeface="Times New Roman" pitchFamily="18" charset="0"/>
              </a:rPr>
              <a:t>Паспорт территории поселка Мичуринский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  <a:endParaRPr lang="ru-RU" sz="3600">
              <a:latin typeface="Times New Roman" pitchFamily="18" charset="0"/>
            </a:endParaRPr>
          </a:p>
          <a:p>
            <a:pPr algn="ctr" defTabSz="3649663"/>
            <a:r>
              <a:rPr lang="ru-RU" sz="3100">
                <a:latin typeface="Times New Roman" pitchFamily="18" charset="0"/>
              </a:rPr>
              <a:t>обзорная карта наиболее значимых объектов прилегающих к сельскому поселению в границах района (слайд № 2)</a:t>
            </a:r>
          </a:p>
        </p:txBody>
      </p:sp>
      <p:sp>
        <p:nvSpPr>
          <p:cNvPr id="29702" name="AutoShape 9"/>
          <p:cNvSpPr>
            <a:spLocks noChangeArrowheads="1"/>
          </p:cNvSpPr>
          <p:nvPr/>
        </p:nvSpPr>
        <p:spPr bwMode="auto">
          <a:xfrm>
            <a:off x="3900470" y="4657725"/>
            <a:ext cx="2376487" cy="928694"/>
          </a:xfrm>
          <a:prstGeom prst="wedgeRectCallout">
            <a:avLst>
              <a:gd name="adj1" fmla="val -17853"/>
              <a:gd name="adj2" fmla="val -79792"/>
            </a:avLst>
          </a:prstGeom>
          <a:solidFill>
            <a:srgbClr val="FFCC99">
              <a:alpha val="9215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1279525"/>
            <a:r>
              <a:rPr lang="ru-RU" sz="1000" b="1" dirty="0" smtClean="0">
                <a:latin typeface="Calibri" pitchFamily="34" charset="0"/>
              </a:rPr>
              <a:t>Бердская центральная городская больница</a:t>
            </a:r>
            <a:r>
              <a:rPr lang="ru-RU" sz="1000" dirty="0" smtClean="0">
                <a:latin typeface="Calibri" pitchFamily="34" charset="0"/>
              </a:rPr>
              <a:t>, </a:t>
            </a:r>
          </a:p>
          <a:p>
            <a:pPr algn="just" defTabSz="1279525"/>
            <a:r>
              <a:rPr lang="ru-RU" sz="1000" dirty="0" smtClean="0">
                <a:latin typeface="Calibri" pitchFamily="34" charset="0"/>
              </a:rPr>
              <a:t>г.Бердск ул. Островского-53, Глав. врач – </a:t>
            </a:r>
            <a:r>
              <a:rPr lang="ru-RU" sz="1000" dirty="0" err="1" smtClean="0">
                <a:solidFill>
                  <a:srgbClr val="000000"/>
                </a:solidFill>
                <a:latin typeface="Calibri" pitchFamily="34" charset="0"/>
              </a:rPr>
              <a:t>Краморов</a:t>
            </a:r>
            <a:r>
              <a:rPr lang="ru-RU" sz="1000" dirty="0" smtClean="0">
                <a:solidFill>
                  <a:srgbClr val="000000"/>
                </a:solidFill>
                <a:latin typeface="Calibri" pitchFamily="34" charset="0"/>
              </a:rPr>
              <a:t> Ю.Н.</a:t>
            </a:r>
            <a:r>
              <a:rPr lang="ru-RU" sz="1000" dirty="0" smtClean="0">
                <a:latin typeface="Calibri" pitchFamily="34" charset="0"/>
              </a:rPr>
              <a:t> раб. тел. 8-383-41-2-66-75 </a:t>
            </a:r>
          </a:p>
          <a:p>
            <a:pPr algn="ctr" defTabSz="1279525"/>
            <a:r>
              <a:rPr lang="ru-RU" sz="1000" dirty="0" smtClean="0">
                <a:latin typeface="Calibri" pitchFamily="34" charset="0"/>
              </a:rPr>
              <a:t>приемный покой тел 8-383-41- 26-675</a:t>
            </a:r>
          </a:p>
          <a:p>
            <a:pPr algn="ctr" defTabSz="1279525"/>
            <a:r>
              <a:rPr lang="ru-RU" sz="1000" dirty="0" err="1" smtClean="0">
                <a:latin typeface="Calibri" pitchFamily="34" charset="0"/>
              </a:rPr>
              <a:t>коеч</a:t>
            </a:r>
            <a:r>
              <a:rPr lang="ru-RU" sz="1000" dirty="0" smtClean="0">
                <a:latin typeface="Calibri" pitchFamily="34" charset="0"/>
              </a:rPr>
              <a:t>. емкость -605.</a:t>
            </a:r>
          </a:p>
          <a:p>
            <a:pPr algn="ctr" defTabSz="1279525"/>
            <a:endParaRPr lang="ru-RU" sz="1000" dirty="0">
              <a:latin typeface="Calibri" pitchFamily="34" charset="0"/>
            </a:endParaRPr>
          </a:p>
        </p:txBody>
      </p:sp>
      <p:grpSp>
        <p:nvGrpSpPr>
          <p:cNvPr id="29703" name="Group 10"/>
          <p:cNvGrpSpPr>
            <a:grpSpLocks/>
          </p:cNvGrpSpPr>
          <p:nvPr/>
        </p:nvGrpSpPr>
        <p:grpSpPr bwMode="auto">
          <a:xfrm>
            <a:off x="4329098" y="4014782"/>
            <a:ext cx="722312" cy="358775"/>
            <a:chOff x="3350" y="2525"/>
            <a:chExt cx="455" cy="227"/>
          </a:xfrm>
        </p:grpSpPr>
        <p:sp>
          <p:nvSpPr>
            <p:cNvPr id="29875" name="Rectangle 54"/>
            <p:cNvSpPr>
              <a:spLocks noChangeArrowheads="1"/>
            </p:cNvSpPr>
            <p:nvPr/>
          </p:nvSpPr>
          <p:spPr bwMode="auto">
            <a:xfrm>
              <a:off x="3579" y="2558"/>
              <a:ext cx="226" cy="19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lIns="12468" tIns="12468" rIns="12468" bIns="12468"/>
            <a:lstStyle/>
            <a:p>
              <a:pPr algn="ctr" defTabSz="912813"/>
              <a:r>
                <a:rPr lang="ru-RU" sz="1000" b="1" dirty="0">
                  <a:cs typeface="Arial" charset="0"/>
                </a:rPr>
                <a:t>ЦГБ</a:t>
              </a:r>
              <a:endParaRPr lang="ru-RU" sz="1000" dirty="0">
                <a:cs typeface="Arial" charset="0"/>
              </a:endParaRPr>
            </a:p>
            <a:p>
              <a:pPr algn="ctr" defTabSz="912813"/>
              <a:r>
                <a:rPr lang="ru-RU" sz="1000" b="1" dirty="0" smtClean="0">
                  <a:cs typeface="Arial" charset="0"/>
                </a:rPr>
                <a:t> 605</a:t>
              </a:r>
              <a:endParaRPr lang="ru-RU" sz="1000" b="1" dirty="0">
                <a:cs typeface="Arial" charset="0"/>
              </a:endParaRPr>
            </a:p>
          </p:txBody>
        </p:sp>
        <p:grpSp>
          <p:nvGrpSpPr>
            <p:cNvPr id="29876" name="Group 56"/>
            <p:cNvGrpSpPr>
              <a:grpSpLocks/>
            </p:cNvGrpSpPr>
            <p:nvPr/>
          </p:nvGrpSpPr>
          <p:grpSpPr bwMode="auto">
            <a:xfrm>
              <a:off x="3350" y="2525"/>
              <a:ext cx="228" cy="197"/>
              <a:chOff x="0" y="1"/>
              <a:chExt cx="20000" cy="19999"/>
            </a:xfrm>
          </p:grpSpPr>
          <p:sp>
            <p:nvSpPr>
              <p:cNvPr id="29877" name="Rectangle 57"/>
              <p:cNvSpPr>
                <a:spLocks noChangeArrowheads="1"/>
              </p:cNvSpPr>
              <p:nvPr/>
            </p:nvSpPr>
            <p:spPr bwMode="auto">
              <a:xfrm>
                <a:off x="0" y="7756"/>
                <a:ext cx="20000" cy="12244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lIns="89666" tIns="44794" rIns="89666" bIns="44794"/>
              <a:lstStyle/>
              <a:p>
                <a:pPr algn="ctr" defTabSz="912813"/>
                <a:endParaRPr lang="ru-RU" sz="2100">
                  <a:cs typeface="Arial" charset="0"/>
                </a:endParaRPr>
              </a:p>
            </p:txBody>
          </p:sp>
          <p:sp>
            <p:nvSpPr>
              <p:cNvPr id="29878" name="Line 58"/>
              <p:cNvSpPr>
                <a:spLocks noChangeShapeType="1"/>
              </p:cNvSpPr>
              <p:nvPr/>
            </p:nvSpPr>
            <p:spPr bwMode="auto">
              <a:xfrm flipV="1">
                <a:off x="161" y="1"/>
                <a:ext cx="10170" cy="7779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79" name="Line 59"/>
              <p:cNvSpPr>
                <a:spLocks noChangeShapeType="1"/>
              </p:cNvSpPr>
              <p:nvPr/>
            </p:nvSpPr>
            <p:spPr bwMode="auto">
              <a:xfrm>
                <a:off x="10475" y="1"/>
                <a:ext cx="9364" cy="7309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9880" name="Group 60"/>
              <p:cNvGrpSpPr>
                <a:grpSpLocks/>
              </p:cNvGrpSpPr>
              <p:nvPr/>
            </p:nvGrpSpPr>
            <p:grpSpPr bwMode="auto">
              <a:xfrm>
                <a:off x="8961" y="3009"/>
                <a:ext cx="2336" cy="3408"/>
                <a:chOff x="-1" y="0"/>
                <a:chExt cx="20002" cy="20000"/>
              </a:xfrm>
            </p:grpSpPr>
            <p:sp>
              <p:nvSpPr>
                <p:cNvPr id="29881" name="Line 61"/>
                <p:cNvSpPr>
                  <a:spLocks noChangeShapeType="1"/>
                </p:cNvSpPr>
                <p:nvPr/>
              </p:nvSpPr>
              <p:spPr bwMode="auto">
                <a:xfrm>
                  <a:off x="9649" y="0"/>
                  <a:ext cx="137" cy="20000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882" name="Line 62"/>
                <p:cNvSpPr>
                  <a:spLocks noChangeShapeType="1"/>
                </p:cNvSpPr>
                <p:nvPr/>
              </p:nvSpPr>
              <p:spPr bwMode="auto">
                <a:xfrm>
                  <a:off x="-1" y="11585"/>
                  <a:ext cx="20002" cy="140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29704" name="Группа 90"/>
          <p:cNvGrpSpPr>
            <a:grpSpLocks/>
          </p:cNvGrpSpPr>
          <p:nvPr/>
        </p:nvGrpSpPr>
        <p:grpSpPr bwMode="auto">
          <a:xfrm>
            <a:off x="7410450" y="7391400"/>
            <a:ext cx="347663" cy="377825"/>
            <a:chOff x="4040346" y="5502280"/>
            <a:chExt cx="352876" cy="378000"/>
          </a:xfrm>
        </p:grpSpPr>
        <p:sp>
          <p:nvSpPr>
            <p:cNvPr id="29871" name="Oval 41"/>
            <p:cNvSpPr>
              <a:spLocks noChangeArrowheads="1"/>
            </p:cNvSpPr>
            <p:nvPr/>
          </p:nvSpPr>
          <p:spPr bwMode="auto">
            <a:xfrm>
              <a:off x="4040346" y="5514980"/>
              <a:ext cx="352876" cy="344227"/>
            </a:xfrm>
            <a:prstGeom prst="ellipse">
              <a:avLst/>
            </a:prstGeom>
            <a:solidFill>
              <a:srgbClr val="FF3300"/>
            </a:solidFill>
            <a:ln w="25400">
              <a:solidFill>
                <a:srgbClr val="FF3300"/>
              </a:solidFill>
              <a:round/>
              <a:headEnd/>
              <a:tailEnd/>
            </a:ln>
          </p:spPr>
          <p:txBody>
            <a:bodyPr wrap="none" lIns="127562" tIns="63787" rIns="127562" bIns="63787" anchor="ctr"/>
            <a:lstStyle/>
            <a:p>
              <a:pPr algn="ctr" defTabSz="1276350"/>
              <a:endParaRPr lang="ru-RU" sz="4100" b="1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  <p:grpSp>
          <p:nvGrpSpPr>
            <p:cNvPr id="29872" name="Прямоугольник 92"/>
            <p:cNvGrpSpPr>
              <a:grpSpLocks/>
            </p:cNvGrpSpPr>
            <p:nvPr/>
          </p:nvGrpSpPr>
          <p:grpSpPr bwMode="auto">
            <a:xfrm>
              <a:off x="4156636" y="5497642"/>
              <a:ext cx="122076" cy="390325"/>
              <a:chOff x="603504" y="5254752"/>
              <a:chExt cx="121920" cy="390144"/>
            </a:xfrm>
          </p:grpSpPr>
          <p:pic>
            <p:nvPicPr>
              <p:cNvPr id="29873" name="Прямоугольник 92"/>
              <p:cNvPicPr>
                <a:picLocks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603504" y="5254752"/>
                <a:ext cx="121920" cy="390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9874" name="Text Box 23"/>
              <p:cNvSpPr txBox="1">
                <a:spLocks noChangeArrowheads="1"/>
              </p:cNvSpPr>
              <p:nvPr/>
            </p:nvSpPr>
            <p:spPr bwMode="auto">
              <a:xfrm>
                <a:off x="609645" y="5259388"/>
                <a:ext cx="107862" cy="377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7785" tIns="63899" rIns="127785" bIns="63899" anchor="ctr"/>
              <a:lstStyle/>
              <a:p>
                <a:pPr algn="ctr" defTabSz="1276350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</p:grpSp>
      <p:grpSp>
        <p:nvGrpSpPr>
          <p:cNvPr id="29705" name="Group 24"/>
          <p:cNvGrpSpPr>
            <a:grpSpLocks/>
          </p:cNvGrpSpPr>
          <p:nvPr/>
        </p:nvGrpSpPr>
        <p:grpSpPr bwMode="auto">
          <a:xfrm rot="5022076">
            <a:off x="6538119" y="3226594"/>
            <a:ext cx="1944687" cy="200025"/>
            <a:chOff x="1764" y="4748"/>
            <a:chExt cx="1225" cy="126"/>
          </a:xfrm>
        </p:grpSpPr>
        <p:grpSp>
          <p:nvGrpSpPr>
            <p:cNvPr id="29859" name="Группа 231"/>
            <p:cNvGrpSpPr>
              <a:grpSpLocks/>
            </p:cNvGrpSpPr>
            <p:nvPr/>
          </p:nvGrpSpPr>
          <p:grpSpPr bwMode="auto">
            <a:xfrm>
              <a:off x="1764" y="4748"/>
              <a:ext cx="318" cy="126"/>
              <a:chOff x="6827094" y="5825222"/>
              <a:chExt cx="504000" cy="200060"/>
            </a:xfrm>
          </p:grpSpPr>
          <p:sp>
            <p:nvSpPr>
              <p:cNvPr id="29869" name="Овал 169"/>
              <p:cNvSpPr>
                <a:spLocks noChangeArrowheads="1"/>
              </p:cNvSpPr>
              <p:nvPr/>
            </p:nvSpPr>
            <p:spPr bwMode="auto">
              <a:xfrm rot="-4345915">
                <a:off x="7007458" y="5825250"/>
                <a:ext cx="200060" cy="200004"/>
              </a:xfrm>
              <a:prstGeom prst="ellipse">
                <a:avLst/>
              </a:prstGeom>
              <a:solidFill>
                <a:srgbClr val="FFFF00"/>
              </a:solidFill>
              <a:ln w="25400" algn="ctr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vert="eaVert" lIns="127785" tIns="63903" rIns="127785" bIns="63903" anchor="ctr"/>
              <a:lstStyle/>
              <a:p>
                <a:pPr algn="ctr" defTabSz="1276350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cxnSp>
            <p:nvCxnSpPr>
              <p:cNvPr id="29870" name="Прямая соединительная линия 170"/>
              <p:cNvCxnSpPr>
                <a:cxnSpLocks noChangeShapeType="1"/>
              </p:cNvCxnSpPr>
              <p:nvPr/>
            </p:nvCxnSpPr>
            <p:spPr bwMode="auto">
              <a:xfrm rot="11854085" flipH="1">
                <a:off x="6827094" y="5838990"/>
                <a:ext cx="504000" cy="142875"/>
              </a:xfrm>
              <a:prstGeom prst="line">
                <a:avLst/>
              </a:prstGeom>
              <a:noFill/>
              <a:ln w="34925" algn="ctr">
                <a:solidFill>
                  <a:srgbClr val="FFFF00"/>
                </a:solidFill>
                <a:round/>
                <a:headEnd/>
                <a:tailEnd/>
              </a:ln>
            </p:spPr>
          </p:cxnSp>
        </p:grpSp>
        <p:grpSp>
          <p:nvGrpSpPr>
            <p:cNvPr id="29860" name="Группа 231"/>
            <p:cNvGrpSpPr>
              <a:grpSpLocks/>
            </p:cNvGrpSpPr>
            <p:nvPr/>
          </p:nvGrpSpPr>
          <p:grpSpPr bwMode="auto">
            <a:xfrm>
              <a:off x="2036" y="4748"/>
              <a:ext cx="318" cy="126"/>
              <a:chOff x="6827094" y="5825222"/>
              <a:chExt cx="504000" cy="200060"/>
            </a:xfrm>
          </p:grpSpPr>
          <p:sp>
            <p:nvSpPr>
              <p:cNvPr id="29867" name="Овал 169"/>
              <p:cNvSpPr>
                <a:spLocks noChangeArrowheads="1"/>
              </p:cNvSpPr>
              <p:nvPr/>
            </p:nvSpPr>
            <p:spPr bwMode="auto">
              <a:xfrm rot="-4345915">
                <a:off x="7007458" y="5825250"/>
                <a:ext cx="200060" cy="200004"/>
              </a:xfrm>
              <a:prstGeom prst="ellipse">
                <a:avLst/>
              </a:prstGeom>
              <a:solidFill>
                <a:srgbClr val="FFFF00"/>
              </a:solidFill>
              <a:ln w="25400" algn="ctr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vert="eaVert" lIns="127785" tIns="63903" rIns="127785" bIns="63903" anchor="ctr"/>
              <a:lstStyle/>
              <a:p>
                <a:pPr algn="ctr" defTabSz="1276350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cxnSp>
            <p:nvCxnSpPr>
              <p:cNvPr id="29868" name="Прямая соединительная линия 170"/>
              <p:cNvCxnSpPr>
                <a:cxnSpLocks noChangeShapeType="1"/>
              </p:cNvCxnSpPr>
              <p:nvPr/>
            </p:nvCxnSpPr>
            <p:spPr bwMode="auto">
              <a:xfrm rot="11854085" flipH="1">
                <a:off x="6827094" y="5838990"/>
                <a:ext cx="504000" cy="142875"/>
              </a:xfrm>
              <a:prstGeom prst="line">
                <a:avLst/>
              </a:prstGeom>
              <a:noFill/>
              <a:ln w="34925" algn="ctr">
                <a:solidFill>
                  <a:srgbClr val="FFFF00"/>
                </a:solidFill>
                <a:round/>
                <a:headEnd/>
                <a:tailEnd/>
              </a:ln>
            </p:spPr>
          </p:cxnSp>
        </p:grpSp>
        <p:grpSp>
          <p:nvGrpSpPr>
            <p:cNvPr id="29861" name="Группа 231"/>
            <p:cNvGrpSpPr>
              <a:grpSpLocks/>
            </p:cNvGrpSpPr>
            <p:nvPr/>
          </p:nvGrpSpPr>
          <p:grpSpPr bwMode="auto">
            <a:xfrm>
              <a:off x="2354" y="4748"/>
              <a:ext cx="318" cy="126"/>
              <a:chOff x="6827094" y="5825222"/>
              <a:chExt cx="504000" cy="200060"/>
            </a:xfrm>
          </p:grpSpPr>
          <p:sp>
            <p:nvSpPr>
              <p:cNvPr id="29865" name="Овал 169"/>
              <p:cNvSpPr>
                <a:spLocks noChangeArrowheads="1"/>
              </p:cNvSpPr>
              <p:nvPr/>
            </p:nvSpPr>
            <p:spPr bwMode="auto">
              <a:xfrm rot="-4345915">
                <a:off x="7007458" y="5825250"/>
                <a:ext cx="200060" cy="200004"/>
              </a:xfrm>
              <a:prstGeom prst="ellipse">
                <a:avLst/>
              </a:prstGeom>
              <a:solidFill>
                <a:srgbClr val="FFFF00"/>
              </a:solidFill>
              <a:ln w="25400" algn="ctr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vert="eaVert" lIns="127785" tIns="63903" rIns="127785" bIns="63903" anchor="ctr"/>
              <a:lstStyle/>
              <a:p>
                <a:pPr algn="ctr" defTabSz="1276350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cxnSp>
            <p:nvCxnSpPr>
              <p:cNvPr id="29866" name="Прямая соединительная линия 170"/>
              <p:cNvCxnSpPr>
                <a:cxnSpLocks noChangeShapeType="1"/>
              </p:cNvCxnSpPr>
              <p:nvPr/>
            </p:nvCxnSpPr>
            <p:spPr bwMode="auto">
              <a:xfrm rot="11854085" flipH="1">
                <a:off x="6827094" y="5838990"/>
                <a:ext cx="504000" cy="142875"/>
              </a:xfrm>
              <a:prstGeom prst="line">
                <a:avLst/>
              </a:prstGeom>
              <a:noFill/>
              <a:ln w="34925" algn="ctr">
                <a:solidFill>
                  <a:srgbClr val="FFFF00"/>
                </a:solidFill>
                <a:round/>
                <a:headEnd/>
                <a:tailEnd/>
              </a:ln>
            </p:spPr>
          </p:cxnSp>
        </p:grpSp>
        <p:grpSp>
          <p:nvGrpSpPr>
            <p:cNvPr id="29862" name="Группа 231"/>
            <p:cNvGrpSpPr>
              <a:grpSpLocks/>
            </p:cNvGrpSpPr>
            <p:nvPr/>
          </p:nvGrpSpPr>
          <p:grpSpPr bwMode="auto">
            <a:xfrm>
              <a:off x="2671" y="4748"/>
              <a:ext cx="318" cy="126"/>
              <a:chOff x="6827094" y="5825222"/>
              <a:chExt cx="504000" cy="200060"/>
            </a:xfrm>
          </p:grpSpPr>
          <p:sp>
            <p:nvSpPr>
              <p:cNvPr id="29863" name="Овал 169"/>
              <p:cNvSpPr>
                <a:spLocks noChangeArrowheads="1"/>
              </p:cNvSpPr>
              <p:nvPr/>
            </p:nvSpPr>
            <p:spPr bwMode="auto">
              <a:xfrm rot="-4345915">
                <a:off x="7007458" y="5825250"/>
                <a:ext cx="200060" cy="200004"/>
              </a:xfrm>
              <a:prstGeom prst="ellipse">
                <a:avLst/>
              </a:prstGeom>
              <a:solidFill>
                <a:srgbClr val="FFFF00"/>
              </a:solidFill>
              <a:ln w="25400" algn="ctr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vert="eaVert" lIns="127785" tIns="63903" rIns="127785" bIns="63903" anchor="ctr"/>
              <a:lstStyle/>
              <a:p>
                <a:pPr algn="ctr" defTabSz="1276350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cxnSp>
            <p:nvCxnSpPr>
              <p:cNvPr id="29864" name="Прямая соединительная линия 170"/>
              <p:cNvCxnSpPr>
                <a:cxnSpLocks noChangeShapeType="1"/>
              </p:cNvCxnSpPr>
              <p:nvPr/>
            </p:nvCxnSpPr>
            <p:spPr bwMode="auto">
              <a:xfrm rot="11854085" flipH="1">
                <a:off x="6827094" y="5838990"/>
                <a:ext cx="504000" cy="142875"/>
              </a:xfrm>
              <a:prstGeom prst="line">
                <a:avLst/>
              </a:prstGeom>
              <a:noFill/>
              <a:ln w="34925" algn="ctr">
                <a:solidFill>
                  <a:srgbClr val="FFFF00"/>
                </a:solidFill>
                <a:round/>
                <a:headEnd/>
                <a:tailEnd/>
              </a:ln>
            </p:spPr>
          </p:cxnSp>
        </p:grpSp>
      </p:grpSp>
      <p:grpSp>
        <p:nvGrpSpPr>
          <p:cNvPr id="29706" name="Group 37"/>
          <p:cNvGrpSpPr>
            <a:grpSpLocks/>
          </p:cNvGrpSpPr>
          <p:nvPr/>
        </p:nvGrpSpPr>
        <p:grpSpPr bwMode="auto">
          <a:xfrm rot="1228825">
            <a:off x="10233025" y="6169025"/>
            <a:ext cx="558800" cy="865188"/>
            <a:chOff x="6436" y="3886"/>
            <a:chExt cx="353" cy="545"/>
          </a:xfrm>
        </p:grpSpPr>
        <p:grpSp>
          <p:nvGrpSpPr>
            <p:cNvPr id="29853" name="Группа 231"/>
            <p:cNvGrpSpPr>
              <a:grpSpLocks/>
            </p:cNvGrpSpPr>
            <p:nvPr/>
          </p:nvGrpSpPr>
          <p:grpSpPr bwMode="auto">
            <a:xfrm rot="2708396">
              <a:off x="6340" y="3982"/>
              <a:ext cx="318" cy="126"/>
              <a:chOff x="6827094" y="5825222"/>
              <a:chExt cx="504000" cy="200060"/>
            </a:xfrm>
          </p:grpSpPr>
          <p:sp>
            <p:nvSpPr>
              <p:cNvPr id="29857" name="Овал 169"/>
              <p:cNvSpPr>
                <a:spLocks noChangeArrowheads="1"/>
              </p:cNvSpPr>
              <p:nvPr/>
            </p:nvSpPr>
            <p:spPr bwMode="auto">
              <a:xfrm rot="-4345915">
                <a:off x="7007458" y="5825250"/>
                <a:ext cx="200060" cy="200004"/>
              </a:xfrm>
              <a:prstGeom prst="ellipse">
                <a:avLst/>
              </a:prstGeom>
              <a:solidFill>
                <a:srgbClr val="FFFF00"/>
              </a:solidFill>
              <a:ln w="25400" algn="ctr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vert="eaVert" lIns="127785" tIns="63903" rIns="127785" bIns="63903" anchor="ctr"/>
              <a:lstStyle/>
              <a:p>
                <a:pPr algn="ctr" defTabSz="1276350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cxnSp>
            <p:nvCxnSpPr>
              <p:cNvPr id="29858" name="Прямая соединительная линия 170"/>
              <p:cNvCxnSpPr>
                <a:cxnSpLocks noChangeShapeType="1"/>
              </p:cNvCxnSpPr>
              <p:nvPr/>
            </p:nvCxnSpPr>
            <p:spPr bwMode="auto">
              <a:xfrm rot="11854085" flipH="1">
                <a:off x="6827094" y="5838990"/>
                <a:ext cx="504000" cy="142875"/>
              </a:xfrm>
              <a:prstGeom prst="line">
                <a:avLst/>
              </a:prstGeom>
              <a:noFill/>
              <a:ln w="34925" algn="ctr">
                <a:solidFill>
                  <a:srgbClr val="FFFF00"/>
                </a:solidFill>
                <a:round/>
                <a:headEnd/>
                <a:tailEnd/>
              </a:ln>
            </p:spPr>
          </p:cxnSp>
        </p:grpSp>
        <p:grpSp>
          <p:nvGrpSpPr>
            <p:cNvPr id="29854" name="Группа 231"/>
            <p:cNvGrpSpPr>
              <a:grpSpLocks/>
            </p:cNvGrpSpPr>
            <p:nvPr/>
          </p:nvGrpSpPr>
          <p:grpSpPr bwMode="auto">
            <a:xfrm rot="2708396">
              <a:off x="6567" y="4209"/>
              <a:ext cx="318" cy="126"/>
              <a:chOff x="6827094" y="5825222"/>
              <a:chExt cx="504000" cy="200060"/>
            </a:xfrm>
          </p:grpSpPr>
          <p:sp>
            <p:nvSpPr>
              <p:cNvPr id="29855" name="Овал 169"/>
              <p:cNvSpPr>
                <a:spLocks noChangeArrowheads="1"/>
              </p:cNvSpPr>
              <p:nvPr/>
            </p:nvSpPr>
            <p:spPr bwMode="auto">
              <a:xfrm rot="-4345915">
                <a:off x="7007458" y="5825250"/>
                <a:ext cx="200060" cy="200004"/>
              </a:xfrm>
              <a:prstGeom prst="ellipse">
                <a:avLst/>
              </a:prstGeom>
              <a:solidFill>
                <a:srgbClr val="FFFF00"/>
              </a:solidFill>
              <a:ln w="25400" algn="ctr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vert="eaVert" lIns="127785" tIns="63903" rIns="127785" bIns="63903" anchor="ctr"/>
              <a:lstStyle/>
              <a:p>
                <a:pPr algn="ctr" defTabSz="1276350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cxnSp>
            <p:nvCxnSpPr>
              <p:cNvPr id="29856" name="Прямая соединительная линия 170"/>
              <p:cNvCxnSpPr>
                <a:cxnSpLocks noChangeShapeType="1"/>
              </p:cNvCxnSpPr>
              <p:nvPr/>
            </p:nvCxnSpPr>
            <p:spPr bwMode="auto">
              <a:xfrm rot="11854085" flipH="1">
                <a:off x="6827094" y="5838990"/>
                <a:ext cx="504000" cy="142875"/>
              </a:xfrm>
              <a:prstGeom prst="line">
                <a:avLst/>
              </a:prstGeom>
              <a:noFill/>
              <a:ln w="34925" algn="ctr">
                <a:solidFill>
                  <a:srgbClr val="FFFF00"/>
                </a:solidFill>
                <a:round/>
                <a:headEnd/>
                <a:tailEnd/>
              </a:ln>
            </p:spPr>
          </p:cxnSp>
        </p:grpSp>
      </p:grpSp>
      <p:grpSp>
        <p:nvGrpSpPr>
          <p:cNvPr id="29707" name="Group 44"/>
          <p:cNvGrpSpPr>
            <a:grpSpLocks/>
          </p:cNvGrpSpPr>
          <p:nvPr/>
        </p:nvGrpSpPr>
        <p:grpSpPr bwMode="auto">
          <a:xfrm rot="1228825">
            <a:off x="10647363" y="7102475"/>
            <a:ext cx="563562" cy="866775"/>
            <a:chOff x="6436" y="3886"/>
            <a:chExt cx="353" cy="545"/>
          </a:xfrm>
        </p:grpSpPr>
        <p:grpSp>
          <p:nvGrpSpPr>
            <p:cNvPr id="29847" name="Группа 231"/>
            <p:cNvGrpSpPr>
              <a:grpSpLocks/>
            </p:cNvGrpSpPr>
            <p:nvPr/>
          </p:nvGrpSpPr>
          <p:grpSpPr bwMode="auto">
            <a:xfrm rot="2708396">
              <a:off x="6340" y="3982"/>
              <a:ext cx="318" cy="126"/>
              <a:chOff x="6827094" y="5825222"/>
              <a:chExt cx="504000" cy="200060"/>
            </a:xfrm>
          </p:grpSpPr>
          <p:sp>
            <p:nvSpPr>
              <p:cNvPr id="29851" name="Овал 169"/>
              <p:cNvSpPr>
                <a:spLocks noChangeArrowheads="1"/>
              </p:cNvSpPr>
              <p:nvPr/>
            </p:nvSpPr>
            <p:spPr bwMode="auto">
              <a:xfrm rot="-4345915">
                <a:off x="7007458" y="5825250"/>
                <a:ext cx="200060" cy="200004"/>
              </a:xfrm>
              <a:prstGeom prst="ellipse">
                <a:avLst/>
              </a:prstGeom>
              <a:solidFill>
                <a:srgbClr val="FFFF00"/>
              </a:solidFill>
              <a:ln w="25400" algn="ctr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vert="eaVert" lIns="127785" tIns="63903" rIns="127785" bIns="63903" anchor="ctr"/>
              <a:lstStyle/>
              <a:p>
                <a:pPr algn="ctr" defTabSz="1276350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cxnSp>
            <p:nvCxnSpPr>
              <p:cNvPr id="29852" name="Прямая соединительная линия 170"/>
              <p:cNvCxnSpPr>
                <a:cxnSpLocks noChangeShapeType="1"/>
              </p:cNvCxnSpPr>
              <p:nvPr/>
            </p:nvCxnSpPr>
            <p:spPr bwMode="auto">
              <a:xfrm rot="11854085" flipH="1">
                <a:off x="6827094" y="5838990"/>
                <a:ext cx="504000" cy="142875"/>
              </a:xfrm>
              <a:prstGeom prst="line">
                <a:avLst/>
              </a:prstGeom>
              <a:noFill/>
              <a:ln w="34925" algn="ctr">
                <a:solidFill>
                  <a:srgbClr val="FFFF00"/>
                </a:solidFill>
                <a:round/>
                <a:headEnd/>
                <a:tailEnd/>
              </a:ln>
            </p:spPr>
          </p:cxnSp>
        </p:grpSp>
        <p:grpSp>
          <p:nvGrpSpPr>
            <p:cNvPr id="29848" name="Группа 231"/>
            <p:cNvGrpSpPr>
              <a:grpSpLocks/>
            </p:cNvGrpSpPr>
            <p:nvPr/>
          </p:nvGrpSpPr>
          <p:grpSpPr bwMode="auto">
            <a:xfrm rot="2708396">
              <a:off x="6567" y="4209"/>
              <a:ext cx="318" cy="126"/>
              <a:chOff x="6827094" y="5825222"/>
              <a:chExt cx="504000" cy="200060"/>
            </a:xfrm>
          </p:grpSpPr>
          <p:sp>
            <p:nvSpPr>
              <p:cNvPr id="29849" name="Овал 169"/>
              <p:cNvSpPr>
                <a:spLocks noChangeArrowheads="1"/>
              </p:cNvSpPr>
              <p:nvPr/>
            </p:nvSpPr>
            <p:spPr bwMode="auto">
              <a:xfrm rot="-4345915">
                <a:off x="7007458" y="5825250"/>
                <a:ext cx="200060" cy="200004"/>
              </a:xfrm>
              <a:prstGeom prst="ellipse">
                <a:avLst/>
              </a:prstGeom>
              <a:solidFill>
                <a:srgbClr val="FFFF00"/>
              </a:solidFill>
              <a:ln w="25400" algn="ctr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vert="eaVert" lIns="127785" tIns="63903" rIns="127785" bIns="63903" anchor="ctr"/>
              <a:lstStyle/>
              <a:p>
                <a:pPr algn="ctr" defTabSz="1276350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cxnSp>
            <p:nvCxnSpPr>
              <p:cNvPr id="29850" name="Прямая соединительная линия 170"/>
              <p:cNvCxnSpPr>
                <a:cxnSpLocks noChangeShapeType="1"/>
              </p:cNvCxnSpPr>
              <p:nvPr/>
            </p:nvCxnSpPr>
            <p:spPr bwMode="auto">
              <a:xfrm rot="11854085" flipH="1">
                <a:off x="6827094" y="5838990"/>
                <a:ext cx="504000" cy="142875"/>
              </a:xfrm>
              <a:prstGeom prst="line">
                <a:avLst/>
              </a:prstGeom>
              <a:noFill/>
              <a:ln w="34925" algn="ctr">
                <a:solidFill>
                  <a:srgbClr val="FFFF00"/>
                </a:solidFill>
                <a:round/>
                <a:headEnd/>
                <a:tailEnd/>
              </a:ln>
            </p:spPr>
          </p:cxnSp>
        </p:grpSp>
      </p:grpSp>
      <p:grpSp>
        <p:nvGrpSpPr>
          <p:cNvPr id="29708" name="Группа 231"/>
          <p:cNvGrpSpPr>
            <a:grpSpLocks/>
          </p:cNvGrpSpPr>
          <p:nvPr/>
        </p:nvGrpSpPr>
        <p:grpSpPr bwMode="auto">
          <a:xfrm rot="4127487">
            <a:off x="7426325" y="4424363"/>
            <a:ext cx="504825" cy="200025"/>
            <a:chOff x="6827094" y="5825222"/>
            <a:chExt cx="504000" cy="200060"/>
          </a:xfrm>
        </p:grpSpPr>
        <p:sp>
          <p:nvSpPr>
            <p:cNvPr id="29845" name="Овал 169"/>
            <p:cNvSpPr>
              <a:spLocks noChangeArrowheads="1"/>
            </p:cNvSpPr>
            <p:nvPr/>
          </p:nvSpPr>
          <p:spPr bwMode="auto">
            <a:xfrm rot="-4345915">
              <a:off x="7007458" y="5825250"/>
              <a:ext cx="200060" cy="200004"/>
            </a:xfrm>
            <a:prstGeom prst="ellipse">
              <a:avLst/>
            </a:prstGeom>
            <a:solidFill>
              <a:srgbClr val="FFFF00"/>
            </a:solidFill>
            <a:ln w="25400" algn="ctr">
              <a:solidFill>
                <a:srgbClr val="FFFF00"/>
              </a:solidFill>
              <a:round/>
              <a:headEnd/>
              <a:tailEnd/>
            </a:ln>
          </p:spPr>
          <p:txBody>
            <a:bodyPr vert="eaVert" lIns="127785" tIns="63903" rIns="127785" bIns="63903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cxnSp>
          <p:nvCxnSpPr>
            <p:cNvPr id="29846" name="Прямая соединительная линия 170"/>
            <p:cNvCxnSpPr>
              <a:cxnSpLocks noChangeShapeType="1"/>
            </p:cNvCxnSpPr>
            <p:nvPr/>
          </p:nvCxnSpPr>
          <p:spPr bwMode="auto">
            <a:xfrm rot="11854085" flipH="1">
              <a:off x="6827094" y="5838990"/>
              <a:ext cx="504000" cy="142875"/>
            </a:xfrm>
            <a:prstGeom prst="line">
              <a:avLst/>
            </a:prstGeom>
            <a:noFill/>
            <a:ln w="34925" algn="ctr">
              <a:solidFill>
                <a:srgbClr val="FFFF00"/>
              </a:solidFill>
              <a:round/>
              <a:headEnd/>
              <a:tailEnd/>
            </a:ln>
          </p:spPr>
        </p:cxnSp>
      </p:grpSp>
      <p:grpSp>
        <p:nvGrpSpPr>
          <p:cNvPr id="29709" name="Группа 231"/>
          <p:cNvGrpSpPr>
            <a:grpSpLocks/>
          </p:cNvGrpSpPr>
          <p:nvPr/>
        </p:nvGrpSpPr>
        <p:grpSpPr bwMode="auto">
          <a:xfrm rot="4127487">
            <a:off x="7584282" y="4828381"/>
            <a:ext cx="503238" cy="200025"/>
            <a:chOff x="6827094" y="5825222"/>
            <a:chExt cx="504000" cy="200060"/>
          </a:xfrm>
        </p:grpSpPr>
        <p:sp>
          <p:nvSpPr>
            <p:cNvPr id="29843" name="Овал 169"/>
            <p:cNvSpPr>
              <a:spLocks noChangeArrowheads="1"/>
            </p:cNvSpPr>
            <p:nvPr/>
          </p:nvSpPr>
          <p:spPr bwMode="auto">
            <a:xfrm rot="-4345915">
              <a:off x="7007458" y="5825250"/>
              <a:ext cx="200060" cy="200004"/>
            </a:xfrm>
            <a:prstGeom prst="ellipse">
              <a:avLst/>
            </a:prstGeom>
            <a:solidFill>
              <a:srgbClr val="FFFF00"/>
            </a:solidFill>
            <a:ln w="25400" algn="ctr">
              <a:solidFill>
                <a:srgbClr val="FFFF00"/>
              </a:solidFill>
              <a:round/>
              <a:headEnd/>
              <a:tailEnd/>
            </a:ln>
          </p:spPr>
          <p:txBody>
            <a:bodyPr vert="eaVert" lIns="127785" tIns="63903" rIns="127785" bIns="63903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cxnSp>
          <p:nvCxnSpPr>
            <p:cNvPr id="29844" name="Прямая соединительная линия 170"/>
            <p:cNvCxnSpPr>
              <a:cxnSpLocks noChangeShapeType="1"/>
            </p:cNvCxnSpPr>
            <p:nvPr/>
          </p:nvCxnSpPr>
          <p:spPr bwMode="auto">
            <a:xfrm rot="11854085" flipH="1">
              <a:off x="6827094" y="5838990"/>
              <a:ext cx="504000" cy="142875"/>
            </a:xfrm>
            <a:prstGeom prst="line">
              <a:avLst/>
            </a:prstGeom>
            <a:noFill/>
            <a:ln w="34925" algn="ctr">
              <a:solidFill>
                <a:srgbClr val="FFFF00"/>
              </a:solidFill>
              <a:round/>
              <a:headEnd/>
              <a:tailEnd/>
            </a:ln>
          </p:spPr>
        </p:cxnSp>
      </p:grpSp>
      <p:grpSp>
        <p:nvGrpSpPr>
          <p:cNvPr id="29710" name="Группа 231"/>
          <p:cNvGrpSpPr>
            <a:grpSpLocks/>
          </p:cNvGrpSpPr>
          <p:nvPr/>
        </p:nvGrpSpPr>
        <p:grpSpPr bwMode="auto">
          <a:xfrm rot="6240542">
            <a:off x="7616825" y="6176963"/>
            <a:ext cx="504825" cy="200025"/>
            <a:chOff x="6827094" y="5825222"/>
            <a:chExt cx="504000" cy="200060"/>
          </a:xfrm>
        </p:grpSpPr>
        <p:sp>
          <p:nvSpPr>
            <p:cNvPr id="29841" name="Овал 169"/>
            <p:cNvSpPr>
              <a:spLocks noChangeArrowheads="1"/>
            </p:cNvSpPr>
            <p:nvPr/>
          </p:nvSpPr>
          <p:spPr bwMode="auto">
            <a:xfrm rot="-4345915">
              <a:off x="7007458" y="5825250"/>
              <a:ext cx="200060" cy="200004"/>
            </a:xfrm>
            <a:prstGeom prst="ellipse">
              <a:avLst/>
            </a:prstGeom>
            <a:solidFill>
              <a:srgbClr val="FFFF00"/>
            </a:solidFill>
            <a:ln w="25400" algn="ctr">
              <a:solidFill>
                <a:srgbClr val="FFFF00"/>
              </a:solidFill>
              <a:round/>
              <a:headEnd/>
              <a:tailEnd/>
            </a:ln>
          </p:spPr>
          <p:txBody>
            <a:bodyPr vert="eaVert" lIns="127785" tIns="63903" rIns="127785" bIns="63903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cxnSp>
          <p:nvCxnSpPr>
            <p:cNvPr id="29842" name="Прямая соединительная линия 170"/>
            <p:cNvCxnSpPr>
              <a:cxnSpLocks noChangeShapeType="1"/>
            </p:cNvCxnSpPr>
            <p:nvPr/>
          </p:nvCxnSpPr>
          <p:spPr bwMode="auto">
            <a:xfrm rot="11854085" flipH="1">
              <a:off x="6827094" y="5838990"/>
              <a:ext cx="504000" cy="142875"/>
            </a:xfrm>
            <a:prstGeom prst="line">
              <a:avLst/>
            </a:prstGeom>
            <a:noFill/>
            <a:ln w="34925" algn="ctr">
              <a:solidFill>
                <a:srgbClr val="FFFF00"/>
              </a:solidFill>
              <a:round/>
              <a:headEnd/>
              <a:tailEnd/>
            </a:ln>
          </p:spPr>
        </p:cxnSp>
      </p:grpSp>
      <p:grpSp>
        <p:nvGrpSpPr>
          <p:cNvPr id="29711" name="Группа 231"/>
          <p:cNvGrpSpPr>
            <a:grpSpLocks/>
          </p:cNvGrpSpPr>
          <p:nvPr/>
        </p:nvGrpSpPr>
        <p:grpSpPr bwMode="auto">
          <a:xfrm rot="3117795">
            <a:off x="7561263" y="6969125"/>
            <a:ext cx="504825" cy="200025"/>
            <a:chOff x="6827094" y="5825222"/>
            <a:chExt cx="504000" cy="200060"/>
          </a:xfrm>
        </p:grpSpPr>
        <p:sp>
          <p:nvSpPr>
            <p:cNvPr id="29839" name="Овал 169"/>
            <p:cNvSpPr>
              <a:spLocks noChangeArrowheads="1"/>
            </p:cNvSpPr>
            <p:nvPr/>
          </p:nvSpPr>
          <p:spPr bwMode="auto">
            <a:xfrm rot="-4345915">
              <a:off x="7007458" y="5825250"/>
              <a:ext cx="200060" cy="200004"/>
            </a:xfrm>
            <a:prstGeom prst="ellipse">
              <a:avLst/>
            </a:prstGeom>
            <a:solidFill>
              <a:srgbClr val="FFFF00"/>
            </a:solidFill>
            <a:ln w="25400" algn="ctr">
              <a:solidFill>
                <a:srgbClr val="FFFF00"/>
              </a:solidFill>
              <a:round/>
              <a:headEnd/>
              <a:tailEnd/>
            </a:ln>
          </p:spPr>
          <p:txBody>
            <a:bodyPr vert="eaVert" lIns="127785" tIns="63903" rIns="127785" bIns="63903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cxnSp>
          <p:nvCxnSpPr>
            <p:cNvPr id="29840" name="Прямая соединительная линия 170"/>
            <p:cNvCxnSpPr>
              <a:cxnSpLocks noChangeShapeType="1"/>
            </p:cNvCxnSpPr>
            <p:nvPr/>
          </p:nvCxnSpPr>
          <p:spPr bwMode="auto">
            <a:xfrm rot="11854085" flipH="1">
              <a:off x="6827094" y="5838990"/>
              <a:ext cx="504000" cy="142875"/>
            </a:xfrm>
            <a:prstGeom prst="line">
              <a:avLst/>
            </a:prstGeom>
            <a:noFill/>
            <a:ln w="34925" algn="ctr">
              <a:solidFill>
                <a:srgbClr val="FFFF00"/>
              </a:solidFill>
              <a:round/>
              <a:headEnd/>
              <a:tailEnd/>
            </a:ln>
          </p:spPr>
        </p:cxnSp>
      </p:grpSp>
      <p:grpSp>
        <p:nvGrpSpPr>
          <p:cNvPr id="29712" name="Группа 231"/>
          <p:cNvGrpSpPr>
            <a:grpSpLocks/>
          </p:cNvGrpSpPr>
          <p:nvPr/>
        </p:nvGrpSpPr>
        <p:grpSpPr bwMode="auto">
          <a:xfrm rot="6240542">
            <a:off x="7472363" y="6535738"/>
            <a:ext cx="504825" cy="200025"/>
            <a:chOff x="6827094" y="5825222"/>
            <a:chExt cx="504000" cy="200060"/>
          </a:xfrm>
        </p:grpSpPr>
        <p:sp>
          <p:nvSpPr>
            <p:cNvPr id="29837" name="Овал 169"/>
            <p:cNvSpPr>
              <a:spLocks noChangeArrowheads="1"/>
            </p:cNvSpPr>
            <p:nvPr/>
          </p:nvSpPr>
          <p:spPr bwMode="auto">
            <a:xfrm rot="-4345915">
              <a:off x="7007458" y="5825250"/>
              <a:ext cx="200060" cy="200004"/>
            </a:xfrm>
            <a:prstGeom prst="ellipse">
              <a:avLst/>
            </a:prstGeom>
            <a:solidFill>
              <a:srgbClr val="FFFF00"/>
            </a:solidFill>
            <a:ln w="25400" algn="ctr">
              <a:solidFill>
                <a:srgbClr val="FFFF00"/>
              </a:solidFill>
              <a:round/>
              <a:headEnd/>
              <a:tailEnd/>
            </a:ln>
          </p:spPr>
          <p:txBody>
            <a:bodyPr vert="eaVert" lIns="127785" tIns="63903" rIns="127785" bIns="63903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cxnSp>
          <p:nvCxnSpPr>
            <p:cNvPr id="29838" name="Прямая соединительная линия 170"/>
            <p:cNvCxnSpPr>
              <a:cxnSpLocks noChangeShapeType="1"/>
            </p:cNvCxnSpPr>
            <p:nvPr/>
          </p:nvCxnSpPr>
          <p:spPr bwMode="auto">
            <a:xfrm rot="11854085" flipH="1">
              <a:off x="6827094" y="5838990"/>
              <a:ext cx="504000" cy="142875"/>
            </a:xfrm>
            <a:prstGeom prst="line">
              <a:avLst/>
            </a:prstGeom>
            <a:noFill/>
            <a:ln w="34925" algn="ctr">
              <a:solidFill>
                <a:srgbClr val="FFFF00"/>
              </a:solidFill>
              <a:round/>
              <a:headEnd/>
              <a:tailEnd/>
            </a:ln>
          </p:spPr>
        </p:cxnSp>
      </p:grpSp>
      <p:sp>
        <p:nvSpPr>
          <p:cNvPr id="29713" name="AutoShape 66"/>
          <p:cNvSpPr>
            <a:spLocks noChangeArrowheads="1"/>
          </p:cNvSpPr>
          <p:nvPr/>
        </p:nvSpPr>
        <p:spPr bwMode="auto">
          <a:xfrm>
            <a:off x="6900866" y="4371972"/>
            <a:ext cx="1511300" cy="360363"/>
          </a:xfrm>
          <a:prstGeom prst="wedgeRectCallout">
            <a:avLst>
              <a:gd name="adj1" fmla="val -61272"/>
              <a:gd name="adj2" fmla="val 130443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059" tIns="45528" rIns="91059" bIns="45528"/>
          <a:lstStyle/>
          <a:p>
            <a:pPr algn="ctr" defTabSz="912813"/>
            <a:r>
              <a:rPr lang="ru-RU" sz="1000" dirty="0">
                <a:latin typeface="Calibri" pitchFamily="34" charset="0"/>
              </a:rPr>
              <a:t>ГРС «</a:t>
            </a:r>
            <a:r>
              <a:rPr lang="ru-RU" sz="1000" dirty="0" err="1">
                <a:latin typeface="Calibri" pitchFamily="34" charset="0"/>
              </a:rPr>
              <a:t>Чернореченский</a:t>
            </a:r>
            <a:r>
              <a:rPr lang="ru-RU" sz="1000" dirty="0">
                <a:latin typeface="Calibri" pitchFamily="34" charset="0"/>
              </a:rPr>
              <a:t> </a:t>
            </a:r>
          </a:p>
          <a:p>
            <a:pPr algn="ctr" defTabSz="912813"/>
            <a:r>
              <a:rPr lang="ru-RU" sz="1000" dirty="0">
                <a:latin typeface="Calibri" pitchFamily="34" charset="0"/>
              </a:rPr>
              <a:t>цементный завод»</a:t>
            </a:r>
          </a:p>
        </p:txBody>
      </p:sp>
      <p:sp>
        <p:nvSpPr>
          <p:cNvPr id="29714" name="AutoShape 67"/>
          <p:cNvSpPr>
            <a:spLocks noChangeArrowheads="1"/>
          </p:cNvSpPr>
          <p:nvPr/>
        </p:nvSpPr>
        <p:spPr bwMode="auto">
          <a:xfrm>
            <a:off x="8777288" y="6816725"/>
            <a:ext cx="1169987" cy="300038"/>
          </a:xfrm>
          <a:prstGeom prst="wedgeRectCallout">
            <a:avLst>
              <a:gd name="adj1" fmla="val -63296"/>
              <a:gd name="adj2" fmla="val 160051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059" tIns="45528" rIns="91059" bIns="45528"/>
          <a:lstStyle/>
          <a:p>
            <a:pPr algn="ctr" defTabSz="912813"/>
            <a:r>
              <a:rPr lang="ru-RU" sz="1300" b="1">
                <a:latin typeface="Calibri" pitchFamily="34" charset="0"/>
              </a:rPr>
              <a:t>ГРС  «НовЭЗ</a:t>
            </a:r>
            <a:r>
              <a:rPr lang="ru-RU" sz="1300">
                <a:latin typeface="Calibri" pitchFamily="34" charset="0"/>
              </a:rPr>
              <a:t>»</a:t>
            </a:r>
            <a:endParaRPr lang="ru-RU" sz="1000">
              <a:latin typeface="Calibri" pitchFamily="34" charset="0"/>
            </a:endParaRPr>
          </a:p>
        </p:txBody>
      </p:sp>
      <p:sp>
        <p:nvSpPr>
          <p:cNvPr id="29715" name="AutoShape 68"/>
          <p:cNvSpPr>
            <a:spLocks noChangeArrowheads="1"/>
          </p:cNvSpPr>
          <p:nvPr/>
        </p:nvSpPr>
        <p:spPr bwMode="auto">
          <a:xfrm>
            <a:off x="8345488" y="7391400"/>
            <a:ext cx="431800" cy="360363"/>
          </a:xfrm>
          <a:prstGeom prst="triangle">
            <a:avLst>
              <a:gd name="adj" fmla="val 50000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9716" name="Group 69"/>
          <p:cNvGrpSpPr>
            <a:grpSpLocks/>
          </p:cNvGrpSpPr>
          <p:nvPr/>
        </p:nvGrpSpPr>
        <p:grpSpPr bwMode="auto">
          <a:xfrm>
            <a:off x="6832600" y="4729163"/>
            <a:ext cx="1011238" cy="415925"/>
            <a:chOff x="4304" y="2979"/>
            <a:chExt cx="636" cy="262"/>
          </a:xfrm>
        </p:grpSpPr>
        <p:grpSp>
          <p:nvGrpSpPr>
            <p:cNvPr id="29831" name="Группа 231"/>
            <p:cNvGrpSpPr>
              <a:grpSpLocks/>
            </p:cNvGrpSpPr>
            <p:nvPr/>
          </p:nvGrpSpPr>
          <p:grpSpPr bwMode="auto">
            <a:xfrm rot="-1460587">
              <a:off x="4304" y="3115"/>
              <a:ext cx="318" cy="126"/>
              <a:chOff x="6827094" y="5825222"/>
              <a:chExt cx="504000" cy="200060"/>
            </a:xfrm>
          </p:grpSpPr>
          <p:sp>
            <p:nvSpPr>
              <p:cNvPr id="29835" name="Овал 169"/>
              <p:cNvSpPr>
                <a:spLocks noChangeArrowheads="1"/>
              </p:cNvSpPr>
              <p:nvPr/>
            </p:nvSpPr>
            <p:spPr bwMode="auto">
              <a:xfrm rot="-4345915">
                <a:off x="7007458" y="5825250"/>
                <a:ext cx="200060" cy="200004"/>
              </a:xfrm>
              <a:prstGeom prst="ellipse">
                <a:avLst/>
              </a:prstGeom>
              <a:solidFill>
                <a:srgbClr val="FFFF00"/>
              </a:solidFill>
              <a:ln w="25400" algn="ctr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rot="10800000" lIns="127785" tIns="63903" rIns="127785" bIns="63903" anchor="ctr"/>
              <a:lstStyle/>
              <a:p>
                <a:pPr algn="ctr" defTabSz="1276350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cxnSp>
            <p:nvCxnSpPr>
              <p:cNvPr id="29836" name="Прямая соединительная линия 170"/>
              <p:cNvCxnSpPr>
                <a:cxnSpLocks noChangeShapeType="1"/>
              </p:cNvCxnSpPr>
              <p:nvPr/>
            </p:nvCxnSpPr>
            <p:spPr bwMode="auto">
              <a:xfrm rot="11854085" flipH="1">
                <a:off x="6827094" y="5838990"/>
                <a:ext cx="504000" cy="142875"/>
              </a:xfrm>
              <a:prstGeom prst="line">
                <a:avLst/>
              </a:prstGeom>
              <a:noFill/>
              <a:ln w="34925" algn="ctr">
                <a:solidFill>
                  <a:srgbClr val="FFFF00"/>
                </a:solidFill>
                <a:round/>
                <a:headEnd/>
                <a:tailEnd/>
              </a:ln>
            </p:spPr>
          </p:cxnSp>
        </p:grpSp>
        <p:grpSp>
          <p:nvGrpSpPr>
            <p:cNvPr id="29832" name="Группа 231"/>
            <p:cNvGrpSpPr>
              <a:grpSpLocks/>
            </p:cNvGrpSpPr>
            <p:nvPr/>
          </p:nvGrpSpPr>
          <p:grpSpPr bwMode="auto">
            <a:xfrm rot="-1460587">
              <a:off x="4622" y="2979"/>
              <a:ext cx="318" cy="126"/>
              <a:chOff x="6827094" y="5825222"/>
              <a:chExt cx="504000" cy="200060"/>
            </a:xfrm>
          </p:grpSpPr>
          <p:sp>
            <p:nvSpPr>
              <p:cNvPr id="29833" name="Овал 169"/>
              <p:cNvSpPr>
                <a:spLocks noChangeArrowheads="1"/>
              </p:cNvSpPr>
              <p:nvPr/>
            </p:nvSpPr>
            <p:spPr bwMode="auto">
              <a:xfrm rot="-4345915">
                <a:off x="7007458" y="5825250"/>
                <a:ext cx="200060" cy="200004"/>
              </a:xfrm>
              <a:prstGeom prst="ellipse">
                <a:avLst/>
              </a:prstGeom>
              <a:solidFill>
                <a:srgbClr val="FFFF00"/>
              </a:solidFill>
              <a:ln w="25400" algn="ctr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rot="10800000" lIns="127785" tIns="63903" rIns="127785" bIns="63903" anchor="ctr"/>
              <a:lstStyle/>
              <a:p>
                <a:pPr algn="ctr" defTabSz="1276350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cxnSp>
            <p:nvCxnSpPr>
              <p:cNvPr id="29834" name="Прямая соединительная линия 170"/>
              <p:cNvCxnSpPr>
                <a:cxnSpLocks noChangeShapeType="1"/>
              </p:cNvCxnSpPr>
              <p:nvPr/>
            </p:nvCxnSpPr>
            <p:spPr bwMode="auto">
              <a:xfrm rot="11854085" flipH="1">
                <a:off x="6827094" y="5838990"/>
                <a:ext cx="504000" cy="142875"/>
              </a:xfrm>
              <a:prstGeom prst="line">
                <a:avLst/>
              </a:prstGeom>
              <a:noFill/>
              <a:ln w="34925" algn="ctr">
                <a:solidFill>
                  <a:srgbClr val="FFFF00"/>
                </a:solidFill>
                <a:round/>
                <a:headEnd/>
                <a:tailEnd/>
              </a:ln>
            </p:spPr>
          </p:cxnSp>
        </p:grpSp>
      </p:grpSp>
      <p:sp>
        <p:nvSpPr>
          <p:cNvPr id="29717" name="AutoShape 76"/>
          <p:cNvSpPr>
            <a:spLocks noChangeArrowheads="1"/>
          </p:cNvSpPr>
          <p:nvPr/>
        </p:nvSpPr>
        <p:spPr bwMode="auto">
          <a:xfrm>
            <a:off x="8129588" y="2784475"/>
            <a:ext cx="431800" cy="358775"/>
          </a:xfrm>
          <a:prstGeom prst="triangle">
            <a:avLst>
              <a:gd name="adj" fmla="val 50000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18" name="AutoShape 77"/>
          <p:cNvSpPr>
            <a:spLocks noChangeArrowheads="1"/>
          </p:cNvSpPr>
          <p:nvPr/>
        </p:nvSpPr>
        <p:spPr bwMode="auto">
          <a:xfrm>
            <a:off x="8416925" y="2354263"/>
            <a:ext cx="1368425" cy="300037"/>
          </a:xfrm>
          <a:prstGeom prst="wedgeRectCallout">
            <a:avLst>
              <a:gd name="adj1" fmla="val -54986"/>
              <a:gd name="adj2" fmla="val 162106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059" tIns="45528" rIns="91059" bIns="45528"/>
          <a:lstStyle/>
          <a:p>
            <a:pPr algn="ctr" defTabSz="912813"/>
            <a:r>
              <a:rPr lang="ru-RU" sz="1000" b="1">
                <a:latin typeface="Calibri" pitchFamily="34" charset="0"/>
              </a:rPr>
              <a:t>ГРС «Верх-Коен»</a:t>
            </a:r>
          </a:p>
        </p:txBody>
      </p:sp>
      <p:grpSp>
        <p:nvGrpSpPr>
          <p:cNvPr id="29719" name="Group 78"/>
          <p:cNvGrpSpPr>
            <a:grpSpLocks/>
          </p:cNvGrpSpPr>
          <p:nvPr/>
        </p:nvGrpSpPr>
        <p:grpSpPr bwMode="auto">
          <a:xfrm rot="-8155743">
            <a:off x="7424738" y="2776538"/>
            <a:ext cx="865187" cy="200025"/>
            <a:chOff x="4304" y="2979"/>
            <a:chExt cx="636" cy="262"/>
          </a:xfrm>
        </p:grpSpPr>
        <p:grpSp>
          <p:nvGrpSpPr>
            <p:cNvPr id="29825" name="Группа 231"/>
            <p:cNvGrpSpPr>
              <a:grpSpLocks/>
            </p:cNvGrpSpPr>
            <p:nvPr/>
          </p:nvGrpSpPr>
          <p:grpSpPr bwMode="auto">
            <a:xfrm rot="-1460587">
              <a:off x="4304" y="3115"/>
              <a:ext cx="318" cy="126"/>
              <a:chOff x="6827094" y="5825222"/>
              <a:chExt cx="504000" cy="200060"/>
            </a:xfrm>
          </p:grpSpPr>
          <p:sp>
            <p:nvSpPr>
              <p:cNvPr id="29829" name="Овал 169"/>
              <p:cNvSpPr>
                <a:spLocks noChangeArrowheads="1"/>
              </p:cNvSpPr>
              <p:nvPr/>
            </p:nvSpPr>
            <p:spPr bwMode="auto">
              <a:xfrm rot="-4345915">
                <a:off x="7007458" y="5825250"/>
                <a:ext cx="200060" cy="200004"/>
              </a:xfrm>
              <a:prstGeom prst="ellipse">
                <a:avLst/>
              </a:prstGeom>
              <a:solidFill>
                <a:srgbClr val="FFFF00"/>
              </a:solidFill>
              <a:ln w="25400" algn="ctr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lIns="127785" tIns="63903" rIns="127785" bIns="63903" anchor="ctr"/>
              <a:lstStyle/>
              <a:p>
                <a:pPr algn="ctr" defTabSz="1276350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cxnSp>
            <p:nvCxnSpPr>
              <p:cNvPr id="29830" name="Прямая соединительная линия 170"/>
              <p:cNvCxnSpPr>
                <a:cxnSpLocks noChangeShapeType="1"/>
              </p:cNvCxnSpPr>
              <p:nvPr/>
            </p:nvCxnSpPr>
            <p:spPr bwMode="auto">
              <a:xfrm rot="11854085" flipH="1">
                <a:off x="6827094" y="5838990"/>
                <a:ext cx="504000" cy="142875"/>
              </a:xfrm>
              <a:prstGeom prst="line">
                <a:avLst/>
              </a:prstGeom>
              <a:noFill/>
              <a:ln w="34925" algn="ctr">
                <a:solidFill>
                  <a:srgbClr val="FFFF00"/>
                </a:solidFill>
                <a:round/>
                <a:headEnd/>
                <a:tailEnd/>
              </a:ln>
            </p:spPr>
          </p:cxnSp>
        </p:grpSp>
        <p:grpSp>
          <p:nvGrpSpPr>
            <p:cNvPr id="29826" name="Группа 231"/>
            <p:cNvGrpSpPr>
              <a:grpSpLocks/>
            </p:cNvGrpSpPr>
            <p:nvPr/>
          </p:nvGrpSpPr>
          <p:grpSpPr bwMode="auto">
            <a:xfrm rot="-1460587">
              <a:off x="4622" y="2979"/>
              <a:ext cx="318" cy="126"/>
              <a:chOff x="6827094" y="5825222"/>
              <a:chExt cx="504000" cy="200060"/>
            </a:xfrm>
          </p:grpSpPr>
          <p:sp>
            <p:nvSpPr>
              <p:cNvPr id="29827" name="Овал 169"/>
              <p:cNvSpPr>
                <a:spLocks noChangeArrowheads="1"/>
              </p:cNvSpPr>
              <p:nvPr/>
            </p:nvSpPr>
            <p:spPr bwMode="auto">
              <a:xfrm rot="-4345915">
                <a:off x="7007458" y="5825250"/>
                <a:ext cx="200060" cy="200004"/>
              </a:xfrm>
              <a:prstGeom prst="ellipse">
                <a:avLst/>
              </a:prstGeom>
              <a:solidFill>
                <a:srgbClr val="FFFF00"/>
              </a:solidFill>
              <a:ln w="25400" algn="ctr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lIns="127785" tIns="63903" rIns="127785" bIns="63903" anchor="ctr"/>
              <a:lstStyle/>
              <a:p>
                <a:pPr algn="ctr" defTabSz="1276350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cxnSp>
            <p:nvCxnSpPr>
              <p:cNvPr id="29828" name="Прямая соединительная линия 170"/>
              <p:cNvCxnSpPr>
                <a:cxnSpLocks noChangeShapeType="1"/>
              </p:cNvCxnSpPr>
              <p:nvPr/>
            </p:nvCxnSpPr>
            <p:spPr bwMode="auto">
              <a:xfrm rot="11854085" flipH="1">
                <a:off x="6827094" y="5838990"/>
                <a:ext cx="504000" cy="142875"/>
              </a:xfrm>
              <a:prstGeom prst="line">
                <a:avLst/>
              </a:prstGeom>
              <a:noFill/>
              <a:ln w="34925" algn="ctr">
                <a:solidFill>
                  <a:srgbClr val="FFFF00"/>
                </a:solidFill>
                <a:round/>
                <a:headEnd/>
                <a:tailEnd/>
              </a:ln>
            </p:spPr>
          </p:cxnSp>
        </p:grpSp>
      </p:grpSp>
      <p:sp>
        <p:nvSpPr>
          <p:cNvPr id="452693" name="AutoShape 85"/>
          <p:cNvSpPr>
            <a:spLocks noChangeArrowheads="1"/>
          </p:cNvSpPr>
          <p:nvPr/>
        </p:nvSpPr>
        <p:spPr bwMode="auto">
          <a:xfrm>
            <a:off x="4600575" y="2354263"/>
            <a:ext cx="2446338" cy="1581150"/>
          </a:xfrm>
          <a:prstGeom prst="wedgeRectCallout">
            <a:avLst>
              <a:gd name="adj1" fmla="val 71079"/>
              <a:gd name="adj2" fmla="val 66333"/>
            </a:avLst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171" tIns="45585" rIns="91171" bIns="45585"/>
          <a:lstStyle/>
          <a:p>
            <a:pPr algn="ctr" defTabSz="1279525">
              <a:defRPr/>
            </a:pPr>
            <a:r>
              <a:rPr lang="ru-RU" sz="1000" b="1" u="sng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Газопровод- отвод к ГРС НовЭЗ</a:t>
            </a:r>
          </a:p>
          <a:p>
            <a:pPr algn="ctr" defTabSz="1279525">
              <a:defRPr/>
            </a:pPr>
            <a:r>
              <a:rPr lang="ru-RU" sz="1000" b="1" u="sng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Новосибирского ЛПУ МГ </a:t>
            </a:r>
          </a:p>
          <a:p>
            <a:pPr algn="ctr" defTabSz="1279525">
              <a:defRPr/>
            </a:pPr>
            <a:r>
              <a:rPr lang="ru-RU" sz="1000" b="1" u="sng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ОАО « Газпром трансгаз Томск»</a:t>
            </a:r>
          </a:p>
          <a:p>
            <a:pPr algn="ctr" defTabSz="1279525">
              <a:defRPr/>
            </a:pPr>
            <a:r>
              <a:rPr lang="ru-RU" sz="1000" i="1">
                <a:latin typeface="Calibri" pitchFamily="34" charset="0"/>
              </a:rPr>
              <a:t>Протяженность - 56 км.</a:t>
            </a:r>
          </a:p>
          <a:p>
            <a:pPr algn="ctr" defTabSz="1279525">
              <a:defRPr/>
            </a:pPr>
            <a:r>
              <a:rPr lang="ru-RU" sz="1000" i="1">
                <a:latin typeface="Calibri" pitchFamily="34" charset="0"/>
              </a:rPr>
              <a:t>Диаметр – 720 мм.</a:t>
            </a:r>
          </a:p>
          <a:p>
            <a:pPr algn="ctr" defTabSz="1279525">
              <a:defRPr/>
            </a:pPr>
            <a:r>
              <a:rPr lang="ru-RU" sz="1000" i="1">
                <a:latin typeface="Calibri" pitchFamily="34" charset="0"/>
              </a:rPr>
              <a:t>Давление - 5,5 МПа</a:t>
            </a:r>
          </a:p>
          <a:p>
            <a:pPr algn="ctr" defTabSz="1279525">
              <a:defRPr/>
            </a:pPr>
            <a:r>
              <a:rPr lang="ru-RU" sz="1000" i="1">
                <a:latin typeface="Calibri" pitchFamily="34" charset="0"/>
              </a:rPr>
              <a:t>Подача насоса – 500 м.куб./час</a:t>
            </a:r>
          </a:p>
          <a:p>
            <a:pPr algn="ctr" defTabSz="1279525">
              <a:defRPr/>
            </a:pPr>
            <a:r>
              <a:rPr lang="ru-RU" sz="1000" i="1">
                <a:latin typeface="Calibri" pitchFamily="34" charset="0"/>
              </a:rPr>
              <a:t>Подземный </a:t>
            </a:r>
          </a:p>
          <a:p>
            <a:pPr algn="ctr" defTabSz="1279525">
              <a:defRPr/>
            </a:pPr>
            <a:r>
              <a:rPr lang="ru-RU" sz="1000" i="1">
                <a:latin typeface="Calibri" pitchFamily="34" charset="0"/>
              </a:rPr>
              <a:t>Глубина залегания - 1 м</a:t>
            </a:r>
          </a:p>
          <a:p>
            <a:pPr algn="ctr" defTabSz="1279525">
              <a:defRPr/>
            </a:pPr>
            <a:r>
              <a:rPr lang="ru-RU" sz="1000" i="1">
                <a:latin typeface="Calibri" pitchFamily="34" charset="0"/>
              </a:rPr>
              <a:t>Год ввода в эксплуатацию - 1990г</a:t>
            </a:r>
          </a:p>
        </p:txBody>
      </p:sp>
      <p:sp>
        <p:nvSpPr>
          <p:cNvPr id="452694" name="Text Box 86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09550" y="2354263"/>
            <a:ext cx="3889375" cy="6667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08851" tIns="54425" rIns="108851" bIns="54425">
            <a:spAutoFit/>
          </a:bodyPr>
          <a:lstStyle/>
          <a:p>
            <a:pPr algn="ctr" defTabSz="1279525">
              <a:defRPr/>
            </a:pPr>
            <a:r>
              <a:rPr lang="ru-RU" sz="1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</a:t>
            </a:r>
            <a:r>
              <a:rPr lang="ru-RU" sz="1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1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территории</a:t>
            </a:r>
            <a:r>
              <a:rPr lang="ru-RU" sz="1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1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района </a:t>
            </a:r>
            <a:r>
              <a:rPr lang="ru-RU" sz="1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1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нефтепроводы</a:t>
            </a:r>
            <a:r>
              <a:rPr lang="ru-RU" sz="1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1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</a:t>
            </a:r>
            <a:r>
              <a:rPr lang="ru-RU" sz="1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1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проходят</a:t>
            </a:r>
            <a:endParaRPr lang="ru-RU" sz="180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9722" name="Text Box 87"/>
          <p:cNvSpPr txBox="1">
            <a:spLocks noChangeArrowheads="1"/>
          </p:cNvSpPr>
          <p:nvPr/>
        </p:nvSpPr>
        <p:spPr bwMode="auto">
          <a:xfrm>
            <a:off x="279400" y="3287713"/>
            <a:ext cx="4100513" cy="741362"/>
          </a:xfrm>
          <a:prstGeom prst="rect">
            <a:avLst/>
          </a:prstGeom>
          <a:solidFill>
            <a:srgbClr val="FF00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90607" tIns="45300" rIns="90607" bIns="45300">
            <a:spAutoFit/>
          </a:bodyPr>
          <a:lstStyle/>
          <a:p>
            <a:pPr algn="ctr" defTabSz="1279525"/>
            <a:r>
              <a:rPr lang="ru-RU" sz="1800">
                <a:solidFill>
                  <a:srgbClr val="FFFF00"/>
                </a:solidFill>
                <a:latin typeface="Calibri" pitchFamily="34" charset="0"/>
              </a:rPr>
              <a:t>Аэродромы военные, заброшенные, законсервированные </a:t>
            </a:r>
            <a:r>
              <a:rPr lang="ru-RU" sz="2400">
                <a:solidFill>
                  <a:schemeClr val="bg1"/>
                </a:solidFill>
                <a:latin typeface="Calibri" pitchFamily="34" charset="0"/>
              </a:rPr>
              <a:t>отсутствуют</a:t>
            </a:r>
          </a:p>
        </p:txBody>
      </p:sp>
      <p:sp>
        <p:nvSpPr>
          <p:cNvPr id="452697" name="Text Box 36"/>
          <p:cNvSpPr txBox="1">
            <a:spLocks noChangeArrowheads="1"/>
          </p:cNvSpPr>
          <p:nvPr/>
        </p:nvSpPr>
        <p:spPr bwMode="auto">
          <a:xfrm>
            <a:off x="666750" y="8329613"/>
            <a:ext cx="3919538" cy="931862"/>
          </a:xfrm>
          <a:prstGeom prst="rect">
            <a:avLst/>
          </a:prstGeom>
          <a:solidFill>
            <a:schemeClr val="bg1">
              <a:alpha val="71001"/>
            </a:schemeClr>
          </a:solidFill>
          <a:ln w="38100" cmpd="dbl">
            <a:solidFill>
              <a:srgbClr val="0000FF"/>
            </a:solidFill>
            <a:miter lim="800000"/>
            <a:headEnd/>
            <a:tailEnd/>
          </a:ln>
        </p:spPr>
        <p:txBody>
          <a:bodyPr wrap="none" lIns="91262" tIns="45634" rIns="91262" bIns="45634">
            <a:spAutoFit/>
          </a:bodyPr>
          <a:lstStyle/>
          <a:p>
            <a:pPr algn="ctr" defTabSz="909638">
              <a:lnSpc>
                <a:spcPct val="60000"/>
              </a:lnSpc>
              <a:spcBef>
                <a:spcPct val="50000"/>
              </a:spcBef>
              <a:defRPr/>
            </a:pPr>
            <a:r>
              <a:rPr lang="ru-RU" sz="1400" b="1" u="sng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Искитимское</a:t>
            </a:r>
            <a:r>
              <a:rPr lang="ru-RU" sz="1400" b="1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  отделение </a:t>
            </a:r>
          </a:p>
          <a:p>
            <a:pPr algn="ctr" defTabSz="909638">
              <a:lnSpc>
                <a:spcPct val="60000"/>
              </a:lnSpc>
              <a:spcBef>
                <a:spcPct val="50000"/>
              </a:spcBef>
              <a:defRPr/>
            </a:pPr>
            <a:r>
              <a:rPr lang="ru-RU" sz="1400" b="1" u="sng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Западно</a:t>
            </a:r>
            <a:r>
              <a:rPr lang="ru-RU" sz="1400" b="1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- сибирской железной дороги:</a:t>
            </a:r>
          </a:p>
          <a:p>
            <a:pPr algn="ctr" defTabSz="909638">
              <a:lnSpc>
                <a:spcPct val="60000"/>
              </a:lnSpc>
              <a:spcBef>
                <a:spcPct val="50000"/>
              </a:spcBef>
              <a:defRPr/>
            </a:pPr>
            <a:r>
              <a:rPr lang="ru-RU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Начальник отделения Баев Дмитрий Викторович</a:t>
            </a:r>
            <a:endParaRPr lang="ru-RU" sz="1400" i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Times New Roman" pitchFamily="18" charset="0"/>
            </a:endParaRPr>
          </a:p>
          <a:p>
            <a:pPr algn="ctr" defTabSz="909638">
              <a:lnSpc>
                <a:spcPct val="60000"/>
              </a:lnSpc>
              <a:spcBef>
                <a:spcPct val="50000"/>
              </a:spcBef>
              <a:defRPr/>
            </a:pPr>
            <a:r>
              <a:rPr lang="ru-RU" sz="14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тлф. </a:t>
            </a:r>
            <a:r>
              <a:rPr lang="en-US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8-383-43-2</a:t>
            </a:r>
            <a:r>
              <a:rPr lang="ru-RU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3-136; </a:t>
            </a:r>
            <a:r>
              <a:rPr lang="en-US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8-9</a:t>
            </a:r>
            <a:r>
              <a:rPr lang="ru-RU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23-154-40-53</a:t>
            </a:r>
            <a:r>
              <a:rPr lang="en-US" sz="13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 </a:t>
            </a:r>
          </a:p>
        </p:txBody>
      </p:sp>
      <p:sp>
        <p:nvSpPr>
          <p:cNvPr id="29724" name="AutoShape 90"/>
          <p:cNvSpPr>
            <a:spLocks noChangeArrowheads="1"/>
          </p:cNvSpPr>
          <p:nvPr/>
        </p:nvSpPr>
        <p:spPr bwMode="auto">
          <a:xfrm>
            <a:off x="5680075" y="8472488"/>
            <a:ext cx="1585913" cy="863600"/>
          </a:xfrm>
          <a:prstGeom prst="wedgeRectCallout">
            <a:avLst>
              <a:gd name="adj1" fmla="val 61722"/>
              <a:gd name="adj2" fmla="val -139704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25922" tIns="63056" rIns="125922" bIns="63056"/>
          <a:lstStyle/>
          <a:p>
            <a:pPr algn="ctr" defTabSz="1279525"/>
            <a:r>
              <a:rPr lang="ru-RU" sz="1000">
                <a:latin typeface="Calibri" pitchFamily="34" charset="0"/>
              </a:rPr>
              <a:t>Аэродром РОСТО  </a:t>
            </a:r>
          </a:p>
          <a:p>
            <a:pPr algn="ctr" defTabSz="1279525"/>
            <a:r>
              <a:rPr lang="ru-RU" sz="1000">
                <a:latin typeface="Calibri" pitchFamily="34" charset="0"/>
              </a:rPr>
              <a:t>Линево Работает в светлое время </a:t>
            </a:r>
          </a:p>
          <a:p>
            <a:pPr algn="ctr" defTabSz="1279525"/>
            <a:r>
              <a:rPr lang="ru-RU" sz="1000">
                <a:latin typeface="Calibri" pitchFamily="34" charset="0"/>
              </a:rPr>
              <a:t>ГВПП- 800х100 55’24”;83’14”</a:t>
            </a:r>
          </a:p>
        </p:txBody>
      </p:sp>
      <p:sp>
        <p:nvSpPr>
          <p:cNvPr id="29725" name="Freeform 91"/>
          <p:cNvSpPr>
            <a:spLocks/>
          </p:cNvSpPr>
          <p:nvPr/>
        </p:nvSpPr>
        <p:spPr bwMode="auto">
          <a:xfrm>
            <a:off x="6616700" y="4921250"/>
            <a:ext cx="5905500" cy="1103313"/>
          </a:xfrm>
          <a:custGeom>
            <a:avLst/>
            <a:gdLst>
              <a:gd name="T0" fmla="*/ 0 w 3720"/>
              <a:gd name="T1" fmla="*/ 2147483647 h 695"/>
              <a:gd name="T2" fmla="*/ 2147483647 w 3720"/>
              <a:gd name="T3" fmla="*/ 2147483647 h 695"/>
              <a:gd name="T4" fmla="*/ 2147483647 w 3720"/>
              <a:gd name="T5" fmla="*/ 2147483647 h 695"/>
              <a:gd name="T6" fmla="*/ 2147483647 w 3720"/>
              <a:gd name="T7" fmla="*/ 2147483647 h 695"/>
              <a:gd name="T8" fmla="*/ 2147483647 w 3720"/>
              <a:gd name="T9" fmla="*/ 2147483647 h 695"/>
              <a:gd name="T10" fmla="*/ 2147483647 w 3720"/>
              <a:gd name="T11" fmla="*/ 2147483647 h 695"/>
              <a:gd name="T12" fmla="*/ 2147483647 w 3720"/>
              <a:gd name="T13" fmla="*/ 2147483647 h 695"/>
              <a:gd name="T14" fmla="*/ 2147483647 w 3720"/>
              <a:gd name="T15" fmla="*/ 2147483647 h 695"/>
              <a:gd name="T16" fmla="*/ 2147483647 w 3720"/>
              <a:gd name="T17" fmla="*/ 2147483647 h 695"/>
              <a:gd name="T18" fmla="*/ 2147483647 w 3720"/>
              <a:gd name="T19" fmla="*/ 2147483647 h 695"/>
              <a:gd name="T20" fmla="*/ 2147483647 w 3720"/>
              <a:gd name="T21" fmla="*/ 2147483647 h 695"/>
              <a:gd name="T22" fmla="*/ 2147483647 w 3720"/>
              <a:gd name="T23" fmla="*/ 2147483647 h 695"/>
              <a:gd name="T24" fmla="*/ 2147483647 w 3720"/>
              <a:gd name="T25" fmla="*/ 2147483647 h 695"/>
              <a:gd name="T26" fmla="*/ 2147483647 w 3720"/>
              <a:gd name="T27" fmla="*/ 2147483647 h 695"/>
              <a:gd name="T28" fmla="*/ 2147483647 w 3720"/>
              <a:gd name="T29" fmla="*/ 2147483647 h 695"/>
              <a:gd name="T30" fmla="*/ 2147483647 w 3720"/>
              <a:gd name="T31" fmla="*/ 2147483647 h 695"/>
              <a:gd name="T32" fmla="*/ 2147483647 w 3720"/>
              <a:gd name="T33" fmla="*/ 2147483647 h 695"/>
              <a:gd name="T34" fmla="*/ 2147483647 w 3720"/>
              <a:gd name="T35" fmla="*/ 2147483647 h 695"/>
              <a:gd name="T36" fmla="*/ 2147483647 w 3720"/>
              <a:gd name="T37" fmla="*/ 2147483647 h 695"/>
              <a:gd name="T38" fmla="*/ 2147483647 w 3720"/>
              <a:gd name="T39" fmla="*/ 2147483647 h 695"/>
              <a:gd name="T40" fmla="*/ 2147483647 w 3720"/>
              <a:gd name="T41" fmla="*/ 2147483647 h 695"/>
              <a:gd name="T42" fmla="*/ 2147483647 w 3720"/>
              <a:gd name="T43" fmla="*/ 2147483647 h 695"/>
              <a:gd name="T44" fmla="*/ 2147483647 w 3720"/>
              <a:gd name="T45" fmla="*/ 2147483647 h 695"/>
              <a:gd name="T46" fmla="*/ 2147483647 w 3720"/>
              <a:gd name="T47" fmla="*/ 2147483647 h 695"/>
              <a:gd name="T48" fmla="*/ 2147483647 w 3720"/>
              <a:gd name="T49" fmla="*/ 2147483647 h 695"/>
              <a:gd name="T50" fmla="*/ 2147483647 w 3720"/>
              <a:gd name="T51" fmla="*/ 2147483647 h 695"/>
              <a:gd name="T52" fmla="*/ 2147483647 w 3720"/>
              <a:gd name="T53" fmla="*/ 2147483647 h 695"/>
              <a:gd name="T54" fmla="*/ 2147483647 w 3720"/>
              <a:gd name="T55" fmla="*/ 2147483647 h 695"/>
              <a:gd name="T56" fmla="*/ 2147483647 w 3720"/>
              <a:gd name="T57" fmla="*/ 2147483647 h 695"/>
              <a:gd name="T58" fmla="*/ 2147483647 w 3720"/>
              <a:gd name="T59" fmla="*/ 2147483647 h 695"/>
              <a:gd name="T60" fmla="*/ 2147483647 w 3720"/>
              <a:gd name="T61" fmla="*/ 2147483647 h 695"/>
              <a:gd name="T62" fmla="*/ 2147483647 w 3720"/>
              <a:gd name="T63" fmla="*/ 2147483647 h 695"/>
              <a:gd name="T64" fmla="*/ 2147483647 w 3720"/>
              <a:gd name="T65" fmla="*/ 2147483647 h 695"/>
              <a:gd name="T66" fmla="*/ 2147483647 w 3720"/>
              <a:gd name="T67" fmla="*/ 2147483647 h 695"/>
              <a:gd name="T68" fmla="*/ 2147483647 w 3720"/>
              <a:gd name="T69" fmla="*/ 2147483647 h 695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3720"/>
              <a:gd name="T106" fmla="*/ 0 h 695"/>
              <a:gd name="T107" fmla="*/ 3720 w 3720"/>
              <a:gd name="T108" fmla="*/ 695 h 695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3720" h="695">
                <a:moveTo>
                  <a:pt x="0" y="15"/>
                </a:moveTo>
                <a:cubicBezTo>
                  <a:pt x="23" y="7"/>
                  <a:pt x="46" y="0"/>
                  <a:pt x="91" y="15"/>
                </a:cubicBezTo>
                <a:cubicBezTo>
                  <a:pt x="136" y="30"/>
                  <a:pt x="242" y="75"/>
                  <a:pt x="272" y="105"/>
                </a:cubicBezTo>
                <a:cubicBezTo>
                  <a:pt x="302" y="135"/>
                  <a:pt x="272" y="166"/>
                  <a:pt x="272" y="196"/>
                </a:cubicBezTo>
                <a:cubicBezTo>
                  <a:pt x="272" y="226"/>
                  <a:pt x="279" y="249"/>
                  <a:pt x="272" y="287"/>
                </a:cubicBezTo>
                <a:cubicBezTo>
                  <a:pt x="265" y="325"/>
                  <a:pt x="204" y="400"/>
                  <a:pt x="227" y="423"/>
                </a:cubicBezTo>
                <a:cubicBezTo>
                  <a:pt x="250" y="446"/>
                  <a:pt x="348" y="430"/>
                  <a:pt x="408" y="423"/>
                </a:cubicBezTo>
                <a:cubicBezTo>
                  <a:pt x="468" y="416"/>
                  <a:pt x="530" y="386"/>
                  <a:pt x="590" y="378"/>
                </a:cubicBezTo>
                <a:cubicBezTo>
                  <a:pt x="650" y="370"/>
                  <a:pt x="726" y="378"/>
                  <a:pt x="771" y="378"/>
                </a:cubicBezTo>
                <a:cubicBezTo>
                  <a:pt x="816" y="378"/>
                  <a:pt x="832" y="371"/>
                  <a:pt x="862" y="378"/>
                </a:cubicBezTo>
                <a:cubicBezTo>
                  <a:pt x="892" y="385"/>
                  <a:pt x="923" y="416"/>
                  <a:pt x="953" y="423"/>
                </a:cubicBezTo>
                <a:cubicBezTo>
                  <a:pt x="983" y="430"/>
                  <a:pt x="1013" y="416"/>
                  <a:pt x="1043" y="423"/>
                </a:cubicBezTo>
                <a:cubicBezTo>
                  <a:pt x="1073" y="430"/>
                  <a:pt x="1104" y="453"/>
                  <a:pt x="1134" y="468"/>
                </a:cubicBezTo>
                <a:cubicBezTo>
                  <a:pt x="1164" y="483"/>
                  <a:pt x="1210" y="521"/>
                  <a:pt x="1225" y="514"/>
                </a:cubicBezTo>
                <a:cubicBezTo>
                  <a:pt x="1240" y="507"/>
                  <a:pt x="1202" y="446"/>
                  <a:pt x="1225" y="423"/>
                </a:cubicBezTo>
                <a:cubicBezTo>
                  <a:pt x="1248" y="400"/>
                  <a:pt x="1323" y="385"/>
                  <a:pt x="1361" y="378"/>
                </a:cubicBezTo>
                <a:cubicBezTo>
                  <a:pt x="1399" y="371"/>
                  <a:pt x="1429" y="363"/>
                  <a:pt x="1452" y="378"/>
                </a:cubicBezTo>
                <a:cubicBezTo>
                  <a:pt x="1475" y="393"/>
                  <a:pt x="1467" y="468"/>
                  <a:pt x="1497" y="468"/>
                </a:cubicBezTo>
                <a:cubicBezTo>
                  <a:pt x="1527" y="468"/>
                  <a:pt x="1595" y="378"/>
                  <a:pt x="1633" y="378"/>
                </a:cubicBezTo>
                <a:cubicBezTo>
                  <a:pt x="1671" y="378"/>
                  <a:pt x="1686" y="438"/>
                  <a:pt x="1724" y="468"/>
                </a:cubicBezTo>
                <a:cubicBezTo>
                  <a:pt x="1762" y="498"/>
                  <a:pt x="1830" y="551"/>
                  <a:pt x="1860" y="559"/>
                </a:cubicBezTo>
                <a:cubicBezTo>
                  <a:pt x="1890" y="567"/>
                  <a:pt x="1898" y="552"/>
                  <a:pt x="1905" y="514"/>
                </a:cubicBezTo>
                <a:cubicBezTo>
                  <a:pt x="1912" y="476"/>
                  <a:pt x="1890" y="385"/>
                  <a:pt x="1905" y="332"/>
                </a:cubicBezTo>
                <a:cubicBezTo>
                  <a:pt x="1920" y="279"/>
                  <a:pt x="1943" y="234"/>
                  <a:pt x="1996" y="196"/>
                </a:cubicBezTo>
                <a:cubicBezTo>
                  <a:pt x="2049" y="158"/>
                  <a:pt x="2155" y="120"/>
                  <a:pt x="2223" y="105"/>
                </a:cubicBezTo>
                <a:cubicBezTo>
                  <a:pt x="2291" y="90"/>
                  <a:pt x="2329" y="90"/>
                  <a:pt x="2404" y="105"/>
                </a:cubicBezTo>
                <a:cubicBezTo>
                  <a:pt x="2479" y="120"/>
                  <a:pt x="2593" y="166"/>
                  <a:pt x="2676" y="196"/>
                </a:cubicBezTo>
                <a:cubicBezTo>
                  <a:pt x="2759" y="226"/>
                  <a:pt x="2850" y="249"/>
                  <a:pt x="2903" y="287"/>
                </a:cubicBezTo>
                <a:cubicBezTo>
                  <a:pt x="2956" y="325"/>
                  <a:pt x="2964" y="408"/>
                  <a:pt x="2994" y="423"/>
                </a:cubicBezTo>
                <a:cubicBezTo>
                  <a:pt x="3024" y="438"/>
                  <a:pt x="3032" y="401"/>
                  <a:pt x="3085" y="378"/>
                </a:cubicBezTo>
                <a:cubicBezTo>
                  <a:pt x="3138" y="355"/>
                  <a:pt x="3236" y="295"/>
                  <a:pt x="3311" y="287"/>
                </a:cubicBezTo>
                <a:cubicBezTo>
                  <a:pt x="3386" y="279"/>
                  <a:pt x="3485" y="302"/>
                  <a:pt x="3538" y="332"/>
                </a:cubicBezTo>
                <a:cubicBezTo>
                  <a:pt x="3591" y="362"/>
                  <a:pt x="3606" y="415"/>
                  <a:pt x="3629" y="468"/>
                </a:cubicBezTo>
                <a:cubicBezTo>
                  <a:pt x="3652" y="521"/>
                  <a:pt x="3659" y="612"/>
                  <a:pt x="3674" y="650"/>
                </a:cubicBezTo>
                <a:cubicBezTo>
                  <a:pt x="3689" y="688"/>
                  <a:pt x="3704" y="691"/>
                  <a:pt x="3720" y="695"/>
                </a:cubicBezTo>
              </a:path>
            </a:pathLst>
          </a:custGeom>
          <a:noFill/>
          <a:ln w="50800" cmpd="sng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9726" name="Группа 231"/>
          <p:cNvGrpSpPr>
            <a:grpSpLocks/>
          </p:cNvGrpSpPr>
          <p:nvPr/>
        </p:nvGrpSpPr>
        <p:grpSpPr bwMode="auto">
          <a:xfrm rot="4127487">
            <a:off x="7766050" y="5297488"/>
            <a:ext cx="504825" cy="200025"/>
            <a:chOff x="6827094" y="5825222"/>
            <a:chExt cx="504000" cy="200060"/>
          </a:xfrm>
        </p:grpSpPr>
        <p:sp>
          <p:nvSpPr>
            <p:cNvPr id="29823" name="Овал 169"/>
            <p:cNvSpPr>
              <a:spLocks noChangeArrowheads="1"/>
            </p:cNvSpPr>
            <p:nvPr/>
          </p:nvSpPr>
          <p:spPr bwMode="auto">
            <a:xfrm rot="-4345915">
              <a:off x="7007458" y="5825250"/>
              <a:ext cx="200060" cy="200004"/>
            </a:xfrm>
            <a:prstGeom prst="ellipse">
              <a:avLst/>
            </a:prstGeom>
            <a:solidFill>
              <a:srgbClr val="FFFF00"/>
            </a:solidFill>
            <a:ln w="25400" algn="ctr">
              <a:solidFill>
                <a:srgbClr val="FFFF00"/>
              </a:solidFill>
              <a:round/>
              <a:headEnd/>
              <a:tailEnd/>
            </a:ln>
          </p:spPr>
          <p:txBody>
            <a:bodyPr vert="eaVert" lIns="127785" tIns="63903" rIns="127785" bIns="63903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cxnSp>
          <p:nvCxnSpPr>
            <p:cNvPr id="29824" name="Прямая соединительная линия 170"/>
            <p:cNvCxnSpPr>
              <a:cxnSpLocks noChangeShapeType="1"/>
            </p:cNvCxnSpPr>
            <p:nvPr/>
          </p:nvCxnSpPr>
          <p:spPr bwMode="auto">
            <a:xfrm rot="11854085" flipH="1">
              <a:off x="6827094" y="5838990"/>
              <a:ext cx="504000" cy="142875"/>
            </a:xfrm>
            <a:prstGeom prst="line">
              <a:avLst/>
            </a:prstGeom>
            <a:noFill/>
            <a:ln w="34925" algn="ctr">
              <a:solidFill>
                <a:srgbClr val="FFFF00"/>
              </a:solidFill>
              <a:round/>
              <a:headEnd/>
              <a:tailEnd/>
            </a:ln>
          </p:spPr>
        </p:cxnSp>
      </p:grpSp>
      <p:grpSp>
        <p:nvGrpSpPr>
          <p:cNvPr id="29727" name="Группа 231"/>
          <p:cNvGrpSpPr>
            <a:grpSpLocks/>
          </p:cNvGrpSpPr>
          <p:nvPr/>
        </p:nvGrpSpPr>
        <p:grpSpPr bwMode="auto">
          <a:xfrm rot="6240542">
            <a:off x="7759701" y="5745162"/>
            <a:ext cx="508000" cy="200025"/>
            <a:chOff x="6827094" y="5825222"/>
            <a:chExt cx="504000" cy="200060"/>
          </a:xfrm>
        </p:grpSpPr>
        <p:sp>
          <p:nvSpPr>
            <p:cNvPr id="29821" name="Овал 169"/>
            <p:cNvSpPr>
              <a:spLocks noChangeArrowheads="1"/>
            </p:cNvSpPr>
            <p:nvPr/>
          </p:nvSpPr>
          <p:spPr bwMode="auto">
            <a:xfrm rot="-4345915">
              <a:off x="7007458" y="5825250"/>
              <a:ext cx="200060" cy="200004"/>
            </a:xfrm>
            <a:prstGeom prst="ellipse">
              <a:avLst/>
            </a:prstGeom>
            <a:solidFill>
              <a:srgbClr val="FFFF00"/>
            </a:solidFill>
            <a:ln w="25400" algn="ctr">
              <a:solidFill>
                <a:srgbClr val="FFFF00"/>
              </a:solidFill>
              <a:round/>
              <a:headEnd/>
              <a:tailEnd/>
            </a:ln>
          </p:spPr>
          <p:txBody>
            <a:bodyPr vert="eaVert" lIns="127785" tIns="63903" rIns="127785" bIns="63903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cxnSp>
          <p:nvCxnSpPr>
            <p:cNvPr id="29822" name="Прямая соединительная линия 170"/>
            <p:cNvCxnSpPr>
              <a:cxnSpLocks noChangeShapeType="1"/>
            </p:cNvCxnSpPr>
            <p:nvPr/>
          </p:nvCxnSpPr>
          <p:spPr bwMode="auto">
            <a:xfrm rot="11854085" flipH="1">
              <a:off x="6827094" y="5838990"/>
              <a:ext cx="504000" cy="142875"/>
            </a:xfrm>
            <a:prstGeom prst="line">
              <a:avLst/>
            </a:prstGeom>
            <a:noFill/>
            <a:ln w="34925" algn="ctr">
              <a:solidFill>
                <a:srgbClr val="FFFF00"/>
              </a:solidFill>
              <a:round/>
              <a:headEnd/>
              <a:tailEnd/>
            </a:ln>
          </p:spPr>
        </p:cxnSp>
      </p:grpSp>
      <p:grpSp>
        <p:nvGrpSpPr>
          <p:cNvPr id="29728" name="Group 98"/>
          <p:cNvGrpSpPr>
            <a:grpSpLocks/>
          </p:cNvGrpSpPr>
          <p:nvPr/>
        </p:nvGrpSpPr>
        <p:grpSpPr bwMode="auto">
          <a:xfrm>
            <a:off x="7929563" y="2424113"/>
            <a:ext cx="2216150" cy="3908425"/>
            <a:chOff x="4904" y="1527"/>
            <a:chExt cx="1396" cy="2461"/>
          </a:xfrm>
        </p:grpSpPr>
        <p:grpSp>
          <p:nvGrpSpPr>
            <p:cNvPr id="29788" name="Group 99"/>
            <p:cNvGrpSpPr>
              <a:grpSpLocks/>
            </p:cNvGrpSpPr>
            <p:nvPr/>
          </p:nvGrpSpPr>
          <p:grpSpPr bwMode="auto">
            <a:xfrm rot="5022076">
              <a:off x="4354" y="2077"/>
              <a:ext cx="1225" cy="126"/>
              <a:chOff x="1764" y="4748"/>
              <a:chExt cx="1225" cy="126"/>
            </a:xfrm>
          </p:grpSpPr>
          <p:grpSp>
            <p:nvGrpSpPr>
              <p:cNvPr id="29809" name="Группа 231"/>
              <p:cNvGrpSpPr>
                <a:grpSpLocks/>
              </p:cNvGrpSpPr>
              <p:nvPr/>
            </p:nvGrpSpPr>
            <p:grpSpPr bwMode="auto">
              <a:xfrm>
                <a:off x="1764" y="4748"/>
                <a:ext cx="318" cy="126"/>
                <a:chOff x="6827094" y="5825222"/>
                <a:chExt cx="504000" cy="200060"/>
              </a:xfrm>
            </p:grpSpPr>
            <p:sp>
              <p:nvSpPr>
                <p:cNvPr id="29819" name="Овал 169"/>
                <p:cNvSpPr>
                  <a:spLocks noChangeArrowheads="1"/>
                </p:cNvSpPr>
                <p:nvPr/>
              </p:nvSpPr>
              <p:spPr bwMode="auto">
                <a:xfrm rot="-4345915">
                  <a:off x="7007458" y="5825250"/>
                  <a:ext cx="200060" cy="200004"/>
                </a:xfrm>
                <a:prstGeom prst="ellipse">
                  <a:avLst/>
                </a:prstGeom>
                <a:solidFill>
                  <a:srgbClr val="FFFF00"/>
                </a:solidFill>
                <a:ln w="25400" algn="ctr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vert="eaVert" lIns="127785" tIns="63903" rIns="127785" bIns="63903" anchor="ctr"/>
                <a:lstStyle/>
                <a:p>
                  <a:pPr algn="ctr" defTabSz="1276350"/>
                  <a:endParaRPr lang="ru-RU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  <p:cxnSp>
              <p:nvCxnSpPr>
                <p:cNvPr id="29820" name="Прямая соединительная линия 170"/>
                <p:cNvCxnSpPr>
                  <a:cxnSpLocks noChangeShapeType="1"/>
                </p:cNvCxnSpPr>
                <p:nvPr/>
              </p:nvCxnSpPr>
              <p:spPr bwMode="auto">
                <a:xfrm rot="11854085" flipH="1">
                  <a:off x="6827094" y="5838990"/>
                  <a:ext cx="504000" cy="142875"/>
                </a:xfrm>
                <a:prstGeom prst="line">
                  <a:avLst/>
                </a:prstGeom>
                <a:noFill/>
                <a:ln w="349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9810" name="Группа 231"/>
              <p:cNvGrpSpPr>
                <a:grpSpLocks/>
              </p:cNvGrpSpPr>
              <p:nvPr/>
            </p:nvGrpSpPr>
            <p:grpSpPr bwMode="auto">
              <a:xfrm>
                <a:off x="2036" y="4748"/>
                <a:ext cx="318" cy="126"/>
                <a:chOff x="6827094" y="5825222"/>
                <a:chExt cx="504000" cy="200060"/>
              </a:xfrm>
            </p:grpSpPr>
            <p:sp>
              <p:nvSpPr>
                <p:cNvPr id="29817" name="Овал 169"/>
                <p:cNvSpPr>
                  <a:spLocks noChangeArrowheads="1"/>
                </p:cNvSpPr>
                <p:nvPr/>
              </p:nvSpPr>
              <p:spPr bwMode="auto">
                <a:xfrm rot="-4345915">
                  <a:off x="7007458" y="5825250"/>
                  <a:ext cx="200060" cy="200004"/>
                </a:xfrm>
                <a:prstGeom prst="ellipse">
                  <a:avLst/>
                </a:prstGeom>
                <a:solidFill>
                  <a:srgbClr val="FFFF00"/>
                </a:solidFill>
                <a:ln w="25400" algn="ctr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vert="eaVert" lIns="127785" tIns="63903" rIns="127785" bIns="63903" anchor="ctr"/>
                <a:lstStyle/>
                <a:p>
                  <a:pPr algn="ctr" defTabSz="1276350"/>
                  <a:endParaRPr lang="ru-RU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  <p:cxnSp>
              <p:nvCxnSpPr>
                <p:cNvPr id="29818" name="Прямая соединительная линия 170"/>
                <p:cNvCxnSpPr>
                  <a:cxnSpLocks noChangeShapeType="1"/>
                </p:cNvCxnSpPr>
                <p:nvPr/>
              </p:nvCxnSpPr>
              <p:spPr bwMode="auto">
                <a:xfrm rot="11854085" flipH="1">
                  <a:off x="6827094" y="5838990"/>
                  <a:ext cx="504000" cy="142875"/>
                </a:xfrm>
                <a:prstGeom prst="line">
                  <a:avLst/>
                </a:prstGeom>
                <a:noFill/>
                <a:ln w="349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9811" name="Группа 231"/>
              <p:cNvGrpSpPr>
                <a:grpSpLocks/>
              </p:cNvGrpSpPr>
              <p:nvPr/>
            </p:nvGrpSpPr>
            <p:grpSpPr bwMode="auto">
              <a:xfrm>
                <a:off x="2354" y="4748"/>
                <a:ext cx="318" cy="126"/>
                <a:chOff x="6827094" y="5825222"/>
                <a:chExt cx="504000" cy="200060"/>
              </a:xfrm>
            </p:grpSpPr>
            <p:sp>
              <p:nvSpPr>
                <p:cNvPr id="29815" name="Овал 169"/>
                <p:cNvSpPr>
                  <a:spLocks noChangeArrowheads="1"/>
                </p:cNvSpPr>
                <p:nvPr/>
              </p:nvSpPr>
              <p:spPr bwMode="auto">
                <a:xfrm rot="-4345915">
                  <a:off x="7007458" y="5825250"/>
                  <a:ext cx="200060" cy="200004"/>
                </a:xfrm>
                <a:prstGeom prst="ellipse">
                  <a:avLst/>
                </a:prstGeom>
                <a:solidFill>
                  <a:srgbClr val="FFFF00"/>
                </a:solidFill>
                <a:ln w="25400" algn="ctr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vert="eaVert" lIns="127785" tIns="63903" rIns="127785" bIns="63903" anchor="ctr"/>
                <a:lstStyle/>
                <a:p>
                  <a:pPr algn="ctr" defTabSz="1276350"/>
                  <a:endParaRPr lang="ru-RU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  <p:cxnSp>
              <p:nvCxnSpPr>
                <p:cNvPr id="29816" name="Прямая соединительная линия 170"/>
                <p:cNvCxnSpPr>
                  <a:cxnSpLocks noChangeShapeType="1"/>
                </p:cNvCxnSpPr>
                <p:nvPr/>
              </p:nvCxnSpPr>
              <p:spPr bwMode="auto">
                <a:xfrm rot="11854085" flipH="1">
                  <a:off x="6827094" y="5838990"/>
                  <a:ext cx="504000" cy="142875"/>
                </a:xfrm>
                <a:prstGeom prst="line">
                  <a:avLst/>
                </a:prstGeom>
                <a:noFill/>
                <a:ln w="349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9812" name="Группа 231"/>
              <p:cNvGrpSpPr>
                <a:grpSpLocks/>
              </p:cNvGrpSpPr>
              <p:nvPr/>
            </p:nvGrpSpPr>
            <p:grpSpPr bwMode="auto">
              <a:xfrm>
                <a:off x="2671" y="4748"/>
                <a:ext cx="318" cy="126"/>
                <a:chOff x="6827094" y="5825222"/>
                <a:chExt cx="504000" cy="200060"/>
              </a:xfrm>
            </p:grpSpPr>
            <p:sp>
              <p:nvSpPr>
                <p:cNvPr id="29813" name="Овал 169"/>
                <p:cNvSpPr>
                  <a:spLocks noChangeArrowheads="1"/>
                </p:cNvSpPr>
                <p:nvPr/>
              </p:nvSpPr>
              <p:spPr bwMode="auto">
                <a:xfrm rot="-4345915">
                  <a:off x="7007458" y="5825250"/>
                  <a:ext cx="200060" cy="200004"/>
                </a:xfrm>
                <a:prstGeom prst="ellipse">
                  <a:avLst/>
                </a:prstGeom>
                <a:solidFill>
                  <a:srgbClr val="FFFF00"/>
                </a:solidFill>
                <a:ln w="25400" algn="ctr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vert="eaVert" lIns="127785" tIns="63903" rIns="127785" bIns="63903" anchor="ctr"/>
                <a:lstStyle/>
                <a:p>
                  <a:pPr algn="ctr" defTabSz="1276350"/>
                  <a:endParaRPr lang="ru-RU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  <p:cxnSp>
              <p:nvCxnSpPr>
                <p:cNvPr id="29814" name="Прямая соединительная линия 170"/>
                <p:cNvCxnSpPr>
                  <a:cxnSpLocks noChangeShapeType="1"/>
                </p:cNvCxnSpPr>
                <p:nvPr/>
              </p:nvCxnSpPr>
              <p:spPr bwMode="auto">
                <a:xfrm rot="11854085" flipH="1">
                  <a:off x="6827094" y="5838990"/>
                  <a:ext cx="504000" cy="142875"/>
                </a:xfrm>
                <a:prstGeom prst="line">
                  <a:avLst/>
                </a:prstGeom>
                <a:noFill/>
                <a:ln w="349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</p:grpSp>
        </p:grpSp>
        <p:grpSp>
          <p:nvGrpSpPr>
            <p:cNvPr id="29789" name="Group 112"/>
            <p:cNvGrpSpPr>
              <a:grpSpLocks/>
            </p:cNvGrpSpPr>
            <p:nvPr/>
          </p:nvGrpSpPr>
          <p:grpSpPr bwMode="auto">
            <a:xfrm rot="2708396">
              <a:off x="4843" y="3120"/>
              <a:ext cx="1225" cy="126"/>
              <a:chOff x="1764" y="4748"/>
              <a:chExt cx="1225" cy="126"/>
            </a:xfrm>
          </p:grpSpPr>
          <p:grpSp>
            <p:nvGrpSpPr>
              <p:cNvPr id="29797" name="Группа 231"/>
              <p:cNvGrpSpPr>
                <a:grpSpLocks/>
              </p:cNvGrpSpPr>
              <p:nvPr/>
            </p:nvGrpSpPr>
            <p:grpSpPr bwMode="auto">
              <a:xfrm>
                <a:off x="1764" y="4748"/>
                <a:ext cx="318" cy="126"/>
                <a:chOff x="6827094" y="5825222"/>
                <a:chExt cx="504000" cy="200060"/>
              </a:xfrm>
            </p:grpSpPr>
            <p:sp>
              <p:nvSpPr>
                <p:cNvPr id="29807" name="Овал 169"/>
                <p:cNvSpPr>
                  <a:spLocks noChangeArrowheads="1"/>
                </p:cNvSpPr>
                <p:nvPr/>
              </p:nvSpPr>
              <p:spPr bwMode="auto">
                <a:xfrm rot="-4345915">
                  <a:off x="7007458" y="5825250"/>
                  <a:ext cx="200060" cy="200004"/>
                </a:xfrm>
                <a:prstGeom prst="ellipse">
                  <a:avLst/>
                </a:prstGeom>
                <a:solidFill>
                  <a:srgbClr val="FFFF00"/>
                </a:solidFill>
                <a:ln w="25400" algn="ctr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vert="eaVert" lIns="127785" tIns="63903" rIns="127785" bIns="63903" anchor="ctr"/>
                <a:lstStyle/>
                <a:p>
                  <a:pPr algn="ctr" defTabSz="1276350"/>
                  <a:endParaRPr lang="ru-RU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  <p:cxnSp>
              <p:nvCxnSpPr>
                <p:cNvPr id="29808" name="Прямая соединительная линия 170"/>
                <p:cNvCxnSpPr>
                  <a:cxnSpLocks noChangeShapeType="1"/>
                </p:cNvCxnSpPr>
                <p:nvPr/>
              </p:nvCxnSpPr>
              <p:spPr bwMode="auto">
                <a:xfrm rot="11854085" flipH="1">
                  <a:off x="6827094" y="5838990"/>
                  <a:ext cx="504000" cy="142875"/>
                </a:xfrm>
                <a:prstGeom prst="line">
                  <a:avLst/>
                </a:prstGeom>
                <a:noFill/>
                <a:ln w="349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9798" name="Группа 231"/>
              <p:cNvGrpSpPr>
                <a:grpSpLocks/>
              </p:cNvGrpSpPr>
              <p:nvPr/>
            </p:nvGrpSpPr>
            <p:grpSpPr bwMode="auto">
              <a:xfrm>
                <a:off x="2036" y="4748"/>
                <a:ext cx="318" cy="126"/>
                <a:chOff x="6827094" y="5825222"/>
                <a:chExt cx="504000" cy="200060"/>
              </a:xfrm>
            </p:grpSpPr>
            <p:sp>
              <p:nvSpPr>
                <p:cNvPr id="29805" name="Овал 169"/>
                <p:cNvSpPr>
                  <a:spLocks noChangeArrowheads="1"/>
                </p:cNvSpPr>
                <p:nvPr/>
              </p:nvSpPr>
              <p:spPr bwMode="auto">
                <a:xfrm rot="-4345915">
                  <a:off x="7007458" y="5825250"/>
                  <a:ext cx="200060" cy="200004"/>
                </a:xfrm>
                <a:prstGeom prst="ellipse">
                  <a:avLst/>
                </a:prstGeom>
                <a:solidFill>
                  <a:srgbClr val="FFFF00"/>
                </a:solidFill>
                <a:ln w="25400" algn="ctr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vert="eaVert" lIns="127785" tIns="63903" rIns="127785" bIns="63903" anchor="ctr"/>
                <a:lstStyle/>
                <a:p>
                  <a:pPr algn="ctr" defTabSz="1276350"/>
                  <a:endParaRPr lang="ru-RU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  <p:cxnSp>
              <p:nvCxnSpPr>
                <p:cNvPr id="29806" name="Прямая соединительная линия 170"/>
                <p:cNvCxnSpPr>
                  <a:cxnSpLocks noChangeShapeType="1"/>
                </p:cNvCxnSpPr>
                <p:nvPr/>
              </p:nvCxnSpPr>
              <p:spPr bwMode="auto">
                <a:xfrm rot="11854085" flipH="1">
                  <a:off x="6827094" y="5838990"/>
                  <a:ext cx="504000" cy="142875"/>
                </a:xfrm>
                <a:prstGeom prst="line">
                  <a:avLst/>
                </a:prstGeom>
                <a:noFill/>
                <a:ln w="349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9799" name="Группа 231"/>
              <p:cNvGrpSpPr>
                <a:grpSpLocks/>
              </p:cNvGrpSpPr>
              <p:nvPr/>
            </p:nvGrpSpPr>
            <p:grpSpPr bwMode="auto">
              <a:xfrm>
                <a:off x="2354" y="4748"/>
                <a:ext cx="318" cy="126"/>
                <a:chOff x="6827094" y="5825222"/>
                <a:chExt cx="504000" cy="200060"/>
              </a:xfrm>
            </p:grpSpPr>
            <p:sp>
              <p:nvSpPr>
                <p:cNvPr id="29803" name="Овал 169"/>
                <p:cNvSpPr>
                  <a:spLocks noChangeArrowheads="1"/>
                </p:cNvSpPr>
                <p:nvPr/>
              </p:nvSpPr>
              <p:spPr bwMode="auto">
                <a:xfrm rot="-4345915">
                  <a:off x="7007458" y="5825250"/>
                  <a:ext cx="200060" cy="200004"/>
                </a:xfrm>
                <a:prstGeom prst="ellipse">
                  <a:avLst/>
                </a:prstGeom>
                <a:solidFill>
                  <a:srgbClr val="FFFF00"/>
                </a:solidFill>
                <a:ln w="25400" algn="ctr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vert="eaVert" lIns="127785" tIns="63903" rIns="127785" bIns="63903" anchor="ctr"/>
                <a:lstStyle/>
                <a:p>
                  <a:pPr algn="ctr" defTabSz="1276350"/>
                  <a:endParaRPr lang="ru-RU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  <p:cxnSp>
              <p:nvCxnSpPr>
                <p:cNvPr id="29804" name="Прямая соединительная линия 170"/>
                <p:cNvCxnSpPr>
                  <a:cxnSpLocks noChangeShapeType="1"/>
                </p:cNvCxnSpPr>
                <p:nvPr/>
              </p:nvCxnSpPr>
              <p:spPr bwMode="auto">
                <a:xfrm rot="11854085" flipH="1">
                  <a:off x="6827094" y="5838990"/>
                  <a:ext cx="504000" cy="142875"/>
                </a:xfrm>
                <a:prstGeom prst="line">
                  <a:avLst/>
                </a:prstGeom>
                <a:noFill/>
                <a:ln w="349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9800" name="Группа 231"/>
              <p:cNvGrpSpPr>
                <a:grpSpLocks/>
              </p:cNvGrpSpPr>
              <p:nvPr/>
            </p:nvGrpSpPr>
            <p:grpSpPr bwMode="auto">
              <a:xfrm>
                <a:off x="2671" y="4748"/>
                <a:ext cx="318" cy="126"/>
                <a:chOff x="6827094" y="5825222"/>
                <a:chExt cx="504000" cy="200060"/>
              </a:xfrm>
            </p:grpSpPr>
            <p:sp>
              <p:nvSpPr>
                <p:cNvPr id="29801" name="Овал 169"/>
                <p:cNvSpPr>
                  <a:spLocks noChangeArrowheads="1"/>
                </p:cNvSpPr>
                <p:nvPr/>
              </p:nvSpPr>
              <p:spPr bwMode="auto">
                <a:xfrm rot="-4345915">
                  <a:off x="7007458" y="5825250"/>
                  <a:ext cx="200060" cy="200004"/>
                </a:xfrm>
                <a:prstGeom prst="ellipse">
                  <a:avLst/>
                </a:prstGeom>
                <a:solidFill>
                  <a:srgbClr val="FFFF00"/>
                </a:solidFill>
                <a:ln w="25400" algn="ctr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vert="eaVert" lIns="127785" tIns="63903" rIns="127785" bIns="63903" anchor="ctr"/>
                <a:lstStyle/>
                <a:p>
                  <a:pPr algn="ctr" defTabSz="1276350"/>
                  <a:endParaRPr lang="ru-RU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  <p:cxnSp>
              <p:nvCxnSpPr>
                <p:cNvPr id="29802" name="Прямая соединительная линия 170"/>
                <p:cNvCxnSpPr>
                  <a:cxnSpLocks noChangeShapeType="1"/>
                </p:cNvCxnSpPr>
                <p:nvPr/>
              </p:nvCxnSpPr>
              <p:spPr bwMode="auto">
                <a:xfrm rot="11854085" flipH="1">
                  <a:off x="6827094" y="5838990"/>
                  <a:ext cx="504000" cy="142875"/>
                </a:xfrm>
                <a:prstGeom prst="line">
                  <a:avLst/>
                </a:prstGeom>
                <a:noFill/>
                <a:ln w="349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</p:grpSp>
        </p:grpSp>
        <p:grpSp>
          <p:nvGrpSpPr>
            <p:cNvPr id="29790" name="Group 125"/>
            <p:cNvGrpSpPr>
              <a:grpSpLocks/>
            </p:cNvGrpSpPr>
            <p:nvPr/>
          </p:nvGrpSpPr>
          <p:grpSpPr bwMode="auto">
            <a:xfrm rot="-1290764">
              <a:off x="5982" y="3478"/>
              <a:ext cx="318" cy="510"/>
              <a:chOff x="6070" y="3700"/>
              <a:chExt cx="318" cy="510"/>
            </a:xfrm>
          </p:grpSpPr>
          <p:grpSp>
            <p:nvGrpSpPr>
              <p:cNvPr id="29791" name="Группа 231"/>
              <p:cNvGrpSpPr>
                <a:grpSpLocks/>
              </p:cNvGrpSpPr>
              <p:nvPr/>
            </p:nvGrpSpPr>
            <p:grpSpPr bwMode="auto">
              <a:xfrm rot="2708396">
                <a:off x="5974" y="3796"/>
                <a:ext cx="318" cy="126"/>
                <a:chOff x="6827094" y="5825222"/>
                <a:chExt cx="504000" cy="200060"/>
              </a:xfrm>
            </p:grpSpPr>
            <p:sp>
              <p:nvSpPr>
                <p:cNvPr id="29795" name="Овал 169"/>
                <p:cNvSpPr>
                  <a:spLocks noChangeArrowheads="1"/>
                </p:cNvSpPr>
                <p:nvPr/>
              </p:nvSpPr>
              <p:spPr bwMode="auto">
                <a:xfrm rot="-4345915">
                  <a:off x="7007458" y="5825250"/>
                  <a:ext cx="200060" cy="200004"/>
                </a:xfrm>
                <a:prstGeom prst="ellipse">
                  <a:avLst/>
                </a:prstGeom>
                <a:solidFill>
                  <a:srgbClr val="FFFF00"/>
                </a:solidFill>
                <a:ln w="25400" algn="ctr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rot="10800000" lIns="127785" tIns="63903" rIns="127785" bIns="63903" anchor="ctr"/>
                <a:lstStyle/>
                <a:p>
                  <a:pPr algn="ctr" defTabSz="1276350"/>
                  <a:endParaRPr lang="ru-RU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  <p:cxnSp>
              <p:nvCxnSpPr>
                <p:cNvPr id="29796" name="Прямая соединительная линия 170"/>
                <p:cNvCxnSpPr>
                  <a:cxnSpLocks noChangeShapeType="1"/>
                </p:cNvCxnSpPr>
                <p:nvPr/>
              </p:nvCxnSpPr>
              <p:spPr bwMode="auto">
                <a:xfrm rot="11854085" flipH="1">
                  <a:off x="6827094" y="5838990"/>
                  <a:ext cx="504000" cy="142875"/>
                </a:xfrm>
                <a:prstGeom prst="line">
                  <a:avLst/>
                </a:prstGeom>
                <a:noFill/>
                <a:ln w="349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9792" name="Группа 231"/>
              <p:cNvGrpSpPr>
                <a:grpSpLocks/>
              </p:cNvGrpSpPr>
              <p:nvPr/>
            </p:nvGrpSpPr>
            <p:grpSpPr bwMode="auto">
              <a:xfrm rot="2708396">
                <a:off x="6166" y="3988"/>
                <a:ext cx="318" cy="126"/>
                <a:chOff x="6827094" y="5825222"/>
                <a:chExt cx="504000" cy="200060"/>
              </a:xfrm>
            </p:grpSpPr>
            <p:sp>
              <p:nvSpPr>
                <p:cNvPr id="29793" name="Овал 169"/>
                <p:cNvSpPr>
                  <a:spLocks noChangeArrowheads="1"/>
                </p:cNvSpPr>
                <p:nvPr/>
              </p:nvSpPr>
              <p:spPr bwMode="auto">
                <a:xfrm rot="-4345915">
                  <a:off x="7007458" y="5825250"/>
                  <a:ext cx="200060" cy="200004"/>
                </a:xfrm>
                <a:prstGeom prst="ellipse">
                  <a:avLst/>
                </a:prstGeom>
                <a:solidFill>
                  <a:srgbClr val="FFFF00"/>
                </a:solidFill>
                <a:ln w="25400" algn="ctr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rot="10800000" lIns="127785" tIns="63903" rIns="127785" bIns="63903" anchor="ctr"/>
                <a:lstStyle/>
                <a:p>
                  <a:pPr algn="ctr" defTabSz="1276350"/>
                  <a:endParaRPr lang="ru-RU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  <p:cxnSp>
              <p:nvCxnSpPr>
                <p:cNvPr id="29794" name="Прямая соединительная линия 170"/>
                <p:cNvCxnSpPr>
                  <a:cxnSpLocks noChangeShapeType="1"/>
                </p:cNvCxnSpPr>
                <p:nvPr/>
              </p:nvCxnSpPr>
              <p:spPr bwMode="auto">
                <a:xfrm rot="11854085" flipH="1">
                  <a:off x="6827094" y="5838990"/>
                  <a:ext cx="504000" cy="142875"/>
                </a:xfrm>
                <a:prstGeom prst="line">
                  <a:avLst/>
                </a:prstGeom>
                <a:noFill/>
                <a:ln w="349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</p:grpSp>
        </p:grpSp>
      </p:grpSp>
      <p:grpSp>
        <p:nvGrpSpPr>
          <p:cNvPr id="29729" name="Группа 231"/>
          <p:cNvGrpSpPr>
            <a:grpSpLocks/>
          </p:cNvGrpSpPr>
          <p:nvPr/>
        </p:nvGrpSpPr>
        <p:grpSpPr bwMode="auto">
          <a:xfrm rot="2395960">
            <a:off x="7902575" y="7400925"/>
            <a:ext cx="508000" cy="200025"/>
            <a:chOff x="6827094" y="5825222"/>
            <a:chExt cx="504000" cy="200060"/>
          </a:xfrm>
        </p:grpSpPr>
        <p:sp>
          <p:nvSpPr>
            <p:cNvPr id="29786" name="Овал 169"/>
            <p:cNvSpPr>
              <a:spLocks noChangeArrowheads="1"/>
            </p:cNvSpPr>
            <p:nvPr/>
          </p:nvSpPr>
          <p:spPr bwMode="auto">
            <a:xfrm rot="-4345915">
              <a:off x="7007458" y="5825250"/>
              <a:ext cx="200060" cy="200004"/>
            </a:xfrm>
            <a:prstGeom prst="ellipse">
              <a:avLst/>
            </a:prstGeom>
            <a:solidFill>
              <a:srgbClr val="FFFF00"/>
            </a:solidFill>
            <a:ln w="25400" algn="ctr">
              <a:solidFill>
                <a:srgbClr val="FFFF00"/>
              </a:solidFill>
              <a:round/>
              <a:headEnd/>
              <a:tailEnd/>
            </a:ln>
          </p:spPr>
          <p:txBody>
            <a:bodyPr vert="eaVert" lIns="127785" tIns="63903" rIns="127785" bIns="63903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cxnSp>
          <p:nvCxnSpPr>
            <p:cNvPr id="29787" name="Прямая соединительная линия 170"/>
            <p:cNvCxnSpPr>
              <a:cxnSpLocks noChangeShapeType="1"/>
            </p:cNvCxnSpPr>
            <p:nvPr/>
          </p:nvCxnSpPr>
          <p:spPr bwMode="auto">
            <a:xfrm rot="11854085" flipH="1">
              <a:off x="6827094" y="5838990"/>
              <a:ext cx="504000" cy="142875"/>
            </a:xfrm>
            <a:prstGeom prst="line">
              <a:avLst/>
            </a:prstGeom>
            <a:noFill/>
            <a:ln w="34925" algn="ctr">
              <a:solidFill>
                <a:srgbClr val="FFFF00"/>
              </a:solidFill>
              <a:round/>
              <a:headEnd/>
              <a:tailEnd/>
            </a:ln>
          </p:spPr>
        </p:cxnSp>
      </p:grpSp>
      <p:sp>
        <p:nvSpPr>
          <p:cNvPr id="452743" name="Text Box 2072"/>
          <p:cNvSpPr txBox="1">
            <a:spLocks noChangeArrowheads="1"/>
          </p:cNvSpPr>
          <p:nvPr/>
        </p:nvSpPr>
        <p:spPr bwMode="auto">
          <a:xfrm>
            <a:off x="1387475" y="5954713"/>
            <a:ext cx="2259013" cy="896937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02" tIns="45651" rIns="91302" bIns="45651">
            <a:spAutoFit/>
          </a:bodyPr>
          <a:lstStyle/>
          <a:p>
            <a:pPr algn="ctr" defTabSz="654050">
              <a:defRPr/>
            </a:pPr>
            <a:r>
              <a:rPr lang="ru-RU" sz="1300" b="1" u="sng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Рощинское водохранилище</a:t>
            </a:r>
          </a:p>
          <a:p>
            <a:pPr algn="ctr" defTabSz="654050">
              <a:defRPr/>
            </a:pPr>
            <a:r>
              <a:rPr lang="ru-RU" sz="13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Длинна берега </a:t>
            </a:r>
          </a:p>
          <a:p>
            <a:pPr algn="ctr" defTabSz="654050">
              <a:defRPr/>
            </a:pPr>
            <a:r>
              <a:rPr lang="ru-RU" sz="13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для забора воды – 20 м.</a:t>
            </a:r>
          </a:p>
          <a:p>
            <a:pPr algn="ctr" defTabSz="654050">
              <a:defRPr/>
            </a:pPr>
            <a:r>
              <a:rPr lang="en-US" sz="13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ru-RU" sz="13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воды = 900000 куб.м</a:t>
            </a:r>
          </a:p>
        </p:txBody>
      </p:sp>
      <p:sp>
        <p:nvSpPr>
          <p:cNvPr id="452744" name="Text Box 2072"/>
          <p:cNvSpPr txBox="1">
            <a:spLocks noChangeArrowheads="1"/>
          </p:cNvSpPr>
          <p:nvPr/>
        </p:nvSpPr>
        <p:spPr bwMode="auto">
          <a:xfrm>
            <a:off x="10034588" y="5232400"/>
            <a:ext cx="2193925" cy="900113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02" tIns="45651" rIns="91302" bIns="45651">
            <a:spAutoFit/>
          </a:bodyPr>
          <a:lstStyle/>
          <a:p>
            <a:pPr algn="ctr" defTabSz="654050">
              <a:defRPr/>
            </a:pPr>
            <a:r>
              <a:rPr lang="ru-RU" sz="1300" b="1" u="sng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Беловское водохранилище</a:t>
            </a:r>
          </a:p>
          <a:p>
            <a:pPr algn="ctr" defTabSz="654050">
              <a:defRPr/>
            </a:pPr>
            <a:r>
              <a:rPr lang="ru-RU" sz="13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Длинна берега </a:t>
            </a:r>
          </a:p>
          <a:p>
            <a:pPr algn="ctr" defTabSz="654050">
              <a:defRPr/>
            </a:pPr>
            <a:r>
              <a:rPr lang="ru-RU" sz="13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для забора воды – 20 м.</a:t>
            </a:r>
          </a:p>
          <a:p>
            <a:pPr algn="ctr" defTabSz="654050">
              <a:defRPr/>
            </a:pPr>
            <a:r>
              <a:rPr lang="en-US" sz="13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ru-RU" sz="13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воды = 940000 куб.м</a:t>
            </a:r>
          </a:p>
        </p:txBody>
      </p:sp>
      <p:sp>
        <p:nvSpPr>
          <p:cNvPr id="452745" name="Text Box 2072"/>
          <p:cNvSpPr txBox="1">
            <a:spLocks noChangeArrowheads="1"/>
          </p:cNvSpPr>
          <p:nvPr/>
        </p:nvSpPr>
        <p:spPr bwMode="auto">
          <a:xfrm>
            <a:off x="10313988" y="6240463"/>
            <a:ext cx="2222500" cy="898525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02" tIns="45651" rIns="91302" bIns="45651">
            <a:spAutoFit/>
          </a:bodyPr>
          <a:lstStyle/>
          <a:p>
            <a:pPr algn="ctr" defTabSz="654050">
              <a:defRPr/>
            </a:pPr>
            <a:r>
              <a:rPr lang="ru-RU" sz="1300" b="1" u="sng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Линевское водохранилище</a:t>
            </a:r>
          </a:p>
          <a:p>
            <a:pPr algn="ctr" defTabSz="654050">
              <a:defRPr/>
            </a:pPr>
            <a:r>
              <a:rPr lang="ru-RU" sz="13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Длинна берега </a:t>
            </a:r>
          </a:p>
          <a:p>
            <a:pPr algn="ctr" defTabSz="654050">
              <a:defRPr/>
            </a:pPr>
            <a:r>
              <a:rPr lang="ru-RU" sz="13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для забора воды – 30 м.</a:t>
            </a:r>
          </a:p>
          <a:p>
            <a:pPr algn="ctr" defTabSz="654050">
              <a:defRPr/>
            </a:pPr>
            <a:r>
              <a:rPr lang="en-US" sz="13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ru-RU" sz="13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воды = 2400000 куб.м</a:t>
            </a:r>
          </a:p>
        </p:txBody>
      </p:sp>
      <p:grpSp>
        <p:nvGrpSpPr>
          <p:cNvPr id="29733" name="Group 162"/>
          <p:cNvGrpSpPr>
            <a:grpSpLocks/>
          </p:cNvGrpSpPr>
          <p:nvPr/>
        </p:nvGrpSpPr>
        <p:grpSpPr bwMode="auto">
          <a:xfrm>
            <a:off x="6761163" y="5305425"/>
            <a:ext cx="430212" cy="215900"/>
            <a:chOff x="4150" y="3838"/>
            <a:chExt cx="272" cy="91"/>
          </a:xfrm>
        </p:grpSpPr>
        <p:sp>
          <p:nvSpPr>
            <p:cNvPr id="29784" name="Rectangle 163"/>
            <p:cNvSpPr>
              <a:spLocks noChangeArrowheads="1"/>
            </p:cNvSpPr>
            <p:nvPr/>
          </p:nvSpPr>
          <p:spPr bwMode="auto">
            <a:xfrm>
              <a:off x="4150" y="3838"/>
              <a:ext cx="272" cy="91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127814" tIns="63913" rIns="127814" bIns="63913" anchor="ctr"/>
            <a:lstStyle/>
            <a:p>
              <a:pPr defTabSz="1276350"/>
              <a:endParaRPr lang="ru-RU">
                <a:latin typeface="Calibri" pitchFamily="34" charset="0"/>
              </a:endParaRPr>
            </a:p>
          </p:txBody>
        </p:sp>
        <p:sp>
          <p:nvSpPr>
            <p:cNvPr id="29785" name="Rectangle 164"/>
            <p:cNvSpPr>
              <a:spLocks noChangeArrowheads="1"/>
            </p:cNvSpPr>
            <p:nvPr/>
          </p:nvSpPr>
          <p:spPr bwMode="auto">
            <a:xfrm>
              <a:off x="4241" y="3838"/>
              <a:ext cx="91" cy="4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127814" tIns="63913" rIns="127814" bIns="63913" anchor="ctr"/>
            <a:lstStyle/>
            <a:p>
              <a:pPr defTabSz="1276350"/>
              <a:endParaRPr lang="ru-RU">
                <a:latin typeface="Calibri" pitchFamily="34" charset="0"/>
              </a:endParaRPr>
            </a:p>
          </p:txBody>
        </p:sp>
      </p:grpSp>
      <p:sp>
        <p:nvSpPr>
          <p:cNvPr id="452749" name="AutoShape 192"/>
          <p:cNvSpPr>
            <a:spLocks noChangeArrowheads="1"/>
          </p:cNvSpPr>
          <p:nvPr/>
        </p:nvSpPr>
        <p:spPr bwMode="auto">
          <a:xfrm>
            <a:off x="9856788" y="3144838"/>
            <a:ext cx="2382837" cy="1531937"/>
          </a:xfrm>
          <a:prstGeom prst="wedgeRectCallout">
            <a:avLst>
              <a:gd name="adj1" fmla="val 31681"/>
              <a:gd name="adj2" fmla="val -21398"/>
            </a:avLst>
          </a:prstGeom>
          <a:gradFill rotWithShape="0">
            <a:gsLst>
              <a:gs pos="0">
                <a:srgbClr val="FFEFD1"/>
              </a:gs>
              <a:gs pos="64999">
                <a:srgbClr val="F0EBD5">
                  <a:alpha val="80500"/>
                </a:srgbClr>
              </a:gs>
              <a:gs pos="100000">
                <a:srgbClr val="D1C39F">
                  <a:alpha val="70000"/>
                </a:srgbClr>
              </a:gs>
            </a:gsLst>
            <a:lin ang="5400000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35962" tIns="52892" rIns="35962" bIns="52892">
            <a:spAutoFit/>
          </a:bodyPr>
          <a:lstStyle/>
          <a:p>
            <a:pPr algn="ctr" defTabSz="1477963">
              <a:defRPr/>
            </a:pPr>
            <a:r>
              <a:rPr lang="ru-RU" sz="1300" b="1" u="sng">
                <a:latin typeface="Calibri" pitchFamily="34" charset="0"/>
                <a:cs typeface="Times New Roman" pitchFamily="18" charset="0"/>
              </a:rPr>
              <a:t>р. Бердь</a:t>
            </a:r>
          </a:p>
          <a:p>
            <a:pPr defTabSz="1477963">
              <a:defRPr/>
            </a:pPr>
            <a:r>
              <a:rPr lang="ru-RU" sz="1000" b="1" i="1">
                <a:latin typeface="Calibri" pitchFamily="34" charset="0"/>
                <a:cs typeface="Times New Roman" pitchFamily="18" charset="0"/>
              </a:rPr>
              <a:t>Протяженность –  </a:t>
            </a:r>
            <a:r>
              <a:rPr lang="ru-RU" sz="1000" b="1" i="1">
                <a:cs typeface="Times New Roman" pitchFamily="18" charset="0"/>
              </a:rPr>
              <a:t>392</a:t>
            </a:r>
            <a:r>
              <a:rPr lang="ru-RU" sz="1000" b="1" i="1">
                <a:latin typeface="Calibri" pitchFamily="34" charset="0"/>
                <a:cs typeface="Times New Roman" pitchFamily="18" charset="0"/>
              </a:rPr>
              <a:t>км</a:t>
            </a:r>
          </a:p>
          <a:p>
            <a:pPr defTabSz="1477963">
              <a:defRPr/>
            </a:pPr>
            <a:r>
              <a:rPr lang="ru-RU" sz="1000" b="1" i="1">
                <a:latin typeface="Calibri" pitchFamily="34" charset="0"/>
                <a:cs typeface="Times New Roman" pitchFamily="18" charset="0"/>
              </a:rPr>
              <a:t>Характер дна – песок, глина</a:t>
            </a:r>
          </a:p>
          <a:p>
            <a:pPr defTabSz="1477963">
              <a:defRPr/>
            </a:pPr>
            <a:r>
              <a:rPr lang="ru-RU" sz="1000" b="1" i="1">
                <a:latin typeface="Calibri" pitchFamily="34" charset="0"/>
                <a:cs typeface="Times New Roman" pitchFamily="18" charset="0"/>
              </a:rPr>
              <a:t>Скорость течения м\с – 0.</a:t>
            </a:r>
            <a:r>
              <a:rPr lang="ru-RU" sz="1000" b="1" i="1">
                <a:cs typeface="Times New Roman" pitchFamily="18" charset="0"/>
              </a:rPr>
              <a:t>5-1.5</a:t>
            </a:r>
          </a:p>
          <a:p>
            <a:pPr defTabSz="1477963">
              <a:defRPr/>
            </a:pPr>
            <a:r>
              <a:rPr lang="ru-RU" sz="1000" b="1" i="1">
                <a:latin typeface="Calibri" pitchFamily="34" charset="0"/>
                <a:cs typeface="Times New Roman" pitchFamily="18" charset="0"/>
              </a:rPr>
              <a:t>Ширина – 30-</a:t>
            </a:r>
            <a:r>
              <a:rPr lang="ru-RU" sz="1000" b="1" i="1">
                <a:cs typeface="Times New Roman" pitchFamily="18" charset="0"/>
              </a:rPr>
              <a:t>300</a:t>
            </a:r>
            <a:r>
              <a:rPr lang="ru-RU" sz="1000" b="1" i="1">
                <a:latin typeface="Calibri" pitchFamily="34" charset="0"/>
                <a:cs typeface="Times New Roman" pitchFamily="18" charset="0"/>
              </a:rPr>
              <a:t> м</a:t>
            </a:r>
          </a:p>
          <a:p>
            <a:pPr defTabSz="1477963">
              <a:defRPr/>
            </a:pPr>
            <a:r>
              <a:rPr lang="ru-RU" sz="1000" b="1" i="1">
                <a:latin typeface="Calibri" pitchFamily="34" charset="0"/>
                <a:cs typeface="Times New Roman" pitchFamily="18" charset="0"/>
              </a:rPr>
              <a:t>Глубина – </a:t>
            </a:r>
            <a:r>
              <a:rPr lang="ru-RU" sz="1000" b="1" i="1">
                <a:cs typeface="Times New Roman" pitchFamily="18" charset="0"/>
              </a:rPr>
              <a:t>2-4</a:t>
            </a:r>
            <a:r>
              <a:rPr lang="ru-RU" sz="1000" b="1" i="1">
                <a:latin typeface="Calibri" pitchFamily="34" charset="0"/>
                <a:cs typeface="Times New Roman" pitchFamily="18" charset="0"/>
              </a:rPr>
              <a:t> м. </a:t>
            </a:r>
          </a:p>
          <a:p>
            <a:pPr defTabSz="1477963">
              <a:defRPr/>
            </a:pPr>
            <a:r>
              <a:rPr lang="ru-RU" sz="1000" b="1" i="1">
                <a:latin typeface="Calibri" pitchFamily="34" charset="0"/>
                <a:cs typeface="Times New Roman" pitchFamily="18" charset="0"/>
              </a:rPr>
              <a:t>Период ледостава: ноябрь – апрель</a:t>
            </a:r>
          </a:p>
          <a:p>
            <a:pPr defTabSz="1477963">
              <a:defRPr/>
            </a:pPr>
            <a:r>
              <a:rPr lang="ru-RU" sz="1000" b="1" i="1">
                <a:latin typeface="Calibri" pitchFamily="34" charset="0"/>
                <a:cs typeface="Times New Roman" pitchFamily="18" charset="0"/>
              </a:rPr>
              <a:t>Критический уровень – 480 см</a:t>
            </a:r>
          </a:p>
          <a:p>
            <a:pPr defTabSz="1477963">
              <a:defRPr/>
            </a:pPr>
            <a:r>
              <a:rPr lang="ru-RU" sz="1000" b="1" i="1">
                <a:latin typeface="Calibri" pitchFamily="34" charset="0"/>
                <a:cs typeface="Times New Roman" pitchFamily="18" charset="0"/>
              </a:rPr>
              <a:t>Уровень паводка – 385 см</a:t>
            </a:r>
          </a:p>
        </p:txBody>
      </p:sp>
      <p:sp>
        <p:nvSpPr>
          <p:cNvPr id="452750" name="Text Box 2072"/>
          <p:cNvSpPr txBox="1">
            <a:spLocks noChangeArrowheads="1"/>
          </p:cNvSpPr>
          <p:nvPr/>
        </p:nvSpPr>
        <p:spPr bwMode="auto">
          <a:xfrm>
            <a:off x="3735388" y="7466013"/>
            <a:ext cx="3455987" cy="700087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91329" tIns="45665" rIns="91329" bIns="45665">
            <a:spAutoFit/>
          </a:bodyPr>
          <a:lstStyle/>
          <a:p>
            <a:pPr algn="ctr" defTabSz="654050">
              <a:defRPr/>
            </a:pPr>
            <a:r>
              <a:rPr lang="ru-RU" sz="1300" b="1" u="sng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МБУ Комплексный центр социального обслуживания «Вера» р.п. Линёво</a:t>
            </a:r>
          </a:p>
          <a:p>
            <a:pPr algn="ctr" defTabSz="654050">
              <a:defRPr/>
            </a:pPr>
            <a:r>
              <a:rPr lang="ru-RU" sz="1300" b="1" i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тел. 8(38343)2-46-47</a:t>
            </a:r>
          </a:p>
        </p:txBody>
      </p:sp>
      <p:grpSp>
        <p:nvGrpSpPr>
          <p:cNvPr id="29738" name="Группа 279"/>
          <p:cNvGrpSpPr>
            <a:grpSpLocks/>
          </p:cNvGrpSpPr>
          <p:nvPr/>
        </p:nvGrpSpPr>
        <p:grpSpPr bwMode="auto">
          <a:xfrm>
            <a:off x="6977063" y="6961188"/>
            <a:ext cx="433387" cy="284162"/>
            <a:chOff x="6305556" y="8259762"/>
            <a:chExt cx="330990" cy="296862"/>
          </a:xfrm>
        </p:grpSpPr>
        <p:grpSp>
          <p:nvGrpSpPr>
            <p:cNvPr id="29774" name="Группа 374"/>
            <p:cNvGrpSpPr>
              <a:grpSpLocks/>
            </p:cNvGrpSpPr>
            <p:nvPr/>
          </p:nvGrpSpPr>
          <p:grpSpPr bwMode="auto">
            <a:xfrm>
              <a:off x="6305556" y="8259762"/>
              <a:ext cx="330990" cy="296862"/>
              <a:chOff x="534974" y="6954971"/>
              <a:chExt cx="330206" cy="296241"/>
            </a:xfrm>
          </p:grpSpPr>
          <p:grpSp>
            <p:nvGrpSpPr>
              <p:cNvPr id="29776" name="Group 56"/>
              <p:cNvGrpSpPr>
                <a:grpSpLocks/>
              </p:cNvGrpSpPr>
              <p:nvPr/>
            </p:nvGrpSpPr>
            <p:grpSpPr bwMode="auto">
              <a:xfrm>
                <a:off x="534974" y="6954971"/>
                <a:ext cx="330206" cy="296241"/>
                <a:chOff x="-497" y="1"/>
                <a:chExt cx="20746" cy="19999"/>
              </a:xfrm>
            </p:grpSpPr>
            <p:sp>
              <p:nvSpPr>
                <p:cNvPr id="29778" name="Rectangle 57"/>
                <p:cNvSpPr>
                  <a:spLocks noChangeArrowheads="1"/>
                </p:cNvSpPr>
                <p:nvPr/>
              </p:nvSpPr>
              <p:spPr bwMode="auto">
                <a:xfrm>
                  <a:off x="0" y="7756"/>
                  <a:ext cx="20000" cy="12244"/>
                </a:xfrm>
                <a:prstGeom prst="rect">
                  <a:avLst/>
                </a:prstGeom>
                <a:noFill/>
                <a:ln w="25400">
                  <a:solidFill>
                    <a:srgbClr val="0000FF"/>
                  </a:solidFill>
                  <a:miter lim="800000"/>
                  <a:headEnd/>
                  <a:tailEnd/>
                </a:ln>
              </p:spPr>
              <p:txBody>
                <a:bodyPr lIns="91147" tIns="45574" rIns="91147" bIns="45574"/>
                <a:lstStyle/>
                <a:p>
                  <a:pPr defTabSz="1276350"/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29779" name="Line 58"/>
                <p:cNvSpPr>
                  <a:spLocks noChangeShapeType="1"/>
                </p:cNvSpPr>
                <p:nvPr/>
              </p:nvSpPr>
              <p:spPr bwMode="auto">
                <a:xfrm flipV="1">
                  <a:off x="-497" y="1"/>
                  <a:ext cx="10828" cy="7593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780" name="Line 59"/>
                <p:cNvSpPr>
                  <a:spLocks noChangeShapeType="1"/>
                </p:cNvSpPr>
                <p:nvPr/>
              </p:nvSpPr>
              <p:spPr bwMode="auto">
                <a:xfrm>
                  <a:off x="9801" y="54"/>
                  <a:ext cx="10448" cy="754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9781" name="Group 60"/>
                <p:cNvGrpSpPr>
                  <a:grpSpLocks/>
                </p:cNvGrpSpPr>
                <p:nvPr/>
              </p:nvGrpSpPr>
              <p:grpSpPr bwMode="auto">
                <a:xfrm>
                  <a:off x="8652" y="3009"/>
                  <a:ext cx="3119" cy="3408"/>
                  <a:chOff x="-2659" y="0"/>
                  <a:chExt cx="26710" cy="20000"/>
                </a:xfrm>
              </p:grpSpPr>
              <p:sp>
                <p:nvSpPr>
                  <p:cNvPr id="29782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9649" y="0"/>
                    <a:ext cx="137" cy="20000"/>
                  </a:xfrm>
                  <a:prstGeom prst="line">
                    <a:avLst/>
                  </a:prstGeom>
                  <a:noFill/>
                  <a:ln w="25400">
                    <a:solidFill>
                      <a:srgbClr val="0000FF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783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-2659" y="11007"/>
                    <a:ext cx="26710" cy="140"/>
                  </a:xfrm>
                  <a:prstGeom prst="line">
                    <a:avLst/>
                  </a:prstGeom>
                  <a:noFill/>
                  <a:ln w="25400">
                    <a:solidFill>
                      <a:srgbClr val="0000FF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29777" name="Rectangle 57"/>
              <p:cNvSpPr>
                <a:spLocks noChangeArrowheads="1"/>
              </p:cNvSpPr>
              <p:nvPr/>
            </p:nvSpPr>
            <p:spPr bwMode="auto">
              <a:xfrm>
                <a:off x="614322" y="7067447"/>
                <a:ext cx="175536" cy="181368"/>
              </a:xfrm>
              <a:prstGeom prst="rect">
                <a:avLst/>
              </a:prstGeom>
              <a:noFill/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lIns="91147" tIns="45574" rIns="91147" bIns="45574"/>
              <a:lstStyle/>
              <a:p>
                <a:pPr defTabSz="1276350"/>
                <a:endParaRPr lang="ru-RU">
                  <a:latin typeface="Calibri" pitchFamily="34" charset="0"/>
                </a:endParaRPr>
              </a:p>
            </p:txBody>
          </p:sp>
        </p:grpSp>
        <p:cxnSp>
          <p:nvCxnSpPr>
            <p:cNvPr id="29775" name="Прямая соединительная линия 281"/>
            <p:cNvCxnSpPr>
              <a:cxnSpLocks noChangeShapeType="1"/>
              <a:stCxn id="29778" idx="1"/>
              <a:endCxn id="29778" idx="3"/>
            </p:cNvCxnSpPr>
            <p:nvPr/>
          </p:nvCxnSpPr>
          <p:spPr bwMode="auto">
            <a:xfrm rot="10800000" flipH="1">
              <a:off x="6313486" y="8465344"/>
              <a:ext cx="308770" cy="40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miter lim="800000"/>
              <a:headEnd/>
              <a:tailEnd/>
            </a:ln>
          </p:spPr>
        </p:cxnSp>
      </p:grpSp>
      <p:sp>
        <p:nvSpPr>
          <p:cNvPr id="452762" name="Text Box 2072"/>
          <p:cNvSpPr txBox="1">
            <a:spLocks noChangeArrowheads="1"/>
          </p:cNvSpPr>
          <p:nvPr/>
        </p:nvSpPr>
        <p:spPr bwMode="auto">
          <a:xfrm>
            <a:off x="7265988" y="5880100"/>
            <a:ext cx="2735262" cy="700088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29" tIns="45665" rIns="91329" bIns="45665">
            <a:spAutoFit/>
          </a:bodyPr>
          <a:lstStyle/>
          <a:p>
            <a:pPr algn="ctr" defTabSz="654050">
              <a:defRPr/>
            </a:pPr>
            <a:r>
              <a:rPr lang="ru-RU" sz="1300" b="1" u="sng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Детский оздоровительный лагерь</a:t>
            </a:r>
          </a:p>
          <a:p>
            <a:pPr algn="ctr" defTabSz="654050">
              <a:defRPr/>
            </a:pPr>
            <a:r>
              <a:rPr lang="ru-RU" sz="1300" b="1" u="sng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" Лесная сказка"  г. Искитим</a:t>
            </a:r>
          </a:p>
          <a:p>
            <a:pPr algn="ctr" defTabSz="654050">
              <a:defRPr/>
            </a:pPr>
            <a:r>
              <a:rPr lang="ru-RU" sz="1300" b="1" i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тел. . 8(38343)-29-461</a:t>
            </a: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pSp>
        <p:nvGrpSpPr>
          <p:cNvPr id="29740" name="Группа 290"/>
          <p:cNvGrpSpPr>
            <a:grpSpLocks/>
          </p:cNvGrpSpPr>
          <p:nvPr/>
        </p:nvGrpSpPr>
        <p:grpSpPr bwMode="auto">
          <a:xfrm>
            <a:off x="7410450" y="5521325"/>
            <a:ext cx="357188" cy="285750"/>
            <a:chOff x="6305556" y="8259762"/>
            <a:chExt cx="330990" cy="296862"/>
          </a:xfrm>
        </p:grpSpPr>
        <p:grpSp>
          <p:nvGrpSpPr>
            <p:cNvPr id="29764" name="Группа 374"/>
            <p:cNvGrpSpPr>
              <a:grpSpLocks/>
            </p:cNvGrpSpPr>
            <p:nvPr/>
          </p:nvGrpSpPr>
          <p:grpSpPr bwMode="auto">
            <a:xfrm>
              <a:off x="6305556" y="8259762"/>
              <a:ext cx="330990" cy="296862"/>
              <a:chOff x="534974" y="6954971"/>
              <a:chExt cx="330206" cy="296241"/>
            </a:xfrm>
          </p:grpSpPr>
          <p:grpSp>
            <p:nvGrpSpPr>
              <p:cNvPr id="29766" name="Group 56"/>
              <p:cNvGrpSpPr>
                <a:grpSpLocks/>
              </p:cNvGrpSpPr>
              <p:nvPr/>
            </p:nvGrpSpPr>
            <p:grpSpPr bwMode="auto">
              <a:xfrm>
                <a:off x="534974" y="6954971"/>
                <a:ext cx="330206" cy="296241"/>
                <a:chOff x="-497" y="1"/>
                <a:chExt cx="20746" cy="19999"/>
              </a:xfrm>
            </p:grpSpPr>
            <p:sp>
              <p:nvSpPr>
                <p:cNvPr id="29768" name="Rectangle 57"/>
                <p:cNvSpPr>
                  <a:spLocks noChangeArrowheads="1"/>
                </p:cNvSpPr>
                <p:nvPr/>
              </p:nvSpPr>
              <p:spPr bwMode="auto">
                <a:xfrm>
                  <a:off x="0" y="7756"/>
                  <a:ext cx="20000" cy="12244"/>
                </a:xfrm>
                <a:prstGeom prst="rect">
                  <a:avLst/>
                </a:prstGeom>
                <a:noFill/>
                <a:ln w="25400">
                  <a:solidFill>
                    <a:srgbClr val="006600"/>
                  </a:solidFill>
                  <a:miter lim="800000"/>
                  <a:headEnd/>
                  <a:tailEnd/>
                </a:ln>
              </p:spPr>
              <p:txBody>
                <a:bodyPr lIns="91147" tIns="45574" rIns="91147" bIns="45574"/>
                <a:lstStyle/>
                <a:p>
                  <a:pPr defTabSz="1276350"/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29769" name="Line 58"/>
                <p:cNvSpPr>
                  <a:spLocks noChangeShapeType="1"/>
                </p:cNvSpPr>
                <p:nvPr/>
              </p:nvSpPr>
              <p:spPr bwMode="auto">
                <a:xfrm flipV="1">
                  <a:off x="-497" y="1"/>
                  <a:ext cx="10828" cy="7593"/>
                </a:xfrm>
                <a:prstGeom prst="line">
                  <a:avLst/>
                </a:prstGeom>
                <a:noFill/>
                <a:ln w="25400">
                  <a:solidFill>
                    <a:srgbClr val="0066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770" name="Line 59"/>
                <p:cNvSpPr>
                  <a:spLocks noChangeShapeType="1"/>
                </p:cNvSpPr>
                <p:nvPr/>
              </p:nvSpPr>
              <p:spPr bwMode="auto">
                <a:xfrm>
                  <a:off x="9801" y="54"/>
                  <a:ext cx="10448" cy="7540"/>
                </a:xfrm>
                <a:prstGeom prst="line">
                  <a:avLst/>
                </a:prstGeom>
                <a:noFill/>
                <a:ln w="25400">
                  <a:solidFill>
                    <a:srgbClr val="0066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9771" name="Group 60"/>
                <p:cNvGrpSpPr>
                  <a:grpSpLocks/>
                </p:cNvGrpSpPr>
                <p:nvPr/>
              </p:nvGrpSpPr>
              <p:grpSpPr bwMode="auto">
                <a:xfrm>
                  <a:off x="8652" y="3009"/>
                  <a:ext cx="3119" cy="3408"/>
                  <a:chOff x="-2659" y="0"/>
                  <a:chExt cx="26710" cy="20000"/>
                </a:xfrm>
              </p:grpSpPr>
              <p:sp>
                <p:nvSpPr>
                  <p:cNvPr id="29772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9649" y="0"/>
                    <a:ext cx="137" cy="20000"/>
                  </a:xfrm>
                  <a:prstGeom prst="line">
                    <a:avLst/>
                  </a:prstGeom>
                  <a:noFill/>
                  <a:ln w="25400">
                    <a:solidFill>
                      <a:srgbClr val="0066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773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-2659" y="11007"/>
                    <a:ext cx="26710" cy="140"/>
                  </a:xfrm>
                  <a:prstGeom prst="line">
                    <a:avLst/>
                  </a:prstGeom>
                  <a:noFill/>
                  <a:ln w="25400">
                    <a:solidFill>
                      <a:srgbClr val="0066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29767" name="Rectangle 57"/>
              <p:cNvSpPr>
                <a:spLocks noChangeArrowheads="1"/>
              </p:cNvSpPr>
              <p:nvPr/>
            </p:nvSpPr>
            <p:spPr bwMode="auto">
              <a:xfrm>
                <a:off x="614322" y="7067447"/>
                <a:ext cx="175536" cy="181368"/>
              </a:xfrm>
              <a:prstGeom prst="rect">
                <a:avLst/>
              </a:prstGeom>
              <a:noFill/>
              <a:ln w="25400">
                <a:solidFill>
                  <a:srgbClr val="006600"/>
                </a:solidFill>
                <a:miter lim="800000"/>
                <a:headEnd/>
                <a:tailEnd/>
              </a:ln>
            </p:spPr>
            <p:txBody>
              <a:bodyPr lIns="91147" tIns="45574" rIns="91147" bIns="45574"/>
              <a:lstStyle/>
              <a:p>
                <a:pPr defTabSz="1276350"/>
                <a:endParaRPr lang="ru-RU">
                  <a:latin typeface="Calibri" pitchFamily="34" charset="0"/>
                </a:endParaRPr>
              </a:p>
            </p:txBody>
          </p:sp>
        </p:grpSp>
        <p:cxnSp>
          <p:nvCxnSpPr>
            <p:cNvPr id="29765" name="Прямая соединительная линия 292"/>
            <p:cNvCxnSpPr>
              <a:cxnSpLocks noChangeShapeType="1"/>
              <a:stCxn id="29768" idx="1"/>
              <a:endCxn id="29768" idx="3"/>
            </p:cNvCxnSpPr>
            <p:nvPr/>
          </p:nvCxnSpPr>
          <p:spPr bwMode="auto">
            <a:xfrm rot="10800000" flipH="1">
              <a:off x="6313486" y="8465344"/>
              <a:ext cx="308770" cy="406"/>
            </a:xfrm>
            <a:prstGeom prst="line">
              <a:avLst/>
            </a:prstGeom>
            <a:noFill/>
            <a:ln w="25400">
              <a:solidFill>
                <a:srgbClr val="006600"/>
              </a:solidFill>
              <a:miter lim="800000"/>
              <a:headEnd/>
              <a:tailEnd/>
            </a:ln>
          </p:spPr>
        </p:cxnSp>
      </p:grpSp>
      <p:sp>
        <p:nvSpPr>
          <p:cNvPr id="452774" name="Text Box 2072"/>
          <p:cNvSpPr txBox="1">
            <a:spLocks noChangeArrowheads="1"/>
          </p:cNvSpPr>
          <p:nvPr/>
        </p:nvSpPr>
        <p:spPr bwMode="auto">
          <a:xfrm>
            <a:off x="265113" y="7105650"/>
            <a:ext cx="2767012" cy="700088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29" tIns="45665" rIns="91329" bIns="45665">
            <a:spAutoFit/>
          </a:bodyPr>
          <a:lstStyle/>
          <a:p>
            <a:pPr algn="ctr" defTabSz="654050">
              <a:defRPr/>
            </a:pPr>
            <a:r>
              <a:rPr lang="ru-RU" sz="1300" b="1" u="sng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Психоневрологический диспансер</a:t>
            </a:r>
          </a:p>
          <a:p>
            <a:pPr algn="ctr" defTabSz="654050">
              <a:defRPr/>
            </a:pPr>
            <a:r>
              <a:rPr lang="ru-RU" sz="1300" b="1" u="sng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Искитимский р-н, с. Завьялово</a:t>
            </a:r>
          </a:p>
          <a:p>
            <a:pPr algn="ctr" defTabSz="654050">
              <a:defRPr/>
            </a:pPr>
            <a:r>
              <a:rPr lang="ru-RU" sz="1300" b="1" i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тел. . 8-383-43-77-228</a:t>
            </a:r>
          </a:p>
        </p:txBody>
      </p:sp>
      <p:grpSp>
        <p:nvGrpSpPr>
          <p:cNvPr id="29742" name="Группа 290"/>
          <p:cNvGrpSpPr>
            <a:grpSpLocks/>
          </p:cNvGrpSpPr>
          <p:nvPr/>
        </p:nvGrpSpPr>
        <p:grpSpPr bwMode="auto">
          <a:xfrm>
            <a:off x="498475" y="6456363"/>
            <a:ext cx="358775" cy="287337"/>
            <a:chOff x="6305556" y="8259762"/>
            <a:chExt cx="330990" cy="296862"/>
          </a:xfrm>
        </p:grpSpPr>
        <p:grpSp>
          <p:nvGrpSpPr>
            <p:cNvPr id="29754" name="Группа 374"/>
            <p:cNvGrpSpPr>
              <a:grpSpLocks/>
            </p:cNvGrpSpPr>
            <p:nvPr/>
          </p:nvGrpSpPr>
          <p:grpSpPr bwMode="auto">
            <a:xfrm>
              <a:off x="6305556" y="8259762"/>
              <a:ext cx="330990" cy="296862"/>
              <a:chOff x="534974" y="6954971"/>
              <a:chExt cx="330206" cy="296241"/>
            </a:xfrm>
          </p:grpSpPr>
          <p:grpSp>
            <p:nvGrpSpPr>
              <p:cNvPr id="29756" name="Group 56"/>
              <p:cNvGrpSpPr>
                <a:grpSpLocks/>
              </p:cNvGrpSpPr>
              <p:nvPr/>
            </p:nvGrpSpPr>
            <p:grpSpPr bwMode="auto">
              <a:xfrm>
                <a:off x="534974" y="6954971"/>
                <a:ext cx="330206" cy="296241"/>
                <a:chOff x="-497" y="1"/>
                <a:chExt cx="20746" cy="19999"/>
              </a:xfrm>
            </p:grpSpPr>
            <p:sp>
              <p:nvSpPr>
                <p:cNvPr id="29758" name="Rectangle 57"/>
                <p:cNvSpPr>
                  <a:spLocks noChangeArrowheads="1"/>
                </p:cNvSpPr>
                <p:nvPr/>
              </p:nvSpPr>
              <p:spPr bwMode="auto">
                <a:xfrm>
                  <a:off x="0" y="7756"/>
                  <a:ext cx="20000" cy="12244"/>
                </a:xfrm>
                <a:prstGeom prst="rect">
                  <a:avLst/>
                </a:prstGeom>
                <a:noFill/>
                <a:ln w="25400">
                  <a:solidFill>
                    <a:srgbClr val="006600"/>
                  </a:solidFill>
                  <a:miter lim="800000"/>
                  <a:headEnd/>
                  <a:tailEnd/>
                </a:ln>
              </p:spPr>
              <p:txBody>
                <a:bodyPr lIns="91147" tIns="45574" rIns="91147" bIns="45574"/>
                <a:lstStyle/>
                <a:p>
                  <a:pPr defTabSz="1276350"/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29759" name="Line 58"/>
                <p:cNvSpPr>
                  <a:spLocks noChangeShapeType="1"/>
                </p:cNvSpPr>
                <p:nvPr/>
              </p:nvSpPr>
              <p:spPr bwMode="auto">
                <a:xfrm flipV="1">
                  <a:off x="-497" y="1"/>
                  <a:ext cx="10828" cy="7593"/>
                </a:xfrm>
                <a:prstGeom prst="line">
                  <a:avLst/>
                </a:prstGeom>
                <a:noFill/>
                <a:ln w="25400">
                  <a:solidFill>
                    <a:srgbClr val="0066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760" name="Line 59"/>
                <p:cNvSpPr>
                  <a:spLocks noChangeShapeType="1"/>
                </p:cNvSpPr>
                <p:nvPr/>
              </p:nvSpPr>
              <p:spPr bwMode="auto">
                <a:xfrm>
                  <a:off x="9801" y="54"/>
                  <a:ext cx="10448" cy="7540"/>
                </a:xfrm>
                <a:prstGeom prst="line">
                  <a:avLst/>
                </a:prstGeom>
                <a:noFill/>
                <a:ln w="25400">
                  <a:solidFill>
                    <a:srgbClr val="0066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9761" name="Group 60"/>
                <p:cNvGrpSpPr>
                  <a:grpSpLocks/>
                </p:cNvGrpSpPr>
                <p:nvPr/>
              </p:nvGrpSpPr>
              <p:grpSpPr bwMode="auto">
                <a:xfrm>
                  <a:off x="8652" y="3009"/>
                  <a:ext cx="3119" cy="3408"/>
                  <a:chOff x="-2659" y="0"/>
                  <a:chExt cx="26710" cy="20000"/>
                </a:xfrm>
              </p:grpSpPr>
              <p:sp>
                <p:nvSpPr>
                  <p:cNvPr id="29762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9649" y="0"/>
                    <a:ext cx="137" cy="20000"/>
                  </a:xfrm>
                  <a:prstGeom prst="line">
                    <a:avLst/>
                  </a:prstGeom>
                  <a:noFill/>
                  <a:ln w="25400">
                    <a:solidFill>
                      <a:srgbClr val="0066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763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-2659" y="11007"/>
                    <a:ext cx="26710" cy="140"/>
                  </a:xfrm>
                  <a:prstGeom prst="line">
                    <a:avLst/>
                  </a:prstGeom>
                  <a:noFill/>
                  <a:ln w="25400">
                    <a:solidFill>
                      <a:srgbClr val="0066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29757" name="Rectangle 57"/>
              <p:cNvSpPr>
                <a:spLocks noChangeArrowheads="1"/>
              </p:cNvSpPr>
              <p:nvPr/>
            </p:nvSpPr>
            <p:spPr bwMode="auto">
              <a:xfrm>
                <a:off x="614322" y="7067447"/>
                <a:ext cx="175536" cy="181368"/>
              </a:xfrm>
              <a:prstGeom prst="rect">
                <a:avLst/>
              </a:prstGeom>
              <a:noFill/>
              <a:ln w="25400">
                <a:solidFill>
                  <a:srgbClr val="006600"/>
                </a:solidFill>
                <a:miter lim="800000"/>
                <a:headEnd/>
                <a:tailEnd/>
              </a:ln>
            </p:spPr>
            <p:txBody>
              <a:bodyPr lIns="91147" tIns="45574" rIns="91147" bIns="45574"/>
              <a:lstStyle/>
              <a:p>
                <a:pPr defTabSz="1276350"/>
                <a:endParaRPr lang="ru-RU">
                  <a:latin typeface="Calibri" pitchFamily="34" charset="0"/>
                </a:endParaRPr>
              </a:p>
            </p:txBody>
          </p:sp>
        </p:grpSp>
        <p:cxnSp>
          <p:nvCxnSpPr>
            <p:cNvPr id="29755" name="Прямая соединительная линия 292"/>
            <p:cNvCxnSpPr>
              <a:cxnSpLocks noChangeShapeType="1"/>
              <a:stCxn id="29758" idx="1"/>
              <a:endCxn id="29758" idx="3"/>
            </p:cNvCxnSpPr>
            <p:nvPr/>
          </p:nvCxnSpPr>
          <p:spPr bwMode="auto">
            <a:xfrm rot="10800000" flipH="1">
              <a:off x="6313486" y="8465344"/>
              <a:ext cx="308770" cy="406"/>
            </a:xfrm>
            <a:prstGeom prst="line">
              <a:avLst/>
            </a:prstGeom>
            <a:noFill/>
            <a:ln w="25400">
              <a:solidFill>
                <a:srgbClr val="006600"/>
              </a:solidFill>
              <a:miter lim="800000"/>
              <a:headEnd/>
              <a:tailEnd/>
            </a:ln>
          </p:spPr>
        </p:cxnSp>
      </p:grpSp>
      <p:grpSp>
        <p:nvGrpSpPr>
          <p:cNvPr id="29743" name="Группа 218"/>
          <p:cNvGrpSpPr>
            <a:grpSpLocks/>
          </p:cNvGrpSpPr>
          <p:nvPr/>
        </p:nvGrpSpPr>
        <p:grpSpPr bwMode="auto">
          <a:xfrm>
            <a:off x="6256338" y="5446713"/>
            <a:ext cx="309562" cy="304800"/>
            <a:chOff x="-1121598" y="5086352"/>
            <a:chExt cx="309408" cy="301197"/>
          </a:xfrm>
        </p:grpSpPr>
        <p:sp>
          <p:nvSpPr>
            <p:cNvPr id="29752" name="Oval 41"/>
            <p:cNvSpPr>
              <a:spLocks noChangeArrowheads="1"/>
            </p:cNvSpPr>
            <p:nvPr/>
          </p:nvSpPr>
          <p:spPr bwMode="auto">
            <a:xfrm>
              <a:off x="-1100190" y="5086352"/>
              <a:ext cx="288000" cy="288000"/>
            </a:xfrm>
            <a:prstGeom prst="ellipse">
              <a:avLst/>
            </a:prstGeom>
            <a:solidFill>
              <a:srgbClr val="FF3300"/>
            </a:solidFill>
            <a:ln w="25400">
              <a:solidFill>
                <a:srgbClr val="FF3300"/>
              </a:solidFill>
              <a:round/>
              <a:headEnd/>
              <a:tailEnd/>
            </a:ln>
          </p:spPr>
          <p:txBody>
            <a:bodyPr wrap="none" lIns="127562" tIns="63787" rIns="127562" bIns="63787" anchor="ctr"/>
            <a:lstStyle/>
            <a:p>
              <a:pPr algn="ctr" defTabSz="1276350"/>
              <a:endParaRPr lang="ru-RU" sz="2900" b="1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29753" name="Oval 41"/>
            <p:cNvSpPr>
              <a:spLocks noChangeArrowheads="1"/>
            </p:cNvSpPr>
            <p:nvPr/>
          </p:nvSpPr>
          <p:spPr bwMode="auto">
            <a:xfrm>
              <a:off x="-1121598" y="5099549"/>
              <a:ext cx="288000" cy="288000"/>
            </a:xfrm>
            <a:prstGeom prst="ellipse">
              <a:avLst/>
            </a:prstGeom>
            <a:noFill/>
            <a:ln w="25400">
              <a:noFill/>
              <a:round/>
              <a:headEnd/>
              <a:tailEnd/>
            </a:ln>
          </p:spPr>
          <p:txBody>
            <a:bodyPr wrap="none" lIns="127562" tIns="63787" rIns="127562" bIns="63787" anchor="ctr"/>
            <a:lstStyle/>
            <a:p>
              <a:pPr algn="ctr" defTabSz="1276350"/>
              <a:r>
                <a:rPr lang="en-US" sz="2800" b="1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T</a:t>
              </a:r>
              <a:endParaRPr lang="ru-RU" sz="2900" b="1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</p:grpSp>
      <p:sp>
        <p:nvSpPr>
          <p:cNvPr id="29744" name="AutoShape 181"/>
          <p:cNvSpPr>
            <a:spLocks noChangeArrowheads="1"/>
          </p:cNvSpPr>
          <p:nvPr/>
        </p:nvSpPr>
        <p:spPr bwMode="auto">
          <a:xfrm>
            <a:off x="6472238" y="4872038"/>
            <a:ext cx="430212" cy="357187"/>
          </a:xfrm>
          <a:prstGeom prst="triangle">
            <a:avLst>
              <a:gd name="adj" fmla="val 50000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52791" name="AutoShape 183"/>
          <p:cNvSpPr>
            <a:spLocks noChangeArrowheads="1"/>
          </p:cNvSpPr>
          <p:nvPr/>
        </p:nvSpPr>
        <p:spPr bwMode="auto">
          <a:xfrm>
            <a:off x="8632825" y="7824788"/>
            <a:ext cx="2447925" cy="1585912"/>
          </a:xfrm>
          <a:prstGeom prst="wedgeRectCallout">
            <a:avLst>
              <a:gd name="adj1" fmla="val 38653"/>
              <a:gd name="adj2" fmla="val -81963"/>
            </a:avLst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171" tIns="45585" rIns="91171" bIns="45585"/>
          <a:lstStyle/>
          <a:p>
            <a:pPr algn="ctr" defTabSz="1279525">
              <a:defRPr/>
            </a:pPr>
            <a:r>
              <a:rPr lang="ru-RU" sz="1000" b="1" u="sng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Участок МГ «Новосибирск - Барнаул»</a:t>
            </a:r>
          </a:p>
          <a:p>
            <a:pPr algn="ctr" defTabSz="1279525">
              <a:defRPr/>
            </a:pPr>
            <a:r>
              <a:rPr lang="ru-RU" sz="1000" b="1" u="sng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ОАО « Газпром трансгаз Томск»</a:t>
            </a:r>
          </a:p>
          <a:p>
            <a:pPr algn="ctr" defTabSz="1279525">
              <a:defRPr/>
            </a:pPr>
            <a:r>
              <a:rPr lang="ru-RU" sz="1000" i="1">
                <a:latin typeface="Calibri" pitchFamily="34" charset="0"/>
              </a:rPr>
              <a:t>Протяженность - 66 км.</a:t>
            </a:r>
          </a:p>
          <a:p>
            <a:pPr algn="ctr" defTabSz="1279525">
              <a:defRPr/>
            </a:pPr>
            <a:r>
              <a:rPr lang="ru-RU" sz="1000" i="1">
                <a:latin typeface="Calibri" pitchFamily="34" charset="0"/>
              </a:rPr>
              <a:t>Диаметр – 720 мм.</a:t>
            </a:r>
          </a:p>
          <a:p>
            <a:pPr algn="ctr" defTabSz="1279525">
              <a:defRPr/>
            </a:pPr>
            <a:r>
              <a:rPr lang="ru-RU" sz="1000" i="1">
                <a:latin typeface="Calibri" pitchFamily="34" charset="0"/>
              </a:rPr>
              <a:t>Давление - 5,5 МПа</a:t>
            </a:r>
          </a:p>
          <a:p>
            <a:pPr algn="ctr" defTabSz="1279525">
              <a:defRPr/>
            </a:pPr>
            <a:r>
              <a:rPr lang="ru-RU" sz="1000" i="1">
                <a:latin typeface="Calibri" pitchFamily="34" charset="0"/>
              </a:rPr>
              <a:t>Подача насоса – 500 м.куб./час</a:t>
            </a:r>
          </a:p>
          <a:p>
            <a:pPr algn="ctr" defTabSz="1279525">
              <a:defRPr/>
            </a:pPr>
            <a:r>
              <a:rPr lang="ru-RU" sz="1000" i="1">
                <a:latin typeface="Calibri" pitchFamily="34" charset="0"/>
              </a:rPr>
              <a:t>Подземный </a:t>
            </a:r>
          </a:p>
          <a:p>
            <a:pPr algn="ctr" defTabSz="1279525">
              <a:defRPr/>
            </a:pPr>
            <a:r>
              <a:rPr lang="ru-RU" sz="1000" i="1">
                <a:latin typeface="Calibri" pitchFamily="34" charset="0"/>
              </a:rPr>
              <a:t>Глубина залегания - 1 м</a:t>
            </a:r>
          </a:p>
          <a:p>
            <a:pPr algn="ctr" defTabSz="1279525">
              <a:defRPr/>
            </a:pPr>
            <a:r>
              <a:rPr lang="ru-RU" sz="1000" i="1">
                <a:latin typeface="Calibri" pitchFamily="34" charset="0"/>
              </a:rPr>
              <a:t>Год ввода в эксплуатацию - 1990г</a:t>
            </a:r>
          </a:p>
        </p:txBody>
      </p:sp>
      <p:sp>
        <p:nvSpPr>
          <p:cNvPr id="452796" name="AutoShape 188"/>
          <p:cNvSpPr>
            <a:spLocks noChangeArrowheads="1"/>
          </p:cNvSpPr>
          <p:nvPr/>
        </p:nvSpPr>
        <p:spPr bwMode="auto">
          <a:xfrm>
            <a:off x="4186222" y="6229360"/>
            <a:ext cx="2016125" cy="431800"/>
          </a:xfrm>
          <a:prstGeom prst="wedgeRectCallout">
            <a:avLst>
              <a:gd name="adj1" fmla="val 58197"/>
              <a:gd name="adj2" fmla="val -157707"/>
            </a:avLst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35827" tIns="0" rIns="0" bIns="0"/>
          <a:lstStyle/>
          <a:p>
            <a:pPr algn="ctr" defTabSz="1279525">
              <a:defRPr/>
            </a:pPr>
            <a:r>
              <a:rPr lang="ru-RU" sz="13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Вертолетная площадка </a:t>
            </a:r>
          </a:p>
          <a:p>
            <a:pPr algn="ctr" defTabSz="1279525">
              <a:defRPr/>
            </a:pPr>
            <a:r>
              <a:rPr lang="ru-RU" sz="13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координаты  55’62”;83’26”</a:t>
            </a:r>
          </a:p>
        </p:txBody>
      </p:sp>
      <p:sp>
        <p:nvSpPr>
          <p:cNvPr id="452797" name="Text Box 189"/>
          <p:cNvSpPr txBox="1">
            <a:spLocks noChangeArrowheads="1"/>
          </p:cNvSpPr>
          <p:nvPr/>
        </p:nvSpPr>
        <p:spPr bwMode="auto">
          <a:xfrm>
            <a:off x="279400" y="4224338"/>
            <a:ext cx="3530600" cy="1308100"/>
          </a:xfrm>
          <a:prstGeom prst="rect">
            <a:avLst/>
          </a:prstGeom>
          <a:solidFill>
            <a:srgbClr val="FFFFFF">
              <a:alpha val="81000"/>
            </a:srgbClr>
          </a:solidFill>
          <a:ln w="76200" cmpd="tri" algn="ctr">
            <a:solidFill>
              <a:srgbClr val="0066FF"/>
            </a:solidFill>
            <a:miter lim="800000"/>
            <a:headEnd/>
            <a:tailEnd/>
          </a:ln>
          <a:effectLst/>
        </p:spPr>
        <p:txBody>
          <a:bodyPr lIns="90492" tIns="45237" rIns="90492" bIns="45237">
            <a:spAutoFit/>
          </a:bodyPr>
          <a:lstStyle/>
          <a:p>
            <a:pPr defTabSz="912813">
              <a:buClr>
                <a:srgbClr val="000000"/>
              </a:buClr>
              <a:buSzPts val="1300"/>
              <a:buFont typeface="Times New Roman" pitchFamily="18" charset="0"/>
              <a:buNone/>
              <a:defRPr/>
            </a:pPr>
            <a:r>
              <a:rPr lang="ru-RU" sz="1500" b="1" i="1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Места добыч лесных ресурсов, места массового отдыха людей, дома отдыха, туристические маршруты, шахты, пещеры, горные выработки - </a:t>
            </a:r>
            <a:r>
              <a:rPr lang="ru-RU" sz="15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отсутствуют</a:t>
            </a:r>
          </a:p>
        </p:txBody>
      </p:sp>
      <p:sp>
        <p:nvSpPr>
          <p:cNvPr id="29748" name="Oval 190"/>
          <p:cNvSpPr>
            <a:spLocks noChangeArrowheads="1"/>
          </p:cNvSpPr>
          <p:nvPr/>
        </p:nvSpPr>
        <p:spPr bwMode="auto">
          <a:xfrm>
            <a:off x="5465763" y="4224338"/>
            <a:ext cx="212725" cy="2159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Text Box 2072"/>
          <p:cNvSpPr txBox="1">
            <a:spLocks noChangeArrowheads="1"/>
          </p:cNvSpPr>
          <p:nvPr/>
        </p:nvSpPr>
        <p:spPr bwMode="auto">
          <a:xfrm>
            <a:off x="5686420" y="4157658"/>
            <a:ext cx="1425575" cy="333375"/>
          </a:xfrm>
          <a:prstGeom prst="rect">
            <a:avLst/>
          </a:prstGeom>
          <a:solidFill>
            <a:srgbClr val="00FF99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18" tIns="45660" rIns="91318" bIns="45660">
            <a:spAutoFit/>
          </a:bodyPr>
          <a:lstStyle/>
          <a:p>
            <a:pPr algn="ctr" defTabSz="654050">
              <a:spcBef>
                <a:spcPct val="50000"/>
              </a:spcBef>
              <a:defRPr/>
            </a:pPr>
            <a:r>
              <a:rPr lang="ru-RU" sz="15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Мичуринский</a:t>
            </a:r>
          </a:p>
        </p:txBody>
      </p:sp>
      <p:sp>
        <p:nvSpPr>
          <p:cNvPr id="452800" name="Rectangle 77"/>
          <p:cNvSpPr>
            <a:spLocks noChangeArrowheads="1"/>
          </p:cNvSpPr>
          <p:nvPr/>
        </p:nvSpPr>
        <p:spPr bwMode="auto">
          <a:xfrm>
            <a:off x="8705850" y="4584700"/>
            <a:ext cx="1368425" cy="433388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wrap="none" lIns="91318" tIns="45661" rIns="91318" bIns="45661" anchor="ctr"/>
          <a:lstStyle/>
          <a:p>
            <a:pPr algn="ctr" defTabSz="654050">
              <a:defRPr/>
            </a:pPr>
            <a:r>
              <a:rPr lang="ru-RU" sz="2400" b="1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р. Бердь</a:t>
            </a:r>
          </a:p>
        </p:txBody>
      </p:sp>
      <p:sp>
        <p:nvSpPr>
          <p:cNvPr id="29751" name="Line 193"/>
          <p:cNvSpPr>
            <a:spLocks noChangeShapeType="1"/>
          </p:cNvSpPr>
          <p:nvPr/>
        </p:nvSpPr>
        <p:spPr bwMode="auto">
          <a:xfrm flipH="1">
            <a:off x="9496425" y="4945063"/>
            <a:ext cx="504825" cy="360362"/>
          </a:xfrm>
          <a:prstGeom prst="line">
            <a:avLst/>
          </a:prstGeom>
          <a:noFill/>
          <a:ln w="34925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16050"/>
            <a:ext cx="12801600" cy="818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84225" y="0"/>
            <a:ext cx="10882313" cy="2057400"/>
          </a:xfrm>
        </p:spPr>
        <p:txBody>
          <a:bodyPr/>
          <a:lstStyle/>
          <a:p>
            <a:pPr eaLnBrk="1" hangingPunct="1"/>
            <a:r>
              <a:rPr lang="ru-RU" sz="1300" smtClean="0">
                <a:solidFill>
                  <a:srgbClr val="000000"/>
                </a:solidFill>
                <a:cs typeface="Times New Roman" pitchFamily="18" charset="0"/>
              </a:rPr>
              <a:t>Риски возникновения ЧС на ПЖВО</a:t>
            </a:r>
          </a:p>
        </p:txBody>
      </p:sp>
      <p:sp>
        <p:nvSpPr>
          <p:cNvPr id="3077" name="Line 4"/>
          <p:cNvSpPr>
            <a:spLocks noChangeShapeType="1"/>
          </p:cNvSpPr>
          <p:nvPr/>
        </p:nvSpPr>
        <p:spPr bwMode="auto">
          <a:xfrm flipH="1" flipV="1">
            <a:off x="560388" y="0"/>
            <a:ext cx="1385887" cy="1493838"/>
          </a:xfrm>
          <a:prstGeom prst="line">
            <a:avLst/>
          </a:prstGeom>
          <a:noFill/>
          <a:ln w="762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8" name="Line 5"/>
          <p:cNvSpPr>
            <a:spLocks noChangeShapeType="1"/>
          </p:cNvSpPr>
          <p:nvPr/>
        </p:nvSpPr>
        <p:spPr bwMode="auto">
          <a:xfrm flipH="1" flipV="1">
            <a:off x="3187700" y="2151063"/>
            <a:ext cx="212725" cy="214312"/>
          </a:xfrm>
          <a:prstGeom prst="line">
            <a:avLst/>
          </a:prstGeom>
          <a:noFill/>
          <a:ln w="5715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9" name="Line 6"/>
          <p:cNvSpPr>
            <a:spLocks noChangeShapeType="1"/>
          </p:cNvSpPr>
          <p:nvPr/>
        </p:nvSpPr>
        <p:spPr bwMode="auto">
          <a:xfrm flipV="1">
            <a:off x="4773613" y="123825"/>
            <a:ext cx="639762" cy="1174750"/>
          </a:xfrm>
          <a:prstGeom prst="line">
            <a:avLst/>
          </a:prstGeom>
          <a:noFill/>
          <a:ln w="5715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0" name="Line 7"/>
          <p:cNvSpPr>
            <a:spLocks noChangeShapeType="1"/>
          </p:cNvSpPr>
          <p:nvPr/>
        </p:nvSpPr>
        <p:spPr bwMode="auto">
          <a:xfrm rot="20705742" flipV="1">
            <a:off x="1982788" y="498475"/>
            <a:ext cx="1066800" cy="639763"/>
          </a:xfrm>
          <a:prstGeom prst="line">
            <a:avLst/>
          </a:prstGeom>
          <a:noFill/>
          <a:ln w="5715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1" name="Line 8"/>
          <p:cNvSpPr>
            <a:spLocks noChangeShapeType="1"/>
          </p:cNvSpPr>
          <p:nvPr/>
        </p:nvSpPr>
        <p:spPr bwMode="auto">
          <a:xfrm flipV="1">
            <a:off x="2417763" y="587375"/>
            <a:ext cx="960437" cy="746125"/>
          </a:xfrm>
          <a:prstGeom prst="line">
            <a:avLst/>
          </a:prstGeom>
          <a:noFill/>
          <a:ln w="5715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2" name="Line 9"/>
          <p:cNvSpPr>
            <a:spLocks noChangeShapeType="1"/>
          </p:cNvSpPr>
          <p:nvPr/>
        </p:nvSpPr>
        <p:spPr bwMode="auto">
          <a:xfrm flipV="1">
            <a:off x="2390775" y="854075"/>
            <a:ext cx="915988" cy="630238"/>
          </a:xfrm>
          <a:prstGeom prst="line">
            <a:avLst/>
          </a:prstGeom>
          <a:noFill/>
          <a:ln w="5715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3" name="Line 10"/>
          <p:cNvSpPr>
            <a:spLocks noChangeShapeType="1"/>
          </p:cNvSpPr>
          <p:nvPr/>
        </p:nvSpPr>
        <p:spPr bwMode="auto">
          <a:xfrm>
            <a:off x="2773363" y="1209675"/>
            <a:ext cx="214312" cy="177800"/>
          </a:xfrm>
          <a:prstGeom prst="line">
            <a:avLst/>
          </a:prstGeom>
          <a:noFill/>
          <a:ln w="5715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4" name="Text Box 11"/>
          <p:cNvSpPr txBox="1">
            <a:spLocks noChangeArrowheads="1"/>
          </p:cNvSpPr>
          <p:nvPr/>
        </p:nvSpPr>
        <p:spPr bwMode="auto">
          <a:xfrm>
            <a:off x="7553325" y="6240463"/>
            <a:ext cx="790575" cy="241300"/>
          </a:xfrm>
          <a:prstGeom prst="rect">
            <a:avLst/>
          </a:prstGeom>
          <a:solidFill>
            <a:srgbClr val="FFFF00">
              <a:alpha val="7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08851" tIns="54422" rIns="108851" bIns="54422">
            <a:spAutoFit/>
          </a:bodyPr>
          <a:lstStyle/>
          <a:p>
            <a:pPr algn="ctr" defTabSz="1104900">
              <a:spcBef>
                <a:spcPct val="50000"/>
              </a:spcBef>
            </a:pPr>
            <a:r>
              <a:rPr lang="ru-RU" sz="800" b="1">
                <a:latin typeface="Times New Roman" pitchFamily="18" charset="0"/>
                <a:cs typeface="Arial" charset="0"/>
              </a:rPr>
              <a:t>с. Евсино</a:t>
            </a:r>
          </a:p>
        </p:txBody>
      </p:sp>
      <p:sp>
        <p:nvSpPr>
          <p:cNvPr id="3085" name="Oval 12"/>
          <p:cNvSpPr>
            <a:spLocks noChangeArrowheads="1"/>
          </p:cNvSpPr>
          <p:nvPr/>
        </p:nvSpPr>
        <p:spPr bwMode="auto">
          <a:xfrm>
            <a:off x="7337425" y="6456363"/>
            <a:ext cx="174625" cy="141287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86" name="Oval 13"/>
          <p:cNvSpPr>
            <a:spLocks noChangeArrowheads="1"/>
          </p:cNvSpPr>
          <p:nvPr/>
        </p:nvSpPr>
        <p:spPr bwMode="auto">
          <a:xfrm>
            <a:off x="8056563" y="2352675"/>
            <a:ext cx="100012" cy="6985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87" name="Oval 14"/>
          <p:cNvSpPr>
            <a:spLocks noChangeArrowheads="1"/>
          </p:cNvSpPr>
          <p:nvPr/>
        </p:nvSpPr>
        <p:spPr bwMode="auto">
          <a:xfrm>
            <a:off x="7480300" y="7105650"/>
            <a:ext cx="169863" cy="142875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088" name="Group 18"/>
          <p:cNvGrpSpPr>
            <a:grpSpLocks/>
          </p:cNvGrpSpPr>
          <p:nvPr/>
        </p:nvGrpSpPr>
        <p:grpSpPr bwMode="auto">
          <a:xfrm>
            <a:off x="8345488" y="2136775"/>
            <a:ext cx="1984375" cy="830263"/>
            <a:chOff x="3442" y="1436"/>
            <a:chExt cx="1250" cy="388"/>
          </a:xfrm>
        </p:grpSpPr>
        <p:sp>
          <p:nvSpPr>
            <p:cNvPr id="3143" name="Text Box 19"/>
            <p:cNvSpPr txBox="1">
              <a:spLocks noChangeArrowheads="1"/>
            </p:cNvSpPr>
            <p:nvPr/>
          </p:nvSpPr>
          <p:spPr bwMode="auto">
            <a:xfrm>
              <a:off x="3442" y="1436"/>
              <a:ext cx="1250" cy="163"/>
            </a:xfrm>
            <a:prstGeom prst="rect">
              <a:avLst/>
            </a:prstGeom>
            <a:gradFill rotWithShape="1">
              <a:gsLst>
                <a:gs pos="0">
                  <a:srgbClr val="F0E8AE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lIns="35668" tIns="35668" rIns="35668" bIns="35668">
              <a:spAutoFit/>
            </a:bodyPr>
            <a:lstStyle/>
            <a:p>
              <a:pPr algn="ctr" defTabSz="912813"/>
              <a:r>
                <a:rPr lang="ru-RU" sz="900" b="1">
                  <a:cs typeface="Arial" charset="0"/>
                </a:rPr>
                <a:t>ГРС «Верх-Коен»                        ООО «ГазпромтрансгазТомск» » </a:t>
              </a:r>
            </a:p>
          </p:txBody>
        </p:sp>
        <p:sp>
          <p:nvSpPr>
            <p:cNvPr id="3144" name="Text Box 20"/>
            <p:cNvSpPr txBox="1">
              <a:spLocks noChangeArrowheads="1"/>
            </p:cNvSpPr>
            <p:nvPr/>
          </p:nvSpPr>
          <p:spPr bwMode="auto">
            <a:xfrm>
              <a:off x="3442" y="1618"/>
              <a:ext cx="1250" cy="206"/>
            </a:xfrm>
            <a:prstGeom prst="rect">
              <a:avLst/>
            </a:prstGeom>
            <a:solidFill>
              <a:srgbClr val="FF7D7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35668" tIns="35668" rIns="35668" bIns="35668">
              <a:spAutoFit/>
            </a:bodyPr>
            <a:lstStyle/>
            <a:p>
              <a:pPr defTabSz="1279525"/>
              <a:r>
                <a:rPr lang="ru-RU" sz="800">
                  <a:cs typeface="Arial" charset="0"/>
                </a:rPr>
                <a:t>Класс опасности: 5 класс;</a:t>
              </a:r>
            </a:p>
            <a:p>
              <a:pPr defTabSz="1279525"/>
              <a:r>
                <a:rPr lang="ru-RU" sz="800">
                  <a:cs typeface="Arial" charset="0"/>
                </a:rPr>
                <a:t>ФИО руководителя: Шмонин В.В.</a:t>
              </a:r>
            </a:p>
            <a:p>
              <a:pPr defTabSz="1279525"/>
              <a:r>
                <a:rPr lang="ru-RU" sz="800">
                  <a:cs typeface="Arial" charset="0"/>
                </a:rPr>
                <a:t>Телефон 8-383-338-11-00</a:t>
              </a:r>
            </a:p>
          </p:txBody>
        </p:sp>
      </p:grpSp>
      <p:sp>
        <p:nvSpPr>
          <p:cNvPr id="3089" name="Text Box 21"/>
          <p:cNvSpPr txBox="1">
            <a:spLocks noChangeArrowheads="1"/>
          </p:cNvSpPr>
          <p:nvPr/>
        </p:nvSpPr>
        <p:spPr bwMode="auto">
          <a:xfrm>
            <a:off x="7121525" y="2063750"/>
            <a:ext cx="936625" cy="239713"/>
          </a:xfrm>
          <a:prstGeom prst="rect">
            <a:avLst/>
          </a:prstGeom>
          <a:solidFill>
            <a:srgbClr val="FFFF00">
              <a:alpha val="7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08851" tIns="54422" rIns="108851" bIns="54422">
            <a:spAutoFit/>
          </a:bodyPr>
          <a:lstStyle/>
          <a:p>
            <a:pPr algn="ctr" defTabSz="1104900">
              <a:spcBef>
                <a:spcPct val="50000"/>
              </a:spcBef>
            </a:pPr>
            <a:r>
              <a:rPr lang="ru-RU" sz="800" b="1">
                <a:latin typeface="Times New Roman" pitchFamily="18" charset="0"/>
                <a:cs typeface="Arial" charset="0"/>
              </a:rPr>
              <a:t>п. Верх-Коен</a:t>
            </a:r>
          </a:p>
        </p:txBody>
      </p:sp>
      <p:grpSp>
        <p:nvGrpSpPr>
          <p:cNvPr id="3090" name="Group 22"/>
          <p:cNvGrpSpPr>
            <a:grpSpLocks/>
          </p:cNvGrpSpPr>
          <p:nvPr/>
        </p:nvGrpSpPr>
        <p:grpSpPr bwMode="auto">
          <a:xfrm>
            <a:off x="8472488" y="5514975"/>
            <a:ext cx="1763712" cy="765175"/>
            <a:chOff x="4498" y="2160"/>
            <a:chExt cx="1110" cy="482"/>
          </a:xfrm>
        </p:grpSpPr>
        <p:sp>
          <p:nvSpPr>
            <p:cNvPr id="3141" name="Text Box 23"/>
            <p:cNvSpPr txBox="1">
              <a:spLocks noChangeArrowheads="1"/>
            </p:cNvSpPr>
            <p:nvPr/>
          </p:nvSpPr>
          <p:spPr bwMode="auto">
            <a:xfrm>
              <a:off x="4498" y="2160"/>
              <a:ext cx="1110" cy="198"/>
            </a:xfrm>
            <a:prstGeom prst="rect">
              <a:avLst/>
            </a:prstGeom>
            <a:gradFill rotWithShape="1">
              <a:gsLst>
                <a:gs pos="0">
                  <a:srgbClr val="F0E8AE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lIns="35668" tIns="35668" rIns="35668" bIns="35668">
              <a:spAutoFit/>
            </a:bodyPr>
            <a:lstStyle/>
            <a:p>
              <a:pPr algn="ctr" defTabSz="912813"/>
              <a:r>
                <a:rPr lang="ru-RU" sz="800" b="1">
                  <a:cs typeface="Arial" charset="0"/>
                </a:rPr>
                <a:t>ОАО «НОВОСИБИРСКАЯ ПТИЦЕФАБРИКА» </a:t>
              </a:r>
            </a:p>
          </p:txBody>
        </p:sp>
        <p:sp>
          <p:nvSpPr>
            <p:cNvPr id="3142" name="Text Box 24"/>
            <p:cNvSpPr txBox="1">
              <a:spLocks noChangeArrowheads="1"/>
            </p:cNvSpPr>
            <p:nvPr/>
          </p:nvSpPr>
          <p:spPr bwMode="auto">
            <a:xfrm>
              <a:off x="4526" y="2364"/>
              <a:ext cx="1076" cy="278"/>
            </a:xfrm>
            <a:prstGeom prst="rect">
              <a:avLst/>
            </a:prstGeom>
            <a:solidFill>
              <a:srgbClr val="FF7D7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35668" tIns="35668" rIns="35668" bIns="35668">
              <a:spAutoFit/>
            </a:bodyPr>
            <a:lstStyle/>
            <a:p>
              <a:pPr defTabSz="1279525"/>
              <a:r>
                <a:rPr lang="ru-RU" sz="800">
                  <a:cs typeface="Arial" charset="0"/>
                </a:rPr>
                <a:t>Класс опасности: 5 класс;</a:t>
              </a:r>
            </a:p>
            <a:p>
              <a:pPr defTabSz="1279525"/>
              <a:r>
                <a:rPr lang="ru-RU" sz="800">
                  <a:cs typeface="Arial" charset="0"/>
                </a:rPr>
                <a:t>ФИО руководителя: Рудаков  И.П.</a:t>
              </a:r>
            </a:p>
            <a:p>
              <a:pPr defTabSz="1279525"/>
              <a:r>
                <a:rPr lang="ru-RU" sz="800">
                  <a:cs typeface="Arial" charset="0"/>
                </a:rPr>
                <a:t>Телефон 8-383-43-76-412</a:t>
              </a:r>
            </a:p>
          </p:txBody>
        </p:sp>
      </p:grpSp>
      <p:grpSp>
        <p:nvGrpSpPr>
          <p:cNvPr id="3091" name="Group 25"/>
          <p:cNvGrpSpPr>
            <a:grpSpLocks/>
          </p:cNvGrpSpPr>
          <p:nvPr/>
        </p:nvGrpSpPr>
        <p:grpSpPr bwMode="auto">
          <a:xfrm>
            <a:off x="4757738" y="6800850"/>
            <a:ext cx="1941512" cy="654050"/>
            <a:chOff x="4457" y="3884"/>
            <a:chExt cx="1223" cy="412"/>
          </a:xfrm>
        </p:grpSpPr>
        <p:sp>
          <p:nvSpPr>
            <p:cNvPr id="3139" name="Text Box 26"/>
            <p:cNvSpPr txBox="1">
              <a:spLocks noChangeArrowheads="1"/>
            </p:cNvSpPr>
            <p:nvPr/>
          </p:nvSpPr>
          <p:spPr bwMode="auto">
            <a:xfrm>
              <a:off x="4480" y="3884"/>
              <a:ext cx="1134" cy="123"/>
            </a:xfrm>
            <a:prstGeom prst="rect">
              <a:avLst/>
            </a:prstGeom>
            <a:gradFill rotWithShape="1">
              <a:gsLst>
                <a:gs pos="0">
                  <a:srgbClr val="F0E8AE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lIns="35668" tIns="35668" rIns="35668" bIns="35668">
              <a:spAutoFit/>
            </a:bodyPr>
            <a:lstStyle/>
            <a:p>
              <a:pPr algn="ctr" defTabSz="912813"/>
              <a:r>
                <a:rPr lang="ru-RU" sz="800" b="1">
                  <a:cs typeface="Arial" charset="0"/>
                </a:rPr>
                <a:t>АО «СИБИРСКИЙ АНТРАЦИТ»</a:t>
              </a:r>
            </a:p>
          </p:txBody>
        </p:sp>
        <p:sp>
          <p:nvSpPr>
            <p:cNvPr id="3140" name="Text Box 27"/>
            <p:cNvSpPr txBox="1">
              <a:spLocks noChangeArrowheads="1"/>
            </p:cNvSpPr>
            <p:nvPr/>
          </p:nvSpPr>
          <p:spPr bwMode="auto">
            <a:xfrm>
              <a:off x="4457" y="4018"/>
              <a:ext cx="1223" cy="278"/>
            </a:xfrm>
            <a:prstGeom prst="rect">
              <a:avLst/>
            </a:prstGeom>
            <a:solidFill>
              <a:srgbClr val="FF7D7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35668" tIns="35668" rIns="35668" bIns="35668">
              <a:spAutoFit/>
            </a:bodyPr>
            <a:lstStyle/>
            <a:p>
              <a:pPr defTabSz="1279525"/>
              <a:r>
                <a:rPr lang="ru-RU" sz="800">
                  <a:cs typeface="Arial" charset="0"/>
                </a:rPr>
                <a:t>Класс опасности: 4 класс;</a:t>
              </a:r>
            </a:p>
            <a:p>
              <a:pPr defTabSz="1279525"/>
              <a:r>
                <a:rPr lang="ru-RU" sz="800">
                  <a:cs typeface="Arial" charset="0"/>
                </a:rPr>
                <a:t>ФИО руководителя: Шатохин Д.В.</a:t>
              </a:r>
            </a:p>
            <a:p>
              <a:pPr defTabSz="1279525"/>
              <a:r>
                <a:rPr lang="ru-RU" sz="800">
                  <a:cs typeface="Arial" charset="0"/>
                </a:rPr>
                <a:t>Телефон 8-383-43-368-13</a:t>
              </a:r>
            </a:p>
          </p:txBody>
        </p:sp>
      </p:grpSp>
      <p:grpSp>
        <p:nvGrpSpPr>
          <p:cNvPr id="3092" name="Group 28"/>
          <p:cNvGrpSpPr>
            <a:grpSpLocks/>
          </p:cNvGrpSpPr>
          <p:nvPr/>
        </p:nvGrpSpPr>
        <p:grpSpPr bwMode="auto">
          <a:xfrm>
            <a:off x="6977063" y="5808663"/>
            <a:ext cx="647700" cy="577850"/>
            <a:chOff x="4123" y="2297"/>
            <a:chExt cx="545" cy="500"/>
          </a:xfrm>
        </p:grpSpPr>
        <p:sp>
          <p:nvSpPr>
            <p:cNvPr id="3129" name="Oval 12"/>
            <p:cNvSpPr>
              <a:spLocks noChangeArrowheads="1"/>
            </p:cNvSpPr>
            <p:nvPr/>
          </p:nvSpPr>
          <p:spPr bwMode="auto">
            <a:xfrm>
              <a:off x="4123" y="2297"/>
              <a:ext cx="545" cy="5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dashDot"/>
              <a:round/>
              <a:headEnd/>
              <a:tailEnd/>
            </a:ln>
          </p:spPr>
          <p:txBody>
            <a:bodyPr wrap="none" lIns="90016" tIns="44981" rIns="90016" bIns="44981" anchor="ctr"/>
            <a:lstStyle/>
            <a:p>
              <a:pPr defTabSz="912813"/>
              <a:endParaRPr lang="ru-RU"/>
            </a:p>
          </p:txBody>
        </p:sp>
        <p:sp>
          <p:nvSpPr>
            <p:cNvPr id="3130" name="Oval 11"/>
            <p:cNvSpPr>
              <a:spLocks noChangeAspect="1" noChangeArrowheads="1"/>
            </p:cNvSpPr>
            <p:nvPr/>
          </p:nvSpPr>
          <p:spPr bwMode="auto">
            <a:xfrm>
              <a:off x="4168" y="2342"/>
              <a:ext cx="410" cy="409"/>
            </a:xfrm>
            <a:prstGeom prst="ellipse">
              <a:avLst/>
            </a:prstGeom>
            <a:solidFill>
              <a:srgbClr val="FFCCFF"/>
            </a:solidFill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lIns="90016" tIns="44981" rIns="90016" bIns="44981" anchor="ctr"/>
            <a:lstStyle/>
            <a:p>
              <a:pPr defTabSz="912813"/>
              <a:endParaRPr lang="ru-RU"/>
            </a:p>
          </p:txBody>
        </p:sp>
        <p:grpSp>
          <p:nvGrpSpPr>
            <p:cNvPr id="3131" name="Group 31"/>
            <p:cNvGrpSpPr>
              <a:grpSpLocks/>
            </p:cNvGrpSpPr>
            <p:nvPr/>
          </p:nvGrpSpPr>
          <p:grpSpPr bwMode="auto">
            <a:xfrm>
              <a:off x="4259" y="2403"/>
              <a:ext cx="256" cy="357"/>
              <a:chOff x="1214" y="3397"/>
              <a:chExt cx="215" cy="251"/>
            </a:xfrm>
          </p:grpSpPr>
          <p:sp>
            <p:nvSpPr>
              <p:cNvPr id="3132" name="Rectangle 32"/>
              <p:cNvSpPr>
                <a:spLocks noChangeArrowheads="1"/>
              </p:cNvSpPr>
              <p:nvPr/>
            </p:nvSpPr>
            <p:spPr bwMode="auto">
              <a:xfrm>
                <a:off x="1214" y="3510"/>
                <a:ext cx="215" cy="84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3133" name="Group 33"/>
              <p:cNvGrpSpPr>
                <a:grpSpLocks/>
              </p:cNvGrpSpPr>
              <p:nvPr/>
            </p:nvGrpSpPr>
            <p:grpSpPr bwMode="auto">
              <a:xfrm>
                <a:off x="1214" y="3397"/>
                <a:ext cx="214" cy="251"/>
                <a:chOff x="1214" y="3386"/>
                <a:chExt cx="214" cy="251"/>
              </a:xfrm>
            </p:grpSpPr>
            <p:grpSp>
              <p:nvGrpSpPr>
                <p:cNvPr id="3134" name="Group 34"/>
                <p:cNvGrpSpPr>
                  <a:grpSpLocks/>
                </p:cNvGrpSpPr>
                <p:nvPr/>
              </p:nvGrpSpPr>
              <p:grpSpPr bwMode="auto">
                <a:xfrm>
                  <a:off x="1245" y="3404"/>
                  <a:ext cx="153" cy="89"/>
                  <a:chOff x="0" y="0"/>
                  <a:chExt cx="20000" cy="20000"/>
                </a:xfrm>
              </p:grpSpPr>
              <p:sp>
                <p:nvSpPr>
                  <p:cNvPr id="3137" name="Freeform 35"/>
                  <p:cNvSpPr>
                    <a:spLocks/>
                  </p:cNvSpPr>
                  <p:nvPr/>
                </p:nvSpPr>
                <p:spPr bwMode="auto">
                  <a:xfrm>
                    <a:off x="3944" y="0"/>
                    <a:ext cx="12533" cy="13555"/>
                  </a:xfrm>
                  <a:custGeom>
                    <a:avLst/>
                    <a:gdLst>
                      <a:gd name="T0" fmla="*/ 1 w 20000"/>
                      <a:gd name="T1" fmla="*/ 1 h 20000"/>
                      <a:gd name="T2" fmla="*/ 1 w 20000"/>
                      <a:gd name="T3" fmla="*/ 1 h 20000"/>
                      <a:gd name="T4" fmla="*/ 1 w 20000"/>
                      <a:gd name="T5" fmla="*/ 1 h 20000"/>
                      <a:gd name="T6" fmla="*/ 1 w 20000"/>
                      <a:gd name="T7" fmla="*/ 1 h 20000"/>
                      <a:gd name="T8" fmla="*/ 1 w 20000"/>
                      <a:gd name="T9" fmla="*/ 1 h 20000"/>
                      <a:gd name="T10" fmla="*/ 1 w 20000"/>
                      <a:gd name="T11" fmla="*/ 1 h 20000"/>
                      <a:gd name="T12" fmla="*/ 1 w 20000"/>
                      <a:gd name="T13" fmla="*/ 1 h 20000"/>
                      <a:gd name="T14" fmla="*/ 1 w 20000"/>
                      <a:gd name="T15" fmla="*/ 1 h 20000"/>
                      <a:gd name="T16" fmla="*/ 1 w 20000"/>
                      <a:gd name="T17" fmla="*/ 1 h 20000"/>
                      <a:gd name="T18" fmla="*/ 1 w 20000"/>
                      <a:gd name="T19" fmla="*/ 1 h 20000"/>
                      <a:gd name="T20" fmla="*/ 1 w 20000"/>
                      <a:gd name="T21" fmla="*/ 1 h 20000"/>
                      <a:gd name="T22" fmla="*/ 1 w 20000"/>
                      <a:gd name="T23" fmla="*/ 1 h 20000"/>
                      <a:gd name="T24" fmla="*/ 1 w 20000"/>
                      <a:gd name="T25" fmla="*/ 1 h 20000"/>
                      <a:gd name="T26" fmla="*/ 1 w 20000"/>
                      <a:gd name="T27" fmla="*/ 1 h 20000"/>
                      <a:gd name="T28" fmla="*/ 1 w 20000"/>
                      <a:gd name="T29" fmla="*/ 1 h 20000"/>
                      <a:gd name="T30" fmla="*/ 1 w 20000"/>
                      <a:gd name="T31" fmla="*/ 1 h 20000"/>
                      <a:gd name="T32" fmla="*/ 1 w 20000"/>
                      <a:gd name="T33" fmla="*/ 1 h 20000"/>
                      <a:gd name="T34" fmla="*/ 1 w 20000"/>
                      <a:gd name="T35" fmla="*/ 1 h 20000"/>
                      <a:gd name="T36" fmla="*/ 1 w 20000"/>
                      <a:gd name="T37" fmla="*/ 1 h 20000"/>
                      <a:gd name="T38" fmla="*/ 1 w 20000"/>
                      <a:gd name="T39" fmla="*/ 0 h 20000"/>
                      <a:gd name="T40" fmla="*/ 1 w 20000"/>
                      <a:gd name="T41" fmla="*/ 1 h 20000"/>
                      <a:gd name="T42" fmla="*/ 1 w 20000"/>
                      <a:gd name="T43" fmla="*/ 1 h 20000"/>
                      <a:gd name="T44" fmla="*/ 1 w 20000"/>
                      <a:gd name="T45" fmla="*/ 1 h 20000"/>
                      <a:gd name="T46" fmla="*/ 1 w 20000"/>
                      <a:gd name="T47" fmla="*/ 1 h 20000"/>
                      <a:gd name="T48" fmla="*/ 1 w 20000"/>
                      <a:gd name="T49" fmla="*/ 1 h 20000"/>
                      <a:gd name="T50" fmla="*/ 1 w 20000"/>
                      <a:gd name="T51" fmla="*/ 1 h 20000"/>
                      <a:gd name="T52" fmla="*/ 1 w 20000"/>
                      <a:gd name="T53" fmla="*/ 1 h 20000"/>
                      <a:gd name="T54" fmla="*/ 1 w 20000"/>
                      <a:gd name="T55" fmla="*/ 1 h 20000"/>
                      <a:gd name="T56" fmla="*/ 1 w 20000"/>
                      <a:gd name="T57" fmla="*/ 1 h 20000"/>
                      <a:gd name="T58" fmla="*/ 1 w 20000"/>
                      <a:gd name="T59" fmla="*/ 1 h 20000"/>
                      <a:gd name="T60" fmla="*/ 1 w 20000"/>
                      <a:gd name="T61" fmla="*/ 1 h 20000"/>
                      <a:gd name="T62" fmla="*/ 1 w 20000"/>
                      <a:gd name="T63" fmla="*/ 1 h 20000"/>
                      <a:gd name="T64" fmla="*/ 1 w 20000"/>
                      <a:gd name="T65" fmla="*/ 1 h 20000"/>
                      <a:gd name="T66" fmla="*/ 1 w 20000"/>
                      <a:gd name="T67" fmla="*/ 1 h 20000"/>
                      <a:gd name="T68" fmla="*/ 1 w 20000"/>
                      <a:gd name="T69" fmla="*/ 1 h 20000"/>
                      <a:gd name="T70" fmla="*/ 1 w 20000"/>
                      <a:gd name="T71" fmla="*/ 1 h 20000"/>
                      <a:gd name="T72" fmla="*/ 1 w 20000"/>
                      <a:gd name="T73" fmla="*/ 1 h 20000"/>
                      <a:gd name="T74" fmla="*/ 1 w 20000"/>
                      <a:gd name="T75" fmla="*/ 1 h 20000"/>
                      <a:gd name="T76" fmla="*/ 1 w 20000"/>
                      <a:gd name="T77" fmla="*/ 1 h 20000"/>
                      <a:gd name="T78" fmla="*/ 1 w 20000"/>
                      <a:gd name="T79" fmla="*/ 1 h 20000"/>
                      <a:gd name="T80" fmla="*/ 1 w 20000"/>
                      <a:gd name="T81" fmla="*/ 1 h 20000"/>
                      <a:gd name="T82" fmla="*/ 1 w 20000"/>
                      <a:gd name="T83" fmla="*/ 1 h 20000"/>
                      <a:gd name="T84" fmla="*/ 1 w 20000"/>
                      <a:gd name="T85" fmla="*/ 1 h 20000"/>
                      <a:gd name="T86" fmla="*/ 1 w 20000"/>
                      <a:gd name="T87" fmla="*/ 1 h 20000"/>
                      <a:gd name="T88" fmla="*/ 1 w 20000"/>
                      <a:gd name="T89" fmla="*/ 1 h 20000"/>
                      <a:gd name="T90" fmla="*/ 1 w 20000"/>
                      <a:gd name="T91" fmla="*/ 1 h 20000"/>
                      <a:gd name="T92" fmla="*/ 1 w 20000"/>
                      <a:gd name="T93" fmla="*/ 1 h 20000"/>
                      <a:gd name="T94" fmla="*/ 1 w 20000"/>
                      <a:gd name="T95" fmla="*/ 1 h 20000"/>
                      <a:gd name="T96" fmla="*/ 1 w 20000"/>
                      <a:gd name="T97" fmla="*/ 1 h 20000"/>
                      <a:gd name="T98" fmla="*/ 1 w 20000"/>
                      <a:gd name="T99" fmla="*/ 1 h 20000"/>
                      <a:gd name="T100" fmla="*/ 1 w 20000"/>
                      <a:gd name="T101" fmla="*/ 1 h 20000"/>
                      <a:gd name="T102" fmla="*/ 1 w 20000"/>
                      <a:gd name="T103" fmla="*/ 1 h 20000"/>
                      <a:gd name="T104" fmla="*/ 1 w 20000"/>
                      <a:gd name="T105" fmla="*/ 1 h 20000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w 20000"/>
                      <a:gd name="T160" fmla="*/ 0 h 20000"/>
                      <a:gd name="T161" fmla="*/ 20000 w 20000"/>
                      <a:gd name="T162" fmla="*/ 20000 h 20000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T159" t="T160" r="T161" b="T162"/>
                    <a:pathLst>
                      <a:path w="20000" h="20000">
                        <a:moveTo>
                          <a:pt x="4224" y="19380"/>
                        </a:moveTo>
                        <a:lnTo>
                          <a:pt x="4112" y="19638"/>
                        </a:lnTo>
                        <a:lnTo>
                          <a:pt x="3972" y="19638"/>
                        </a:lnTo>
                        <a:lnTo>
                          <a:pt x="3497" y="19380"/>
                        </a:lnTo>
                        <a:lnTo>
                          <a:pt x="3301" y="19380"/>
                        </a:lnTo>
                        <a:lnTo>
                          <a:pt x="2909" y="19018"/>
                        </a:lnTo>
                        <a:lnTo>
                          <a:pt x="2685" y="19018"/>
                        </a:lnTo>
                        <a:lnTo>
                          <a:pt x="2685" y="18760"/>
                        </a:lnTo>
                        <a:lnTo>
                          <a:pt x="2545" y="18398"/>
                        </a:lnTo>
                        <a:lnTo>
                          <a:pt x="2294" y="18398"/>
                        </a:lnTo>
                        <a:lnTo>
                          <a:pt x="2294" y="18140"/>
                        </a:lnTo>
                        <a:lnTo>
                          <a:pt x="1790" y="17829"/>
                        </a:lnTo>
                        <a:lnTo>
                          <a:pt x="1483" y="17209"/>
                        </a:lnTo>
                        <a:lnTo>
                          <a:pt x="1007" y="16951"/>
                        </a:lnTo>
                        <a:lnTo>
                          <a:pt x="867" y="16589"/>
                        </a:lnTo>
                        <a:lnTo>
                          <a:pt x="867" y="16021"/>
                        </a:lnTo>
                        <a:lnTo>
                          <a:pt x="671" y="15659"/>
                        </a:lnTo>
                        <a:lnTo>
                          <a:pt x="671" y="15401"/>
                        </a:lnTo>
                        <a:lnTo>
                          <a:pt x="420" y="15039"/>
                        </a:lnTo>
                        <a:lnTo>
                          <a:pt x="140" y="14470"/>
                        </a:lnTo>
                        <a:lnTo>
                          <a:pt x="0" y="14212"/>
                        </a:lnTo>
                        <a:lnTo>
                          <a:pt x="0" y="9561"/>
                        </a:lnTo>
                        <a:lnTo>
                          <a:pt x="140" y="9199"/>
                        </a:lnTo>
                        <a:lnTo>
                          <a:pt x="140" y="8372"/>
                        </a:lnTo>
                        <a:lnTo>
                          <a:pt x="420" y="8010"/>
                        </a:lnTo>
                        <a:lnTo>
                          <a:pt x="420" y="7649"/>
                        </a:lnTo>
                        <a:lnTo>
                          <a:pt x="671" y="7132"/>
                        </a:lnTo>
                        <a:lnTo>
                          <a:pt x="671" y="6098"/>
                        </a:lnTo>
                        <a:lnTo>
                          <a:pt x="867" y="6098"/>
                        </a:lnTo>
                        <a:lnTo>
                          <a:pt x="867" y="4651"/>
                        </a:lnTo>
                        <a:lnTo>
                          <a:pt x="1007" y="4289"/>
                        </a:lnTo>
                        <a:lnTo>
                          <a:pt x="1231" y="3721"/>
                        </a:lnTo>
                        <a:lnTo>
                          <a:pt x="2098" y="2481"/>
                        </a:lnTo>
                        <a:lnTo>
                          <a:pt x="2294" y="2481"/>
                        </a:lnTo>
                        <a:lnTo>
                          <a:pt x="2294" y="2222"/>
                        </a:lnTo>
                        <a:lnTo>
                          <a:pt x="2545" y="1912"/>
                        </a:lnTo>
                        <a:lnTo>
                          <a:pt x="2685" y="1912"/>
                        </a:lnTo>
                        <a:lnTo>
                          <a:pt x="2909" y="1189"/>
                        </a:lnTo>
                        <a:lnTo>
                          <a:pt x="3105" y="1189"/>
                        </a:lnTo>
                        <a:lnTo>
                          <a:pt x="3105" y="930"/>
                        </a:lnTo>
                        <a:lnTo>
                          <a:pt x="3301" y="930"/>
                        </a:lnTo>
                        <a:lnTo>
                          <a:pt x="3301" y="672"/>
                        </a:lnTo>
                        <a:lnTo>
                          <a:pt x="3497" y="672"/>
                        </a:lnTo>
                        <a:lnTo>
                          <a:pt x="3497" y="362"/>
                        </a:lnTo>
                        <a:lnTo>
                          <a:pt x="3748" y="362"/>
                        </a:lnTo>
                        <a:lnTo>
                          <a:pt x="3748" y="930"/>
                        </a:lnTo>
                        <a:lnTo>
                          <a:pt x="3497" y="1189"/>
                        </a:lnTo>
                        <a:lnTo>
                          <a:pt x="3497" y="2481"/>
                        </a:lnTo>
                        <a:lnTo>
                          <a:pt x="3301" y="2481"/>
                        </a:lnTo>
                        <a:lnTo>
                          <a:pt x="3301" y="6822"/>
                        </a:lnTo>
                        <a:lnTo>
                          <a:pt x="3497" y="7132"/>
                        </a:lnTo>
                        <a:lnTo>
                          <a:pt x="3497" y="7390"/>
                        </a:lnTo>
                        <a:lnTo>
                          <a:pt x="3748" y="7390"/>
                        </a:lnTo>
                        <a:lnTo>
                          <a:pt x="3748" y="7649"/>
                        </a:lnTo>
                        <a:lnTo>
                          <a:pt x="3972" y="7649"/>
                        </a:lnTo>
                        <a:lnTo>
                          <a:pt x="3972" y="8372"/>
                        </a:lnTo>
                        <a:lnTo>
                          <a:pt x="4364" y="8372"/>
                        </a:lnTo>
                        <a:lnTo>
                          <a:pt x="4364" y="8010"/>
                        </a:lnTo>
                        <a:lnTo>
                          <a:pt x="4783" y="8010"/>
                        </a:lnTo>
                        <a:lnTo>
                          <a:pt x="4979" y="7649"/>
                        </a:lnTo>
                        <a:lnTo>
                          <a:pt x="5147" y="7390"/>
                        </a:lnTo>
                        <a:lnTo>
                          <a:pt x="5790" y="7390"/>
                        </a:lnTo>
                        <a:lnTo>
                          <a:pt x="5790" y="7132"/>
                        </a:lnTo>
                        <a:lnTo>
                          <a:pt x="6042" y="6822"/>
                        </a:lnTo>
                        <a:lnTo>
                          <a:pt x="6462" y="6460"/>
                        </a:lnTo>
                        <a:lnTo>
                          <a:pt x="6657" y="6098"/>
                        </a:lnTo>
                        <a:lnTo>
                          <a:pt x="6657" y="5840"/>
                        </a:lnTo>
                        <a:lnTo>
                          <a:pt x="6825" y="5840"/>
                        </a:lnTo>
                        <a:lnTo>
                          <a:pt x="6825" y="4910"/>
                        </a:lnTo>
                        <a:lnTo>
                          <a:pt x="7105" y="4910"/>
                        </a:lnTo>
                        <a:lnTo>
                          <a:pt x="7273" y="4651"/>
                        </a:lnTo>
                        <a:lnTo>
                          <a:pt x="7273" y="3101"/>
                        </a:lnTo>
                        <a:lnTo>
                          <a:pt x="7105" y="3101"/>
                        </a:lnTo>
                        <a:lnTo>
                          <a:pt x="7105" y="2481"/>
                        </a:lnTo>
                        <a:lnTo>
                          <a:pt x="6825" y="2222"/>
                        </a:lnTo>
                        <a:lnTo>
                          <a:pt x="6825" y="1550"/>
                        </a:lnTo>
                        <a:lnTo>
                          <a:pt x="6657" y="1189"/>
                        </a:lnTo>
                        <a:lnTo>
                          <a:pt x="6657" y="672"/>
                        </a:lnTo>
                        <a:lnTo>
                          <a:pt x="6462" y="362"/>
                        </a:lnTo>
                        <a:lnTo>
                          <a:pt x="6462" y="0"/>
                        </a:lnTo>
                        <a:lnTo>
                          <a:pt x="7413" y="0"/>
                        </a:lnTo>
                        <a:lnTo>
                          <a:pt x="7664" y="362"/>
                        </a:lnTo>
                        <a:lnTo>
                          <a:pt x="8336" y="362"/>
                        </a:lnTo>
                        <a:lnTo>
                          <a:pt x="8476" y="672"/>
                        </a:lnTo>
                        <a:lnTo>
                          <a:pt x="9343" y="672"/>
                        </a:lnTo>
                        <a:lnTo>
                          <a:pt x="9343" y="930"/>
                        </a:lnTo>
                        <a:lnTo>
                          <a:pt x="9706" y="930"/>
                        </a:lnTo>
                        <a:lnTo>
                          <a:pt x="9706" y="1189"/>
                        </a:lnTo>
                        <a:lnTo>
                          <a:pt x="10154" y="1189"/>
                        </a:lnTo>
                        <a:lnTo>
                          <a:pt x="10154" y="1550"/>
                        </a:lnTo>
                        <a:lnTo>
                          <a:pt x="10434" y="1550"/>
                        </a:lnTo>
                        <a:lnTo>
                          <a:pt x="10629" y="1912"/>
                        </a:lnTo>
                        <a:lnTo>
                          <a:pt x="10629" y="2222"/>
                        </a:lnTo>
                        <a:lnTo>
                          <a:pt x="10881" y="2222"/>
                        </a:lnTo>
                        <a:lnTo>
                          <a:pt x="10881" y="2739"/>
                        </a:lnTo>
                        <a:lnTo>
                          <a:pt x="11021" y="2739"/>
                        </a:lnTo>
                        <a:lnTo>
                          <a:pt x="11021" y="3463"/>
                        </a:lnTo>
                        <a:lnTo>
                          <a:pt x="11245" y="3463"/>
                        </a:lnTo>
                        <a:lnTo>
                          <a:pt x="11245" y="3721"/>
                        </a:lnTo>
                        <a:lnTo>
                          <a:pt x="11497" y="4031"/>
                        </a:lnTo>
                        <a:lnTo>
                          <a:pt x="11497" y="4651"/>
                        </a:lnTo>
                        <a:lnTo>
                          <a:pt x="11692" y="4910"/>
                        </a:lnTo>
                        <a:lnTo>
                          <a:pt x="11692" y="8630"/>
                        </a:lnTo>
                        <a:lnTo>
                          <a:pt x="11692" y="8010"/>
                        </a:lnTo>
                        <a:lnTo>
                          <a:pt x="11832" y="8010"/>
                        </a:lnTo>
                        <a:lnTo>
                          <a:pt x="12112" y="7649"/>
                        </a:lnTo>
                        <a:lnTo>
                          <a:pt x="12252" y="7649"/>
                        </a:lnTo>
                        <a:lnTo>
                          <a:pt x="12252" y="7390"/>
                        </a:lnTo>
                        <a:lnTo>
                          <a:pt x="12559" y="7390"/>
                        </a:lnTo>
                        <a:lnTo>
                          <a:pt x="12559" y="7132"/>
                        </a:lnTo>
                        <a:lnTo>
                          <a:pt x="12699" y="7132"/>
                        </a:lnTo>
                        <a:lnTo>
                          <a:pt x="12699" y="6822"/>
                        </a:lnTo>
                        <a:lnTo>
                          <a:pt x="12923" y="6460"/>
                        </a:lnTo>
                        <a:lnTo>
                          <a:pt x="13175" y="6098"/>
                        </a:lnTo>
                        <a:lnTo>
                          <a:pt x="13175" y="5581"/>
                        </a:lnTo>
                        <a:lnTo>
                          <a:pt x="13371" y="5581"/>
                        </a:lnTo>
                        <a:lnTo>
                          <a:pt x="13371" y="4651"/>
                        </a:lnTo>
                        <a:lnTo>
                          <a:pt x="13510" y="4289"/>
                        </a:lnTo>
                        <a:lnTo>
                          <a:pt x="13510" y="3721"/>
                        </a:lnTo>
                        <a:lnTo>
                          <a:pt x="13371" y="3463"/>
                        </a:lnTo>
                        <a:lnTo>
                          <a:pt x="13371" y="2481"/>
                        </a:lnTo>
                        <a:lnTo>
                          <a:pt x="13175" y="2481"/>
                        </a:lnTo>
                        <a:lnTo>
                          <a:pt x="13175" y="1550"/>
                        </a:lnTo>
                        <a:lnTo>
                          <a:pt x="12923" y="1550"/>
                        </a:lnTo>
                        <a:lnTo>
                          <a:pt x="12923" y="1189"/>
                        </a:lnTo>
                        <a:lnTo>
                          <a:pt x="13371" y="1189"/>
                        </a:lnTo>
                        <a:lnTo>
                          <a:pt x="13371" y="1550"/>
                        </a:lnTo>
                        <a:lnTo>
                          <a:pt x="13762" y="1550"/>
                        </a:lnTo>
                        <a:lnTo>
                          <a:pt x="13930" y="1912"/>
                        </a:lnTo>
                        <a:lnTo>
                          <a:pt x="14322" y="1912"/>
                        </a:lnTo>
                        <a:lnTo>
                          <a:pt x="14322" y="2222"/>
                        </a:lnTo>
                        <a:lnTo>
                          <a:pt x="14601" y="2222"/>
                        </a:lnTo>
                        <a:lnTo>
                          <a:pt x="14853" y="2481"/>
                        </a:lnTo>
                        <a:lnTo>
                          <a:pt x="15049" y="2481"/>
                        </a:lnTo>
                        <a:lnTo>
                          <a:pt x="15049" y="2739"/>
                        </a:lnTo>
                        <a:lnTo>
                          <a:pt x="15161" y="3101"/>
                        </a:lnTo>
                        <a:lnTo>
                          <a:pt x="15161" y="3463"/>
                        </a:lnTo>
                        <a:lnTo>
                          <a:pt x="15441" y="3463"/>
                        </a:lnTo>
                        <a:lnTo>
                          <a:pt x="15664" y="3721"/>
                        </a:lnTo>
                        <a:lnTo>
                          <a:pt x="15664" y="4031"/>
                        </a:lnTo>
                        <a:lnTo>
                          <a:pt x="15804" y="4289"/>
                        </a:lnTo>
                        <a:lnTo>
                          <a:pt x="15804" y="4651"/>
                        </a:lnTo>
                        <a:lnTo>
                          <a:pt x="16000" y="4651"/>
                        </a:lnTo>
                        <a:lnTo>
                          <a:pt x="16000" y="5840"/>
                        </a:lnTo>
                        <a:lnTo>
                          <a:pt x="16224" y="6098"/>
                        </a:lnTo>
                        <a:lnTo>
                          <a:pt x="16224" y="6822"/>
                        </a:lnTo>
                        <a:lnTo>
                          <a:pt x="16476" y="7132"/>
                        </a:lnTo>
                        <a:lnTo>
                          <a:pt x="16476" y="8372"/>
                        </a:lnTo>
                        <a:lnTo>
                          <a:pt x="16476" y="7649"/>
                        </a:lnTo>
                        <a:lnTo>
                          <a:pt x="16671" y="7649"/>
                        </a:lnTo>
                        <a:lnTo>
                          <a:pt x="16671" y="7390"/>
                        </a:lnTo>
                        <a:lnTo>
                          <a:pt x="16839" y="7390"/>
                        </a:lnTo>
                        <a:lnTo>
                          <a:pt x="17119" y="7132"/>
                        </a:lnTo>
                        <a:lnTo>
                          <a:pt x="17343" y="7132"/>
                        </a:lnTo>
                        <a:lnTo>
                          <a:pt x="17343" y="6822"/>
                        </a:lnTo>
                        <a:lnTo>
                          <a:pt x="17678" y="6822"/>
                        </a:lnTo>
                        <a:lnTo>
                          <a:pt x="17678" y="6460"/>
                        </a:lnTo>
                        <a:lnTo>
                          <a:pt x="17902" y="6460"/>
                        </a:lnTo>
                        <a:lnTo>
                          <a:pt x="18154" y="6098"/>
                        </a:lnTo>
                        <a:lnTo>
                          <a:pt x="18154" y="5840"/>
                        </a:lnTo>
                        <a:lnTo>
                          <a:pt x="18490" y="5271"/>
                        </a:lnTo>
                        <a:lnTo>
                          <a:pt x="18965" y="4910"/>
                        </a:lnTo>
                        <a:lnTo>
                          <a:pt x="18965" y="4651"/>
                        </a:lnTo>
                        <a:lnTo>
                          <a:pt x="19161" y="4651"/>
                        </a:lnTo>
                        <a:lnTo>
                          <a:pt x="19161" y="3101"/>
                        </a:lnTo>
                        <a:lnTo>
                          <a:pt x="19357" y="3101"/>
                        </a:lnTo>
                        <a:lnTo>
                          <a:pt x="19357" y="3463"/>
                        </a:lnTo>
                        <a:lnTo>
                          <a:pt x="19608" y="3463"/>
                        </a:lnTo>
                        <a:lnTo>
                          <a:pt x="19608" y="3721"/>
                        </a:lnTo>
                        <a:lnTo>
                          <a:pt x="19720" y="3721"/>
                        </a:lnTo>
                        <a:lnTo>
                          <a:pt x="19720" y="5581"/>
                        </a:lnTo>
                        <a:lnTo>
                          <a:pt x="19972" y="5840"/>
                        </a:lnTo>
                        <a:lnTo>
                          <a:pt x="19972" y="11421"/>
                        </a:lnTo>
                        <a:lnTo>
                          <a:pt x="19720" y="11680"/>
                        </a:lnTo>
                        <a:lnTo>
                          <a:pt x="19720" y="12403"/>
                        </a:lnTo>
                        <a:lnTo>
                          <a:pt x="19608" y="12661"/>
                        </a:lnTo>
                        <a:lnTo>
                          <a:pt x="19608" y="12920"/>
                        </a:lnTo>
                        <a:lnTo>
                          <a:pt x="19357" y="12920"/>
                        </a:lnTo>
                        <a:lnTo>
                          <a:pt x="19357" y="13592"/>
                        </a:lnTo>
                        <a:lnTo>
                          <a:pt x="19161" y="13850"/>
                        </a:lnTo>
                        <a:lnTo>
                          <a:pt x="19161" y="14212"/>
                        </a:lnTo>
                        <a:lnTo>
                          <a:pt x="18965" y="14212"/>
                        </a:lnTo>
                        <a:lnTo>
                          <a:pt x="18965" y="14470"/>
                        </a:lnTo>
                        <a:lnTo>
                          <a:pt x="18797" y="14470"/>
                        </a:lnTo>
                        <a:lnTo>
                          <a:pt x="18490" y="15039"/>
                        </a:lnTo>
                        <a:lnTo>
                          <a:pt x="18350" y="15401"/>
                        </a:lnTo>
                        <a:lnTo>
                          <a:pt x="18350" y="15659"/>
                        </a:lnTo>
                        <a:lnTo>
                          <a:pt x="17902" y="16021"/>
                        </a:lnTo>
                        <a:lnTo>
                          <a:pt x="17483" y="16589"/>
                        </a:lnTo>
                        <a:lnTo>
                          <a:pt x="17343" y="16589"/>
                        </a:lnTo>
                        <a:lnTo>
                          <a:pt x="17343" y="16951"/>
                        </a:lnTo>
                        <a:lnTo>
                          <a:pt x="17119" y="17209"/>
                        </a:lnTo>
                        <a:lnTo>
                          <a:pt x="16671" y="17209"/>
                        </a:lnTo>
                        <a:lnTo>
                          <a:pt x="16671" y="17571"/>
                        </a:lnTo>
                        <a:lnTo>
                          <a:pt x="16476" y="17571"/>
                        </a:lnTo>
                        <a:lnTo>
                          <a:pt x="16224" y="17829"/>
                        </a:lnTo>
                        <a:lnTo>
                          <a:pt x="15804" y="17829"/>
                        </a:lnTo>
                        <a:lnTo>
                          <a:pt x="15664" y="18140"/>
                        </a:lnTo>
                        <a:lnTo>
                          <a:pt x="13930" y="18140"/>
                        </a:lnTo>
                        <a:lnTo>
                          <a:pt x="13762" y="18398"/>
                        </a:lnTo>
                        <a:lnTo>
                          <a:pt x="12699" y="18398"/>
                        </a:lnTo>
                        <a:lnTo>
                          <a:pt x="12559" y="18760"/>
                        </a:lnTo>
                        <a:lnTo>
                          <a:pt x="12112" y="18760"/>
                        </a:lnTo>
                        <a:lnTo>
                          <a:pt x="12112" y="19018"/>
                        </a:lnTo>
                        <a:lnTo>
                          <a:pt x="11692" y="19018"/>
                        </a:lnTo>
                        <a:lnTo>
                          <a:pt x="11692" y="19380"/>
                        </a:lnTo>
                        <a:lnTo>
                          <a:pt x="11021" y="19380"/>
                        </a:lnTo>
                        <a:lnTo>
                          <a:pt x="10881" y="19638"/>
                        </a:lnTo>
                        <a:lnTo>
                          <a:pt x="9343" y="19638"/>
                        </a:lnTo>
                        <a:lnTo>
                          <a:pt x="9343" y="19948"/>
                        </a:lnTo>
                        <a:lnTo>
                          <a:pt x="7413" y="19948"/>
                        </a:lnTo>
                        <a:lnTo>
                          <a:pt x="7273" y="19638"/>
                        </a:lnTo>
                        <a:lnTo>
                          <a:pt x="7105" y="19638"/>
                        </a:lnTo>
                        <a:lnTo>
                          <a:pt x="4224" y="1938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25400">
                    <a:noFill/>
                    <a:round/>
                    <a:headEnd type="none" w="sm" len="med"/>
                    <a:tailEnd type="none" w="sm" len="med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38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0" y="9142"/>
                    <a:ext cx="20000" cy="10858"/>
                  </a:xfrm>
                  <a:prstGeom prst="ellipse">
                    <a:avLst/>
                  </a:pr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3135" name="Rectangle 37"/>
                <p:cNvSpPr>
                  <a:spLocks noChangeArrowheads="1"/>
                </p:cNvSpPr>
                <p:nvPr/>
              </p:nvSpPr>
              <p:spPr bwMode="auto">
                <a:xfrm>
                  <a:off x="1214" y="3386"/>
                  <a:ext cx="214" cy="124"/>
                </a:xfrm>
                <a:prstGeom prst="rect">
                  <a:avLst/>
                </a:prstGeom>
                <a:noFill/>
                <a:ln w="2540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36" name="Text Box 38"/>
                <p:cNvSpPr txBox="1">
                  <a:spLocks noChangeArrowheads="1"/>
                </p:cNvSpPr>
                <p:nvPr/>
              </p:nvSpPr>
              <p:spPr bwMode="auto">
                <a:xfrm>
                  <a:off x="1271" y="3499"/>
                  <a:ext cx="122" cy="1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55952" tIns="27976" rIns="55952" bIns="27976">
                  <a:spAutoFit/>
                </a:bodyPr>
                <a:lstStyle/>
                <a:p>
                  <a:pPr defTabSz="1409700">
                    <a:spcBef>
                      <a:spcPct val="50000"/>
                    </a:spcBef>
                  </a:pPr>
                  <a:r>
                    <a:rPr lang="ru-RU" sz="1100" b="1">
                      <a:latin typeface="Times New Roman" pitchFamily="18" charset="0"/>
                      <a:cs typeface="Arial" charset="0"/>
                    </a:rPr>
                    <a:t>3</a:t>
                  </a:r>
                </a:p>
              </p:txBody>
            </p:sp>
          </p:grpSp>
        </p:grpSp>
      </p:grpSp>
      <p:grpSp>
        <p:nvGrpSpPr>
          <p:cNvPr id="3093" name="Group 39"/>
          <p:cNvGrpSpPr>
            <a:grpSpLocks/>
          </p:cNvGrpSpPr>
          <p:nvPr/>
        </p:nvGrpSpPr>
        <p:grpSpPr bwMode="auto">
          <a:xfrm>
            <a:off x="6905625" y="6816725"/>
            <a:ext cx="646113" cy="647700"/>
            <a:chOff x="4123" y="2297"/>
            <a:chExt cx="545" cy="500"/>
          </a:xfrm>
        </p:grpSpPr>
        <p:sp>
          <p:nvSpPr>
            <p:cNvPr id="3119" name="Oval 12"/>
            <p:cNvSpPr>
              <a:spLocks noChangeArrowheads="1"/>
            </p:cNvSpPr>
            <p:nvPr/>
          </p:nvSpPr>
          <p:spPr bwMode="auto">
            <a:xfrm>
              <a:off x="4123" y="2297"/>
              <a:ext cx="545" cy="5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dashDot"/>
              <a:round/>
              <a:headEnd/>
              <a:tailEnd/>
            </a:ln>
          </p:spPr>
          <p:txBody>
            <a:bodyPr wrap="none" lIns="90016" tIns="44981" rIns="90016" bIns="44981" anchor="ctr"/>
            <a:lstStyle/>
            <a:p>
              <a:pPr defTabSz="912813"/>
              <a:endParaRPr lang="ru-RU"/>
            </a:p>
          </p:txBody>
        </p:sp>
        <p:sp>
          <p:nvSpPr>
            <p:cNvPr id="3120" name="Oval 11"/>
            <p:cNvSpPr>
              <a:spLocks noChangeAspect="1" noChangeArrowheads="1"/>
            </p:cNvSpPr>
            <p:nvPr/>
          </p:nvSpPr>
          <p:spPr bwMode="auto">
            <a:xfrm>
              <a:off x="4168" y="2342"/>
              <a:ext cx="410" cy="409"/>
            </a:xfrm>
            <a:prstGeom prst="ellipse">
              <a:avLst/>
            </a:prstGeom>
            <a:solidFill>
              <a:srgbClr val="FFCCFF"/>
            </a:solidFill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lIns="90016" tIns="44981" rIns="90016" bIns="44981" anchor="ctr"/>
            <a:lstStyle/>
            <a:p>
              <a:pPr defTabSz="912813"/>
              <a:endParaRPr lang="ru-RU"/>
            </a:p>
          </p:txBody>
        </p:sp>
        <p:grpSp>
          <p:nvGrpSpPr>
            <p:cNvPr id="3121" name="Group 42"/>
            <p:cNvGrpSpPr>
              <a:grpSpLocks/>
            </p:cNvGrpSpPr>
            <p:nvPr/>
          </p:nvGrpSpPr>
          <p:grpSpPr bwMode="auto">
            <a:xfrm>
              <a:off x="4259" y="2403"/>
              <a:ext cx="256" cy="334"/>
              <a:chOff x="1214" y="3397"/>
              <a:chExt cx="215" cy="235"/>
            </a:xfrm>
          </p:grpSpPr>
          <p:sp>
            <p:nvSpPr>
              <p:cNvPr id="3122" name="Rectangle 43"/>
              <p:cNvSpPr>
                <a:spLocks noChangeArrowheads="1"/>
              </p:cNvSpPr>
              <p:nvPr/>
            </p:nvSpPr>
            <p:spPr bwMode="auto">
              <a:xfrm>
                <a:off x="1214" y="3510"/>
                <a:ext cx="215" cy="84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3123" name="Group 44"/>
              <p:cNvGrpSpPr>
                <a:grpSpLocks/>
              </p:cNvGrpSpPr>
              <p:nvPr/>
            </p:nvGrpSpPr>
            <p:grpSpPr bwMode="auto">
              <a:xfrm>
                <a:off x="1214" y="3397"/>
                <a:ext cx="214" cy="235"/>
                <a:chOff x="1214" y="3386"/>
                <a:chExt cx="214" cy="235"/>
              </a:xfrm>
            </p:grpSpPr>
            <p:grpSp>
              <p:nvGrpSpPr>
                <p:cNvPr id="3124" name="Group 45"/>
                <p:cNvGrpSpPr>
                  <a:grpSpLocks/>
                </p:cNvGrpSpPr>
                <p:nvPr/>
              </p:nvGrpSpPr>
              <p:grpSpPr bwMode="auto">
                <a:xfrm>
                  <a:off x="1245" y="3404"/>
                  <a:ext cx="153" cy="89"/>
                  <a:chOff x="0" y="0"/>
                  <a:chExt cx="20000" cy="20000"/>
                </a:xfrm>
              </p:grpSpPr>
              <p:sp>
                <p:nvSpPr>
                  <p:cNvPr id="3127" name="Freeform 46"/>
                  <p:cNvSpPr>
                    <a:spLocks/>
                  </p:cNvSpPr>
                  <p:nvPr/>
                </p:nvSpPr>
                <p:spPr bwMode="auto">
                  <a:xfrm>
                    <a:off x="3944" y="0"/>
                    <a:ext cx="12533" cy="13555"/>
                  </a:xfrm>
                  <a:custGeom>
                    <a:avLst/>
                    <a:gdLst>
                      <a:gd name="T0" fmla="*/ 1 w 20000"/>
                      <a:gd name="T1" fmla="*/ 1 h 20000"/>
                      <a:gd name="T2" fmla="*/ 1 w 20000"/>
                      <a:gd name="T3" fmla="*/ 1 h 20000"/>
                      <a:gd name="T4" fmla="*/ 1 w 20000"/>
                      <a:gd name="T5" fmla="*/ 1 h 20000"/>
                      <a:gd name="T6" fmla="*/ 1 w 20000"/>
                      <a:gd name="T7" fmla="*/ 1 h 20000"/>
                      <a:gd name="T8" fmla="*/ 1 w 20000"/>
                      <a:gd name="T9" fmla="*/ 1 h 20000"/>
                      <a:gd name="T10" fmla="*/ 1 w 20000"/>
                      <a:gd name="T11" fmla="*/ 1 h 20000"/>
                      <a:gd name="T12" fmla="*/ 1 w 20000"/>
                      <a:gd name="T13" fmla="*/ 1 h 20000"/>
                      <a:gd name="T14" fmla="*/ 1 w 20000"/>
                      <a:gd name="T15" fmla="*/ 1 h 20000"/>
                      <a:gd name="T16" fmla="*/ 1 w 20000"/>
                      <a:gd name="T17" fmla="*/ 1 h 20000"/>
                      <a:gd name="T18" fmla="*/ 1 w 20000"/>
                      <a:gd name="T19" fmla="*/ 1 h 20000"/>
                      <a:gd name="T20" fmla="*/ 1 w 20000"/>
                      <a:gd name="T21" fmla="*/ 1 h 20000"/>
                      <a:gd name="T22" fmla="*/ 1 w 20000"/>
                      <a:gd name="T23" fmla="*/ 1 h 20000"/>
                      <a:gd name="T24" fmla="*/ 1 w 20000"/>
                      <a:gd name="T25" fmla="*/ 1 h 20000"/>
                      <a:gd name="T26" fmla="*/ 1 w 20000"/>
                      <a:gd name="T27" fmla="*/ 1 h 20000"/>
                      <a:gd name="T28" fmla="*/ 1 w 20000"/>
                      <a:gd name="T29" fmla="*/ 1 h 20000"/>
                      <a:gd name="T30" fmla="*/ 1 w 20000"/>
                      <a:gd name="T31" fmla="*/ 1 h 20000"/>
                      <a:gd name="T32" fmla="*/ 1 w 20000"/>
                      <a:gd name="T33" fmla="*/ 1 h 20000"/>
                      <a:gd name="T34" fmla="*/ 1 w 20000"/>
                      <a:gd name="T35" fmla="*/ 1 h 20000"/>
                      <a:gd name="T36" fmla="*/ 1 w 20000"/>
                      <a:gd name="T37" fmla="*/ 1 h 20000"/>
                      <a:gd name="T38" fmla="*/ 1 w 20000"/>
                      <a:gd name="T39" fmla="*/ 0 h 20000"/>
                      <a:gd name="T40" fmla="*/ 1 w 20000"/>
                      <a:gd name="T41" fmla="*/ 1 h 20000"/>
                      <a:gd name="T42" fmla="*/ 1 w 20000"/>
                      <a:gd name="T43" fmla="*/ 1 h 20000"/>
                      <a:gd name="T44" fmla="*/ 1 w 20000"/>
                      <a:gd name="T45" fmla="*/ 1 h 20000"/>
                      <a:gd name="T46" fmla="*/ 1 w 20000"/>
                      <a:gd name="T47" fmla="*/ 1 h 20000"/>
                      <a:gd name="T48" fmla="*/ 1 w 20000"/>
                      <a:gd name="T49" fmla="*/ 1 h 20000"/>
                      <a:gd name="T50" fmla="*/ 1 w 20000"/>
                      <a:gd name="T51" fmla="*/ 1 h 20000"/>
                      <a:gd name="T52" fmla="*/ 1 w 20000"/>
                      <a:gd name="T53" fmla="*/ 1 h 20000"/>
                      <a:gd name="T54" fmla="*/ 1 w 20000"/>
                      <a:gd name="T55" fmla="*/ 1 h 20000"/>
                      <a:gd name="T56" fmla="*/ 1 w 20000"/>
                      <a:gd name="T57" fmla="*/ 1 h 20000"/>
                      <a:gd name="T58" fmla="*/ 1 w 20000"/>
                      <a:gd name="T59" fmla="*/ 1 h 20000"/>
                      <a:gd name="T60" fmla="*/ 1 w 20000"/>
                      <a:gd name="T61" fmla="*/ 1 h 20000"/>
                      <a:gd name="T62" fmla="*/ 1 w 20000"/>
                      <a:gd name="T63" fmla="*/ 1 h 20000"/>
                      <a:gd name="T64" fmla="*/ 1 w 20000"/>
                      <a:gd name="T65" fmla="*/ 1 h 20000"/>
                      <a:gd name="T66" fmla="*/ 1 w 20000"/>
                      <a:gd name="T67" fmla="*/ 1 h 20000"/>
                      <a:gd name="T68" fmla="*/ 1 w 20000"/>
                      <a:gd name="T69" fmla="*/ 1 h 20000"/>
                      <a:gd name="T70" fmla="*/ 1 w 20000"/>
                      <a:gd name="T71" fmla="*/ 1 h 20000"/>
                      <a:gd name="T72" fmla="*/ 1 w 20000"/>
                      <a:gd name="T73" fmla="*/ 1 h 20000"/>
                      <a:gd name="T74" fmla="*/ 1 w 20000"/>
                      <a:gd name="T75" fmla="*/ 1 h 20000"/>
                      <a:gd name="T76" fmla="*/ 1 w 20000"/>
                      <a:gd name="T77" fmla="*/ 1 h 20000"/>
                      <a:gd name="T78" fmla="*/ 1 w 20000"/>
                      <a:gd name="T79" fmla="*/ 1 h 20000"/>
                      <a:gd name="T80" fmla="*/ 1 w 20000"/>
                      <a:gd name="T81" fmla="*/ 1 h 20000"/>
                      <a:gd name="T82" fmla="*/ 1 w 20000"/>
                      <a:gd name="T83" fmla="*/ 1 h 20000"/>
                      <a:gd name="T84" fmla="*/ 1 w 20000"/>
                      <a:gd name="T85" fmla="*/ 1 h 20000"/>
                      <a:gd name="T86" fmla="*/ 1 w 20000"/>
                      <a:gd name="T87" fmla="*/ 1 h 20000"/>
                      <a:gd name="T88" fmla="*/ 1 w 20000"/>
                      <a:gd name="T89" fmla="*/ 1 h 20000"/>
                      <a:gd name="T90" fmla="*/ 1 w 20000"/>
                      <a:gd name="T91" fmla="*/ 1 h 20000"/>
                      <a:gd name="T92" fmla="*/ 1 w 20000"/>
                      <a:gd name="T93" fmla="*/ 1 h 20000"/>
                      <a:gd name="T94" fmla="*/ 1 w 20000"/>
                      <a:gd name="T95" fmla="*/ 1 h 20000"/>
                      <a:gd name="T96" fmla="*/ 1 w 20000"/>
                      <a:gd name="T97" fmla="*/ 1 h 20000"/>
                      <a:gd name="T98" fmla="*/ 1 w 20000"/>
                      <a:gd name="T99" fmla="*/ 1 h 20000"/>
                      <a:gd name="T100" fmla="*/ 1 w 20000"/>
                      <a:gd name="T101" fmla="*/ 1 h 20000"/>
                      <a:gd name="T102" fmla="*/ 1 w 20000"/>
                      <a:gd name="T103" fmla="*/ 1 h 20000"/>
                      <a:gd name="T104" fmla="*/ 1 w 20000"/>
                      <a:gd name="T105" fmla="*/ 1 h 20000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w 20000"/>
                      <a:gd name="T160" fmla="*/ 0 h 20000"/>
                      <a:gd name="T161" fmla="*/ 20000 w 20000"/>
                      <a:gd name="T162" fmla="*/ 20000 h 20000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T159" t="T160" r="T161" b="T162"/>
                    <a:pathLst>
                      <a:path w="20000" h="20000">
                        <a:moveTo>
                          <a:pt x="4224" y="19380"/>
                        </a:moveTo>
                        <a:lnTo>
                          <a:pt x="4112" y="19638"/>
                        </a:lnTo>
                        <a:lnTo>
                          <a:pt x="3972" y="19638"/>
                        </a:lnTo>
                        <a:lnTo>
                          <a:pt x="3497" y="19380"/>
                        </a:lnTo>
                        <a:lnTo>
                          <a:pt x="3301" y="19380"/>
                        </a:lnTo>
                        <a:lnTo>
                          <a:pt x="2909" y="19018"/>
                        </a:lnTo>
                        <a:lnTo>
                          <a:pt x="2685" y="19018"/>
                        </a:lnTo>
                        <a:lnTo>
                          <a:pt x="2685" y="18760"/>
                        </a:lnTo>
                        <a:lnTo>
                          <a:pt x="2545" y="18398"/>
                        </a:lnTo>
                        <a:lnTo>
                          <a:pt x="2294" y="18398"/>
                        </a:lnTo>
                        <a:lnTo>
                          <a:pt x="2294" y="18140"/>
                        </a:lnTo>
                        <a:lnTo>
                          <a:pt x="1790" y="17829"/>
                        </a:lnTo>
                        <a:lnTo>
                          <a:pt x="1483" y="17209"/>
                        </a:lnTo>
                        <a:lnTo>
                          <a:pt x="1007" y="16951"/>
                        </a:lnTo>
                        <a:lnTo>
                          <a:pt x="867" y="16589"/>
                        </a:lnTo>
                        <a:lnTo>
                          <a:pt x="867" y="16021"/>
                        </a:lnTo>
                        <a:lnTo>
                          <a:pt x="671" y="15659"/>
                        </a:lnTo>
                        <a:lnTo>
                          <a:pt x="671" y="15401"/>
                        </a:lnTo>
                        <a:lnTo>
                          <a:pt x="420" y="15039"/>
                        </a:lnTo>
                        <a:lnTo>
                          <a:pt x="140" y="14470"/>
                        </a:lnTo>
                        <a:lnTo>
                          <a:pt x="0" y="14212"/>
                        </a:lnTo>
                        <a:lnTo>
                          <a:pt x="0" y="9561"/>
                        </a:lnTo>
                        <a:lnTo>
                          <a:pt x="140" y="9199"/>
                        </a:lnTo>
                        <a:lnTo>
                          <a:pt x="140" y="8372"/>
                        </a:lnTo>
                        <a:lnTo>
                          <a:pt x="420" y="8010"/>
                        </a:lnTo>
                        <a:lnTo>
                          <a:pt x="420" y="7649"/>
                        </a:lnTo>
                        <a:lnTo>
                          <a:pt x="671" y="7132"/>
                        </a:lnTo>
                        <a:lnTo>
                          <a:pt x="671" y="6098"/>
                        </a:lnTo>
                        <a:lnTo>
                          <a:pt x="867" y="6098"/>
                        </a:lnTo>
                        <a:lnTo>
                          <a:pt x="867" y="4651"/>
                        </a:lnTo>
                        <a:lnTo>
                          <a:pt x="1007" y="4289"/>
                        </a:lnTo>
                        <a:lnTo>
                          <a:pt x="1231" y="3721"/>
                        </a:lnTo>
                        <a:lnTo>
                          <a:pt x="2098" y="2481"/>
                        </a:lnTo>
                        <a:lnTo>
                          <a:pt x="2294" y="2481"/>
                        </a:lnTo>
                        <a:lnTo>
                          <a:pt x="2294" y="2222"/>
                        </a:lnTo>
                        <a:lnTo>
                          <a:pt x="2545" y="1912"/>
                        </a:lnTo>
                        <a:lnTo>
                          <a:pt x="2685" y="1912"/>
                        </a:lnTo>
                        <a:lnTo>
                          <a:pt x="2909" y="1189"/>
                        </a:lnTo>
                        <a:lnTo>
                          <a:pt x="3105" y="1189"/>
                        </a:lnTo>
                        <a:lnTo>
                          <a:pt x="3105" y="930"/>
                        </a:lnTo>
                        <a:lnTo>
                          <a:pt x="3301" y="930"/>
                        </a:lnTo>
                        <a:lnTo>
                          <a:pt x="3301" y="672"/>
                        </a:lnTo>
                        <a:lnTo>
                          <a:pt x="3497" y="672"/>
                        </a:lnTo>
                        <a:lnTo>
                          <a:pt x="3497" y="362"/>
                        </a:lnTo>
                        <a:lnTo>
                          <a:pt x="3748" y="362"/>
                        </a:lnTo>
                        <a:lnTo>
                          <a:pt x="3748" y="930"/>
                        </a:lnTo>
                        <a:lnTo>
                          <a:pt x="3497" y="1189"/>
                        </a:lnTo>
                        <a:lnTo>
                          <a:pt x="3497" y="2481"/>
                        </a:lnTo>
                        <a:lnTo>
                          <a:pt x="3301" y="2481"/>
                        </a:lnTo>
                        <a:lnTo>
                          <a:pt x="3301" y="6822"/>
                        </a:lnTo>
                        <a:lnTo>
                          <a:pt x="3497" y="7132"/>
                        </a:lnTo>
                        <a:lnTo>
                          <a:pt x="3497" y="7390"/>
                        </a:lnTo>
                        <a:lnTo>
                          <a:pt x="3748" y="7390"/>
                        </a:lnTo>
                        <a:lnTo>
                          <a:pt x="3748" y="7649"/>
                        </a:lnTo>
                        <a:lnTo>
                          <a:pt x="3972" y="7649"/>
                        </a:lnTo>
                        <a:lnTo>
                          <a:pt x="3972" y="8372"/>
                        </a:lnTo>
                        <a:lnTo>
                          <a:pt x="4364" y="8372"/>
                        </a:lnTo>
                        <a:lnTo>
                          <a:pt x="4364" y="8010"/>
                        </a:lnTo>
                        <a:lnTo>
                          <a:pt x="4783" y="8010"/>
                        </a:lnTo>
                        <a:lnTo>
                          <a:pt x="4979" y="7649"/>
                        </a:lnTo>
                        <a:lnTo>
                          <a:pt x="5147" y="7390"/>
                        </a:lnTo>
                        <a:lnTo>
                          <a:pt x="5790" y="7390"/>
                        </a:lnTo>
                        <a:lnTo>
                          <a:pt x="5790" y="7132"/>
                        </a:lnTo>
                        <a:lnTo>
                          <a:pt x="6042" y="6822"/>
                        </a:lnTo>
                        <a:lnTo>
                          <a:pt x="6462" y="6460"/>
                        </a:lnTo>
                        <a:lnTo>
                          <a:pt x="6657" y="6098"/>
                        </a:lnTo>
                        <a:lnTo>
                          <a:pt x="6657" y="5840"/>
                        </a:lnTo>
                        <a:lnTo>
                          <a:pt x="6825" y="5840"/>
                        </a:lnTo>
                        <a:lnTo>
                          <a:pt x="6825" y="4910"/>
                        </a:lnTo>
                        <a:lnTo>
                          <a:pt x="7105" y="4910"/>
                        </a:lnTo>
                        <a:lnTo>
                          <a:pt x="7273" y="4651"/>
                        </a:lnTo>
                        <a:lnTo>
                          <a:pt x="7273" y="3101"/>
                        </a:lnTo>
                        <a:lnTo>
                          <a:pt x="7105" y="3101"/>
                        </a:lnTo>
                        <a:lnTo>
                          <a:pt x="7105" y="2481"/>
                        </a:lnTo>
                        <a:lnTo>
                          <a:pt x="6825" y="2222"/>
                        </a:lnTo>
                        <a:lnTo>
                          <a:pt x="6825" y="1550"/>
                        </a:lnTo>
                        <a:lnTo>
                          <a:pt x="6657" y="1189"/>
                        </a:lnTo>
                        <a:lnTo>
                          <a:pt x="6657" y="672"/>
                        </a:lnTo>
                        <a:lnTo>
                          <a:pt x="6462" y="362"/>
                        </a:lnTo>
                        <a:lnTo>
                          <a:pt x="6462" y="0"/>
                        </a:lnTo>
                        <a:lnTo>
                          <a:pt x="7413" y="0"/>
                        </a:lnTo>
                        <a:lnTo>
                          <a:pt x="7664" y="362"/>
                        </a:lnTo>
                        <a:lnTo>
                          <a:pt x="8336" y="362"/>
                        </a:lnTo>
                        <a:lnTo>
                          <a:pt x="8476" y="672"/>
                        </a:lnTo>
                        <a:lnTo>
                          <a:pt x="9343" y="672"/>
                        </a:lnTo>
                        <a:lnTo>
                          <a:pt x="9343" y="930"/>
                        </a:lnTo>
                        <a:lnTo>
                          <a:pt x="9706" y="930"/>
                        </a:lnTo>
                        <a:lnTo>
                          <a:pt x="9706" y="1189"/>
                        </a:lnTo>
                        <a:lnTo>
                          <a:pt x="10154" y="1189"/>
                        </a:lnTo>
                        <a:lnTo>
                          <a:pt x="10154" y="1550"/>
                        </a:lnTo>
                        <a:lnTo>
                          <a:pt x="10434" y="1550"/>
                        </a:lnTo>
                        <a:lnTo>
                          <a:pt x="10629" y="1912"/>
                        </a:lnTo>
                        <a:lnTo>
                          <a:pt x="10629" y="2222"/>
                        </a:lnTo>
                        <a:lnTo>
                          <a:pt x="10881" y="2222"/>
                        </a:lnTo>
                        <a:lnTo>
                          <a:pt x="10881" y="2739"/>
                        </a:lnTo>
                        <a:lnTo>
                          <a:pt x="11021" y="2739"/>
                        </a:lnTo>
                        <a:lnTo>
                          <a:pt x="11021" y="3463"/>
                        </a:lnTo>
                        <a:lnTo>
                          <a:pt x="11245" y="3463"/>
                        </a:lnTo>
                        <a:lnTo>
                          <a:pt x="11245" y="3721"/>
                        </a:lnTo>
                        <a:lnTo>
                          <a:pt x="11497" y="4031"/>
                        </a:lnTo>
                        <a:lnTo>
                          <a:pt x="11497" y="4651"/>
                        </a:lnTo>
                        <a:lnTo>
                          <a:pt x="11692" y="4910"/>
                        </a:lnTo>
                        <a:lnTo>
                          <a:pt x="11692" y="8630"/>
                        </a:lnTo>
                        <a:lnTo>
                          <a:pt x="11692" y="8010"/>
                        </a:lnTo>
                        <a:lnTo>
                          <a:pt x="11832" y="8010"/>
                        </a:lnTo>
                        <a:lnTo>
                          <a:pt x="12112" y="7649"/>
                        </a:lnTo>
                        <a:lnTo>
                          <a:pt x="12252" y="7649"/>
                        </a:lnTo>
                        <a:lnTo>
                          <a:pt x="12252" y="7390"/>
                        </a:lnTo>
                        <a:lnTo>
                          <a:pt x="12559" y="7390"/>
                        </a:lnTo>
                        <a:lnTo>
                          <a:pt x="12559" y="7132"/>
                        </a:lnTo>
                        <a:lnTo>
                          <a:pt x="12699" y="7132"/>
                        </a:lnTo>
                        <a:lnTo>
                          <a:pt x="12699" y="6822"/>
                        </a:lnTo>
                        <a:lnTo>
                          <a:pt x="12923" y="6460"/>
                        </a:lnTo>
                        <a:lnTo>
                          <a:pt x="13175" y="6098"/>
                        </a:lnTo>
                        <a:lnTo>
                          <a:pt x="13175" y="5581"/>
                        </a:lnTo>
                        <a:lnTo>
                          <a:pt x="13371" y="5581"/>
                        </a:lnTo>
                        <a:lnTo>
                          <a:pt x="13371" y="4651"/>
                        </a:lnTo>
                        <a:lnTo>
                          <a:pt x="13510" y="4289"/>
                        </a:lnTo>
                        <a:lnTo>
                          <a:pt x="13510" y="3721"/>
                        </a:lnTo>
                        <a:lnTo>
                          <a:pt x="13371" y="3463"/>
                        </a:lnTo>
                        <a:lnTo>
                          <a:pt x="13371" y="2481"/>
                        </a:lnTo>
                        <a:lnTo>
                          <a:pt x="13175" y="2481"/>
                        </a:lnTo>
                        <a:lnTo>
                          <a:pt x="13175" y="1550"/>
                        </a:lnTo>
                        <a:lnTo>
                          <a:pt x="12923" y="1550"/>
                        </a:lnTo>
                        <a:lnTo>
                          <a:pt x="12923" y="1189"/>
                        </a:lnTo>
                        <a:lnTo>
                          <a:pt x="13371" y="1189"/>
                        </a:lnTo>
                        <a:lnTo>
                          <a:pt x="13371" y="1550"/>
                        </a:lnTo>
                        <a:lnTo>
                          <a:pt x="13762" y="1550"/>
                        </a:lnTo>
                        <a:lnTo>
                          <a:pt x="13930" y="1912"/>
                        </a:lnTo>
                        <a:lnTo>
                          <a:pt x="14322" y="1912"/>
                        </a:lnTo>
                        <a:lnTo>
                          <a:pt x="14322" y="2222"/>
                        </a:lnTo>
                        <a:lnTo>
                          <a:pt x="14601" y="2222"/>
                        </a:lnTo>
                        <a:lnTo>
                          <a:pt x="14853" y="2481"/>
                        </a:lnTo>
                        <a:lnTo>
                          <a:pt x="15049" y="2481"/>
                        </a:lnTo>
                        <a:lnTo>
                          <a:pt x="15049" y="2739"/>
                        </a:lnTo>
                        <a:lnTo>
                          <a:pt x="15161" y="3101"/>
                        </a:lnTo>
                        <a:lnTo>
                          <a:pt x="15161" y="3463"/>
                        </a:lnTo>
                        <a:lnTo>
                          <a:pt x="15441" y="3463"/>
                        </a:lnTo>
                        <a:lnTo>
                          <a:pt x="15664" y="3721"/>
                        </a:lnTo>
                        <a:lnTo>
                          <a:pt x="15664" y="4031"/>
                        </a:lnTo>
                        <a:lnTo>
                          <a:pt x="15804" y="4289"/>
                        </a:lnTo>
                        <a:lnTo>
                          <a:pt x="15804" y="4651"/>
                        </a:lnTo>
                        <a:lnTo>
                          <a:pt x="16000" y="4651"/>
                        </a:lnTo>
                        <a:lnTo>
                          <a:pt x="16000" y="5840"/>
                        </a:lnTo>
                        <a:lnTo>
                          <a:pt x="16224" y="6098"/>
                        </a:lnTo>
                        <a:lnTo>
                          <a:pt x="16224" y="6822"/>
                        </a:lnTo>
                        <a:lnTo>
                          <a:pt x="16476" y="7132"/>
                        </a:lnTo>
                        <a:lnTo>
                          <a:pt x="16476" y="8372"/>
                        </a:lnTo>
                        <a:lnTo>
                          <a:pt x="16476" y="7649"/>
                        </a:lnTo>
                        <a:lnTo>
                          <a:pt x="16671" y="7649"/>
                        </a:lnTo>
                        <a:lnTo>
                          <a:pt x="16671" y="7390"/>
                        </a:lnTo>
                        <a:lnTo>
                          <a:pt x="16839" y="7390"/>
                        </a:lnTo>
                        <a:lnTo>
                          <a:pt x="17119" y="7132"/>
                        </a:lnTo>
                        <a:lnTo>
                          <a:pt x="17343" y="7132"/>
                        </a:lnTo>
                        <a:lnTo>
                          <a:pt x="17343" y="6822"/>
                        </a:lnTo>
                        <a:lnTo>
                          <a:pt x="17678" y="6822"/>
                        </a:lnTo>
                        <a:lnTo>
                          <a:pt x="17678" y="6460"/>
                        </a:lnTo>
                        <a:lnTo>
                          <a:pt x="17902" y="6460"/>
                        </a:lnTo>
                        <a:lnTo>
                          <a:pt x="18154" y="6098"/>
                        </a:lnTo>
                        <a:lnTo>
                          <a:pt x="18154" y="5840"/>
                        </a:lnTo>
                        <a:lnTo>
                          <a:pt x="18490" y="5271"/>
                        </a:lnTo>
                        <a:lnTo>
                          <a:pt x="18965" y="4910"/>
                        </a:lnTo>
                        <a:lnTo>
                          <a:pt x="18965" y="4651"/>
                        </a:lnTo>
                        <a:lnTo>
                          <a:pt x="19161" y="4651"/>
                        </a:lnTo>
                        <a:lnTo>
                          <a:pt x="19161" y="3101"/>
                        </a:lnTo>
                        <a:lnTo>
                          <a:pt x="19357" y="3101"/>
                        </a:lnTo>
                        <a:lnTo>
                          <a:pt x="19357" y="3463"/>
                        </a:lnTo>
                        <a:lnTo>
                          <a:pt x="19608" y="3463"/>
                        </a:lnTo>
                        <a:lnTo>
                          <a:pt x="19608" y="3721"/>
                        </a:lnTo>
                        <a:lnTo>
                          <a:pt x="19720" y="3721"/>
                        </a:lnTo>
                        <a:lnTo>
                          <a:pt x="19720" y="5581"/>
                        </a:lnTo>
                        <a:lnTo>
                          <a:pt x="19972" y="5840"/>
                        </a:lnTo>
                        <a:lnTo>
                          <a:pt x="19972" y="11421"/>
                        </a:lnTo>
                        <a:lnTo>
                          <a:pt x="19720" y="11680"/>
                        </a:lnTo>
                        <a:lnTo>
                          <a:pt x="19720" y="12403"/>
                        </a:lnTo>
                        <a:lnTo>
                          <a:pt x="19608" y="12661"/>
                        </a:lnTo>
                        <a:lnTo>
                          <a:pt x="19608" y="12920"/>
                        </a:lnTo>
                        <a:lnTo>
                          <a:pt x="19357" y="12920"/>
                        </a:lnTo>
                        <a:lnTo>
                          <a:pt x="19357" y="13592"/>
                        </a:lnTo>
                        <a:lnTo>
                          <a:pt x="19161" y="13850"/>
                        </a:lnTo>
                        <a:lnTo>
                          <a:pt x="19161" y="14212"/>
                        </a:lnTo>
                        <a:lnTo>
                          <a:pt x="18965" y="14212"/>
                        </a:lnTo>
                        <a:lnTo>
                          <a:pt x="18965" y="14470"/>
                        </a:lnTo>
                        <a:lnTo>
                          <a:pt x="18797" y="14470"/>
                        </a:lnTo>
                        <a:lnTo>
                          <a:pt x="18490" y="15039"/>
                        </a:lnTo>
                        <a:lnTo>
                          <a:pt x="18350" y="15401"/>
                        </a:lnTo>
                        <a:lnTo>
                          <a:pt x="18350" y="15659"/>
                        </a:lnTo>
                        <a:lnTo>
                          <a:pt x="17902" y="16021"/>
                        </a:lnTo>
                        <a:lnTo>
                          <a:pt x="17483" y="16589"/>
                        </a:lnTo>
                        <a:lnTo>
                          <a:pt x="17343" y="16589"/>
                        </a:lnTo>
                        <a:lnTo>
                          <a:pt x="17343" y="16951"/>
                        </a:lnTo>
                        <a:lnTo>
                          <a:pt x="17119" y="17209"/>
                        </a:lnTo>
                        <a:lnTo>
                          <a:pt x="16671" y="17209"/>
                        </a:lnTo>
                        <a:lnTo>
                          <a:pt x="16671" y="17571"/>
                        </a:lnTo>
                        <a:lnTo>
                          <a:pt x="16476" y="17571"/>
                        </a:lnTo>
                        <a:lnTo>
                          <a:pt x="16224" y="17829"/>
                        </a:lnTo>
                        <a:lnTo>
                          <a:pt x="15804" y="17829"/>
                        </a:lnTo>
                        <a:lnTo>
                          <a:pt x="15664" y="18140"/>
                        </a:lnTo>
                        <a:lnTo>
                          <a:pt x="13930" y="18140"/>
                        </a:lnTo>
                        <a:lnTo>
                          <a:pt x="13762" y="18398"/>
                        </a:lnTo>
                        <a:lnTo>
                          <a:pt x="12699" y="18398"/>
                        </a:lnTo>
                        <a:lnTo>
                          <a:pt x="12559" y="18760"/>
                        </a:lnTo>
                        <a:lnTo>
                          <a:pt x="12112" y="18760"/>
                        </a:lnTo>
                        <a:lnTo>
                          <a:pt x="12112" y="19018"/>
                        </a:lnTo>
                        <a:lnTo>
                          <a:pt x="11692" y="19018"/>
                        </a:lnTo>
                        <a:lnTo>
                          <a:pt x="11692" y="19380"/>
                        </a:lnTo>
                        <a:lnTo>
                          <a:pt x="11021" y="19380"/>
                        </a:lnTo>
                        <a:lnTo>
                          <a:pt x="10881" y="19638"/>
                        </a:lnTo>
                        <a:lnTo>
                          <a:pt x="9343" y="19638"/>
                        </a:lnTo>
                        <a:lnTo>
                          <a:pt x="9343" y="19948"/>
                        </a:lnTo>
                        <a:lnTo>
                          <a:pt x="7413" y="19948"/>
                        </a:lnTo>
                        <a:lnTo>
                          <a:pt x="7273" y="19638"/>
                        </a:lnTo>
                        <a:lnTo>
                          <a:pt x="7105" y="19638"/>
                        </a:lnTo>
                        <a:lnTo>
                          <a:pt x="4224" y="1938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25400">
                    <a:noFill/>
                    <a:round/>
                    <a:headEnd type="none" w="sm" len="med"/>
                    <a:tailEnd type="none" w="sm" len="med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28" name="Oval 4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9142"/>
                    <a:ext cx="20000" cy="10858"/>
                  </a:xfrm>
                  <a:prstGeom prst="ellipse">
                    <a:avLst/>
                  </a:pr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3125" name="Rectangle 48"/>
                <p:cNvSpPr>
                  <a:spLocks noChangeArrowheads="1"/>
                </p:cNvSpPr>
                <p:nvPr/>
              </p:nvSpPr>
              <p:spPr bwMode="auto">
                <a:xfrm>
                  <a:off x="1214" y="3386"/>
                  <a:ext cx="214" cy="124"/>
                </a:xfrm>
                <a:prstGeom prst="rect">
                  <a:avLst/>
                </a:prstGeom>
                <a:noFill/>
                <a:ln w="2540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26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1271" y="3499"/>
                  <a:ext cx="122" cy="1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55952" tIns="27976" rIns="55952" bIns="27976">
                  <a:spAutoFit/>
                </a:bodyPr>
                <a:lstStyle/>
                <a:p>
                  <a:pPr defTabSz="1409700">
                    <a:spcBef>
                      <a:spcPct val="50000"/>
                    </a:spcBef>
                  </a:pPr>
                  <a:r>
                    <a:rPr lang="ru-RU" sz="1100" b="1">
                      <a:latin typeface="Times New Roman" pitchFamily="18" charset="0"/>
                      <a:cs typeface="Arial" charset="0"/>
                    </a:rPr>
                    <a:t>3</a:t>
                  </a:r>
                </a:p>
              </p:txBody>
            </p:sp>
          </p:grpSp>
        </p:grpSp>
      </p:grpSp>
      <p:grpSp>
        <p:nvGrpSpPr>
          <p:cNvPr id="3094" name="Group 50"/>
          <p:cNvGrpSpPr>
            <a:grpSpLocks/>
          </p:cNvGrpSpPr>
          <p:nvPr/>
        </p:nvGrpSpPr>
        <p:grpSpPr bwMode="auto">
          <a:xfrm>
            <a:off x="7553325" y="2279650"/>
            <a:ext cx="647700" cy="574675"/>
            <a:chOff x="4123" y="2297"/>
            <a:chExt cx="545" cy="500"/>
          </a:xfrm>
        </p:grpSpPr>
        <p:sp>
          <p:nvSpPr>
            <p:cNvPr id="3109" name="Oval 12"/>
            <p:cNvSpPr>
              <a:spLocks noChangeArrowheads="1"/>
            </p:cNvSpPr>
            <p:nvPr/>
          </p:nvSpPr>
          <p:spPr bwMode="auto">
            <a:xfrm>
              <a:off x="4123" y="2297"/>
              <a:ext cx="545" cy="5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dashDot"/>
              <a:round/>
              <a:headEnd/>
              <a:tailEnd/>
            </a:ln>
          </p:spPr>
          <p:txBody>
            <a:bodyPr wrap="none" lIns="90016" tIns="44981" rIns="90016" bIns="44981" anchor="ctr"/>
            <a:lstStyle/>
            <a:p>
              <a:pPr defTabSz="912813"/>
              <a:endParaRPr lang="ru-RU"/>
            </a:p>
          </p:txBody>
        </p:sp>
        <p:sp>
          <p:nvSpPr>
            <p:cNvPr id="3110" name="Oval 11"/>
            <p:cNvSpPr>
              <a:spLocks noChangeAspect="1" noChangeArrowheads="1"/>
            </p:cNvSpPr>
            <p:nvPr/>
          </p:nvSpPr>
          <p:spPr bwMode="auto">
            <a:xfrm>
              <a:off x="4168" y="2342"/>
              <a:ext cx="410" cy="409"/>
            </a:xfrm>
            <a:prstGeom prst="ellipse">
              <a:avLst/>
            </a:prstGeom>
            <a:solidFill>
              <a:srgbClr val="FFCCFF"/>
            </a:solidFill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lIns="90016" tIns="44981" rIns="90016" bIns="44981" anchor="ctr"/>
            <a:lstStyle/>
            <a:p>
              <a:pPr defTabSz="912813"/>
              <a:endParaRPr lang="ru-RU"/>
            </a:p>
          </p:txBody>
        </p:sp>
        <p:grpSp>
          <p:nvGrpSpPr>
            <p:cNvPr id="3111" name="Group 53"/>
            <p:cNvGrpSpPr>
              <a:grpSpLocks/>
            </p:cNvGrpSpPr>
            <p:nvPr/>
          </p:nvGrpSpPr>
          <p:grpSpPr bwMode="auto">
            <a:xfrm>
              <a:off x="4259" y="2403"/>
              <a:ext cx="256" cy="357"/>
              <a:chOff x="1214" y="3397"/>
              <a:chExt cx="215" cy="251"/>
            </a:xfrm>
          </p:grpSpPr>
          <p:sp>
            <p:nvSpPr>
              <p:cNvPr id="3112" name="Rectangle 54"/>
              <p:cNvSpPr>
                <a:spLocks noChangeArrowheads="1"/>
              </p:cNvSpPr>
              <p:nvPr/>
            </p:nvSpPr>
            <p:spPr bwMode="auto">
              <a:xfrm>
                <a:off x="1214" y="3510"/>
                <a:ext cx="215" cy="84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3113" name="Group 55"/>
              <p:cNvGrpSpPr>
                <a:grpSpLocks/>
              </p:cNvGrpSpPr>
              <p:nvPr/>
            </p:nvGrpSpPr>
            <p:grpSpPr bwMode="auto">
              <a:xfrm>
                <a:off x="1214" y="3397"/>
                <a:ext cx="214" cy="251"/>
                <a:chOff x="1214" y="3386"/>
                <a:chExt cx="214" cy="251"/>
              </a:xfrm>
            </p:grpSpPr>
            <p:grpSp>
              <p:nvGrpSpPr>
                <p:cNvPr id="3114" name="Group 56"/>
                <p:cNvGrpSpPr>
                  <a:grpSpLocks/>
                </p:cNvGrpSpPr>
                <p:nvPr/>
              </p:nvGrpSpPr>
              <p:grpSpPr bwMode="auto">
                <a:xfrm>
                  <a:off x="1245" y="3404"/>
                  <a:ext cx="153" cy="89"/>
                  <a:chOff x="0" y="0"/>
                  <a:chExt cx="20000" cy="20000"/>
                </a:xfrm>
              </p:grpSpPr>
              <p:sp>
                <p:nvSpPr>
                  <p:cNvPr id="3117" name="Freeform 57"/>
                  <p:cNvSpPr>
                    <a:spLocks/>
                  </p:cNvSpPr>
                  <p:nvPr/>
                </p:nvSpPr>
                <p:spPr bwMode="auto">
                  <a:xfrm>
                    <a:off x="3944" y="0"/>
                    <a:ext cx="12533" cy="13555"/>
                  </a:xfrm>
                  <a:custGeom>
                    <a:avLst/>
                    <a:gdLst>
                      <a:gd name="T0" fmla="*/ 1 w 20000"/>
                      <a:gd name="T1" fmla="*/ 1 h 20000"/>
                      <a:gd name="T2" fmla="*/ 1 w 20000"/>
                      <a:gd name="T3" fmla="*/ 1 h 20000"/>
                      <a:gd name="T4" fmla="*/ 1 w 20000"/>
                      <a:gd name="T5" fmla="*/ 1 h 20000"/>
                      <a:gd name="T6" fmla="*/ 1 w 20000"/>
                      <a:gd name="T7" fmla="*/ 1 h 20000"/>
                      <a:gd name="T8" fmla="*/ 1 w 20000"/>
                      <a:gd name="T9" fmla="*/ 1 h 20000"/>
                      <a:gd name="T10" fmla="*/ 1 w 20000"/>
                      <a:gd name="T11" fmla="*/ 1 h 20000"/>
                      <a:gd name="T12" fmla="*/ 1 w 20000"/>
                      <a:gd name="T13" fmla="*/ 1 h 20000"/>
                      <a:gd name="T14" fmla="*/ 1 w 20000"/>
                      <a:gd name="T15" fmla="*/ 1 h 20000"/>
                      <a:gd name="T16" fmla="*/ 1 w 20000"/>
                      <a:gd name="T17" fmla="*/ 1 h 20000"/>
                      <a:gd name="T18" fmla="*/ 1 w 20000"/>
                      <a:gd name="T19" fmla="*/ 1 h 20000"/>
                      <a:gd name="T20" fmla="*/ 1 w 20000"/>
                      <a:gd name="T21" fmla="*/ 1 h 20000"/>
                      <a:gd name="T22" fmla="*/ 1 w 20000"/>
                      <a:gd name="T23" fmla="*/ 1 h 20000"/>
                      <a:gd name="T24" fmla="*/ 1 w 20000"/>
                      <a:gd name="T25" fmla="*/ 1 h 20000"/>
                      <a:gd name="T26" fmla="*/ 1 w 20000"/>
                      <a:gd name="T27" fmla="*/ 1 h 20000"/>
                      <a:gd name="T28" fmla="*/ 1 w 20000"/>
                      <a:gd name="T29" fmla="*/ 1 h 20000"/>
                      <a:gd name="T30" fmla="*/ 1 w 20000"/>
                      <a:gd name="T31" fmla="*/ 1 h 20000"/>
                      <a:gd name="T32" fmla="*/ 1 w 20000"/>
                      <a:gd name="T33" fmla="*/ 1 h 20000"/>
                      <a:gd name="T34" fmla="*/ 1 w 20000"/>
                      <a:gd name="T35" fmla="*/ 1 h 20000"/>
                      <a:gd name="T36" fmla="*/ 1 w 20000"/>
                      <a:gd name="T37" fmla="*/ 1 h 20000"/>
                      <a:gd name="T38" fmla="*/ 1 w 20000"/>
                      <a:gd name="T39" fmla="*/ 0 h 20000"/>
                      <a:gd name="T40" fmla="*/ 1 w 20000"/>
                      <a:gd name="T41" fmla="*/ 1 h 20000"/>
                      <a:gd name="T42" fmla="*/ 1 w 20000"/>
                      <a:gd name="T43" fmla="*/ 1 h 20000"/>
                      <a:gd name="T44" fmla="*/ 1 w 20000"/>
                      <a:gd name="T45" fmla="*/ 1 h 20000"/>
                      <a:gd name="T46" fmla="*/ 1 w 20000"/>
                      <a:gd name="T47" fmla="*/ 1 h 20000"/>
                      <a:gd name="T48" fmla="*/ 1 w 20000"/>
                      <a:gd name="T49" fmla="*/ 1 h 20000"/>
                      <a:gd name="T50" fmla="*/ 1 w 20000"/>
                      <a:gd name="T51" fmla="*/ 1 h 20000"/>
                      <a:gd name="T52" fmla="*/ 1 w 20000"/>
                      <a:gd name="T53" fmla="*/ 1 h 20000"/>
                      <a:gd name="T54" fmla="*/ 1 w 20000"/>
                      <a:gd name="T55" fmla="*/ 1 h 20000"/>
                      <a:gd name="T56" fmla="*/ 1 w 20000"/>
                      <a:gd name="T57" fmla="*/ 1 h 20000"/>
                      <a:gd name="T58" fmla="*/ 1 w 20000"/>
                      <a:gd name="T59" fmla="*/ 1 h 20000"/>
                      <a:gd name="T60" fmla="*/ 1 w 20000"/>
                      <a:gd name="T61" fmla="*/ 1 h 20000"/>
                      <a:gd name="T62" fmla="*/ 1 w 20000"/>
                      <a:gd name="T63" fmla="*/ 1 h 20000"/>
                      <a:gd name="T64" fmla="*/ 1 w 20000"/>
                      <a:gd name="T65" fmla="*/ 1 h 20000"/>
                      <a:gd name="T66" fmla="*/ 1 w 20000"/>
                      <a:gd name="T67" fmla="*/ 1 h 20000"/>
                      <a:gd name="T68" fmla="*/ 1 w 20000"/>
                      <a:gd name="T69" fmla="*/ 1 h 20000"/>
                      <a:gd name="T70" fmla="*/ 1 w 20000"/>
                      <a:gd name="T71" fmla="*/ 1 h 20000"/>
                      <a:gd name="T72" fmla="*/ 1 w 20000"/>
                      <a:gd name="T73" fmla="*/ 1 h 20000"/>
                      <a:gd name="T74" fmla="*/ 1 w 20000"/>
                      <a:gd name="T75" fmla="*/ 1 h 20000"/>
                      <a:gd name="T76" fmla="*/ 1 w 20000"/>
                      <a:gd name="T77" fmla="*/ 1 h 20000"/>
                      <a:gd name="T78" fmla="*/ 1 w 20000"/>
                      <a:gd name="T79" fmla="*/ 1 h 20000"/>
                      <a:gd name="T80" fmla="*/ 1 w 20000"/>
                      <a:gd name="T81" fmla="*/ 1 h 20000"/>
                      <a:gd name="T82" fmla="*/ 1 w 20000"/>
                      <a:gd name="T83" fmla="*/ 1 h 20000"/>
                      <a:gd name="T84" fmla="*/ 1 w 20000"/>
                      <a:gd name="T85" fmla="*/ 1 h 20000"/>
                      <a:gd name="T86" fmla="*/ 1 w 20000"/>
                      <a:gd name="T87" fmla="*/ 1 h 20000"/>
                      <a:gd name="T88" fmla="*/ 1 w 20000"/>
                      <a:gd name="T89" fmla="*/ 1 h 20000"/>
                      <a:gd name="T90" fmla="*/ 1 w 20000"/>
                      <a:gd name="T91" fmla="*/ 1 h 20000"/>
                      <a:gd name="T92" fmla="*/ 1 w 20000"/>
                      <a:gd name="T93" fmla="*/ 1 h 20000"/>
                      <a:gd name="T94" fmla="*/ 1 w 20000"/>
                      <a:gd name="T95" fmla="*/ 1 h 20000"/>
                      <a:gd name="T96" fmla="*/ 1 w 20000"/>
                      <a:gd name="T97" fmla="*/ 1 h 20000"/>
                      <a:gd name="T98" fmla="*/ 1 w 20000"/>
                      <a:gd name="T99" fmla="*/ 1 h 20000"/>
                      <a:gd name="T100" fmla="*/ 1 w 20000"/>
                      <a:gd name="T101" fmla="*/ 1 h 20000"/>
                      <a:gd name="T102" fmla="*/ 1 w 20000"/>
                      <a:gd name="T103" fmla="*/ 1 h 20000"/>
                      <a:gd name="T104" fmla="*/ 1 w 20000"/>
                      <a:gd name="T105" fmla="*/ 1 h 20000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w 20000"/>
                      <a:gd name="T160" fmla="*/ 0 h 20000"/>
                      <a:gd name="T161" fmla="*/ 20000 w 20000"/>
                      <a:gd name="T162" fmla="*/ 20000 h 20000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T159" t="T160" r="T161" b="T162"/>
                    <a:pathLst>
                      <a:path w="20000" h="20000">
                        <a:moveTo>
                          <a:pt x="4224" y="19380"/>
                        </a:moveTo>
                        <a:lnTo>
                          <a:pt x="4112" y="19638"/>
                        </a:lnTo>
                        <a:lnTo>
                          <a:pt x="3972" y="19638"/>
                        </a:lnTo>
                        <a:lnTo>
                          <a:pt x="3497" y="19380"/>
                        </a:lnTo>
                        <a:lnTo>
                          <a:pt x="3301" y="19380"/>
                        </a:lnTo>
                        <a:lnTo>
                          <a:pt x="2909" y="19018"/>
                        </a:lnTo>
                        <a:lnTo>
                          <a:pt x="2685" y="19018"/>
                        </a:lnTo>
                        <a:lnTo>
                          <a:pt x="2685" y="18760"/>
                        </a:lnTo>
                        <a:lnTo>
                          <a:pt x="2545" y="18398"/>
                        </a:lnTo>
                        <a:lnTo>
                          <a:pt x="2294" y="18398"/>
                        </a:lnTo>
                        <a:lnTo>
                          <a:pt x="2294" y="18140"/>
                        </a:lnTo>
                        <a:lnTo>
                          <a:pt x="1790" y="17829"/>
                        </a:lnTo>
                        <a:lnTo>
                          <a:pt x="1483" y="17209"/>
                        </a:lnTo>
                        <a:lnTo>
                          <a:pt x="1007" y="16951"/>
                        </a:lnTo>
                        <a:lnTo>
                          <a:pt x="867" y="16589"/>
                        </a:lnTo>
                        <a:lnTo>
                          <a:pt x="867" y="16021"/>
                        </a:lnTo>
                        <a:lnTo>
                          <a:pt x="671" y="15659"/>
                        </a:lnTo>
                        <a:lnTo>
                          <a:pt x="671" y="15401"/>
                        </a:lnTo>
                        <a:lnTo>
                          <a:pt x="420" y="15039"/>
                        </a:lnTo>
                        <a:lnTo>
                          <a:pt x="140" y="14470"/>
                        </a:lnTo>
                        <a:lnTo>
                          <a:pt x="0" y="14212"/>
                        </a:lnTo>
                        <a:lnTo>
                          <a:pt x="0" y="9561"/>
                        </a:lnTo>
                        <a:lnTo>
                          <a:pt x="140" y="9199"/>
                        </a:lnTo>
                        <a:lnTo>
                          <a:pt x="140" y="8372"/>
                        </a:lnTo>
                        <a:lnTo>
                          <a:pt x="420" y="8010"/>
                        </a:lnTo>
                        <a:lnTo>
                          <a:pt x="420" y="7649"/>
                        </a:lnTo>
                        <a:lnTo>
                          <a:pt x="671" y="7132"/>
                        </a:lnTo>
                        <a:lnTo>
                          <a:pt x="671" y="6098"/>
                        </a:lnTo>
                        <a:lnTo>
                          <a:pt x="867" y="6098"/>
                        </a:lnTo>
                        <a:lnTo>
                          <a:pt x="867" y="4651"/>
                        </a:lnTo>
                        <a:lnTo>
                          <a:pt x="1007" y="4289"/>
                        </a:lnTo>
                        <a:lnTo>
                          <a:pt x="1231" y="3721"/>
                        </a:lnTo>
                        <a:lnTo>
                          <a:pt x="2098" y="2481"/>
                        </a:lnTo>
                        <a:lnTo>
                          <a:pt x="2294" y="2481"/>
                        </a:lnTo>
                        <a:lnTo>
                          <a:pt x="2294" y="2222"/>
                        </a:lnTo>
                        <a:lnTo>
                          <a:pt x="2545" y="1912"/>
                        </a:lnTo>
                        <a:lnTo>
                          <a:pt x="2685" y="1912"/>
                        </a:lnTo>
                        <a:lnTo>
                          <a:pt x="2909" y="1189"/>
                        </a:lnTo>
                        <a:lnTo>
                          <a:pt x="3105" y="1189"/>
                        </a:lnTo>
                        <a:lnTo>
                          <a:pt x="3105" y="930"/>
                        </a:lnTo>
                        <a:lnTo>
                          <a:pt x="3301" y="930"/>
                        </a:lnTo>
                        <a:lnTo>
                          <a:pt x="3301" y="672"/>
                        </a:lnTo>
                        <a:lnTo>
                          <a:pt x="3497" y="672"/>
                        </a:lnTo>
                        <a:lnTo>
                          <a:pt x="3497" y="362"/>
                        </a:lnTo>
                        <a:lnTo>
                          <a:pt x="3748" y="362"/>
                        </a:lnTo>
                        <a:lnTo>
                          <a:pt x="3748" y="930"/>
                        </a:lnTo>
                        <a:lnTo>
                          <a:pt x="3497" y="1189"/>
                        </a:lnTo>
                        <a:lnTo>
                          <a:pt x="3497" y="2481"/>
                        </a:lnTo>
                        <a:lnTo>
                          <a:pt x="3301" y="2481"/>
                        </a:lnTo>
                        <a:lnTo>
                          <a:pt x="3301" y="6822"/>
                        </a:lnTo>
                        <a:lnTo>
                          <a:pt x="3497" y="7132"/>
                        </a:lnTo>
                        <a:lnTo>
                          <a:pt x="3497" y="7390"/>
                        </a:lnTo>
                        <a:lnTo>
                          <a:pt x="3748" y="7390"/>
                        </a:lnTo>
                        <a:lnTo>
                          <a:pt x="3748" y="7649"/>
                        </a:lnTo>
                        <a:lnTo>
                          <a:pt x="3972" y="7649"/>
                        </a:lnTo>
                        <a:lnTo>
                          <a:pt x="3972" y="8372"/>
                        </a:lnTo>
                        <a:lnTo>
                          <a:pt x="4364" y="8372"/>
                        </a:lnTo>
                        <a:lnTo>
                          <a:pt x="4364" y="8010"/>
                        </a:lnTo>
                        <a:lnTo>
                          <a:pt x="4783" y="8010"/>
                        </a:lnTo>
                        <a:lnTo>
                          <a:pt x="4979" y="7649"/>
                        </a:lnTo>
                        <a:lnTo>
                          <a:pt x="5147" y="7390"/>
                        </a:lnTo>
                        <a:lnTo>
                          <a:pt x="5790" y="7390"/>
                        </a:lnTo>
                        <a:lnTo>
                          <a:pt x="5790" y="7132"/>
                        </a:lnTo>
                        <a:lnTo>
                          <a:pt x="6042" y="6822"/>
                        </a:lnTo>
                        <a:lnTo>
                          <a:pt x="6462" y="6460"/>
                        </a:lnTo>
                        <a:lnTo>
                          <a:pt x="6657" y="6098"/>
                        </a:lnTo>
                        <a:lnTo>
                          <a:pt x="6657" y="5840"/>
                        </a:lnTo>
                        <a:lnTo>
                          <a:pt x="6825" y="5840"/>
                        </a:lnTo>
                        <a:lnTo>
                          <a:pt x="6825" y="4910"/>
                        </a:lnTo>
                        <a:lnTo>
                          <a:pt x="7105" y="4910"/>
                        </a:lnTo>
                        <a:lnTo>
                          <a:pt x="7273" y="4651"/>
                        </a:lnTo>
                        <a:lnTo>
                          <a:pt x="7273" y="3101"/>
                        </a:lnTo>
                        <a:lnTo>
                          <a:pt x="7105" y="3101"/>
                        </a:lnTo>
                        <a:lnTo>
                          <a:pt x="7105" y="2481"/>
                        </a:lnTo>
                        <a:lnTo>
                          <a:pt x="6825" y="2222"/>
                        </a:lnTo>
                        <a:lnTo>
                          <a:pt x="6825" y="1550"/>
                        </a:lnTo>
                        <a:lnTo>
                          <a:pt x="6657" y="1189"/>
                        </a:lnTo>
                        <a:lnTo>
                          <a:pt x="6657" y="672"/>
                        </a:lnTo>
                        <a:lnTo>
                          <a:pt x="6462" y="362"/>
                        </a:lnTo>
                        <a:lnTo>
                          <a:pt x="6462" y="0"/>
                        </a:lnTo>
                        <a:lnTo>
                          <a:pt x="7413" y="0"/>
                        </a:lnTo>
                        <a:lnTo>
                          <a:pt x="7664" y="362"/>
                        </a:lnTo>
                        <a:lnTo>
                          <a:pt x="8336" y="362"/>
                        </a:lnTo>
                        <a:lnTo>
                          <a:pt x="8476" y="672"/>
                        </a:lnTo>
                        <a:lnTo>
                          <a:pt x="9343" y="672"/>
                        </a:lnTo>
                        <a:lnTo>
                          <a:pt x="9343" y="930"/>
                        </a:lnTo>
                        <a:lnTo>
                          <a:pt x="9706" y="930"/>
                        </a:lnTo>
                        <a:lnTo>
                          <a:pt x="9706" y="1189"/>
                        </a:lnTo>
                        <a:lnTo>
                          <a:pt x="10154" y="1189"/>
                        </a:lnTo>
                        <a:lnTo>
                          <a:pt x="10154" y="1550"/>
                        </a:lnTo>
                        <a:lnTo>
                          <a:pt x="10434" y="1550"/>
                        </a:lnTo>
                        <a:lnTo>
                          <a:pt x="10629" y="1912"/>
                        </a:lnTo>
                        <a:lnTo>
                          <a:pt x="10629" y="2222"/>
                        </a:lnTo>
                        <a:lnTo>
                          <a:pt x="10881" y="2222"/>
                        </a:lnTo>
                        <a:lnTo>
                          <a:pt x="10881" y="2739"/>
                        </a:lnTo>
                        <a:lnTo>
                          <a:pt x="11021" y="2739"/>
                        </a:lnTo>
                        <a:lnTo>
                          <a:pt x="11021" y="3463"/>
                        </a:lnTo>
                        <a:lnTo>
                          <a:pt x="11245" y="3463"/>
                        </a:lnTo>
                        <a:lnTo>
                          <a:pt x="11245" y="3721"/>
                        </a:lnTo>
                        <a:lnTo>
                          <a:pt x="11497" y="4031"/>
                        </a:lnTo>
                        <a:lnTo>
                          <a:pt x="11497" y="4651"/>
                        </a:lnTo>
                        <a:lnTo>
                          <a:pt x="11692" y="4910"/>
                        </a:lnTo>
                        <a:lnTo>
                          <a:pt x="11692" y="8630"/>
                        </a:lnTo>
                        <a:lnTo>
                          <a:pt x="11692" y="8010"/>
                        </a:lnTo>
                        <a:lnTo>
                          <a:pt x="11832" y="8010"/>
                        </a:lnTo>
                        <a:lnTo>
                          <a:pt x="12112" y="7649"/>
                        </a:lnTo>
                        <a:lnTo>
                          <a:pt x="12252" y="7649"/>
                        </a:lnTo>
                        <a:lnTo>
                          <a:pt x="12252" y="7390"/>
                        </a:lnTo>
                        <a:lnTo>
                          <a:pt x="12559" y="7390"/>
                        </a:lnTo>
                        <a:lnTo>
                          <a:pt x="12559" y="7132"/>
                        </a:lnTo>
                        <a:lnTo>
                          <a:pt x="12699" y="7132"/>
                        </a:lnTo>
                        <a:lnTo>
                          <a:pt x="12699" y="6822"/>
                        </a:lnTo>
                        <a:lnTo>
                          <a:pt x="12923" y="6460"/>
                        </a:lnTo>
                        <a:lnTo>
                          <a:pt x="13175" y="6098"/>
                        </a:lnTo>
                        <a:lnTo>
                          <a:pt x="13175" y="5581"/>
                        </a:lnTo>
                        <a:lnTo>
                          <a:pt x="13371" y="5581"/>
                        </a:lnTo>
                        <a:lnTo>
                          <a:pt x="13371" y="4651"/>
                        </a:lnTo>
                        <a:lnTo>
                          <a:pt x="13510" y="4289"/>
                        </a:lnTo>
                        <a:lnTo>
                          <a:pt x="13510" y="3721"/>
                        </a:lnTo>
                        <a:lnTo>
                          <a:pt x="13371" y="3463"/>
                        </a:lnTo>
                        <a:lnTo>
                          <a:pt x="13371" y="2481"/>
                        </a:lnTo>
                        <a:lnTo>
                          <a:pt x="13175" y="2481"/>
                        </a:lnTo>
                        <a:lnTo>
                          <a:pt x="13175" y="1550"/>
                        </a:lnTo>
                        <a:lnTo>
                          <a:pt x="12923" y="1550"/>
                        </a:lnTo>
                        <a:lnTo>
                          <a:pt x="12923" y="1189"/>
                        </a:lnTo>
                        <a:lnTo>
                          <a:pt x="13371" y="1189"/>
                        </a:lnTo>
                        <a:lnTo>
                          <a:pt x="13371" y="1550"/>
                        </a:lnTo>
                        <a:lnTo>
                          <a:pt x="13762" y="1550"/>
                        </a:lnTo>
                        <a:lnTo>
                          <a:pt x="13930" y="1912"/>
                        </a:lnTo>
                        <a:lnTo>
                          <a:pt x="14322" y="1912"/>
                        </a:lnTo>
                        <a:lnTo>
                          <a:pt x="14322" y="2222"/>
                        </a:lnTo>
                        <a:lnTo>
                          <a:pt x="14601" y="2222"/>
                        </a:lnTo>
                        <a:lnTo>
                          <a:pt x="14853" y="2481"/>
                        </a:lnTo>
                        <a:lnTo>
                          <a:pt x="15049" y="2481"/>
                        </a:lnTo>
                        <a:lnTo>
                          <a:pt x="15049" y="2739"/>
                        </a:lnTo>
                        <a:lnTo>
                          <a:pt x="15161" y="3101"/>
                        </a:lnTo>
                        <a:lnTo>
                          <a:pt x="15161" y="3463"/>
                        </a:lnTo>
                        <a:lnTo>
                          <a:pt x="15441" y="3463"/>
                        </a:lnTo>
                        <a:lnTo>
                          <a:pt x="15664" y="3721"/>
                        </a:lnTo>
                        <a:lnTo>
                          <a:pt x="15664" y="4031"/>
                        </a:lnTo>
                        <a:lnTo>
                          <a:pt x="15804" y="4289"/>
                        </a:lnTo>
                        <a:lnTo>
                          <a:pt x="15804" y="4651"/>
                        </a:lnTo>
                        <a:lnTo>
                          <a:pt x="16000" y="4651"/>
                        </a:lnTo>
                        <a:lnTo>
                          <a:pt x="16000" y="5840"/>
                        </a:lnTo>
                        <a:lnTo>
                          <a:pt x="16224" y="6098"/>
                        </a:lnTo>
                        <a:lnTo>
                          <a:pt x="16224" y="6822"/>
                        </a:lnTo>
                        <a:lnTo>
                          <a:pt x="16476" y="7132"/>
                        </a:lnTo>
                        <a:lnTo>
                          <a:pt x="16476" y="8372"/>
                        </a:lnTo>
                        <a:lnTo>
                          <a:pt x="16476" y="7649"/>
                        </a:lnTo>
                        <a:lnTo>
                          <a:pt x="16671" y="7649"/>
                        </a:lnTo>
                        <a:lnTo>
                          <a:pt x="16671" y="7390"/>
                        </a:lnTo>
                        <a:lnTo>
                          <a:pt x="16839" y="7390"/>
                        </a:lnTo>
                        <a:lnTo>
                          <a:pt x="17119" y="7132"/>
                        </a:lnTo>
                        <a:lnTo>
                          <a:pt x="17343" y="7132"/>
                        </a:lnTo>
                        <a:lnTo>
                          <a:pt x="17343" y="6822"/>
                        </a:lnTo>
                        <a:lnTo>
                          <a:pt x="17678" y="6822"/>
                        </a:lnTo>
                        <a:lnTo>
                          <a:pt x="17678" y="6460"/>
                        </a:lnTo>
                        <a:lnTo>
                          <a:pt x="17902" y="6460"/>
                        </a:lnTo>
                        <a:lnTo>
                          <a:pt x="18154" y="6098"/>
                        </a:lnTo>
                        <a:lnTo>
                          <a:pt x="18154" y="5840"/>
                        </a:lnTo>
                        <a:lnTo>
                          <a:pt x="18490" y="5271"/>
                        </a:lnTo>
                        <a:lnTo>
                          <a:pt x="18965" y="4910"/>
                        </a:lnTo>
                        <a:lnTo>
                          <a:pt x="18965" y="4651"/>
                        </a:lnTo>
                        <a:lnTo>
                          <a:pt x="19161" y="4651"/>
                        </a:lnTo>
                        <a:lnTo>
                          <a:pt x="19161" y="3101"/>
                        </a:lnTo>
                        <a:lnTo>
                          <a:pt x="19357" y="3101"/>
                        </a:lnTo>
                        <a:lnTo>
                          <a:pt x="19357" y="3463"/>
                        </a:lnTo>
                        <a:lnTo>
                          <a:pt x="19608" y="3463"/>
                        </a:lnTo>
                        <a:lnTo>
                          <a:pt x="19608" y="3721"/>
                        </a:lnTo>
                        <a:lnTo>
                          <a:pt x="19720" y="3721"/>
                        </a:lnTo>
                        <a:lnTo>
                          <a:pt x="19720" y="5581"/>
                        </a:lnTo>
                        <a:lnTo>
                          <a:pt x="19972" y="5840"/>
                        </a:lnTo>
                        <a:lnTo>
                          <a:pt x="19972" y="11421"/>
                        </a:lnTo>
                        <a:lnTo>
                          <a:pt x="19720" y="11680"/>
                        </a:lnTo>
                        <a:lnTo>
                          <a:pt x="19720" y="12403"/>
                        </a:lnTo>
                        <a:lnTo>
                          <a:pt x="19608" y="12661"/>
                        </a:lnTo>
                        <a:lnTo>
                          <a:pt x="19608" y="12920"/>
                        </a:lnTo>
                        <a:lnTo>
                          <a:pt x="19357" y="12920"/>
                        </a:lnTo>
                        <a:lnTo>
                          <a:pt x="19357" y="13592"/>
                        </a:lnTo>
                        <a:lnTo>
                          <a:pt x="19161" y="13850"/>
                        </a:lnTo>
                        <a:lnTo>
                          <a:pt x="19161" y="14212"/>
                        </a:lnTo>
                        <a:lnTo>
                          <a:pt x="18965" y="14212"/>
                        </a:lnTo>
                        <a:lnTo>
                          <a:pt x="18965" y="14470"/>
                        </a:lnTo>
                        <a:lnTo>
                          <a:pt x="18797" y="14470"/>
                        </a:lnTo>
                        <a:lnTo>
                          <a:pt x="18490" y="15039"/>
                        </a:lnTo>
                        <a:lnTo>
                          <a:pt x="18350" y="15401"/>
                        </a:lnTo>
                        <a:lnTo>
                          <a:pt x="18350" y="15659"/>
                        </a:lnTo>
                        <a:lnTo>
                          <a:pt x="17902" y="16021"/>
                        </a:lnTo>
                        <a:lnTo>
                          <a:pt x="17483" y="16589"/>
                        </a:lnTo>
                        <a:lnTo>
                          <a:pt x="17343" y="16589"/>
                        </a:lnTo>
                        <a:lnTo>
                          <a:pt x="17343" y="16951"/>
                        </a:lnTo>
                        <a:lnTo>
                          <a:pt x="17119" y="17209"/>
                        </a:lnTo>
                        <a:lnTo>
                          <a:pt x="16671" y="17209"/>
                        </a:lnTo>
                        <a:lnTo>
                          <a:pt x="16671" y="17571"/>
                        </a:lnTo>
                        <a:lnTo>
                          <a:pt x="16476" y="17571"/>
                        </a:lnTo>
                        <a:lnTo>
                          <a:pt x="16224" y="17829"/>
                        </a:lnTo>
                        <a:lnTo>
                          <a:pt x="15804" y="17829"/>
                        </a:lnTo>
                        <a:lnTo>
                          <a:pt x="15664" y="18140"/>
                        </a:lnTo>
                        <a:lnTo>
                          <a:pt x="13930" y="18140"/>
                        </a:lnTo>
                        <a:lnTo>
                          <a:pt x="13762" y="18398"/>
                        </a:lnTo>
                        <a:lnTo>
                          <a:pt x="12699" y="18398"/>
                        </a:lnTo>
                        <a:lnTo>
                          <a:pt x="12559" y="18760"/>
                        </a:lnTo>
                        <a:lnTo>
                          <a:pt x="12112" y="18760"/>
                        </a:lnTo>
                        <a:lnTo>
                          <a:pt x="12112" y="19018"/>
                        </a:lnTo>
                        <a:lnTo>
                          <a:pt x="11692" y="19018"/>
                        </a:lnTo>
                        <a:lnTo>
                          <a:pt x="11692" y="19380"/>
                        </a:lnTo>
                        <a:lnTo>
                          <a:pt x="11021" y="19380"/>
                        </a:lnTo>
                        <a:lnTo>
                          <a:pt x="10881" y="19638"/>
                        </a:lnTo>
                        <a:lnTo>
                          <a:pt x="9343" y="19638"/>
                        </a:lnTo>
                        <a:lnTo>
                          <a:pt x="9343" y="19948"/>
                        </a:lnTo>
                        <a:lnTo>
                          <a:pt x="7413" y="19948"/>
                        </a:lnTo>
                        <a:lnTo>
                          <a:pt x="7273" y="19638"/>
                        </a:lnTo>
                        <a:lnTo>
                          <a:pt x="7105" y="19638"/>
                        </a:lnTo>
                        <a:lnTo>
                          <a:pt x="4224" y="1938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25400">
                    <a:noFill/>
                    <a:round/>
                    <a:headEnd type="none" w="sm" len="med"/>
                    <a:tailEnd type="none" w="sm" len="med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18" name="Oval 58"/>
                  <p:cNvSpPr>
                    <a:spLocks noChangeArrowheads="1"/>
                  </p:cNvSpPr>
                  <p:nvPr/>
                </p:nvSpPr>
                <p:spPr bwMode="auto">
                  <a:xfrm>
                    <a:off x="0" y="9142"/>
                    <a:ext cx="20000" cy="10858"/>
                  </a:xfrm>
                  <a:prstGeom prst="ellipse">
                    <a:avLst/>
                  </a:pr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3115" name="Rectangle 59"/>
                <p:cNvSpPr>
                  <a:spLocks noChangeArrowheads="1"/>
                </p:cNvSpPr>
                <p:nvPr/>
              </p:nvSpPr>
              <p:spPr bwMode="auto">
                <a:xfrm>
                  <a:off x="1214" y="3386"/>
                  <a:ext cx="214" cy="124"/>
                </a:xfrm>
                <a:prstGeom prst="rect">
                  <a:avLst/>
                </a:prstGeom>
                <a:noFill/>
                <a:ln w="2540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16" name="Text Box 60"/>
                <p:cNvSpPr txBox="1">
                  <a:spLocks noChangeArrowheads="1"/>
                </p:cNvSpPr>
                <p:nvPr/>
              </p:nvSpPr>
              <p:spPr bwMode="auto">
                <a:xfrm>
                  <a:off x="1271" y="3499"/>
                  <a:ext cx="122" cy="1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55952" tIns="27976" rIns="55952" bIns="27976">
                  <a:spAutoFit/>
                </a:bodyPr>
                <a:lstStyle/>
                <a:p>
                  <a:pPr defTabSz="1409700">
                    <a:spcBef>
                      <a:spcPct val="50000"/>
                    </a:spcBef>
                  </a:pPr>
                  <a:r>
                    <a:rPr lang="ru-RU" sz="1100" b="1">
                      <a:latin typeface="Times New Roman" pitchFamily="18" charset="0"/>
                      <a:cs typeface="Arial" charset="0"/>
                    </a:rPr>
                    <a:t>1</a:t>
                  </a:r>
                </a:p>
              </p:txBody>
            </p:sp>
          </p:grpSp>
        </p:grpSp>
      </p:grpSp>
      <p:sp>
        <p:nvSpPr>
          <p:cNvPr id="3095" name="Text Box 64"/>
          <p:cNvSpPr txBox="1">
            <a:spLocks noChangeArrowheads="1"/>
          </p:cNvSpPr>
          <p:nvPr/>
        </p:nvSpPr>
        <p:spPr bwMode="auto">
          <a:xfrm>
            <a:off x="7840663" y="5016500"/>
            <a:ext cx="1008062" cy="317500"/>
          </a:xfrm>
          <a:prstGeom prst="rect">
            <a:avLst/>
          </a:prstGeom>
          <a:solidFill>
            <a:srgbClr val="FFFF00">
              <a:alpha val="7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08851" tIns="54422" rIns="108851" bIns="54422">
            <a:spAutoFit/>
          </a:bodyPr>
          <a:lstStyle/>
          <a:p>
            <a:pPr algn="ctr" defTabSz="1104900">
              <a:spcBef>
                <a:spcPct val="50000"/>
              </a:spcBef>
            </a:pPr>
            <a:r>
              <a:rPr lang="ru-RU" sz="1300" b="1">
                <a:latin typeface="Times New Roman" pitchFamily="18" charset="0"/>
                <a:cs typeface="Arial" charset="0"/>
              </a:rPr>
              <a:t>Искитим</a:t>
            </a:r>
          </a:p>
        </p:txBody>
      </p:sp>
      <p:grpSp>
        <p:nvGrpSpPr>
          <p:cNvPr id="3096" name="Group 65"/>
          <p:cNvGrpSpPr>
            <a:grpSpLocks/>
          </p:cNvGrpSpPr>
          <p:nvPr/>
        </p:nvGrpSpPr>
        <p:grpSpPr bwMode="auto">
          <a:xfrm>
            <a:off x="8543925" y="6300788"/>
            <a:ext cx="1762125" cy="765175"/>
            <a:chOff x="4498" y="2160"/>
            <a:chExt cx="1110" cy="482"/>
          </a:xfrm>
        </p:grpSpPr>
        <p:sp>
          <p:nvSpPr>
            <p:cNvPr id="3107" name="Text Box 66"/>
            <p:cNvSpPr txBox="1">
              <a:spLocks noChangeArrowheads="1"/>
            </p:cNvSpPr>
            <p:nvPr/>
          </p:nvSpPr>
          <p:spPr bwMode="auto">
            <a:xfrm>
              <a:off x="4498" y="2160"/>
              <a:ext cx="1110" cy="198"/>
            </a:xfrm>
            <a:prstGeom prst="rect">
              <a:avLst/>
            </a:prstGeom>
            <a:gradFill rotWithShape="1">
              <a:gsLst>
                <a:gs pos="0">
                  <a:srgbClr val="F0E8AE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lIns="35668" tIns="35668" rIns="35668" bIns="35668">
              <a:spAutoFit/>
            </a:bodyPr>
            <a:lstStyle/>
            <a:p>
              <a:pPr algn="ctr" defTabSz="912813"/>
              <a:r>
                <a:rPr lang="ru-RU" sz="800" b="1">
                  <a:cs typeface="Arial" charset="0"/>
                </a:rPr>
                <a:t>ОАО «ПТИЦЕФАБРИКА «ЕВСИНСКАЯ»</a:t>
              </a:r>
            </a:p>
          </p:txBody>
        </p:sp>
        <p:sp>
          <p:nvSpPr>
            <p:cNvPr id="3108" name="Text Box 67"/>
            <p:cNvSpPr txBox="1">
              <a:spLocks noChangeArrowheads="1"/>
            </p:cNvSpPr>
            <p:nvPr/>
          </p:nvSpPr>
          <p:spPr bwMode="auto">
            <a:xfrm>
              <a:off x="4526" y="2364"/>
              <a:ext cx="1076" cy="278"/>
            </a:xfrm>
            <a:prstGeom prst="rect">
              <a:avLst/>
            </a:prstGeom>
            <a:solidFill>
              <a:srgbClr val="FF7D7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35668" tIns="35668" rIns="35668" bIns="35668">
              <a:spAutoFit/>
            </a:bodyPr>
            <a:lstStyle/>
            <a:p>
              <a:pPr defTabSz="1279525"/>
              <a:r>
                <a:rPr lang="ru-RU" sz="800">
                  <a:cs typeface="Arial" charset="0"/>
                </a:rPr>
                <a:t>Класс опасности: 5 класс;</a:t>
              </a:r>
            </a:p>
            <a:p>
              <a:pPr defTabSz="1279525"/>
              <a:r>
                <a:rPr lang="ru-RU" sz="800">
                  <a:cs typeface="Arial" charset="0"/>
                </a:rPr>
                <a:t>ФИО руководителя: Павагин П.А.</a:t>
              </a:r>
            </a:p>
            <a:p>
              <a:pPr defTabSz="1279525"/>
              <a:r>
                <a:rPr lang="ru-RU" sz="800">
                  <a:cs typeface="Arial" charset="0"/>
                </a:rPr>
                <a:t>Телефон 8-383-43-76-583</a:t>
              </a:r>
            </a:p>
          </p:txBody>
        </p:sp>
      </p:grpSp>
      <p:grpSp>
        <p:nvGrpSpPr>
          <p:cNvPr id="3097" name="Group 79"/>
          <p:cNvGrpSpPr>
            <a:grpSpLocks/>
          </p:cNvGrpSpPr>
          <p:nvPr/>
        </p:nvGrpSpPr>
        <p:grpSpPr bwMode="auto">
          <a:xfrm>
            <a:off x="5753100" y="7608888"/>
            <a:ext cx="1943100" cy="987425"/>
            <a:chOff x="1706" y="885"/>
            <a:chExt cx="1223" cy="500"/>
          </a:xfrm>
        </p:grpSpPr>
        <p:sp>
          <p:nvSpPr>
            <p:cNvPr id="3105" name="Text Box 80"/>
            <p:cNvSpPr txBox="1">
              <a:spLocks noChangeArrowheads="1"/>
            </p:cNvSpPr>
            <p:nvPr/>
          </p:nvSpPr>
          <p:spPr bwMode="auto">
            <a:xfrm>
              <a:off x="1732" y="885"/>
              <a:ext cx="1193" cy="283"/>
            </a:xfrm>
            <a:prstGeom prst="rect">
              <a:avLst/>
            </a:prstGeom>
            <a:gradFill rotWithShape="1">
              <a:gsLst>
                <a:gs pos="0">
                  <a:srgbClr val="F0E8AE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lIns="35668" tIns="35668" rIns="35668" bIns="35668">
              <a:spAutoFit/>
            </a:bodyPr>
            <a:lstStyle/>
            <a:p>
              <a:pPr algn="ctr" defTabSz="912813"/>
              <a:r>
                <a:rPr lang="ru-RU" sz="800" b="1">
                  <a:cs typeface="Arial" charset="0"/>
                </a:rPr>
                <a:t>ГРС «ЭНЕРГОПРОМ-НОВОСИБИРСКИЙ ЭЛЕКТРОДНЫЙ ЗАВОД» </a:t>
              </a:r>
            </a:p>
            <a:p>
              <a:pPr algn="ctr" defTabSz="912813"/>
              <a:r>
                <a:rPr lang="ru-RU" sz="800" b="1">
                  <a:cs typeface="Arial" charset="0"/>
                </a:rPr>
                <a:t>ООО «ГАЗПРОМ ТРАНСГАЗ </a:t>
              </a:r>
            </a:p>
          </p:txBody>
        </p:sp>
        <p:sp>
          <p:nvSpPr>
            <p:cNvPr id="3106" name="Text Box 81"/>
            <p:cNvSpPr txBox="1">
              <a:spLocks noChangeArrowheads="1"/>
            </p:cNvSpPr>
            <p:nvPr/>
          </p:nvSpPr>
          <p:spPr bwMode="auto">
            <a:xfrm>
              <a:off x="1706" y="1162"/>
              <a:ext cx="1223" cy="223"/>
            </a:xfrm>
            <a:prstGeom prst="rect">
              <a:avLst/>
            </a:prstGeom>
            <a:solidFill>
              <a:srgbClr val="FF7D7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35668" tIns="35668" rIns="35668" bIns="35668">
              <a:spAutoFit/>
            </a:bodyPr>
            <a:lstStyle/>
            <a:p>
              <a:pPr defTabSz="1279525"/>
              <a:r>
                <a:rPr lang="ru-RU" sz="800">
                  <a:cs typeface="Arial" charset="0"/>
                </a:rPr>
                <a:t>Класс опасности: 5 класс;</a:t>
              </a:r>
            </a:p>
            <a:p>
              <a:pPr defTabSz="1279525"/>
              <a:r>
                <a:rPr lang="ru-RU" sz="800">
                  <a:cs typeface="Arial" charset="0"/>
                </a:rPr>
                <a:t>ФИО руководителя: Шмонин В.В.</a:t>
              </a:r>
            </a:p>
            <a:p>
              <a:pPr defTabSz="1279525"/>
              <a:r>
                <a:rPr lang="ru-RU" sz="800">
                  <a:cs typeface="Arial" charset="0"/>
                </a:rPr>
                <a:t>Телефон 8-383-338-11-00</a:t>
              </a:r>
            </a:p>
          </p:txBody>
        </p:sp>
      </p:grpSp>
      <p:grpSp>
        <p:nvGrpSpPr>
          <p:cNvPr id="3098" name="Group 82"/>
          <p:cNvGrpSpPr>
            <a:grpSpLocks/>
          </p:cNvGrpSpPr>
          <p:nvPr/>
        </p:nvGrpSpPr>
        <p:grpSpPr bwMode="auto">
          <a:xfrm>
            <a:off x="10401300" y="5443538"/>
            <a:ext cx="2230438" cy="898525"/>
            <a:chOff x="3125" y="3115"/>
            <a:chExt cx="1235" cy="566"/>
          </a:xfrm>
        </p:grpSpPr>
        <p:sp>
          <p:nvSpPr>
            <p:cNvPr id="3103" name="Text Box 83"/>
            <p:cNvSpPr txBox="1">
              <a:spLocks noChangeArrowheads="1"/>
            </p:cNvSpPr>
            <p:nvPr/>
          </p:nvSpPr>
          <p:spPr bwMode="auto">
            <a:xfrm>
              <a:off x="3125" y="3115"/>
              <a:ext cx="1225" cy="278"/>
            </a:xfrm>
            <a:prstGeom prst="rect">
              <a:avLst/>
            </a:prstGeom>
            <a:gradFill rotWithShape="1">
              <a:gsLst>
                <a:gs pos="0">
                  <a:srgbClr val="F0E8AE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lIns="35668" tIns="35668" rIns="35668" bIns="35668">
              <a:spAutoFit/>
            </a:bodyPr>
            <a:lstStyle/>
            <a:p>
              <a:pPr algn="ctr" defTabSz="912813"/>
              <a:r>
                <a:rPr lang="ru-RU" sz="800" b="1">
                  <a:cs typeface="Arial" charset="0"/>
                </a:rPr>
                <a:t>Комплекс по приему, хранению, отпуску нефтепродуктов </a:t>
              </a:r>
            </a:p>
            <a:p>
              <a:pPr algn="ctr" defTabSz="912813"/>
              <a:r>
                <a:rPr lang="ru-RU" sz="800" b="1">
                  <a:cs typeface="Arial" charset="0"/>
                </a:rPr>
                <a:t>ООО «Газпромнефть-Терминал» </a:t>
              </a:r>
            </a:p>
          </p:txBody>
        </p:sp>
        <p:sp>
          <p:nvSpPr>
            <p:cNvPr id="3104" name="Text Box 84"/>
            <p:cNvSpPr txBox="1">
              <a:spLocks noChangeArrowheads="1"/>
            </p:cNvSpPr>
            <p:nvPr/>
          </p:nvSpPr>
          <p:spPr bwMode="auto">
            <a:xfrm>
              <a:off x="3137" y="3403"/>
              <a:ext cx="1223" cy="278"/>
            </a:xfrm>
            <a:prstGeom prst="rect">
              <a:avLst/>
            </a:prstGeom>
            <a:solidFill>
              <a:srgbClr val="FF7D7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35668" tIns="35668" rIns="35668" bIns="35668">
              <a:spAutoFit/>
            </a:bodyPr>
            <a:lstStyle/>
            <a:p>
              <a:pPr defTabSz="1279525"/>
              <a:r>
                <a:rPr lang="ru-RU" sz="800">
                  <a:cs typeface="Arial" charset="0"/>
                </a:rPr>
                <a:t>Класс опасности: 2 класс;</a:t>
              </a:r>
            </a:p>
            <a:p>
              <a:pPr defTabSz="1279525"/>
              <a:r>
                <a:rPr lang="ru-RU" sz="800">
                  <a:cs typeface="Arial" charset="0"/>
                </a:rPr>
                <a:t>ФИО руководителя: Каторгин А.В..</a:t>
              </a:r>
            </a:p>
            <a:p>
              <a:pPr defTabSz="1279525"/>
              <a:r>
                <a:rPr lang="ru-RU" sz="800">
                  <a:cs typeface="Arial" charset="0"/>
                </a:rPr>
                <a:t>Телефон 8 (383)-43- 76-154</a:t>
              </a:r>
            </a:p>
          </p:txBody>
        </p:sp>
      </p:grpSp>
      <p:sp>
        <p:nvSpPr>
          <p:cNvPr id="3099" name="Text Box 85"/>
          <p:cNvSpPr txBox="1">
            <a:spLocks noChangeArrowheads="1"/>
          </p:cNvSpPr>
          <p:nvPr/>
        </p:nvSpPr>
        <p:spPr bwMode="auto">
          <a:xfrm>
            <a:off x="6400800" y="6600825"/>
            <a:ext cx="793750" cy="239713"/>
          </a:xfrm>
          <a:prstGeom prst="rect">
            <a:avLst/>
          </a:prstGeom>
          <a:solidFill>
            <a:srgbClr val="FFFF00">
              <a:alpha val="7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08851" tIns="54422" rIns="108851" bIns="54422">
            <a:spAutoFit/>
          </a:bodyPr>
          <a:lstStyle/>
          <a:p>
            <a:pPr algn="ctr" defTabSz="1104900">
              <a:spcBef>
                <a:spcPct val="50000"/>
              </a:spcBef>
            </a:pPr>
            <a:r>
              <a:rPr lang="ru-RU" sz="800" b="1">
                <a:latin typeface="Times New Roman" pitchFamily="18" charset="0"/>
                <a:cs typeface="Arial" charset="0"/>
              </a:rPr>
              <a:t>п. Линёво</a:t>
            </a:r>
          </a:p>
        </p:txBody>
      </p:sp>
      <p:graphicFrame>
        <p:nvGraphicFramePr>
          <p:cNvPr id="3074" name="Object 31"/>
          <p:cNvGraphicFramePr>
            <a:graphicFrameLocks noChangeAspect="1"/>
          </p:cNvGraphicFramePr>
          <p:nvPr/>
        </p:nvGraphicFramePr>
        <p:xfrm>
          <a:off x="0" y="1943100"/>
          <a:ext cx="6677025" cy="4200525"/>
        </p:xfrm>
        <a:graphic>
          <a:graphicData uri="http://schemas.openxmlformats.org/presentationml/2006/ole">
            <p:oleObj spid="_x0000_s3074" name="Worksheet" r:id="rId4" imgW="8515401" imgH="5829300" progId="Excel.Sheet.8">
              <p:embed/>
            </p:oleObj>
          </a:graphicData>
        </a:graphic>
      </p:graphicFrame>
      <p:sp>
        <p:nvSpPr>
          <p:cNvPr id="3100" name="Text Box 15"/>
          <p:cNvSpPr txBox="1">
            <a:spLocks noChangeArrowheads="1"/>
          </p:cNvSpPr>
          <p:nvPr/>
        </p:nvSpPr>
        <p:spPr bwMode="auto">
          <a:xfrm>
            <a:off x="0" y="-168275"/>
            <a:ext cx="12801600" cy="2105025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lIns="214014" tIns="107013" rIns="214014" bIns="107013">
            <a:spAutoFit/>
          </a:bodyPr>
          <a:lstStyle/>
          <a:p>
            <a:pPr algn="ctr" defTabSz="1279525"/>
            <a:r>
              <a:rPr lang="ru-RU" sz="3100">
                <a:latin typeface="Times New Roman" pitchFamily="18" charset="0"/>
              </a:rPr>
              <a:t>Паспорт территории п. Мичуринский</a:t>
            </a:r>
          </a:p>
          <a:p>
            <a:pPr algn="ctr" defTabSz="1279525"/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</a:p>
          <a:p>
            <a:pPr algn="ctr" defTabSz="1279525"/>
            <a:r>
              <a:rPr lang="ru-RU" sz="3100">
                <a:latin typeface="Times New Roman" pitchFamily="18" charset="0"/>
              </a:rPr>
              <a:t>Обзорная карта наиболее значимых объектов прилегающих к сельскому поселению в границах района </a:t>
            </a:r>
            <a:endParaRPr lang="ru-RU" sz="3100"/>
          </a:p>
        </p:txBody>
      </p:sp>
      <p:sp>
        <p:nvSpPr>
          <p:cNvPr id="3101" name="Text Box 81"/>
          <p:cNvSpPr txBox="1">
            <a:spLocks noChangeArrowheads="1"/>
          </p:cNvSpPr>
          <p:nvPr/>
        </p:nvSpPr>
        <p:spPr bwMode="auto">
          <a:xfrm>
            <a:off x="7900988" y="7943850"/>
            <a:ext cx="1943100" cy="439738"/>
          </a:xfrm>
          <a:prstGeom prst="rect">
            <a:avLst/>
          </a:prstGeom>
          <a:solidFill>
            <a:srgbClr val="FF7D7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lIns="35668" tIns="35668" rIns="35668" bIns="35668">
            <a:spAutoFit/>
          </a:bodyPr>
          <a:lstStyle/>
          <a:p>
            <a:pPr defTabSz="1279525"/>
            <a:r>
              <a:rPr lang="ru-RU" sz="800">
                <a:cs typeface="Arial" charset="0"/>
              </a:rPr>
              <a:t>Класс опасности: 3 класс;</a:t>
            </a:r>
          </a:p>
          <a:p>
            <a:pPr defTabSz="1279525"/>
            <a:r>
              <a:rPr lang="ru-RU" sz="800">
                <a:cs typeface="Arial" charset="0"/>
              </a:rPr>
              <a:t>ФИО руководителя: Спекторук А.А.</a:t>
            </a:r>
          </a:p>
          <a:p>
            <a:pPr defTabSz="1279525"/>
            <a:r>
              <a:rPr lang="ru-RU" sz="800">
                <a:cs typeface="Arial" charset="0"/>
              </a:rPr>
              <a:t>Телефон 8-383-43-503-16</a:t>
            </a:r>
          </a:p>
        </p:txBody>
      </p:sp>
      <p:sp>
        <p:nvSpPr>
          <p:cNvPr id="3102" name="Text Box 80"/>
          <p:cNvSpPr txBox="1">
            <a:spLocks noChangeArrowheads="1"/>
          </p:cNvSpPr>
          <p:nvPr/>
        </p:nvSpPr>
        <p:spPr bwMode="auto">
          <a:xfrm>
            <a:off x="7972425" y="7515225"/>
            <a:ext cx="1895475" cy="441325"/>
          </a:xfrm>
          <a:prstGeom prst="rect">
            <a:avLst/>
          </a:prstGeom>
          <a:gradFill rotWithShape="1">
            <a:gsLst>
              <a:gs pos="0">
                <a:srgbClr val="F0E8AE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35668" tIns="35668" rIns="35668" bIns="35668">
            <a:spAutoFit/>
          </a:bodyPr>
          <a:lstStyle/>
          <a:p>
            <a:pPr algn="ctr" defTabSz="912813"/>
            <a:r>
              <a:rPr lang="ru-RU" sz="800" b="1">
                <a:cs typeface="Arial" charset="0"/>
              </a:rPr>
              <a:t>ЗАО «ЭНЕРГОПРОМ-НОВОСИБИРСКИЙ ЭЛЕКТРОДНЫЙ ЗАВОД»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112"/>
          <p:cNvPicPr>
            <a:picLocks noChangeAspect="1" noChangeArrowheads="1"/>
          </p:cNvPicPr>
          <p:nvPr/>
        </p:nvPicPr>
        <p:blipFill>
          <a:blip r:embed="rId2" cstate="print">
            <a:lum bright="12000"/>
          </a:blip>
          <a:srcRect l="1576" t="7178" r="2162" b="8659"/>
          <a:stretch>
            <a:fillRect/>
          </a:stretch>
        </p:blipFill>
        <p:spPr bwMode="auto">
          <a:xfrm>
            <a:off x="0" y="1776413"/>
            <a:ext cx="12801600" cy="782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66700" y="149225"/>
            <a:ext cx="12134850" cy="450850"/>
          </a:xfrm>
        </p:spPr>
        <p:txBody>
          <a:bodyPr lIns="127723" tIns="63875" rIns="127723" bIns="63875"/>
          <a:lstStyle/>
          <a:p>
            <a:pPr eaLnBrk="1" hangingPunct="1"/>
            <a:r>
              <a:rPr lang="ru-RU" sz="2000" smtClean="0">
                <a:solidFill>
                  <a:schemeClr val="tx1"/>
                </a:solidFill>
              </a:rPr>
              <a:t>Обзорная карта наиболее значимых объектов прилегающих к сельскому поселению в границах пятикилометровой зоны)</a:t>
            </a:r>
          </a:p>
        </p:txBody>
      </p:sp>
      <p:sp>
        <p:nvSpPr>
          <p:cNvPr id="30724" name="Text Box 553"/>
          <p:cNvSpPr txBox="1">
            <a:spLocks noChangeArrowheads="1"/>
          </p:cNvSpPr>
          <p:nvPr/>
        </p:nvSpPr>
        <p:spPr bwMode="auto">
          <a:xfrm>
            <a:off x="-9525" y="0"/>
            <a:ext cx="12811125" cy="1846263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46316" tIns="23162" rIns="46316" bIns="23162" anchor="ctr" anchorCtr="1"/>
          <a:lstStyle/>
          <a:p>
            <a:pPr algn="ctr" defTabSz="1276350">
              <a:lnSpc>
                <a:spcPct val="90000"/>
              </a:lnSpc>
            </a:pPr>
            <a:r>
              <a:rPr lang="ru-RU" sz="3100">
                <a:latin typeface="Times New Roman" pitchFamily="18" charset="0"/>
              </a:rPr>
              <a:t>Паспорт территории поселка Мичуринский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  <a:endParaRPr lang="ru-RU" sz="3100">
              <a:latin typeface="Times New Roman" pitchFamily="18" charset="0"/>
              <a:cs typeface="Times New Roman" pitchFamily="18" charset="0"/>
            </a:endParaRPr>
          </a:p>
          <a:p>
            <a:pPr algn="ctr" defTabSz="1276350">
              <a:lnSpc>
                <a:spcPct val="90000"/>
              </a:lnSpc>
            </a:pPr>
            <a:r>
              <a:rPr lang="ru-RU" sz="3100">
                <a:latin typeface="Times New Roman" pitchFamily="18" charset="0"/>
                <a:cs typeface="Times New Roman" pitchFamily="18" charset="0"/>
              </a:rPr>
              <a:t>Обзорная карта наиболее значимых объектов прилегающих к сельскому поселению в границах (пятикилометровой зоны)</a:t>
            </a:r>
          </a:p>
        </p:txBody>
      </p:sp>
      <p:sp>
        <p:nvSpPr>
          <p:cNvPr id="30725" name="Oval 5"/>
          <p:cNvSpPr>
            <a:spLocks noChangeArrowheads="1"/>
          </p:cNvSpPr>
          <p:nvPr/>
        </p:nvSpPr>
        <p:spPr bwMode="auto">
          <a:xfrm>
            <a:off x="3016250" y="2282825"/>
            <a:ext cx="6697663" cy="6262688"/>
          </a:xfrm>
          <a:prstGeom prst="ellips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26" name="Rectangle 104"/>
          <p:cNvSpPr>
            <a:spLocks noChangeArrowheads="1"/>
          </p:cNvSpPr>
          <p:nvPr/>
        </p:nvSpPr>
        <p:spPr bwMode="auto">
          <a:xfrm>
            <a:off x="1144588" y="8113713"/>
            <a:ext cx="10379075" cy="863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lIns="91204" tIns="45602" rIns="91204" bIns="45602">
            <a:spAutoFit/>
          </a:bodyPr>
          <a:lstStyle/>
          <a:p>
            <a:pPr algn="ctr" defTabSz="1279525"/>
            <a:r>
              <a:rPr lang="ru-RU">
                <a:latin typeface="Times New Roman" pitchFamily="18" charset="0"/>
              </a:rPr>
              <a:t>Значимых объектов прилегающих к сельскому населенному пункту в границах пятикилометровой зоны нет</a:t>
            </a:r>
            <a:endParaRPr lang="ru-RU"/>
          </a:p>
        </p:txBody>
      </p:sp>
      <p:sp>
        <p:nvSpPr>
          <p:cNvPr id="30727" name="Freeform 113"/>
          <p:cNvSpPr>
            <a:spLocks/>
          </p:cNvSpPr>
          <p:nvPr/>
        </p:nvSpPr>
        <p:spPr bwMode="auto">
          <a:xfrm>
            <a:off x="5246688" y="5810250"/>
            <a:ext cx="1800225" cy="1725613"/>
          </a:xfrm>
          <a:custGeom>
            <a:avLst/>
            <a:gdLst>
              <a:gd name="T0" fmla="*/ 2147483647 w 1134"/>
              <a:gd name="T1" fmla="*/ 2147483647 h 998"/>
              <a:gd name="T2" fmla="*/ 2147483647 w 1134"/>
              <a:gd name="T3" fmla="*/ 2147483647 h 998"/>
              <a:gd name="T4" fmla="*/ 0 w 1134"/>
              <a:gd name="T5" fmla="*/ 2147483647 h 998"/>
              <a:gd name="T6" fmla="*/ 2147483647 w 1134"/>
              <a:gd name="T7" fmla="*/ 0 h 998"/>
              <a:gd name="T8" fmla="*/ 2147483647 w 1134"/>
              <a:gd name="T9" fmla="*/ 2147483647 h 99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34"/>
              <a:gd name="T16" fmla="*/ 0 h 998"/>
              <a:gd name="T17" fmla="*/ 1134 w 1134"/>
              <a:gd name="T18" fmla="*/ 998 h 99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34" h="998">
                <a:moveTo>
                  <a:pt x="1134" y="499"/>
                </a:moveTo>
                <a:lnTo>
                  <a:pt x="408" y="998"/>
                </a:lnTo>
                <a:lnTo>
                  <a:pt x="0" y="499"/>
                </a:lnTo>
                <a:lnTo>
                  <a:pt x="817" y="0"/>
                </a:lnTo>
                <a:lnTo>
                  <a:pt x="1134" y="499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3405" name="Group 93"/>
          <p:cNvGraphicFramePr>
            <a:graphicFrameLocks noGrp="1"/>
          </p:cNvGraphicFramePr>
          <p:nvPr/>
        </p:nvGraphicFramePr>
        <p:xfrm>
          <a:off x="176213" y="1331913"/>
          <a:ext cx="12415837" cy="5924551"/>
        </p:xfrm>
        <a:graphic>
          <a:graphicData uri="http://schemas.openxmlformats.org/drawingml/2006/table">
            <a:tbl>
              <a:tblPr/>
              <a:tblGrid>
                <a:gridCol w="803275"/>
                <a:gridCol w="3800475"/>
                <a:gridCol w="2697162"/>
                <a:gridCol w="2433638"/>
                <a:gridCol w="2681287"/>
              </a:tblGrid>
              <a:tr h="1352550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п.п.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риска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 риска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Временные показатели риска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Муниципальный район (городской округ)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27038">
                <a:tc gridSpan="5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Риски возникновения ЧС на транспорте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Риск возникновения ЧС на объектах автомобильного транспорта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3600" marR="936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Январь-Март, Июль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всей территории района</a:t>
                      </a: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41400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Риски возникновения ЧС на объектах воздушного транспорта</a:t>
                      </a:r>
                    </a:p>
                  </a:txBody>
                  <a:tcPr marL="51675" marR="516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3600" marR="936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Январь - Декабрь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всей территории  района</a:t>
                      </a: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450">
                <a:tc gridSpan="5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Риски возникновения ЧС техногенного характера</a:t>
                      </a:r>
                    </a:p>
                  </a:txBody>
                  <a:tcPr marL="51675" marR="516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11225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1675" marR="516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Риски возникновения аварий на системах тепло-, водоснабжения</a:t>
                      </a:r>
                    </a:p>
                  </a:txBody>
                  <a:tcPr marL="51675" marR="516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3600" marR="936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Январь-Апрель, Октябрь-Декабрь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всей территории района</a:t>
                      </a: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9638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1675" marR="516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Риски возникновения аварий на электросетях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3600" marR="936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Январь - Декабрь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всей территории  района</a:t>
                      </a: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31796" name="Group 58"/>
          <p:cNvGrpSpPr>
            <a:grpSpLocks/>
          </p:cNvGrpSpPr>
          <p:nvPr/>
        </p:nvGrpSpPr>
        <p:grpSpPr bwMode="auto">
          <a:xfrm>
            <a:off x="4743450" y="3257550"/>
            <a:ext cx="2747963" cy="608013"/>
            <a:chOff x="2988" y="2231"/>
            <a:chExt cx="1731" cy="382"/>
          </a:xfrm>
        </p:grpSpPr>
        <p:grpSp>
          <p:nvGrpSpPr>
            <p:cNvPr id="31813" name="Прямоугольник 22"/>
            <p:cNvGrpSpPr>
              <a:grpSpLocks/>
            </p:cNvGrpSpPr>
            <p:nvPr/>
          </p:nvGrpSpPr>
          <p:grpSpPr bwMode="auto">
            <a:xfrm>
              <a:off x="2988" y="2231"/>
              <a:ext cx="1731" cy="382"/>
              <a:chOff x="2431" y="1901"/>
              <a:chExt cx="1397" cy="326"/>
            </a:xfrm>
          </p:grpSpPr>
          <p:pic>
            <p:nvPicPr>
              <p:cNvPr id="31815" name="Прямоугольник 22"/>
              <p:cNvPicPr>
                <a:picLocks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431" y="1901"/>
                <a:ext cx="1397" cy="3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1816" name="Text Box 61"/>
              <p:cNvSpPr txBox="1">
                <a:spLocks noChangeArrowheads="1"/>
              </p:cNvSpPr>
              <p:nvPr/>
            </p:nvSpPr>
            <p:spPr bwMode="auto">
              <a:xfrm>
                <a:off x="2448" y="1917"/>
                <a:ext cx="1368" cy="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7943" tIns="63973" rIns="127943" bIns="63973" anchor="ctr"/>
              <a:lstStyle/>
              <a:p>
                <a:pPr algn="ctr" defTabSz="1277938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3" name="Прямоугольник 23"/>
            <p:cNvSpPr>
              <a:spLocks noChangeArrowheads="1"/>
            </p:cNvSpPr>
            <p:nvPr/>
          </p:nvSpPr>
          <p:spPr bwMode="auto">
            <a:xfrm>
              <a:off x="3197" y="2305"/>
              <a:ext cx="1378" cy="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27943" tIns="63973" rIns="127943" bIns="63973">
              <a:spAutoFit/>
            </a:bodyPr>
            <a:lstStyle/>
            <a:p>
              <a:pPr algn="ctr" defTabSz="1277938">
                <a:defRPr/>
              </a:pP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Приемлемый риск - 10</a:t>
              </a:r>
              <a:r>
                <a:rPr lang="ru-RU" sz="1400" b="1" baseline="30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-4</a:t>
              </a:r>
              <a:endParaRPr lang="ru-RU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5" name="Rectangle 4"/>
          <p:cNvSpPr txBox="1">
            <a:spLocks noChangeArrowheads="1"/>
          </p:cNvSpPr>
          <p:nvPr/>
        </p:nvSpPr>
        <p:spPr bwMode="auto">
          <a:xfrm>
            <a:off x="0" y="0"/>
            <a:ext cx="12801600" cy="1262063"/>
          </a:xfrm>
          <a:prstGeom prst="rect">
            <a:avLst/>
          </a:prstGeom>
          <a:gradFill rotWithShape="1">
            <a:gsLst>
              <a:gs pos="0">
                <a:srgbClr val="BCBCBC"/>
              </a:gs>
              <a:gs pos="35001">
                <a:srgbClr val="D0D0D0"/>
              </a:gs>
              <a:gs pos="100000">
                <a:srgbClr val="EDEDED"/>
              </a:gs>
            </a:gsLst>
            <a:lin ang="16200000" scaled="1"/>
          </a:gradFill>
          <a:ln w="9525" algn="ctr">
            <a:noFill/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110436" tIns="55219" rIns="110436" bIns="55219" anchor="ctr"/>
          <a:lstStyle/>
          <a:p>
            <a:pPr algn="ctr" defTabSz="1546225">
              <a:defRPr/>
            </a:pPr>
            <a:r>
              <a:rPr lang="ru-RU" sz="3100">
                <a:latin typeface="Times New Roman" pitchFamily="18" charset="0"/>
              </a:rPr>
              <a:t>Паспорт территории поселка Мичуринский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</a:p>
          <a:p>
            <a:pPr algn="ctr" defTabSz="1546225">
              <a:defRPr/>
            </a:pPr>
            <a:r>
              <a:rPr lang="ru-RU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(Оценка защищенности, исходя из рисков возникновения ЧС)</a:t>
            </a:r>
          </a:p>
        </p:txBody>
      </p:sp>
      <p:grpSp>
        <p:nvGrpSpPr>
          <p:cNvPr id="31798" name="Group 64"/>
          <p:cNvGrpSpPr>
            <a:grpSpLocks/>
          </p:cNvGrpSpPr>
          <p:nvPr/>
        </p:nvGrpSpPr>
        <p:grpSpPr bwMode="auto">
          <a:xfrm>
            <a:off x="4768850" y="4198938"/>
            <a:ext cx="2711450" cy="601662"/>
            <a:chOff x="2988" y="2231"/>
            <a:chExt cx="1731" cy="382"/>
          </a:xfrm>
        </p:grpSpPr>
        <p:grpSp>
          <p:nvGrpSpPr>
            <p:cNvPr id="31809" name="Прямоугольник 22"/>
            <p:cNvGrpSpPr>
              <a:grpSpLocks/>
            </p:cNvGrpSpPr>
            <p:nvPr/>
          </p:nvGrpSpPr>
          <p:grpSpPr bwMode="auto">
            <a:xfrm>
              <a:off x="2988" y="2231"/>
              <a:ext cx="1731" cy="382"/>
              <a:chOff x="2431" y="1901"/>
              <a:chExt cx="1397" cy="326"/>
            </a:xfrm>
          </p:grpSpPr>
          <p:pic>
            <p:nvPicPr>
              <p:cNvPr id="31811" name="Прямоугольник 22"/>
              <p:cNvPicPr>
                <a:picLocks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431" y="1901"/>
                <a:ext cx="1397" cy="3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1812" name="Text Box 67"/>
              <p:cNvSpPr txBox="1">
                <a:spLocks noChangeArrowheads="1"/>
              </p:cNvSpPr>
              <p:nvPr/>
            </p:nvSpPr>
            <p:spPr bwMode="auto">
              <a:xfrm>
                <a:off x="2448" y="1917"/>
                <a:ext cx="1368" cy="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7943" tIns="63973" rIns="127943" bIns="63973" anchor="ctr"/>
              <a:lstStyle/>
              <a:p>
                <a:pPr algn="ctr" defTabSz="1277938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5" name="Прямоугольник 23"/>
            <p:cNvSpPr>
              <a:spLocks noChangeArrowheads="1"/>
            </p:cNvSpPr>
            <p:nvPr/>
          </p:nvSpPr>
          <p:spPr bwMode="auto">
            <a:xfrm>
              <a:off x="3188" y="2305"/>
              <a:ext cx="1419" cy="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27943" tIns="63973" rIns="127943" bIns="63973">
              <a:spAutoFit/>
            </a:bodyPr>
            <a:lstStyle/>
            <a:p>
              <a:pPr algn="ctr" defTabSz="1277938">
                <a:defRPr/>
              </a:pP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Приемлемый риск - 10</a:t>
              </a:r>
              <a:r>
                <a:rPr lang="ru-RU" sz="1400" b="1" baseline="30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-4</a:t>
              </a:r>
              <a:endParaRPr lang="ru-RU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1799" name="Group 74"/>
          <p:cNvGrpSpPr>
            <a:grpSpLocks/>
          </p:cNvGrpSpPr>
          <p:nvPr/>
        </p:nvGrpSpPr>
        <p:grpSpPr bwMode="auto">
          <a:xfrm>
            <a:off x="4745038" y="5521325"/>
            <a:ext cx="2747962" cy="609600"/>
            <a:chOff x="2988" y="2231"/>
            <a:chExt cx="1731" cy="382"/>
          </a:xfrm>
        </p:grpSpPr>
        <p:grpSp>
          <p:nvGrpSpPr>
            <p:cNvPr id="31805" name="Прямоугольник 22"/>
            <p:cNvGrpSpPr>
              <a:grpSpLocks/>
            </p:cNvGrpSpPr>
            <p:nvPr/>
          </p:nvGrpSpPr>
          <p:grpSpPr bwMode="auto">
            <a:xfrm>
              <a:off x="2988" y="2231"/>
              <a:ext cx="1731" cy="382"/>
              <a:chOff x="2431" y="1901"/>
              <a:chExt cx="1397" cy="326"/>
            </a:xfrm>
          </p:grpSpPr>
          <p:pic>
            <p:nvPicPr>
              <p:cNvPr id="31807" name="Прямоугольник 22"/>
              <p:cNvPicPr>
                <a:picLocks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431" y="1901"/>
                <a:ext cx="1397" cy="3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1808" name="Text Box 77"/>
              <p:cNvSpPr txBox="1">
                <a:spLocks noChangeArrowheads="1"/>
              </p:cNvSpPr>
              <p:nvPr/>
            </p:nvSpPr>
            <p:spPr bwMode="auto">
              <a:xfrm>
                <a:off x="2448" y="1917"/>
                <a:ext cx="1368" cy="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7943" tIns="63973" rIns="127943" bIns="63973" anchor="ctr"/>
              <a:lstStyle/>
              <a:p>
                <a:pPr algn="ctr" defTabSz="1277938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7" name="Прямоугольник 23"/>
            <p:cNvSpPr>
              <a:spLocks noChangeArrowheads="1"/>
            </p:cNvSpPr>
            <p:nvPr/>
          </p:nvSpPr>
          <p:spPr bwMode="auto">
            <a:xfrm>
              <a:off x="3197" y="2305"/>
              <a:ext cx="1378" cy="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27943" tIns="63973" rIns="127943" bIns="63973">
              <a:spAutoFit/>
            </a:bodyPr>
            <a:lstStyle/>
            <a:p>
              <a:pPr algn="ctr" defTabSz="1277938">
                <a:defRPr/>
              </a:pP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Приемлемый риск - 10</a:t>
              </a:r>
              <a:r>
                <a:rPr lang="ru-RU" sz="1400" b="1" baseline="30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-4</a:t>
              </a:r>
              <a:endParaRPr lang="ru-RU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1800" name="Group 84"/>
          <p:cNvGrpSpPr>
            <a:grpSpLocks/>
          </p:cNvGrpSpPr>
          <p:nvPr/>
        </p:nvGrpSpPr>
        <p:grpSpPr bwMode="auto">
          <a:xfrm>
            <a:off x="4816475" y="6456363"/>
            <a:ext cx="2690813" cy="606425"/>
            <a:chOff x="2988" y="2231"/>
            <a:chExt cx="1731" cy="382"/>
          </a:xfrm>
        </p:grpSpPr>
        <p:grpSp>
          <p:nvGrpSpPr>
            <p:cNvPr id="31801" name="Прямоугольник 22"/>
            <p:cNvGrpSpPr>
              <a:grpSpLocks/>
            </p:cNvGrpSpPr>
            <p:nvPr/>
          </p:nvGrpSpPr>
          <p:grpSpPr bwMode="auto">
            <a:xfrm>
              <a:off x="2988" y="2231"/>
              <a:ext cx="1731" cy="382"/>
              <a:chOff x="2431" y="1901"/>
              <a:chExt cx="1397" cy="326"/>
            </a:xfrm>
          </p:grpSpPr>
          <p:pic>
            <p:nvPicPr>
              <p:cNvPr id="31803" name="Прямоугольник 22"/>
              <p:cNvPicPr>
                <a:picLocks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431" y="1901"/>
                <a:ext cx="1397" cy="3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1804" name="Text Box 87"/>
              <p:cNvSpPr txBox="1">
                <a:spLocks noChangeArrowheads="1"/>
              </p:cNvSpPr>
              <p:nvPr/>
            </p:nvSpPr>
            <p:spPr bwMode="auto">
              <a:xfrm>
                <a:off x="2448" y="1917"/>
                <a:ext cx="1368" cy="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7943" tIns="63973" rIns="127943" bIns="63973" anchor="ctr"/>
              <a:lstStyle/>
              <a:p>
                <a:pPr algn="ctr" defTabSz="1277938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24" name="Прямоугольник 23"/>
            <p:cNvSpPr>
              <a:spLocks noChangeArrowheads="1"/>
            </p:cNvSpPr>
            <p:nvPr/>
          </p:nvSpPr>
          <p:spPr bwMode="auto">
            <a:xfrm>
              <a:off x="3183" y="2305"/>
              <a:ext cx="1407" cy="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27943" tIns="63973" rIns="127943" bIns="63973">
              <a:spAutoFit/>
            </a:bodyPr>
            <a:lstStyle/>
            <a:p>
              <a:pPr algn="ctr" defTabSz="1277938">
                <a:defRPr/>
              </a:pP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Приемлемый риск - 10</a:t>
              </a:r>
              <a:r>
                <a:rPr lang="ru-RU" sz="1400" b="1" baseline="30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-4</a:t>
              </a:r>
              <a:endParaRPr lang="ru-RU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4338" name="Group 2"/>
          <p:cNvGraphicFramePr>
            <a:graphicFrameLocks noGrp="1"/>
          </p:cNvGraphicFramePr>
          <p:nvPr/>
        </p:nvGraphicFramePr>
        <p:xfrm>
          <a:off x="176213" y="1812925"/>
          <a:ext cx="12415837" cy="3131821"/>
        </p:xfrm>
        <a:graphic>
          <a:graphicData uri="http://schemas.openxmlformats.org/drawingml/2006/table">
            <a:tbl>
              <a:tblPr/>
              <a:tblGrid>
                <a:gridCol w="803275"/>
                <a:gridCol w="3800475"/>
                <a:gridCol w="2697162"/>
                <a:gridCol w="2433638"/>
                <a:gridCol w="2681287"/>
              </a:tblGrid>
              <a:tr h="1044575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п.п.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риска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 риска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Временные показатели риска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Муниципальный район (городской округ)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30200">
                <a:tc gridSpan="5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Риски возникновения ЧС техногенного характера</a:t>
                      </a:r>
                    </a:p>
                  </a:txBody>
                  <a:tcPr marL="51675" marR="516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3263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Риски возникновения техногенных пожаров</a:t>
                      </a:r>
                    </a:p>
                  </a:txBody>
                  <a:tcPr marL="51675" marR="516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3600" marR="936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Январь-Декабрь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всей территории района</a:t>
                      </a: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 gridSpan="5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Риски возникновения ЧС природного характера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675" marR="516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3263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51675" marR="516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Риски возникновения природных пожаров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3600" marR="936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Апрель-Октябрь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всей территории  района</a:t>
                      </a: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32808" name="Group 42"/>
          <p:cNvGrpSpPr>
            <a:grpSpLocks/>
          </p:cNvGrpSpPr>
          <p:nvPr/>
        </p:nvGrpSpPr>
        <p:grpSpPr bwMode="auto">
          <a:xfrm>
            <a:off x="4745038" y="3216275"/>
            <a:ext cx="2746375" cy="606425"/>
            <a:chOff x="2988" y="2231"/>
            <a:chExt cx="1731" cy="382"/>
          </a:xfrm>
        </p:grpSpPr>
        <p:grpSp>
          <p:nvGrpSpPr>
            <p:cNvPr id="32815" name="Прямоугольник 22"/>
            <p:cNvGrpSpPr>
              <a:grpSpLocks/>
            </p:cNvGrpSpPr>
            <p:nvPr/>
          </p:nvGrpSpPr>
          <p:grpSpPr bwMode="auto">
            <a:xfrm>
              <a:off x="2988" y="2231"/>
              <a:ext cx="1731" cy="382"/>
              <a:chOff x="2431" y="1901"/>
              <a:chExt cx="1397" cy="326"/>
            </a:xfrm>
          </p:grpSpPr>
          <p:pic>
            <p:nvPicPr>
              <p:cNvPr id="32817" name="Прямоугольник 22"/>
              <p:cNvPicPr>
                <a:picLocks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431" y="1901"/>
                <a:ext cx="1397" cy="3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2818" name="Text Box 45"/>
              <p:cNvSpPr txBox="1">
                <a:spLocks noChangeArrowheads="1"/>
              </p:cNvSpPr>
              <p:nvPr/>
            </p:nvSpPr>
            <p:spPr bwMode="auto">
              <a:xfrm>
                <a:off x="2448" y="1917"/>
                <a:ext cx="1368" cy="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7943" tIns="63973" rIns="127943" bIns="63973" anchor="ctr"/>
              <a:lstStyle/>
              <a:p>
                <a:pPr algn="ctr" defTabSz="1277938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3" name="Прямоугольник 23"/>
            <p:cNvSpPr>
              <a:spLocks noChangeArrowheads="1"/>
            </p:cNvSpPr>
            <p:nvPr/>
          </p:nvSpPr>
          <p:spPr bwMode="auto">
            <a:xfrm>
              <a:off x="3197" y="2305"/>
              <a:ext cx="1378" cy="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27943" tIns="63973" rIns="127943" bIns="63973">
              <a:spAutoFit/>
            </a:bodyPr>
            <a:lstStyle/>
            <a:p>
              <a:pPr algn="ctr" defTabSz="1277938">
                <a:defRPr/>
              </a:pP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Приемлемый риск - 10</a:t>
              </a:r>
              <a:r>
                <a:rPr lang="ru-RU" sz="1400" b="1" baseline="30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-4</a:t>
              </a:r>
              <a:endParaRPr lang="ru-RU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2809" name="Group 47"/>
          <p:cNvGrpSpPr>
            <a:grpSpLocks/>
          </p:cNvGrpSpPr>
          <p:nvPr/>
        </p:nvGrpSpPr>
        <p:grpSpPr bwMode="auto">
          <a:xfrm>
            <a:off x="4783138" y="4265613"/>
            <a:ext cx="2697162" cy="606425"/>
            <a:chOff x="2988" y="2231"/>
            <a:chExt cx="1731" cy="382"/>
          </a:xfrm>
        </p:grpSpPr>
        <p:grpSp>
          <p:nvGrpSpPr>
            <p:cNvPr id="32811" name="Прямоугольник 22"/>
            <p:cNvGrpSpPr>
              <a:grpSpLocks/>
            </p:cNvGrpSpPr>
            <p:nvPr/>
          </p:nvGrpSpPr>
          <p:grpSpPr bwMode="auto">
            <a:xfrm>
              <a:off x="2988" y="2231"/>
              <a:ext cx="1731" cy="382"/>
              <a:chOff x="2431" y="1901"/>
              <a:chExt cx="1397" cy="326"/>
            </a:xfrm>
          </p:grpSpPr>
          <p:pic>
            <p:nvPicPr>
              <p:cNvPr id="32813" name="Прямоугольник 22"/>
              <p:cNvPicPr>
                <a:picLocks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431" y="1901"/>
                <a:ext cx="1397" cy="3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2814" name="Text Box 50"/>
              <p:cNvSpPr txBox="1">
                <a:spLocks noChangeArrowheads="1"/>
              </p:cNvSpPr>
              <p:nvPr/>
            </p:nvSpPr>
            <p:spPr bwMode="auto">
              <a:xfrm>
                <a:off x="2448" y="1917"/>
                <a:ext cx="1368" cy="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7943" tIns="63973" rIns="127943" bIns="63973" anchor="ctr"/>
              <a:lstStyle/>
              <a:p>
                <a:pPr algn="ctr" defTabSz="1277938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24" name="Прямоугольник 23"/>
            <p:cNvSpPr>
              <a:spLocks noChangeArrowheads="1"/>
            </p:cNvSpPr>
            <p:nvPr/>
          </p:nvSpPr>
          <p:spPr bwMode="auto">
            <a:xfrm>
              <a:off x="3185" y="2305"/>
              <a:ext cx="1404" cy="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27943" tIns="63973" rIns="127943" bIns="63973">
              <a:spAutoFit/>
            </a:bodyPr>
            <a:lstStyle/>
            <a:p>
              <a:pPr algn="ctr" defTabSz="1277938">
                <a:defRPr/>
              </a:pP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Приемлемый риск - 10</a:t>
              </a:r>
              <a:r>
                <a:rPr lang="ru-RU" sz="1400" b="1" baseline="30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-4</a:t>
              </a:r>
              <a:endParaRPr lang="ru-RU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5" name="Rectangle 4"/>
          <p:cNvSpPr txBox="1">
            <a:spLocks noChangeArrowheads="1"/>
          </p:cNvSpPr>
          <p:nvPr/>
        </p:nvSpPr>
        <p:spPr bwMode="auto">
          <a:xfrm>
            <a:off x="0" y="0"/>
            <a:ext cx="12801600" cy="1262063"/>
          </a:xfrm>
          <a:prstGeom prst="rect">
            <a:avLst/>
          </a:prstGeom>
          <a:gradFill rotWithShape="1">
            <a:gsLst>
              <a:gs pos="0">
                <a:srgbClr val="BCBCBC"/>
              </a:gs>
              <a:gs pos="35001">
                <a:srgbClr val="D0D0D0"/>
              </a:gs>
              <a:gs pos="100000">
                <a:srgbClr val="EDEDED"/>
              </a:gs>
            </a:gsLst>
            <a:lin ang="16200000" scaled="1"/>
          </a:gradFill>
          <a:ln w="9525" algn="ctr">
            <a:noFill/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110436" tIns="55219" rIns="110436" bIns="55219" anchor="ctr"/>
          <a:lstStyle/>
          <a:p>
            <a:pPr algn="ctr" defTabSz="1279525">
              <a:defRPr/>
            </a:pPr>
            <a:r>
              <a:rPr lang="ru-RU" sz="3100">
                <a:latin typeface="Times New Roman" pitchFamily="18" charset="0"/>
              </a:rPr>
              <a:t>Паспорт территории поселка Мичуринский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</a:p>
          <a:p>
            <a:pPr algn="ctr" defTabSz="1279525">
              <a:defRPr/>
            </a:pPr>
            <a:r>
              <a:rPr lang="ru-RU" b="1">
                <a:solidFill>
                  <a:srgbClr val="0000FF"/>
                </a:solidFill>
                <a:latin typeface="Times New Roman" pitchFamily="18" charset="0"/>
              </a:rPr>
              <a:t>(Оценка защищенности, исходя из рисков возникновения ЧС)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1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1925" y="2120900"/>
            <a:ext cx="10009188" cy="745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56539" name="Group 187"/>
          <p:cNvGraphicFramePr>
            <a:graphicFrameLocks noGrp="1"/>
          </p:cNvGraphicFramePr>
          <p:nvPr/>
        </p:nvGraphicFramePr>
        <p:xfrm>
          <a:off x="279400" y="3646488"/>
          <a:ext cx="1982788" cy="1689101"/>
        </p:xfrm>
        <a:graphic>
          <a:graphicData uri="http://schemas.openxmlformats.org/drawingml/2006/table">
            <a:tbl>
              <a:tblPr/>
              <a:tblGrid>
                <a:gridCol w="1041400"/>
                <a:gridCol w="941388"/>
              </a:tblGrid>
              <a:tr h="600075">
                <a:tc grid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СОТОВЫЕ ОПЕРАТОРЫ</a:t>
                      </a:r>
                    </a:p>
                  </a:txBody>
                  <a:tcPr marL="25113" marR="25113" marT="25113" marB="251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Наименование </a:t>
                      </a:r>
                    </a:p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телеканала</a:t>
                      </a:r>
                    </a:p>
                  </a:txBody>
                  <a:tcPr marL="25113" marR="25113" marT="25113" marB="251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Федеральный</a:t>
                      </a:r>
                    </a:p>
                  </a:txBody>
                  <a:tcPr marL="25113" marR="25113" marT="25113" marB="251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27013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BEELINE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5113" marR="25113" marT="25113" marB="251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25113" marR="25113" marT="25113" marB="251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MEGAFON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5113" marR="25113" marT="25113" marB="251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25113" marR="25113" marT="25113" marB="251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3363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MTC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5113" marR="25113" marT="25113" marB="251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25113" marR="25113" marT="25113" marB="251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56540" name="Group 188"/>
          <p:cNvGraphicFramePr>
            <a:graphicFrameLocks noGrp="1"/>
          </p:cNvGraphicFramePr>
          <p:nvPr/>
        </p:nvGraphicFramePr>
        <p:xfrm>
          <a:off x="279400" y="1776413"/>
          <a:ext cx="3241675" cy="1512889"/>
        </p:xfrm>
        <a:graphic>
          <a:graphicData uri="http://schemas.openxmlformats.org/drawingml/2006/table">
            <a:tbl>
              <a:tblPr/>
              <a:tblGrid>
                <a:gridCol w="1700213"/>
                <a:gridCol w="1541462"/>
              </a:tblGrid>
              <a:tr h="341313">
                <a:tc grid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ИНТЕРНЕТ</a:t>
                      </a:r>
                    </a:p>
                  </a:txBody>
                  <a:tcPr marL="25113" marR="25113" marT="25113" marB="251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Наименование </a:t>
                      </a:r>
                    </a:p>
                  </a:txBody>
                  <a:tcPr marL="25113" marR="25113" marT="25113" marB="251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Наличие</a:t>
                      </a:r>
                    </a:p>
                  </a:txBody>
                  <a:tcPr marL="25113" marR="25113" marT="25113" marB="251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Выделенная линия</a:t>
                      </a:r>
                    </a:p>
                  </a:txBody>
                  <a:tcPr marL="25113" marR="25113" marT="25113" marB="251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5113" marR="25113" marT="25113" marB="251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Через оператора сотовой связи</a:t>
                      </a:r>
                    </a:p>
                  </a:txBody>
                  <a:tcPr marL="25113" marR="25113" marT="25113" marB="251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25113" marR="25113" marT="25113" marB="251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Общественные пункты доступа в интернет</a:t>
                      </a:r>
                    </a:p>
                  </a:txBody>
                  <a:tcPr marL="25113" marR="25113" marT="25113" marB="251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5113" marR="25113" marT="25113" marB="251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56541" name="Group 189"/>
          <p:cNvGraphicFramePr>
            <a:graphicFrameLocks noGrp="1"/>
          </p:cNvGraphicFramePr>
          <p:nvPr/>
        </p:nvGraphicFramePr>
        <p:xfrm>
          <a:off x="8632825" y="7824788"/>
          <a:ext cx="3633788" cy="1500189"/>
        </p:xfrm>
        <a:graphic>
          <a:graphicData uri="http://schemas.openxmlformats.org/drawingml/2006/table">
            <a:tbl>
              <a:tblPr/>
              <a:tblGrid>
                <a:gridCol w="1044575"/>
                <a:gridCol w="936625"/>
                <a:gridCol w="985838"/>
                <a:gridCol w="666750"/>
              </a:tblGrid>
              <a:tr h="400050">
                <a:tc gridSpan="4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ТЕЛЕВИДЕНИЕ</a:t>
                      </a:r>
                    </a:p>
                  </a:txBody>
                  <a:tcPr marL="25113" marR="25113" marT="25113" marB="251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Наименование </a:t>
                      </a:r>
                    </a:p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телеканала</a:t>
                      </a:r>
                    </a:p>
                  </a:txBody>
                  <a:tcPr marL="25113" marR="25113" marT="25113" marB="251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Федеральный</a:t>
                      </a:r>
                    </a:p>
                  </a:txBody>
                  <a:tcPr marL="25113" marR="25113" marT="25113" marB="251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Региональный</a:t>
                      </a:r>
                    </a:p>
                  </a:txBody>
                  <a:tcPr marL="25113" marR="25113" marT="25113" marB="251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Местный</a:t>
                      </a:r>
                    </a:p>
                  </a:txBody>
                  <a:tcPr marL="25113" marR="25113" marT="25113" marB="251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3363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«ГТРК»</a:t>
                      </a:r>
                    </a:p>
                  </a:txBody>
                  <a:tcPr marL="25113" marR="25113" marT="25113" marB="251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25113" marR="25113" marT="25113" marB="251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25113" marR="25113" marT="25113" marB="251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5113" marR="25113" marT="25113" marB="251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3363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РОССИЯ-1</a:t>
                      </a:r>
                    </a:p>
                  </a:txBody>
                  <a:tcPr marL="25113" marR="25113" marT="25113" marB="251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25113" marR="25113" marT="25113" marB="251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25113" marR="25113" marT="25113" marB="251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5113" marR="25113" marT="25113" marB="251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3363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ТВК - плюс</a:t>
                      </a:r>
                    </a:p>
                  </a:txBody>
                  <a:tcPr marL="25113" marR="25113" marT="25113" marB="251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5113" marR="25113" marT="25113" marB="251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5113" marR="25113" marT="25113" marB="251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25113" marR="25113" marT="25113" marB="251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56542" name="Group 190"/>
          <p:cNvGraphicFramePr>
            <a:graphicFrameLocks noGrp="1"/>
          </p:cNvGraphicFramePr>
          <p:nvPr/>
        </p:nvGraphicFramePr>
        <p:xfrm>
          <a:off x="65088" y="7032625"/>
          <a:ext cx="3670300" cy="2446339"/>
        </p:xfrm>
        <a:graphic>
          <a:graphicData uri="http://schemas.openxmlformats.org/drawingml/2006/table">
            <a:tbl>
              <a:tblPr/>
              <a:tblGrid>
                <a:gridCol w="1052512"/>
                <a:gridCol w="947738"/>
                <a:gridCol w="995362"/>
                <a:gridCol w="674688"/>
              </a:tblGrid>
              <a:tr h="266700">
                <a:tc gridSpan="4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ПЕЧАТНЫЕ СМИ</a:t>
                      </a:r>
                    </a:p>
                  </a:txBody>
                  <a:tcPr marL="25150" marR="25150" marT="25150" marB="251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1638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Наименование </a:t>
                      </a:r>
                    </a:p>
                  </a:txBody>
                  <a:tcPr marL="25150" marR="25150" marT="25150" marB="251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Федеральные</a:t>
                      </a:r>
                    </a:p>
                  </a:txBody>
                  <a:tcPr marL="25150" marR="25150" marT="25150" marB="251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Региональные</a:t>
                      </a:r>
                    </a:p>
                  </a:txBody>
                  <a:tcPr marL="25150" marR="25150" marT="25150" marB="251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Местные</a:t>
                      </a:r>
                    </a:p>
                  </a:txBody>
                  <a:tcPr marL="25150" marR="25150" marT="25150" marB="251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Российская газета</a:t>
                      </a:r>
                    </a:p>
                  </a:txBody>
                  <a:tcPr marL="25150" marR="25150" marT="25150" marB="251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25150" marR="25150" marT="25150" marB="251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5150" marR="25150" marT="25150" marB="251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5150" marR="25150" marT="25150" marB="251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8163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Московский комсомолец</a:t>
                      </a:r>
                    </a:p>
                  </a:txBody>
                  <a:tcPr marL="25150" marR="25150" marT="25150" marB="251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+</a:t>
                      </a:r>
                    </a:p>
                  </a:txBody>
                  <a:tcPr marL="25150" marR="25150" marT="25150" marB="251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150" marR="25150" marT="25150" marB="251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5150" marR="25150" marT="25150" marB="251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Искитимская газета</a:t>
                      </a:r>
                    </a:p>
                  </a:txBody>
                  <a:tcPr marL="25150" marR="25150" marT="25150" marB="251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150" marR="25150" marT="25150" marB="251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150" marR="25150" marT="25150" marB="251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+</a:t>
                      </a:r>
                    </a:p>
                  </a:txBody>
                  <a:tcPr marL="25150" marR="25150" marT="25150" marB="251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Советская Сибирь</a:t>
                      </a:r>
                    </a:p>
                  </a:txBody>
                  <a:tcPr marL="25150" marR="25150" marT="25150" marB="251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5150" marR="25150" marT="25150" marB="251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+</a:t>
                      </a:r>
                    </a:p>
                  </a:txBody>
                  <a:tcPr marL="25150" marR="25150" marT="25150" marB="251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150" marR="25150" marT="25150" marB="251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56543" name="Group 191"/>
          <p:cNvGraphicFramePr>
            <a:graphicFrameLocks noGrp="1"/>
          </p:cNvGraphicFramePr>
          <p:nvPr/>
        </p:nvGraphicFramePr>
        <p:xfrm>
          <a:off x="8632825" y="1768475"/>
          <a:ext cx="3959225" cy="1878013"/>
        </p:xfrm>
        <a:graphic>
          <a:graphicData uri="http://schemas.openxmlformats.org/drawingml/2006/table">
            <a:tbl>
              <a:tblPr/>
              <a:tblGrid>
                <a:gridCol w="1133475"/>
                <a:gridCol w="1025525"/>
                <a:gridCol w="1071563"/>
                <a:gridCol w="728662"/>
              </a:tblGrid>
              <a:tr h="349250">
                <a:tc gridSpan="4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РАДИОВЕЩАНИЕ</a:t>
                      </a:r>
                    </a:p>
                  </a:txBody>
                  <a:tcPr marL="25150" marR="25150" marT="25150" marB="251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Наименование </a:t>
                      </a:r>
                    </a:p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радиостанции</a:t>
                      </a:r>
                    </a:p>
                  </a:txBody>
                  <a:tcPr marL="25150" marR="25150" marT="25150" marB="251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Федеральное</a:t>
                      </a:r>
                    </a:p>
                  </a:txBody>
                  <a:tcPr marL="25150" marR="25150" marT="25150" marB="251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Региональное</a:t>
                      </a:r>
                    </a:p>
                  </a:txBody>
                  <a:tcPr marL="25150" marR="25150" marT="25150" marB="251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Местное</a:t>
                      </a:r>
                    </a:p>
                  </a:txBody>
                  <a:tcPr marL="25150" marR="25150" marT="25150" marB="251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МАЯК</a:t>
                      </a:r>
                    </a:p>
                  </a:txBody>
                  <a:tcPr marL="25150" marR="25150" marT="25150" marB="251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marL="25150" marR="25150" marT="25150" marB="251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marL="25150" marR="25150" marT="25150" marB="251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25150" marR="25150" marT="25150" marB="251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Ретро 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FM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150" marR="25150" marT="25150" marB="251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25150" marR="25150" marT="25150" marB="251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marL="25150" marR="25150" marT="25150" marB="251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25150" marR="25150" marT="25150" marB="251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Радио Юнитон</a:t>
                      </a:r>
                    </a:p>
                  </a:txBody>
                  <a:tcPr marL="25150" marR="25150" marT="25150" marB="251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150" marR="25150" marT="25150" marB="251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150" marR="25150" marT="25150" marB="251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marL="25150" marR="25150" marT="25150" marB="251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3925" name="Text Box 553"/>
          <p:cNvSpPr txBox="1">
            <a:spLocks noChangeArrowheads="1"/>
          </p:cNvSpPr>
          <p:nvPr/>
        </p:nvSpPr>
        <p:spPr bwMode="auto">
          <a:xfrm>
            <a:off x="-9525" y="0"/>
            <a:ext cx="12811125" cy="1560513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46348" tIns="23178" rIns="46348" bIns="23178" anchor="ctr" anchorCtr="1"/>
          <a:lstStyle/>
          <a:p>
            <a:pPr algn="ctr" defTabSz="1276350">
              <a:lnSpc>
                <a:spcPct val="90000"/>
              </a:lnSpc>
            </a:pPr>
            <a:r>
              <a:rPr lang="ru-RU" sz="3100">
                <a:latin typeface="Times New Roman" pitchFamily="18" charset="0"/>
              </a:rPr>
              <a:t>Паспорт территории поселка Мичуринский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algn="ctr" defTabSz="1276350">
              <a:lnSpc>
                <a:spcPct val="90000"/>
              </a:lnSpc>
            </a:pPr>
            <a:r>
              <a:rPr lang="ru-RU" sz="3100">
                <a:latin typeface="Times New Roman" pitchFamily="18" charset="0"/>
                <a:cs typeface="Times New Roman" pitchFamily="18" charset="0"/>
              </a:rPr>
              <a:t>Сведения о наличии средств массовой информации</a:t>
            </a:r>
          </a:p>
        </p:txBody>
      </p:sp>
      <p:sp>
        <p:nvSpPr>
          <p:cNvPr id="356511" name="AutoShape 252"/>
          <p:cNvSpPr>
            <a:spLocks noChangeArrowheads="1"/>
          </p:cNvSpPr>
          <p:nvPr/>
        </p:nvSpPr>
        <p:spPr bwMode="auto">
          <a:xfrm>
            <a:off x="10288588" y="4295775"/>
            <a:ext cx="2230437" cy="527050"/>
          </a:xfrm>
          <a:prstGeom prst="wedgeRectCallout">
            <a:avLst>
              <a:gd name="adj1" fmla="val -19134"/>
              <a:gd name="adj2" fmla="val -5722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109" tIns="45556" rIns="91109" bIns="45556">
            <a:spAutoFit/>
          </a:bodyPr>
          <a:lstStyle/>
          <a:p>
            <a:pPr algn="ctr" defTabSz="1277938">
              <a:defRPr/>
            </a:pPr>
            <a:r>
              <a:rPr lang="ru-RU" sz="1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Общественных пунктов выхода в интернет - нет</a:t>
            </a:r>
            <a:endParaRPr lang="ru-RU" sz="1400" u="sng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6528" name="Rectangle 176"/>
          <p:cNvSpPr>
            <a:spLocks noChangeArrowheads="1"/>
          </p:cNvSpPr>
          <p:nvPr/>
        </p:nvSpPr>
        <p:spPr bwMode="auto">
          <a:xfrm>
            <a:off x="9785350" y="5016500"/>
            <a:ext cx="2662238" cy="5048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960438" y="2982913"/>
            <a:ext cx="10880725" cy="2057400"/>
          </a:xfrm>
        </p:spPr>
        <p:txBody>
          <a:bodyPr lIns="127602" tIns="63819" rIns="127602" bIns="63819"/>
          <a:lstStyle/>
          <a:p>
            <a:pPr eaLnBrk="1" hangingPunct="1"/>
            <a:r>
              <a:rPr lang="ru-RU" b="1" smtClean="0">
                <a:solidFill>
                  <a:srgbClr val="FFFF00"/>
                </a:solidFill>
              </a:rPr>
              <a:t>РИСКИ ВОЗНИКНОВЕНИЯ ЧС НА ТРАНСПОРТЕ</a:t>
            </a:r>
            <a:r>
              <a:rPr lang="ru-RU" smtClean="0"/>
              <a:t> </a:t>
            </a:r>
            <a:r>
              <a:rPr lang="ru-RU" sz="100" smtClean="0"/>
              <a:t>Титульный лист</a:t>
            </a:r>
          </a:p>
        </p:txBody>
      </p:sp>
      <p:pic>
        <p:nvPicPr>
          <p:cNvPr id="34819" name="Picture 2" descr="заставка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" y="-23813"/>
            <a:ext cx="12801600" cy="964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0" y="3644900"/>
            <a:ext cx="1280160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lIns="127347" tIns="63689" rIns="127347" bIns="63689">
            <a:spAutoFit/>
          </a:bodyPr>
          <a:lstStyle/>
          <a:p>
            <a:pPr algn="ctr" defTabSz="1279525">
              <a:defRPr/>
            </a:pPr>
            <a:r>
              <a:rPr lang="ru-RU" sz="4300" b="1">
                <a:solidFill>
                  <a:srgbClr val="FFFF00"/>
                </a:solidFill>
              </a:rPr>
              <a:t>РИСКИ ВОЗНИКНОВЕНИЯ ЧС НА ТРАНСПОРТЕ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26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1925" y="2120900"/>
            <a:ext cx="10009188" cy="745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Freeform 271"/>
          <p:cNvSpPr>
            <a:spLocks/>
          </p:cNvSpPr>
          <p:nvPr/>
        </p:nvSpPr>
        <p:spPr bwMode="auto">
          <a:xfrm>
            <a:off x="2871788" y="2209800"/>
            <a:ext cx="3313112" cy="1725613"/>
          </a:xfrm>
          <a:custGeom>
            <a:avLst/>
            <a:gdLst>
              <a:gd name="T0" fmla="*/ 0 w 2087"/>
              <a:gd name="T1" fmla="*/ 2147483647 h 1089"/>
              <a:gd name="T2" fmla="*/ 2147483647 w 2087"/>
              <a:gd name="T3" fmla="*/ 2147483647 h 1089"/>
              <a:gd name="T4" fmla="*/ 2147483647 w 2087"/>
              <a:gd name="T5" fmla="*/ 0 h 1089"/>
              <a:gd name="T6" fmla="*/ 0 60000 65536"/>
              <a:gd name="T7" fmla="*/ 0 60000 65536"/>
              <a:gd name="T8" fmla="*/ 0 60000 65536"/>
              <a:gd name="T9" fmla="*/ 0 w 2087"/>
              <a:gd name="T10" fmla="*/ 0 h 1089"/>
              <a:gd name="T11" fmla="*/ 2087 w 2087"/>
              <a:gd name="T12" fmla="*/ 1089 h 108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87" h="1089">
                <a:moveTo>
                  <a:pt x="0" y="1089"/>
                </a:moveTo>
                <a:lnTo>
                  <a:pt x="2042" y="635"/>
                </a:lnTo>
                <a:lnTo>
                  <a:pt x="2087" y="0"/>
                </a:lnTo>
              </a:path>
            </a:pathLst>
          </a:custGeom>
          <a:noFill/>
          <a:ln w="76200" cmpd="sng">
            <a:solidFill>
              <a:srgbClr val="9900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1" name="Text Box 553"/>
          <p:cNvSpPr txBox="1">
            <a:spLocks noChangeArrowheads="1"/>
          </p:cNvSpPr>
          <p:nvPr/>
        </p:nvSpPr>
        <p:spPr bwMode="auto">
          <a:xfrm>
            <a:off x="-9525" y="0"/>
            <a:ext cx="12801600" cy="1560513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46290" tIns="23149" rIns="46290" bIns="23149" anchor="ctr" anchorCtr="1"/>
          <a:lstStyle/>
          <a:p>
            <a:pPr algn="ctr" defTabSz="1279525"/>
            <a:r>
              <a:rPr lang="ru-RU" sz="3100">
                <a:latin typeface="Times New Roman" pitchFamily="18" charset="0"/>
              </a:rPr>
              <a:t>Паспорт территории поселка Мичуринский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 </a:t>
            </a:r>
          </a:p>
          <a:p>
            <a:pPr algn="ctr" defTabSz="1279525"/>
            <a:r>
              <a:rPr lang="ru-RU" sz="3100">
                <a:latin typeface="Times New Roman" pitchFamily="18" charset="0"/>
              </a:rPr>
              <a:t>Риски возникновения ЧС на объектах автомобильного транспорта</a:t>
            </a:r>
          </a:p>
        </p:txBody>
      </p:sp>
      <p:sp>
        <p:nvSpPr>
          <p:cNvPr id="4102" name="TextBox 90"/>
          <p:cNvSpPr txBox="1">
            <a:spLocks noChangeArrowheads="1"/>
          </p:cNvSpPr>
          <p:nvPr/>
        </p:nvSpPr>
        <p:spPr bwMode="auto">
          <a:xfrm>
            <a:off x="65088" y="3935413"/>
            <a:ext cx="1774825" cy="1119187"/>
          </a:xfrm>
          <a:prstGeom prst="rect">
            <a:avLst/>
          </a:prstGeom>
          <a:solidFill>
            <a:srgbClr val="0000FF">
              <a:alpha val="36078"/>
            </a:srgbClr>
          </a:solidFill>
          <a:ln w="34925">
            <a:solidFill>
              <a:srgbClr val="0000FF"/>
            </a:solidFill>
            <a:miter lim="800000"/>
            <a:headEnd/>
            <a:tailEnd/>
          </a:ln>
        </p:spPr>
        <p:txBody>
          <a:bodyPr wrap="none" lIns="91216" tIns="45608" rIns="91216" bIns="45608">
            <a:spAutoFit/>
          </a:bodyPr>
          <a:lstStyle/>
          <a:p>
            <a:pPr algn="ctr" defTabSz="1279525"/>
            <a:r>
              <a:rPr lang="ru-RU" sz="1300">
                <a:latin typeface="Calibri" pitchFamily="34" charset="0"/>
              </a:rPr>
              <a:t>БСПМ</a:t>
            </a:r>
          </a:p>
          <a:p>
            <a:pPr algn="ctr" defTabSz="1279525"/>
            <a:r>
              <a:rPr lang="ru-RU" sz="1300" i="1">
                <a:latin typeface="Calibri" pitchFamily="34" charset="0"/>
              </a:rPr>
              <a:t> Расстояние – </a:t>
            </a:r>
            <a:r>
              <a:rPr lang="ru-RU" sz="1300" i="1"/>
              <a:t> </a:t>
            </a:r>
            <a:r>
              <a:rPr lang="ru-RU" sz="1300" i="1">
                <a:latin typeface="Calibri" pitchFamily="34" charset="0"/>
              </a:rPr>
              <a:t>22 км,</a:t>
            </a:r>
          </a:p>
          <a:p>
            <a:pPr algn="ctr" defTabSz="1279525"/>
            <a:r>
              <a:rPr lang="ru-RU" sz="1300" i="1">
                <a:latin typeface="Calibri" pitchFamily="34" charset="0"/>
              </a:rPr>
              <a:t>Техники – 4 ед.</a:t>
            </a:r>
          </a:p>
          <a:p>
            <a:pPr algn="ctr" defTabSz="1279525"/>
            <a:r>
              <a:rPr lang="ru-RU" sz="1300" i="1">
                <a:latin typeface="Calibri" pitchFamily="34" charset="0"/>
              </a:rPr>
              <a:t>Личн. состава 12 чел.</a:t>
            </a:r>
          </a:p>
          <a:p>
            <a:pPr algn="ctr" defTabSz="1279525"/>
            <a:r>
              <a:rPr lang="ru-RU" sz="1300" i="1">
                <a:latin typeface="Calibri" pitchFamily="34" charset="0"/>
              </a:rPr>
              <a:t>г. Искитим</a:t>
            </a:r>
          </a:p>
        </p:txBody>
      </p:sp>
      <p:sp>
        <p:nvSpPr>
          <p:cNvPr id="468998" name="Rectangle 6"/>
          <p:cNvSpPr>
            <a:spLocks noChangeArrowheads="1"/>
          </p:cNvSpPr>
          <p:nvPr/>
        </p:nvSpPr>
        <p:spPr bwMode="auto">
          <a:xfrm>
            <a:off x="279400" y="5954713"/>
            <a:ext cx="2733675" cy="73025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lIns="91246" tIns="45622" rIns="91246" bIns="45622">
            <a:spAutoFit/>
          </a:bodyPr>
          <a:lstStyle/>
          <a:p>
            <a:pPr algn="ctr" defTabSz="1279525">
              <a:defRPr/>
            </a:pPr>
            <a:r>
              <a:rPr lang="ru-RU" sz="14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Автомобильных дорог федерального значения на территории села нет</a:t>
            </a:r>
          </a:p>
        </p:txBody>
      </p:sp>
      <p:graphicFrame>
        <p:nvGraphicFramePr>
          <p:cNvPr id="469274" name="Group 282"/>
          <p:cNvGraphicFramePr>
            <a:graphicFrameLocks noGrp="1"/>
          </p:cNvGraphicFramePr>
          <p:nvPr/>
        </p:nvGraphicFramePr>
        <p:xfrm>
          <a:off x="9569450" y="6096000"/>
          <a:ext cx="3098800" cy="1584325"/>
        </p:xfrm>
        <a:graphic>
          <a:graphicData uri="http://schemas.openxmlformats.org/drawingml/2006/table">
            <a:tbl>
              <a:tblPr/>
              <a:tblGrid>
                <a:gridCol w="1587500"/>
                <a:gridCol w="790575"/>
                <a:gridCol w="720725"/>
              </a:tblGrid>
              <a:tr h="447675">
                <a:tc gridSpan="3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Силы</a:t>
                      </a: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и</a:t>
                      </a: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средства</a:t>
                      </a: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, </a:t>
                      </a: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привлекаемые</a:t>
                      </a: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к</a:t>
                      </a: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 </a:t>
                      </a: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ликвидации</a:t>
                      </a: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последствий</a:t>
                      </a: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ЧС</a:t>
                      </a: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092" marR="25092" marT="25092" marB="250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Формирования</a:t>
                      </a: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и</a:t>
                      </a: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подразделения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092" marR="25092" marT="25092" marB="250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Л</a:t>
                      </a: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/</a:t>
                      </a: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состав</a:t>
                      </a: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, 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чел</a:t>
                      </a: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.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092" marR="25092" marT="25092" marB="250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Техника</a:t>
                      </a: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,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ед</a:t>
                      </a: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.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092" marR="25092" marT="25092" marB="250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CC"/>
                    </a:solidFill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ПСЧ-12 ОФПС-3</a:t>
                      </a:r>
                    </a:p>
                  </a:txBody>
                  <a:tcPr marL="25092" marR="25092" marT="25092" marB="250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5</a:t>
                      </a: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092" marR="25092" marT="25092" marB="250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1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092" marR="25092" marT="25092" marB="250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CC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МУЗ «</a:t>
                      </a: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Искитимская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 ЦГБ"</a:t>
                      </a: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092" marR="25092" marT="25092" marB="250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12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092" marR="25092" marT="25092" marB="250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4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092" marR="25092" marT="25092" marB="250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CC"/>
                    </a:solidFill>
                  </a:tcPr>
                </a:tc>
              </a:tr>
              <a:tr h="269875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ГИБДД г. Искитим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092" marR="25092" marT="25092" marB="250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2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092" marR="25092" marT="25092" marB="250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092" marR="25092" marT="25092" marB="2509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CC"/>
                    </a:solidFill>
                  </a:tcPr>
                </a:tc>
              </a:tr>
            </a:tbl>
          </a:graphicData>
        </a:graphic>
      </p:graphicFrame>
      <p:sp>
        <p:nvSpPr>
          <p:cNvPr id="469047" name="AutoShape 230"/>
          <p:cNvSpPr>
            <a:spLocks noChangeArrowheads="1"/>
          </p:cNvSpPr>
          <p:nvPr/>
        </p:nvSpPr>
        <p:spPr bwMode="auto">
          <a:xfrm>
            <a:off x="7331075" y="1704975"/>
            <a:ext cx="5470525" cy="1439863"/>
          </a:xfrm>
          <a:prstGeom prst="wedgeRectCallout">
            <a:avLst>
              <a:gd name="adj1" fmla="val -16292"/>
              <a:gd name="adj2" fmla="val -7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27674" tIns="63847" rIns="127674" bIns="63847"/>
          <a:lstStyle/>
          <a:p>
            <a:pPr algn="ctr" defTabSz="1279525">
              <a:defRPr/>
            </a:pPr>
            <a:r>
              <a:rPr lang="ru-RU" sz="1500" b="1" i="1" u="sng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Характеристика автотранспортной сети</a:t>
            </a: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</a:t>
            </a:r>
          </a:p>
          <a:p>
            <a:pPr algn="ctr" defTabSz="1279525"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Автотранспортная сеть территории развита удовлетворительно и состоит из дорог с переходным типом покрытия круглогодичного использования для всех видов транспорта. Тип покрытия-, черный щебень, протяженность дорог – 10 км. в т.ч. с твердым покрытием –8 км</a:t>
            </a:r>
            <a:endParaRPr lang="ru-RU"/>
          </a:p>
        </p:txBody>
      </p:sp>
      <p:sp>
        <p:nvSpPr>
          <p:cNvPr id="469048" name="Rectangle 56"/>
          <p:cNvSpPr>
            <a:spLocks noChangeArrowheads="1"/>
          </p:cNvSpPr>
          <p:nvPr/>
        </p:nvSpPr>
        <p:spPr bwMode="auto">
          <a:xfrm>
            <a:off x="142875" y="7321550"/>
            <a:ext cx="2657475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246" tIns="45622" rIns="91246" bIns="45622">
            <a:spAutoFit/>
          </a:bodyPr>
          <a:lstStyle/>
          <a:p>
            <a:pPr algn="ctr" defTabSz="1279525">
              <a:defRPr/>
            </a:pPr>
            <a:r>
              <a:rPr lang="ru-RU" sz="1500" b="1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Стационарных постов ДПС на территории НП</a:t>
            </a:r>
            <a:r>
              <a:rPr lang="ru-RU" sz="15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  </a:t>
            </a:r>
            <a:r>
              <a:rPr lang="ru-RU" sz="2400" b="1" u="sng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нет</a:t>
            </a:r>
            <a:endParaRPr lang="ru-RU"/>
          </a:p>
        </p:txBody>
      </p:sp>
      <p:grpSp>
        <p:nvGrpSpPr>
          <p:cNvPr id="4130" name="Group 53"/>
          <p:cNvGrpSpPr>
            <a:grpSpLocks/>
          </p:cNvGrpSpPr>
          <p:nvPr/>
        </p:nvGrpSpPr>
        <p:grpSpPr bwMode="auto">
          <a:xfrm>
            <a:off x="11801475" y="5591175"/>
            <a:ext cx="822325" cy="287338"/>
            <a:chOff x="2290" y="4020"/>
            <a:chExt cx="768" cy="218"/>
          </a:xfrm>
        </p:grpSpPr>
        <p:sp>
          <p:nvSpPr>
            <p:cNvPr id="4173" name="Rectangle 54"/>
            <p:cNvSpPr>
              <a:spLocks noChangeArrowheads="1"/>
            </p:cNvSpPr>
            <p:nvPr/>
          </p:nvSpPr>
          <p:spPr bwMode="auto">
            <a:xfrm>
              <a:off x="2653" y="4039"/>
              <a:ext cx="405" cy="19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lIns="17653" tIns="17653" rIns="17653" bIns="17653"/>
            <a:lstStyle/>
            <a:p>
              <a:pPr algn="ctr" defTabSz="1279525"/>
              <a:r>
                <a:rPr lang="ru-RU" sz="1000" u="sng" dirty="0" smtClean="0">
                  <a:latin typeface="Times New Roman" pitchFamily="18" charset="0"/>
                </a:rPr>
                <a:t>БЦГБ</a:t>
              </a:r>
              <a:endParaRPr lang="ru-RU" sz="1000" u="sng" dirty="0">
                <a:latin typeface="Times New Roman" pitchFamily="18" charset="0"/>
              </a:endParaRPr>
            </a:p>
            <a:p>
              <a:pPr algn="ctr" defTabSz="1279525"/>
              <a:r>
                <a:rPr lang="ru-RU" sz="1000" dirty="0" smtClean="0">
                  <a:latin typeface="Times New Roman" pitchFamily="18" charset="0"/>
                </a:rPr>
                <a:t>605</a:t>
              </a:r>
              <a:endParaRPr lang="ru-RU" dirty="0"/>
            </a:p>
          </p:txBody>
        </p:sp>
        <p:grpSp>
          <p:nvGrpSpPr>
            <p:cNvPr id="4174" name="Group 56"/>
            <p:cNvGrpSpPr>
              <a:grpSpLocks/>
            </p:cNvGrpSpPr>
            <p:nvPr/>
          </p:nvGrpSpPr>
          <p:grpSpPr bwMode="auto">
            <a:xfrm>
              <a:off x="2290" y="4020"/>
              <a:ext cx="361" cy="211"/>
              <a:chOff x="0" y="1"/>
              <a:chExt cx="20000" cy="19999"/>
            </a:xfrm>
          </p:grpSpPr>
          <p:sp>
            <p:nvSpPr>
              <p:cNvPr id="4175" name="Rectangle 57"/>
              <p:cNvSpPr>
                <a:spLocks noChangeArrowheads="1"/>
              </p:cNvSpPr>
              <p:nvPr/>
            </p:nvSpPr>
            <p:spPr bwMode="auto">
              <a:xfrm>
                <a:off x="0" y="7756"/>
                <a:ext cx="20000" cy="12244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lIns="127147" tIns="63591" rIns="127147" bIns="63591"/>
              <a:lstStyle/>
              <a:p>
                <a:pPr defTabSz="1279525"/>
                <a:endParaRPr lang="ru-RU"/>
              </a:p>
            </p:txBody>
          </p:sp>
          <p:sp>
            <p:nvSpPr>
              <p:cNvPr id="4176" name="Line 58"/>
              <p:cNvSpPr>
                <a:spLocks noChangeShapeType="1"/>
              </p:cNvSpPr>
              <p:nvPr/>
            </p:nvSpPr>
            <p:spPr bwMode="auto">
              <a:xfrm flipV="1">
                <a:off x="161" y="1"/>
                <a:ext cx="10170" cy="7779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77" name="Line 59"/>
              <p:cNvSpPr>
                <a:spLocks noChangeShapeType="1"/>
              </p:cNvSpPr>
              <p:nvPr/>
            </p:nvSpPr>
            <p:spPr bwMode="auto">
              <a:xfrm>
                <a:off x="10475" y="1"/>
                <a:ext cx="9364" cy="7309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4178" name="Group 60"/>
              <p:cNvGrpSpPr>
                <a:grpSpLocks/>
              </p:cNvGrpSpPr>
              <p:nvPr/>
            </p:nvGrpSpPr>
            <p:grpSpPr bwMode="auto">
              <a:xfrm>
                <a:off x="8652" y="3009"/>
                <a:ext cx="3120" cy="3408"/>
                <a:chOff x="-2659" y="0"/>
                <a:chExt cx="26710" cy="20000"/>
              </a:xfrm>
            </p:grpSpPr>
            <p:sp>
              <p:nvSpPr>
                <p:cNvPr id="4179" name="Line 61"/>
                <p:cNvSpPr>
                  <a:spLocks noChangeShapeType="1"/>
                </p:cNvSpPr>
                <p:nvPr/>
              </p:nvSpPr>
              <p:spPr bwMode="auto">
                <a:xfrm>
                  <a:off x="9649" y="0"/>
                  <a:ext cx="137" cy="20000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80" name="Line 62"/>
                <p:cNvSpPr>
                  <a:spLocks noChangeShapeType="1"/>
                </p:cNvSpPr>
                <p:nvPr/>
              </p:nvSpPr>
              <p:spPr bwMode="auto">
                <a:xfrm>
                  <a:off x="-2659" y="11007"/>
                  <a:ext cx="26710" cy="140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4131" name="AutoShape 66"/>
          <p:cNvSpPr>
            <a:spLocks noChangeArrowheads="1"/>
          </p:cNvSpPr>
          <p:nvPr/>
        </p:nvSpPr>
        <p:spPr bwMode="auto">
          <a:xfrm>
            <a:off x="9355138" y="4584700"/>
            <a:ext cx="2046322" cy="1222375"/>
          </a:xfrm>
          <a:prstGeom prst="wedgeRectCallout">
            <a:avLst>
              <a:gd name="adj1" fmla="val 72987"/>
              <a:gd name="adj2" fmla="val 40193"/>
            </a:avLst>
          </a:prstGeom>
          <a:solidFill>
            <a:srgbClr val="FFCC99"/>
          </a:solidFill>
          <a:ln w="9525">
            <a:solidFill>
              <a:srgbClr val="996633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1279525"/>
            <a:r>
              <a:rPr lang="ru-RU" sz="1000" b="1" dirty="0" smtClean="0">
                <a:latin typeface="Calibri" pitchFamily="34" charset="0"/>
              </a:rPr>
              <a:t>Бердская центральная городская больница</a:t>
            </a:r>
            <a:r>
              <a:rPr lang="ru-RU" sz="1000" dirty="0" smtClean="0">
                <a:latin typeface="Calibri" pitchFamily="34" charset="0"/>
              </a:rPr>
              <a:t>, </a:t>
            </a:r>
          </a:p>
          <a:p>
            <a:pPr algn="just" defTabSz="1279525"/>
            <a:r>
              <a:rPr lang="ru-RU" sz="1000" dirty="0" smtClean="0">
                <a:latin typeface="Calibri" pitchFamily="34" charset="0"/>
              </a:rPr>
              <a:t>г.Бердск ул. Островского-53, Глав. врач – </a:t>
            </a:r>
            <a:r>
              <a:rPr lang="ru-RU" sz="1000" dirty="0" err="1" smtClean="0">
                <a:solidFill>
                  <a:srgbClr val="000000"/>
                </a:solidFill>
                <a:latin typeface="Calibri" pitchFamily="34" charset="0"/>
              </a:rPr>
              <a:t>Краморов</a:t>
            </a:r>
            <a:r>
              <a:rPr lang="ru-RU" sz="1000" dirty="0" smtClean="0">
                <a:solidFill>
                  <a:srgbClr val="000000"/>
                </a:solidFill>
                <a:latin typeface="Calibri" pitchFamily="34" charset="0"/>
              </a:rPr>
              <a:t> Ю.Н.</a:t>
            </a:r>
            <a:r>
              <a:rPr lang="ru-RU" sz="1000" dirty="0" smtClean="0">
                <a:latin typeface="Calibri" pitchFamily="34" charset="0"/>
              </a:rPr>
              <a:t> раб. тел. 8-383-41-2-66-75 </a:t>
            </a:r>
          </a:p>
          <a:p>
            <a:pPr algn="ctr" defTabSz="1279525"/>
            <a:r>
              <a:rPr lang="ru-RU" sz="1000" dirty="0" smtClean="0">
                <a:latin typeface="Calibri" pitchFamily="34" charset="0"/>
              </a:rPr>
              <a:t>приемный покой тел 8-383-41- 26-675</a:t>
            </a:r>
          </a:p>
          <a:p>
            <a:pPr algn="ctr" defTabSz="1279525"/>
            <a:r>
              <a:rPr lang="ru-RU" sz="1000" dirty="0" err="1" smtClean="0">
                <a:latin typeface="Calibri" pitchFamily="34" charset="0"/>
              </a:rPr>
              <a:t>коеч</a:t>
            </a:r>
            <a:r>
              <a:rPr lang="ru-RU" sz="1000" dirty="0" smtClean="0">
                <a:latin typeface="Calibri" pitchFamily="34" charset="0"/>
              </a:rPr>
              <a:t>. емкость -605.</a:t>
            </a:r>
          </a:p>
        </p:txBody>
      </p:sp>
      <p:grpSp>
        <p:nvGrpSpPr>
          <p:cNvPr id="4132" name="Group 95"/>
          <p:cNvGrpSpPr>
            <a:grpSpLocks/>
          </p:cNvGrpSpPr>
          <p:nvPr/>
        </p:nvGrpSpPr>
        <p:grpSpPr bwMode="auto">
          <a:xfrm>
            <a:off x="2728913" y="4440238"/>
            <a:ext cx="1862137" cy="647700"/>
            <a:chOff x="6890" y="5474"/>
            <a:chExt cx="1174" cy="408"/>
          </a:xfrm>
        </p:grpSpPr>
        <p:pic>
          <p:nvPicPr>
            <p:cNvPr id="4171" name="Picture 60" descr="менты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890" y="5564"/>
              <a:ext cx="233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9089" name="Rectangle 242"/>
            <p:cNvSpPr>
              <a:spLocks noChangeArrowheads="1"/>
            </p:cNvSpPr>
            <p:nvPr/>
          </p:nvSpPr>
          <p:spPr bwMode="auto">
            <a:xfrm>
              <a:off x="7116" y="5474"/>
              <a:ext cx="948" cy="408"/>
            </a:xfrm>
            <a:prstGeom prst="rect">
              <a:avLst/>
            </a:prstGeom>
            <a:solidFill>
              <a:srgbClr val="CCFFFF">
                <a:alpha val="85001"/>
              </a:srgb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7578" tIns="63801" rIns="127578" bIns="63801" anchor="ctr"/>
            <a:lstStyle/>
            <a:p>
              <a:pPr algn="ctr" defTabSz="1279525">
                <a:defRPr/>
              </a:pPr>
              <a:r>
                <a:rPr lang="ru-RU" sz="800" b="1" u="sng">
                  <a:effectLst>
                    <a:outerShdw blurRad="38100" dist="38100" dir="2700000" algn="tl">
                      <a:srgbClr val="FFFFFF"/>
                    </a:outerShdw>
                  </a:effectLst>
                  <a:latin typeface="Calibri" pitchFamily="34" charset="0"/>
                </a:rPr>
                <a:t>Передвижной пост ДПС</a:t>
              </a:r>
              <a:r>
                <a:rPr lang="ru-RU" sz="8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Calibri" pitchFamily="34" charset="0"/>
                </a:rPr>
                <a:t> Искитимский ГИБДД </a:t>
              </a:r>
            </a:p>
            <a:p>
              <a:pPr algn="ctr" defTabSz="1279525">
                <a:defRPr/>
              </a:pPr>
              <a:r>
                <a:rPr lang="ru-RU" sz="8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Calibri" pitchFamily="34" charset="0"/>
                </a:rPr>
                <a:t>– 1 автомобиль,</a:t>
              </a:r>
            </a:p>
            <a:p>
              <a:pPr algn="ctr" defTabSz="1279525">
                <a:defRPr/>
              </a:pPr>
              <a:r>
                <a:rPr lang="ru-RU" sz="8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Calibri" pitchFamily="34" charset="0"/>
                </a:rPr>
                <a:t> 2 сотрудника</a:t>
              </a:r>
            </a:p>
          </p:txBody>
        </p:sp>
      </p:grpSp>
      <p:sp>
        <p:nvSpPr>
          <p:cNvPr id="4133" name="Rectangle 104"/>
          <p:cNvSpPr>
            <a:spLocks noChangeArrowheads="1"/>
          </p:cNvSpPr>
          <p:nvPr/>
        </p:nvSpPr>
        <p:spPr bwMode="auto">
          <a:xfrm>
            <a:off x="0" y="3811588"/>
            <a:ext cx="128016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34" name="Oval 63"/>
          <p:cNvSpPr>
            <a:spLocks noChangeArrowheads="1"/>
          </p:cNvSpPr>
          <p:nvPr/>
        </p:nvSpPr>
        <p:spPr bwMode="auto">
          <a:xfrm rot="4786168">
            <a:off x="4624387" y="2098676"/>
            <a:ext cx="288925" cy="2806700"/>
          </a:xfrm>
          <a:prstGeom prst="ellipse">
            <a:avLst/>
          </a:prstGeom>
          <a:solidFill>
            <a:srgbClr val="0070C0">
              <a:alpha val="50195"/>
            </a:srgbClr>
          </a:solidFill>
          <a:ln w="9525">
            <a:solidFill>
              <a:srgbClr val="002060"/>
            </a:solidFill>
            <a:round/>
            <a:headEnd/>
            <a:tailEnd/>
          </a:ln>
        </p:spPr>
        <p:txBody>
          <a:bodyPr wrap="none" lIns="127191" tIns="63622" rIns="127191" bIns="63622" anchor="ctr"/>
          <a:lstStyle/>
          <a:p>
            <a:pPr defTabSz="1276350"/>
            <a:endParaRPr lang="ru-RU" sz="35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4135" name="Oval 63"/>
          <p:cNvSpPr>
            <a:spLocks noChangeArrowheads="1"/>
          </p:cNvSpPr>
          <p:nvPr/>
        </p:nvSpPr>
        <p:spPr bwMode="auto">
          <a:xfrm rot="5915621">
            <a:off x="2696369" y="3825082"/>
            <a:ext cx="363537" cy="444500"/>
          </a:xfrm>
          <a:prstGeom prst="ellipse">
            <a:avLst/>
          </a:prstGeom>
          <a:solidFill>
            <a:srgbClr val="FF0000">
              <a:alpha val="50195"/>
            </a:srgbClr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lIns="127351" tIns="63686" rIns="127351" bIns="63686" anchor="ctr"/>
          <a:lstStyle/>
          <a:p>
            <a:pPr algn="ctr" defTabSz="1276350"/>
            <a:endParaRPr lang="ru-RU" sz="35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469086" name="AutoShape 820"/>
          <p:cNvSpPr>
            <a:spLocks noChangeArrowheads="1"/>
          </p:cNvSpPr>
          <p:nvPr/>
        </p:nvSpPr>
        <p:spPr bwMode="auto">
          <a:xfrm flipH="1">
            <a:off x="134938" y="3000375"/>
            <a:ext cx="2555875" cy="598488"/>
          </a:xfrm>
          <a:prstGeom prst="wedgeRectCallout">
            <a:avLst>
              <a:gd name="adj1" fmla="val -52236"/>
              <a:gd name="adj2" fmla="val 125199"/>
            </a:avLst>
          </a:prstGeom>
          <a:solidFill>
            <a:srgbClr val="FF0000">
              <a:alpha val="45882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31051" tIns="65540" rIns="131051" bIns="65540">
            <a:spAutoFit/>
          </a:bodyPr>
          <a:lstStyle/>
          <a:p>
            <a:pPr algn="ctr" defTabSz="1493838">
              <a:defRPr/>
            </a:pPr>
            <a:r>
              <a:rPr lang="ru-RU" sz="1000" b="1" u="sng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ХАРАКТЕРИСТИКА ОПАСНОГО УЧАСТКА</a:t>
            </a:r>
          </a:p>
          <a:p>
            <a:pPr algn="ctr" defTabSz="1493838">
              <a:defRPr/>
            </a:pPr>
            <a:r>
              <a:rPr lang="ru-RU" sz="1000" b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не регулируемый перекресток</a:t>
            </a:r>
          </a:p>
          <a:p>
            <a:pPr algn="ctr" defTabSz="1493838">
              <a:defRPr/>
            </a:pPr>
            <a:r>
              <a:rPr lang="ru-RU" sz="1000" b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Протяженность участка 70</a:t>
            </a:r>
            <a:r>
              <a:rPr lang="ru-RU" sz="1000" b="1">
                <a:latin typeface="Calibri" pitchFamily="34" charset="0"/>
              </a:rPr>
              <a:t> м</a:t>
            </a:r>
          </a:p>
        </p:txBody>
      </p:sp>
      <p:sp>
        <p:nvSpPr>
          <p:cNvPr id="298" name="Прямоугольник 297"/>
          <p:cNvSpPr>
            <a:spLocks noChangeArrowheads="1"/>
          </p:cNvSpPr>
          <p:nvPr/>
        </p:nvSpPr>
        <p:spPr bwMode="auto">
          <a:xfrm>
            <a:off x="5535613" y="8040688"/>
            <a:ext cx="2163762" cy="700087"/>
          </a:xfrm>
          <a:prstGeom prst="rect">
            <a:avLst/>
          </a:prstGeom>
          <a:solidFill>
            <a:srgbClr val="3366CC"/>
          </a:solidFill>
          <a:ln w="9525" algn="ctr">
            <a:solidFill>
              <a:srgbClr val="3366CC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lIns="127893" tIns="63952" rIns="127893" bIns="63952" anchor="ctr"/>
          <a:lstStyle/>
          <a:p>
            <a:pPr algn="ctr" defTabSz="1279525">
              <a:defRPr/>
            </a:pPr>
            <a:r>
              <a:rPr lang="ru-RU" sz="15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Автомобильных мостов нет</a:t>
            </a:r>
          </a:p>
        </p:txBody>
      </p:sp>
      <p:sp>
        <p:nvSpPr>
          <p:cNvPr id="469254" name="AutoShape 262"/>
          <p:cNvSpPr>
            <a:spLocks noChangeArrowheads="1"/>
          </p:cNvSpPr>
          <p:nvPr/>
        </p:nvSpPr>
        <p:spPr bwMode="auto">
          <a:xfrm>
            <a:off x="5465763" y="6169025"/>
            <a:ext cx="1511300" cy="1152525"/>
          </a:xfrm>
          <a:prstGeom prst="wedgeRectCallout">
            <a:avLst>
              <a:gd name="adj1" fmla="val 98741"/>
              <a:gd name="adj2" fmla="val -50000"/>
            </a:avLst>
          </a:prstGeom>
          <a:solidFill>
            <a:srgbClr val="FFDBB7">
              <a:alpha val="89000"/>
            </a:srgbClr>
          </a:solidFill>
          <a:ln w="635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91057" tIns="45528" rIns="91057" bIns="45528"/>
          <a:lstStyle/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ФАП  Казанцева Л.М.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1 этажное, кирпичное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8-383-41-50-240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приемного покоя  нет</a:t>
            </a:r>
          </a:p>
          <a:p>
            <a:pPr algn="ctr" defTabSz="2090738">
              <a:defRPr/>
            </a:pPr>
            <a:endParaRPr lang="ru-RU" sz="1000" i="1" dirty="0">
              <a:effectLst>
                <a:outerShdw blurRad="38100" dist="38100" dir="2700000" algn="tl">
                  <a:srgbClr val="FFFFFF"/>
                </a:outerShdw>
              </a:effectLst>
              <a:latin typeface="Calibri" pitchFamily="34" charset="0"/>
            </a:endParaRPr>
          </a:p>
        </p:txBody>
      </p:sp>
      <p:graphicFrame>
        <p:nvGraphicFramePr>
          <p:cNvPr id="4098" name="Object 150"/>
          <p:cNvGraphicFramePr>
            <a:graphicFrameLocks noChangeAspect="1"/>
          </p:cNvGraphicFramePr>
          <p:nvPr/>
        </p:nvGraphicFramePr>
        <p:xfrm>
          <a:off x="134938" y="8185150"/>
          <a:ext cx="5259387" cy="1365250"/>
        </p:xfrm>
        <a:graphic>
          <a:graphicData uri="http://schemas.openxmlformats.org/presentationml/2006/ole">
            <p:oleObj spid="_x0000_s4098" name="Worksheet" r:id="rId5" imgW="7572367" imgH="2990790" progId="Excel.Sheet.8">
              <p:embed/>
            </p:oleObj>
          </a:graphicData>
        </a:graphic>
      </p:graphicFrame>
      <p:sp>
        <p:nvSpPr>
          <p:cNvPr id="469094" name="AutoShape 323"/>
          <p:cNvSpPr>
            <a:spLocks noChangeArrowheads="1"/>
          </p:cNvSpPr>
          <p:nvPr/>
        </p:nvSpPr>
        <p:spPr bwMode="auto">
          <a:xfrm>
            <a:off x="4672013" y="3935413"/>
            <a:ext cx="1946275" cy="574675"/>
          </a:xfrm>
          <a:prstGeom prst="wedgeRectCallout">
            <a:avLst>
              <a:gd name="adj1" fmla="val -50569"/>
              <a:gd name="adj2" fmla="val -122574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27621" tIns="63822" rIns="127621" bIns="63822"/>
          <a:lstStyle/>
          <a:p>
            <a:pPr algn="ctr" defTabSz="1279525">
              <a:defRPr/>
            </a:pPr>
            <a:r>
              <a:rPr lang="ru-RU" sz="1100" b="1" u="sng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Зона ответственности</a:t>
            </a:r>
            <a:r>
              <a:rPr lang="ru-RU" sz="100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Искитимской ГИБДД </a:t>
            </a:r>
          </a:p>
          <a:p>
            <a:pPr algn="ctr" defTabSz="1279525">
              <a:defRPr/>
            </a:pPr>
            <a:r>
              <a:rPr lang="ru-RU" sz="100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Протяженность 70 км</a:t>
            </a:r>
          </a:p>
        </p:txBody>
      </p:sp>
      <p:sp>
        <p:nvSpPr>
          <p:cNvPr id="4140" name="Text Box 272"/>
          <p:cNvSpPr txBox="1">
            <a:spLocks noChangeArrowheads="1"/>
          </p:cNvSpPr>
          <p:nvPr/>
        </p:nvSpPr>
        <p:spPr bwMode="auto">
          <a:xfrm>
            <a:off x="3232150" y="3721100"/>
            <a:ext cx="647700" cy="239713"/>
          </a:xfrm>
          <a:prstGeom prst="rect">
            <a:avLst/>
          </a:prstGeom>
          <a:solidFill>
            <a:srgbClr val="FFFF99"/>
          </a:solidFill>
          <a:ln w="9525">
            <a:solidFill>
              <a:srgbClr val="800000"/>
            </a:solidFill>
            <a:miter lim="800000"/>
            <a:headEnd/>
            <a:tailEnd/>
          </a:ln>
        </p:spPr>
        <p:txBody>
          <a:bodyPr lIns="78252" tIns="39126" rIns="78252" bIns="39126">
            <a:spAutoFit/>
          </a:bodyPr>
          <a:lstStyle/>
          <a:p>
            <a:pPr algn="ctr" defTabSz="1279525"/>
            <a:r>
              <a:rPr lang="ru-RU" sz="1000" b="1"/>
              <a:t>Н-0832</a:t>
            </a:r>
            <a:endParaRPr lang="ru-RU"/>
          </a:p>
        </p:txBody>
      </p:sp>
      <p:sp>
        <p:nvSpPr>
          <p:cNvPr id="469265" name="Rectangle 273"/>
          <p:cNvSpPr>
            <a:spLocks noChangeArrowheads="1"/>
          </p:cNvSpPr>
          <p:nvPr/>
        </p:nvSpPr>
        <p:spPr bwMode="auto">
          <a:xfrm>
            <a:off x="3521075" y="5446713"/>
            <a:ext cx="2663825" cy="5080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  <p:graphicFrame>
        <p:nvGraphicFramePr>
          <p:cNvPr id="469278" name="Group 286"/>
          <p:cNvGraphicFramePr>
            <a:graphicFrameLocks noGrp="1"/>
          </p:cNvGraphicFramePr>
          <p:nvPr/>
        </p:nvGraphicFramePr>
        <p:xfrm>
          <a:off x="8986838" y="7935913"/>
          <a:ext cx="3814762" cy="1668992"/>
        </p:xfrm>
        <a:graphic>
          <a:graphicData uri="http://schemas.openxmlformats.org/drawingml/2006/table">
            <a:tbl>
              <a:tblPr/>
              <a:tblGrid>
                <a:gridCol w="1222375"/>
                <a:gridCol w="1152525"/>
                <a:gridCol w="1439862"/>
              </a:tblGrid>
              <a:tr h="207963">
                <a:tc gridSpan="3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Таблица вызовов</a:t>
                      </a: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109" marR="25109" marT="25109" marB="251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Наименование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109" marR="25109" marT="25109" marB="251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Ф.И.О. руководителя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109" marR="25109" marT="25109" marB="251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Телефон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109" marR="25109" marT="25109" marB="251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ПСЧ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-12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ОФПС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-3</a:t>
                      </a: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109" marR="25109" marT="25109" marB="251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Нагибнев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 М.А.</a:t>
                      </a: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109" marR="25109" marT="25109" marB="251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8-383-43-20-708</a:t>
                      </a:r>
                    </a:p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моб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. 8-960-780-00-01</a:t>
                      </a: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109" marR="25109" marT="25109" marB="251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ГБУЗ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 «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Бердская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ЦРБ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"</a:t>
                      </a: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109" marR="25109" marT="25109" marB="251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Краморов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 Ю.Н.</a:t>
                      </a: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109" marR="25109" marT="25109" marB="251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8-383-41-26-675 </a:t>
                      </a:r>
                    </a:p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 </a:t>
                      </a: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109" marR="25109" marT="25109" marB="251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ГИБДД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 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г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.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Искитим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109" marR="25109" marT="25109" marB="251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Чулков А.А.</a:t>
                      </a: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109" marR="25109" marT="25109" marB="251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8-383-43-29-861</a:t>
                      </a:r>
                    </a:p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 8-383-43-25-616</a:t>
                      </a: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109" marR="25109" marT="25109" marB="251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4166" name="Group 310"/>
          <p:cNvGrpSpPr>
            <a:grpSpLocks/>
          </p:cNvGrpSpPr>
          <p:nvPr/>
        </p:nvGrpSpPr>
        <p:grpSpPr bwMode="auto">
          <a:xfrm>
            <a:off x="3160713" y="7392988"/>
            <a:ext cx="2747962" cy="433387"/>
            <a:chOff x="2988" y="2231"/>
            <a:chExt cx="1731" cy="382"/>
          </a:xfrm>
        </p:grpSpPr>
        <p:grpSp>
          <p:nvGrpSpPr>
            <p:cNvPr id="4167" name="Прямоугольник 22"/>
            <p:cNvGrpSpPr>
              <a:grpSpLocks/>
            </p:cNvGrpSpPr>
            <p:nvPr/>
          </p:nvGrpSpPr>
          <p:grpSpPr bwMode="auto">
            <a:xfrm>
              <a:off x="2988" y="2231"/>
              <a:ext cx="1731" cy="382"/>
              <a:chOff x="2431" y="1901"/>
              <a:chExt cx="1397" cy="326"/>
            </a:xfrm>
          </p:grpSpPr>
          <p:pic>
            <p:nvPicPr>
              <p:cNvPr id="4169" name="Прямоугольник 22"/>
              <p:cNvPicPr>
                <a:picLocks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431" y="1901"/>
                <a:ext cx="1397" cy="3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170" name="Text Box 313"/>
              <p:cNvSpPr txBox="1">
                <a:spLocks noChangeArrowheads="1"/>
              </p:cNvSpPr>
              <p:nvPr/>
            </p:nvSpPr>
            <p:spPr bwMode="auto">
              <a:xfrm>
                <a:off x="2448" y="1917"/>
                <a:ext cx="1368" cy="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7943" tIns="63973" rIns="127943" bIns="63973" anchor="ctr"/>
              <a:lstStyle/>
              <a:p>
                <a:pPr algn="ctr" defTabSz="1279525"/>
                <a:endParaRPr lang="ru-RU"/>
              </a:p>
            </p:txBody>
          </p:sp>
        </p:grpSp>
        <p:sp>
          <p:nvSpPr>
            <p:cNvPr id="24" name="Прямоугольник 23"/>
            <p:cNvSpPr>
              <a:spLocks noChangeArrowheads="1"/>
            </p:cNvSpPr>
            <p:nvPr/>
          </p:nvSpPr>
          <p:spPr bwMode="auto">
            <a:xfrm>
              <a:off x="3197" y="2305"/>
              <a:ext cx="1378" cy="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27943" tIns="63973" rIns="127943" bIns="63973">
              <a:spAutoFit/>
            </a:bodyPr>
            <a:lstStyle/>
            <a:p>
              <a:pPr algn="ctr" defTabSz="1279525">
                <a:defRPr/>
              </a:pP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Приемлемый риск - 10</a:t>
              </a:r>
              <a:r>
                <a:rPr lang="ru-RU" sz="1400" b="1" baseline="30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-4</a:t>
              </a: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4553" name="Group 441"/>
          <p:cNvGraphicFramePr>
            <a:graphicFrameLocks noGrp="1"/>
          </p:cNvGraphicFramePr>
          <p:nvPr/>
        </p:nvGraphicFramePr>
        <p:xfrm>
          <a:off x="134938" y="760413"/>
          <a:ext cx="12568237" cy="7880059"/>
        </p:xfrm>
        <a:graphic>
          <a:graphicData uri="http://schemas.openxmlformats.org/drawingml/2006/table">
            <a:tbl>
              <a:tblPr/>
              <a:tblGrid>
                <a:gridCol w="2389187"/>
                <a:gridCol w="581025"/>
                <a:gridCol w="639763"/>
                <a:gridCol w="657225"/>
                <a:gridCol w="720725"/>
                <a:gridCol w="717550"/>
                <a:gridCol w="728662"/>
                <a:gridCol w="1000125"/>
                <a:gridCol w="1000125"/>
                <a:gridCol w="871538"/>
                <a:gridCol w="873125"/>
                <a:gridCol w="1003300"/>
                <a:gridCol w="1385887"/>
              </a:tblGrid>
              <a:tr h="247650">
                <a:tc rowSpan="3"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подр-я</a:t>
                      </a: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старший (звание, Ф.И.О., телефон)</a:t>
                      </a: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Привл.  в соотв. с пасп-м территории (планами применения)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Привлекалось фактически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Нормативное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79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Нормативн. документ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Временные показатели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Расстояние до места ЧС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Недостатки в реагировании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1873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08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Получение  инф.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убытия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прибытия</a:t>
                      </a: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6050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МЧС России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400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Органы управления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ГУ МЧС России по НСО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ст. ОДС т. 8-983-314-10-61 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Приказ МЧС №647 от 23.11.2009   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 ГУ МЧС России по НСО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1-й зам. НГУ  т. 8-913-926-69-51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Приказ МЧС №647 от 23.11.2009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гарнизона пожарной охраны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Баулин  Сергей Петрович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 8-913-744-99-79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Ч+0.40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Приказ ГУ/ГБУ от 23.11.09 № 826/260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6050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Силы и средства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ФПС ПСЧ-12, 21, 26 ОФПС-3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Баулин  Сергей  Петрович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 8-913-744-99-79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(город) 20 (село)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ФЗ-123 «Технический регламент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Бердский ПСО МЧС России–филиал ФГУ СРПСО МЧС России (Ярманов Н.Е. тел. 8-383-41-24-188)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Положение об оперативно-технической готовности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Психологическая служба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(оперативная группа психологов) 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 8-383-222-10-51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Приказ МЧС России от 20.09.2011 №525 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46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за МЧС России по НСО: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ФП РСЧС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7638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Органы управления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7963"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 ГУ МВД  России по Новосибирской области         т. 8-383-232-70-89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 регламент»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963"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 ТЦМК  т. 8-383-271-86-32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 регламент»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0338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Силы и средства 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МВД России: 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57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Межмуниципальный отдел МВД России «</a:t>
                      </a:r>
                      <a:r>
                        <a:rPr kumimoji="0" lang="ru-RU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Искитимский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»,  Борисов Е.В.  т. 8-383-43-29-525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Дежурный  т. 8-383-43-29-861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 регламент»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033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Минздравсоцразвития</a:t>
                      </a: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326">
                <a:tc>
                  <a:txBody>
                    <a:bodyPr/>
                    <a:lstStyle/>
                    <a:p>
                      <a:pPr algn="ctr" defTabSz="1279525"/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БСМП, </a:t>
                      </a:r>
                      <a:r>
                        <a:rPr lang="ru-RU" sz="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Бердская ЦГБ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</a:p>
                    <a:p>
                      <a:pPr algn="ctr" defTabSz="1279525"/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Глав. врач – </a:t>
                      </a:r>
                      <a:r>
                        <a:rPr lang="ru-RU" sz="8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Краморов</a:t>
                      </a:r>
                      <a:r>
                        <a:rPr lang="ru-RU" sz="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Ю.Н.</a:t>
                      </a:r>
                    </a:p>
                    <a:p>
                      <a:pPr algn="ctr" defTabSz="1279525"/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 раб. тел. 8-383-41-2-66-75 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Приемн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покой. т. 8-383-41-26-677 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СМП Ч+0.02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ВСБ  Ч+0.30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Приказ УЗО № 206 от 23.03.2004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за ФП РСЧС: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6148" name="Rectangle 282"/>
          <p:cNvSpPr>
            <a:spLocks noGrp="1" noChangeArrowheads="1"/>
          </p:cNvSpPr>
          <p:nvPr>
            <p:ph type="title" idx="4294967295"/>
          </p:nvPr>
        </p:nvSpPr>
        <p:spPr>
          <a:xfrm>
            <a:off x="639763" y="384175"/>
            <a:ext cx="11522075" cy="239713"/>
          </a:xfrm>
        </p:spPr>
        <p:txBody>
          <a:bodyPr/>
          <a:lstStyle/>
          <a:p>
            <a:pPr eaLnBrk="1" hangingPunct="1"/>
            <a:r>
              <a:rPr lang="ru-RU" sz="1300" smtClean="0">
                <a:solidFill>
                  <a:schemeClr val="tx1"/>
                </a:solidFill>
              </a:rPr>
              <a:t>Ведомость</a:t>
            </a:r>
            <a:br>
              <a:rPr lang="ru-RU" sz="1300" smtClean="0">
                <a:solidFill>
                  <a:schemeClr val="tx1"/>
                </a:solidFill>
              </a:rPr>
            </a:br>
            <a:r>
              <a:rPr lang="ru-RU" sz="1300" smtClean="0">
                <a:solidFill>
                  <a:schemeClr val="tx1"/>
                </a:solidFill>
              </a:rPr>
              <a:t>привлечения сил и средств</a:t>
            </a:r>
          </a:p>
        </p:txBody>
      </p:sp>
      <p:sp>
        <p:nvSpPr>
          <p:cNvPr id="36149" name="Text Box 15"/>
          <p:cNvSpPr txBox="1">
            <a:spLocks noChangeArrowheads="1"/>
          </p:cNvSpPr>
          <p:nvPr/>
        </p:nvSpPr>
        <p:spPr bwMode="auto">
          <a:xfrm>
            <a:off x="0" y="-23813"/>
            <a:ext cx="12801600" cy="747713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lIns="213424" tIns="106723" rIns="213424" bIns="106723">
            <a:spAutoFit/>
          </a:bodyPr>
          <a:lstStyle/>
          <a:p>
            <a:pPr algn="ctr" defTabSz="3649663">
              <a:lnSpc>
                <a:spcPct val="80000"/>
              </a:lnSpc>
            </a:pPr>
            <a:r>
              <a:rPr lang="ru-RU" sz="2400">
                <a:latin typeface="Times New Roman" pitchFamily="18" charset="0"/>
              </a:rPr>
              <a:t>Ведомость</a:t>
            </a:r>
          </a:p>
          <a:p>
            <a:pPr algn="ctr" defTabSz="3649663">
              <a:lnSpc>
                <a:spcPct val="80000"/>
              </a:lnSpc>
            </a:pPr>
            <a:r>
              <a:rPr lang="ru-RU" sz="2000">
                <a:latin typeface="Times New Roman" pitchFamily="18" charset="0"/>
              </a:rPr>
              <a:t>привлечения сил и средств для ликвидации последствий ЧС,  вызванной риском на автомобильном транспорте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Прямоугольник 5"/>
          <p:cNvSpPr>
            <a:spLocks noChangeArrowheads="1"/>
          </p:cNvSpPr>
          <p:nvPr/>
        </p:nvSpPr>
        <p:spPr bwMode="auto">
          <a:xfrm>
            <a:off x="0" y="0"/>
            <a:ext cx="12801600" cy="479425"/>
          </a:xfrm>
          <a:prstGeom prst="rect">
            <a:avLst/>
          </a:prstGeom>
          <a:gradFill rotWithShape="1">
            <a:gsLst>
              <a:gs pos="0">
                <a:srgbClr val="BCBCBC"/>
              </a:gs>
              <a:gs pos="35001">
                <a:srgbClr val="D0D0D0"/>
              </a:gs>
              <a:gs pos="100000">
                <a:srgbClr val="EDEDED"/>
              </a:gs>
            </a:gsLst>
            <a:lin ang="16200000" scaled="1"/>
          </a:gradFill>
          <a:ln w="9525" algn="ctr">
            <a:noFill/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316" tIns="45658" rIns="91316" bIns="45658" anchor="ctr"/>
          <a:lstStyle/>
          <a:p>
            <a:pPr algn="ctr" defTabSz="1279525">
              <a:lnSpc>
                <a:spcPct val="80000"/>
              </a:lnSpc>
              <a:defRPr/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СОДЕРЖАНИЕ </a:t>
            </a:r>
          </a:p>
        </p:txBody>
      </p:sp>
      <p:graphicFrame>
        <p:nvGraphicFramePr>
          <p:cNvPr id="440464" name="Group 144"/>
          <p:cNvGraphicFramePr>
            <a:graphicFrameLocks noGrp="1"/>
          </p:cNvGraphicFramePr>
          <p:nvPr/>
        </p:nvGraphicFramePr>
        <p:xfrm>
          <a:off x="260350" y="698500"/>
          <a:ext cx="12261850" cy="8041965"/>
        </p:xfrm>
        <a:graphic>
          <a:graphicData uri="http://schemas.openxmlformats.org/drawingml/2006/table">
            <a:tbl>
              <a:tblPr/>
              <a:tblGrid>
                <a:gridCol w="11139488"/>
                <a:gridCol w="1122362"/>
              </a:tblGrid>
              <a:tr h="439738">
                <a:tc>
                  <a:txBody>
                    <a:bodyPr/>
                    <a:lstStyle/>
                    <a:p>
                      <a:pPr marL="17780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Условные обозначения</a:t>
                      </a:r>
                    </a:p>
                    <a:p>
                      <a:pPr marL="17780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3-4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17780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 Общая информация (характеристика)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5-16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17780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2. Риски возникновения ЧС на транспорте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17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179388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621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2.1.  Риски возникновения ЧС на объектах автомобильного транспорта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179388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525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2.2.  Ведомость привлечения сил и средств для ликвидации ЧС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19-20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179388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525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2.3.  Риски возникновения ЧС на объектах железнодорожного транспорта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179388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525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2. 4. Ведомость привлечения сил и средств для ликвидации ЧС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179388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525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2.5.  Риски возникновения ЧС на объектах воздушного транспорта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17780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 Риски возникновения  техногенных ЧС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168275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3.1. Риски возникновения аварии на системах  водоснабжения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179388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3.2. Ведомость привлечения сил и средств для ликвидации ЧС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25-26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179388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3.3. Риски возникновения аварии на системах   электроснабжения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27-28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179388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3.4. Ведомость привлечения сил и средств для ликвидации ЧС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29-32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179388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3.5. Риски возникновения аварии на системах    газоснабжения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179388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3.6. Риски возникновения аварии на системах    теплоснабжения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179388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3.7. Ведомость привлечения сил и средств для ликвидации ЧС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07963">
                <a:tc>
                  <a:txBody>
                    <a:bodyPr/>
                    <a:lstStyle/>
                    <a:p>
                      <a:pPr marL="179388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4. Риски возникновения  техногенных ЧС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20663">
                <a:tc>
                  <a:txBody>
                    <a:bodyPr/>
                    <a:lstStyle/>
                    <a:p>
                      <a:pPr marL="17145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4.1. Риски возникновения аварий на газопроводах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1775">
                <a:tc>
                  <a:txBody>
                    <a:bodyPr/>
                    <a:lstStyle/>
                    <a:p>
                      <a:pPr marL="17145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4.2. Риски возникновения аварий на нефтепроводах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37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17780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5. Риски возникновения пожаров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179388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5.1. Риски возникновения техногенных пожаров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8913">
                <a:tc>
                  <a:txBody>
                    <a:bodyPr/>
                    <a:lstStyle/>
                    <a:p>
                      <a:pPr marL="179388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5.2. Выписка из Расписания выезда подразделений пожарной охраны на тушение пожаров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17780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5.3. Ведомость привлечения сил и средств для ликвидации ЧС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41-42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17780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6. Риски  возникновения   ЧС природного характера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25400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6.1. Риски возникновения природных пожаров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44-45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20663">
                <a:tc>
                  <a:txBody>
                    <a:bodyPr/>
                    <a:lstStyle/>
                    <a:p>
                      <a:pPr marL="25400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6.2. Ведомость привлечения сил и средств для ликвидации ЧС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46-47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25400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6.3. Риски  подтоплений (затоплений) аварии на ГТС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48-51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17780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7. Информационно-справочные материалы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20663">
                <a:tc>
                  <a:txBody>
                    <a:bodyPr/>
                    <a:lstStyle/>
                    <a:p>
                      <a:pPr marL="25400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7.1  Информационно-справочные материалы по силам и средствам РСЧС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261938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7.2. Информационно-справочные материалы по резервам финансовых и материальных средств 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25400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7.3. Схема производственного  объекта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25400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8. Организация оповещения и информирования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56-75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25400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7. Схемы связи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76-79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5406" name="Group 270"/>
          <p:cNvGraphicFramePr>
            <a:graphicFrameLocks noGrp="1"/>
          </p:cNvGraphicFramePr>
          <p:nvPr/>
        </p:nvGraphicFramePr>
        <p:xfrm>
          <a:off x="134938" y="1076325"/>
          <a:ext cx="12568237" cy="7775963"/>
        </p:xfrm>
        <a:graphic>
          <a:graphicData uri="http://schemas.openxmlformats.org/drawingml/2006/table">
            <a:tbl>
              <a:tblPr/>
              <a:tblGrid>
                <a:gridCol w="2389187"/>
                <a:gridCol w="581025"/>
                <a:gridCol w="639763"/>
                <a:gridCol w="657225"/>
                <a:gridCol w="720725"/>
                <a:gridCol w="717550"/>
                <a:gridCol w="728662"/>
                <a:gridCol w="1000125"/>
                <a:gridCol w="1000125"/>
                <a:gridCol w="871538"/>
                <a:gridCol w="873125"/>
                <a:gridCol w="1003300"/>
                <a:gridCol w="1385887"/>
              </a:tblGrid>
              <a:tr h="361950">
                <a:tc rowSpan="3"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подр-я</a:t>
                      </a: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старший (звание, Ф.И.О., телефон)</a:t>
                      </a: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Привл. в соотв. с пасп-м территории (планами применения)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Привлекалось фактически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Нормативное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79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Нормативн. документ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Временные показатели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Расстояние до места ЧС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Недостатки в реагировании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2730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59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Получение  инф.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убытия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прибытия</a:t>
                      </a: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7013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ТП РСЧС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5425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Органы управления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КЧС и ОПБ  муниципального образования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160" marR="91160" marT="45580" marB="4558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160" marR="91160" marT="45580" marB="4558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Постановление главы района от 12.05.2014 № 1060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КЧС и ОПБ субъекта 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Решение КЧСПБ Правительства НСО от  10.02.11 №4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 (КЧС и ОПБ муниципального образования)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Постановление главы района от 12.05.2014 № 1060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 (КЧС и ОПБ субъекта) 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Решение КЧСПБ Правительства НСО от  10.02.11 №4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838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Силы и средства 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Искитимский ПСО АСС НСО Захаров И.М. 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тел. 8-383-43-26-611; моб. 8-913-762-66-11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Ч+1.15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Положение об оперативно-технической готовности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ПЧ-102  </a:t>
                      </a: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Грабченко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В.Е.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 8(38343)  91-061; 8-913- 376-27-03;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Ч+0.05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ФЗ-123 «Технический регламент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за ТП РСЧС: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838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министерства и ведомства (организации)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Прокуратура 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Ч+0.50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регламент»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ФСБ 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Ч+0.50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регламент»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 за другие министерства и ведомства: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163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7116" name="Rectangle 267"/>
          <p:cNvSpPr>
            <a:spLocks noGrp="1" noChangeArrowheads="1"/>
          </p:cNvSpPr>
          <p:nvPr>
            <p:ph type="title" idx="4294967295"/>
          </p:nvPr>
        </p:nvSpPr>
        <p:spPr>
          <a:xfrm>
            <a:off x="639763" y="384175"/>
            <a:ext cx="11522075" cy="239713"/>
          </a:xfrm>
        </p:spPr>
        <p:txBody>
          <a:bodyPr/>
          <a:lstStyle/>
          <a:p>
            <a:pPr eaLnBrk="1" hangingPunct="1"/>
            <a:r>
              <a:rPr lang="ru-RU" sz="1300" smtClean="0">
                <a:solidFill>
                  <a:schemeClr val="tx1"/>
                </a:solidFill>
              </a:rPr>
              <a:t>Ведомость</a:t>
            </a:r>
            <a:br>
              <a:rPr lang="ru-RU" sz="1300" smtClean="0">
                <a:solidFill>
                  <a:schemeClr val="tx1"/>
                </a:solidFill>
              </a:rPr>
            </a:br>
            <a:r>
              <a:rPr lang="ru-RU" sz="1300" smtClean="0">
                <a:solidFill>
                  <a:schemeClr val="tx1"/>
                </a:solidFill>
              </a:rPr>
              <a:t>привлечения сил и средств</a:t>
            </a:r>
          </a:p>
        </p:txBody>
      </p:sp>
      <p:sp>
        <p:nvSpPr>
          <p:cNvPr id="37117" name="Text Box 15"/>
          <p:cNvSpPr txBox="1">
            <a:spLocks noChangeArrowheads="1"/>
          </p:cNvSpPr>
          <p:nvPr/>
        </p:nvSpPr>
        <p:spPr bwMode="auto">
          <a:xfrm>
            <a:off x="0" y="-23813"/>
            <a:ext cx="12801600" cy="747713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lIns="213424" tIns="106723" rIns="213424" bIns="106723">
            <a:spAutoFit/>
          </a:bodyPr>
          <a:lstStyle/>
          <a:p>
            <a:pPr algn="ctr" defTabSz="3649663">
              <a:lnSpc>
                <a:spcPct val="80000"/>
              </a:lnSpc>
            </a:pPr>
            <a:r>
              <a:rPr lang="ru-RU" sz="2400">
                <a:latin typeface="Times New Roman" pitchFamily="18" charset="0"/>
              </a:rPr>
              <a:t>Ведомость</a:t>
            </a:r>
          </a:p>
          <a:p>
            <a:pPr algn="ctr" defTabSz="3649663">
              <a:lnSpc>
                <a:spcPct val="80000"/>
              </a:lnSpc>
            </a:pPr>
            <a:r>
              <a:rPr lang="ru-RU" sz="2000">
                <a:latin typeface="Times New Roman" pitchFamily="18" charset="0"/>
              </a:rPr>
              <a:t>привлечения сил и средств для ликвидации последствий ЧС,  вызванной риском на автомобильном транспорте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1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1925" y="2120900"/>
            <a:ext cx="10009188" cy="745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smtClean="0">
                <a:solidFill>
                  <a:schemeClr val="tx1"/>
                </a:solidFill>
              </a:rPr>
              <a:t>Риски возникновения ЧС на объектах железнодорожного транспорта</a:t>
            </a:r>
            <a:endParaRPr lang="ru-RU" smtClean="0">
              <a:solidFill>
                <a:schemeClr val="tx1"/>
              </a:solidFill>
            </a:endParaRPr>
          </a:p>
        </p:txBody>
      </p:sp>
      <p:sp>
        <p:nvSpPr>
          <p:cNvPr id="37892" name="Text Box 553"/>
          <p:cNvSpPr txBox="1">
            <a:spLocks noChangeArrowheads="1"/>
          </p:cNvSpPr>
          <p:nvPr/>
        </p:nvSpPr>
        <p:spPr bwMode="auto">
          <a:xfrm>
            <a:off x="0" y="-23813"/>
            <a:ext cx="12801600" cy="1584326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46120" tIns="23064" rIns="46120" bIns="23064" anchor="ctr" anchorCtr="1"/>
          <a:lstStyle/>
          <a:p>
            <a:pPr algn="ctr" defTabSz="1279525"/>
            <a:r>
              <a:rPr lang="ru-RU" sz="3100">
                <a:latin typeface="Times New Roman" pitchFamily="18" charset="0"/>
              </a:rPr>
              <a:t>Паспорт территории поселка Мичуринский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  <a:endParaRPr lang="ru-RU" sz="3600">
              <a:latin typeface="Times New Roman" pitchFamily="18" charset="0"/>
            </a:endParaRPr>
          </a:p>
          <a:p>
            <a:pPr algn="ctr" defTabSz="1279525"/>
            <a:r>
              <a:rPr lang="ru-RU" sz="3100">
                <a:latin typeface="Times New Roman" pitchFamily="18" charset="0"/>
              </a:rPr>
              <a:t>Риски возникновения ЧС на объектах железнодорожного транспорта</a:t>
            </a:r>
          </a:p>
        </p:txBody>
      </p:sp>
      <p:sp>
        <p:nvSpPr>
          <p:cNvPr id="477296" name="Text Box 1354"/>
          <p:cNvSpPr txBox="1">
            <a:spLocks noChangeArrowheads="1"/>
          </p:cNvSpPr>
          <p:nvPr/>
        </p:nvSpPr>
        <p:spPr bwMode="auto">
          <a:xfrm>
            <a:off x="488950" y="1776413"/>
            <a:ext cx="12312650" cy="10509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lIns="127585" tIns="63812" rIns="127585" bIns="63812">
            <a:spAutoFit/>
          </a:bodyPr>
          <a:lstStyle/>
          <a:p>
            <a:pPr algn="ctr" defTabSz="1279525">
              <a:defRPr/>
            </a:pPr>
            <a:r>
              <a:rPr lang="ru-RU" sz="280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Риски возникновения аварий на железнодорожном транспорте</a:t>
            </a:r>
            <a:r>
              <a:rPr lang="ru-RU" sz="2800" b="1">
                <a:solidFill>
                  <a:srgbClr val="00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3200" b="1" u="sng">
                <a:solidFill>
                  <a:srgbClr val="FF5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отсутствуют</a:t>
            </a:r>
            <a:r>
              <a:rPr lang="ru-RU" sz="2800" b="1">
                <a:solidFill>
                  <a:srgbClr val="00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280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в связи с отсутствием железных дорог проходящих через территорию  н.п.</a:t>
            </a:r>
          </a:p>
        </p:txBody>
      </p:sp>
      <p:sp>
        <p:nvSpPr>
          <p:cNvPr id="477324" name="AutoShape 140"/>
          <p:cNvSpPr>
            <a:spLocks noChangeArrowheads="1"/>
          </p:cNvSpPr>
          <p:nvPr/>
        </p:nvSpPr>
        <p:spPr bwMode="auto">
          <a:xfrm>
            <a:off x="5465763" y="6169025"/>
            <a:ext cx="1511300" cy="1152525"/>
          </a:xfrm>
          <a:prstGeom prst="wedgeRectCallout">
            <a:avLst>
              <a:gd name="adj1" fmla="val 98741"/>
              <a:gd name="adj2" fmla="val -50000"/>
            </a:avLst>
          </a:prstGeom>
          <a:solidFill>
            <a:srgbClr val="FFDBB7">
              <a:alpha val="89000"/>
            </a:srgbClr>
          </a:solidFill>
          <a:ln w="635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91057" tIns="45528" rIns="91057" bIns="45528"/>
          <a:lstStyle/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ФАП  Казанцева Л.М.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1 этажное, кирпичное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8-383-41-50-240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приемного покоя  нет</a:t>
            </a:r>
          </a:p>
        </p:txBody>
      </p:sp>
      <p:sp>
        <p:nvSpPr>
          <p:cNvPr id="477327" name="Rectangle 143"/>
          <p:cNvSpPr>
            <a:spLocks noChangeArrowheads="1"/>
          </p:cNvSpPr>
          <p:nvPr/>
        </p:nvSpPr>
        <p:spPr bwMode="auto">
          <a:xfrm>
            <a:off x="6761163" y="5087938"/>
            <a:ext cx="2663825" cy="503237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6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1925" y="2120900"/>
            <a:ext cx="10009188" cy="745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smtClean="0">
                <a:solidFill>
                  <a:schemeClr val="tx1"/>
                </a:solidFill>
              </a:rPr>
              <a:t>Риски возникновения ЧС на объектах воздушного транспорта</a:t>
            </a:r>
          </a:p>
        </p:txBody>
      </p:sp>
      <p:sp>
        <p:nvSpPr>
          <p:cNvPr id="38916" name="Text Box 553"/>
          <p:cNvSpPr txBox="1">
            <a:spLocks noChangeArrowheads="1"/>
          </p:cNvSpPr>
          <p:nvPr/>
        </p:nvSpPr>
        <p:spPr bwMode="auto">
          <a:xfrm>
            <a:off x="0" y="0"/>
            <a:ext cx="12792075" cy="1487488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46078" tIns="23041" rIns="46078" bIns="23041" anchor="ctr" anchorCtr="1"/>
          <a:lstStyle/>
          <a:p>
            <a:pPr algn="ctr" defTabSz="1279525"/>
            <a:r>
              <a:rPr lang="ru-RU" sz="3100">
                <a:latin typeface="Times New Roman" pitchFamily="18" charset="0"/>
              </a:rPr>
              <a:t>Паспорт территории поселка Мичуринский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</a:p>
          <a:p>
            <a:pPr algn="ctr" defTabSz="1279525"/>
            <a:r>
              <a:rPr lang="ru-RU" sz="3100">
                <a:latin typeface="Times New Roman" pitchFamily="18" charset="0"/>
              </a:rPr>
              <a:t>Риски возникновения ЧС на объектах воздушного транспорта</a:t>
            </a:r>
          </a:p>
        </p:txBody>
      </p:sp>
      <p:sp>
        <p:nvSpPr>
          <p:cNvPr id="479238" name="Text Box 1354"/>
          <p:cNvSpPr txBox="1">
            <a:spLocks noChangeArrowheads="1"/>
          </p:cNvSpPr>
          <p:nvPr/>
        </p:nvSpPr>
        <p:spPr bwMode="auto">
          <a:xfrm>
            <a:off x="568325" y="7824788"/>
            <a:ext cx="11377613" cy="1477962"/>
          </a:xfrm>
          <a:prstGeom prst="rect">
            <a:avLst/>
          </a:prstGeom>
          <a:solidFill>
            <a:srgbClr val="FFFF99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lIns="127569" tIns="63805" rIns="127569" bIns="63805">
            <a:spAutoFit/>
          </a:bodyPr>
          <a:lstStyle/>
          <a:p>
            <a:pPr algn="ctr" defTabSz="1279525">
              <a:defRPr/>
            </a:pPr>
            <a:r>
              <a:rPr lang="ru-RU" sz="2800" b="1">
                <a:solidFill>
                  <a:srgbClr val="00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Риски возникновения аварий на воздушном транспорте </a:t>
            </a:r>
            <a:r>
              <a:rPr lang="ru-RU" sz="3200" b="1" u="sng">
                <a:solidFill>
                  <a:srgbClr val="FF5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отсутствуют</a:t>
            </a:r>
            <a:r>
              <a:rPr lang="ru-RU" sz="2800" b="1">
                <a:solidFill>
                  <a:srgbClr val="00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в связи с отсутствием аэродромов, воздушных трасс проходящих через территорию  н.п.</a:t>
            </a:r>
          </a:p>
        </p:txBody>
      </p:sp>
      <p:sp>
        <p:nvSpPr>
          <p:cNvPr id="479291" name="AutoShape 59"/>
          <p:cNvSpPr>
            <a:spLocks noChangeArrowheads="1"/>
          </p:cNvSpPr>
          <p:nvPr/>
        </p:nvSpPr>
        <p:spPr bwMode="auto">
          <a:xfrm>
            <a:off x="5465763" y="6169025"/>
            <a:ext cx="1511300" cy="1152525"/>
          </a:xfrm>
          <a:prstGeom prst="wedgeRectCallout">
            <a:avLst>
              <a:gd name="adj1" fmla="val 98741"/>
              <a:gd name="adj2" fmla="val -50000"/>
            </a:avLst>
          </a:prstGeom>
          <a:solidFill>
            <a:srgbClr val="FFDBB7">
              <a:alpha val="89000"/>
            </a:srgbClr>
          </a:solidFill>
          <a:ln w="635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91057" tIns="45528" rIns="91057" bIns="45528"/>
          <a:lstStyle/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ФАП  Казанцева Л.М.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1 этажное, кирпичное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8-383-41-50-240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приемного покоя  нет</a:t>
            </a:r>
          </a:p>
        </p:txBody>
      </p:sp>
      <p:sp>
        <p:nvSpPr>
          <p:cNvPr id="479293" name="Rectangle 61"/>
          <p:cNvSpPr>
            <a:spLocks noChangeArrowheads="1"/>
          </p:cNvSpPr>
          <p:nvPr/>
        </p:nvSpPr>
        <p:spPr bwMode="auto">
          <a:xfrm>
            <a:off x="9640888" y="4295775"/>
            <a:ext cx="2662237" cy="5048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1920875" y="5440363"/>
            <a:ext cx="8959850" cy="2454275"/>
          </a:xfrm>
        </p:spPr>
        <p:txBody>
          <a:bodyPr lIns="127646" tIns="63840" rIns="127646" bIns="63840"/>
          <a:lstStyle/>
          <a:p>
            <a:pPr marL="0" indent="0" algn="ctr" eaLnBrk="1" hangingPunct="1">
              <a:buFontTx/>
              <a:buNone/>
            </a:pPr>
            <a:r>
              <a:rPr lang="ru-RU" smtClean="0"/>
              <a:t>Титульный лист</a:t>
            </a:r>
          </a:p>
        </p:txBody>
      </p:sp>
      <p:pic>
        <p:nvPicPr>
          <p:cNvPr id="39939" name="Picture 3" descr="заставка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01600" cy="960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260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3122613"/>
            <a:ext cx="12801600" cy="3365500"/>
          </a:xfrm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127646" tIns="63840" rIns="127646" bIns="63840"/>
          <a:lstStyle/>
          <a:p>
            <a:pPr eaLnBrk="1" hangingPunct="1">
              <a:defRPr/>
            </a:pPr>
            <a:r>
              <a:rPr lang="ru-RU" sz="4300" b="1" smtClean="0">
                <a:solidFill>
                  <a:srgbClr val="FFFF00"/>
                </a:solidFill>
              </a:rPr>
              <a:t>РИСКИ ВОЗНИКНОВЕНИЯ ТЕХНОГЕННЫХ ЧС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18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1925" y="2120900"/>
            <a:ext cx="10009188" cy="745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7" name="Прямая соединительная линия 96"/>
          <p:cNvCxnSpPr/>
          <p:nvPr/>
        </p:nvCxnSpPr>
        <p:spPr bwMode="auto">
          <a:xfrm rot="5400000" flipH="1" flipV="1">
            <a:off x="9436894" y="835819"/>
            <a:ext cx="714375" cy="214313"/>
          </a:xfrm>
          <a:prstGeom prst="line">
            <a:avLst/>
          </a:prstGeom>
          <a:ln>
            <a:solidFill>
              <a:srgbClr val="0000FF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5127" name="Picture 43" descr="пг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5674435">
            <a:off x="10341769" y="923132"/>
            <a:ext cx="219075" cy="14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8" name="Line 138"/>
          <p:cNvSpPr>
            <a:spLocks noChangeShapeType="1"/>
          </p:cNvSpPr>
          <p:nvPr/>
        </p:nvSpPr>
        <p:spPr bwMode="auto">
          <a:xfrm>
            <a:off x="9258300" y="1300163"/>
            <a:ext cx="188913" cy="142875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9" name="Text Box 553"/>
          <p:cNvSpPr txBox="1">
            <a:spLocks noChangeArrowheads="1"/>
          </p:cNvSpPr>
          <p:nvPr/>
        </p:nvSpPr>
        <p:spPr bwMode="auto">
          <a:xfrm>
            <a:off x="0" y="-23813"/>
            <a:ext cx="12801600" cy="1466851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46284" tIns="23146" rIns="46284" bIns="23146" anchor="ctr" anchorCtr="1">
            <a:spAutoFit/>
          </a:bodyPr>
          <a:lstStyle/>
          <a:p>
            <a:pPr algn="ctr" defTabSz="1276350"/>
            <a:r>
              <a:rPr lang="ru-RU" sz="3100">
                <a:latin typeface="Times New Roman" pitchFamily="18" charset="0"/>
              </a:rPr>
              <a:t>Паспорт территории поселка Мичуринский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 </a:t>
            </a:r>
            <a:r>
              <a:rPr lang="ru-RU" sz="3100"/>
              <a:t/>
            </a:r>
            <a:br>
              <a:rPr lang="ru-RU" sz="3100"/>
            </a:br>
            <a:r>
              <a:rPr lang="ru-RU" sz="3100">
                <a:latin typeface="Times New Roman" pitchFamily="18" charset="0"/>
              </a:rPr>
              <a:t>Риски возникновения ЧС на объектах ЖКХ (системы водоснабжения)</a:t>
            </a:r>
          </a:p>
        </p:txBody>
      </p:sp>
      <p:sp>
        <p:nvSpPr>
          <p:cNvPr id="5130" name="Прямоугольник 145"/>
          <p:cNvSpPr>
            <a:spLocks noChangeArrowheads="1"/>
          </p:cNvSpPr>
          <p:nvPr/>
        </p:nvSpPr>
        <p:spPr bwMode="auto">
          <a:xfrm>
            <a:off x="5824538" y="5810250"/>
            <a:ext cx="144462" cy="144463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127401" tIns="63720" rIns="127401" bIns="63720" anchor="ctr"/>
          <a:lstStyle/>
          <a:p>
            <a:pPr algn="ctr" defTabSz="912813"/>
            <a:endParaRPr lang="ru-RU" sz="5500" b="1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5131" name="Прямоугольник 145"/>
          <p:cNvSpPr>
            <a:spLocks noChangeArrowheads="1"/>
          </p:cNvSpPr>
          <p:nvPr/>
        </p:nvSpPr>
        <p:spPr bwMode="auto">
          <a:xfrm>
            <a:off x="4816475" y="4368800"/>
            <a:ext cx="144463" cy="144463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127401" tIns="63720" rIns="127401" bIns="63720" anchor="ctr"/>
          <a:lstStyle/>
          <a:p>
            <a:pPr algn="ctr" defTabSz="912813"/>
            <a:endParaRPr lang="ru-RU" sz="5500" b="1">
              <a:solidFill>
                <a:srgbClr val="FFFFFF"/>
              </a:solidFill>
              <a:latin typeface="Times New Roman" pitchFamily="18" charset="0"/>
            </a:endParaRPr>
          </a:p>
        </p:txBody>
      </p:sp>
      <p:graphicFrame>
        <p:nvGraphicFramePr>
          <p:cNvPr id="5122" name="Object 16"/>
          <p:cNvGraphicFramePr>
            <a:graphicFrameLocks/>
          </p:cNvGraphicFramePr>
          <p:nvPr/>
        </p:nvGraphicFramePr>
        <p:xfrm>
          <a:off x="10294938" y="1487488"/>
          <a:ext cx="2506662" cy="1758950"/>
        </p:xfrm>
        <a:graphic>
          <a:graphicData uri="http://schemas.openxmlformats.org/presentationml/2006/ole">
            <p:oleObj spid="_x0000_s5122" name="Лист" r:id="rId5" imgW="3162300" imgH="2066925" progId="Excel.Sheet.8">
              <p:embed/>
            </p:oleObj>
          </a:graphicData>
        </a:graphic>
      </p:graphicFrame>
      <p:sp>
        <p:nvSpPr>
          <p:cNvPr id="5132" name="Line 30"/>
          <p:cNvSpPr>
            <a:spLocks noChangeShapeType="1"/>
          </p:cNvSpPr>
          <p:nvPr/>
        </p:nvSpPr>
        <p:spPr bwMode="auto">
          <a:xfrm flipH="1" flipV="1">
            <a:off x="5246688" y="3576638"/>
            <a:ext cx="1154112" cy="1800225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3" name="Line 37"/>
          <p:cNvSpPr>
            <a:spLocks noChangeShapeType="1"/>
          </p:cNvSpPr>
          <p:nvPr/>
        </p:nvSpPr>
        <p:spPr bwMode="auto">
          <a:xfrm flipV="1">
            <a:off x="7480300" y="6313488"/>
            <a:ext cx="2305050" cy="1222375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4" name="Line 38"/>
          <p:cNvSpPr>
            <a:spLocks noChangeShapeType="1"/>
          </p:cNvSpPr>
          <p:nvPr/>
        </p:nvSpPr>
        <p:spPr bwMode="auto">
          <a:xfrm>
            <a:off x="6256338" y="7680325"/>
            <a:ext cx="2012950" cy="1582738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5" name="Line 41"/>
          <p:cNvSpPr>
            <a:spLocks noChangeShapeType="1"/>
          </p:cNvSpPr>
          <p:nvPr/>
        </p:nvSpPr>
        <p:spPr bwMode="auto">
          <a:xfrm>
            <a:off x="2944813" y="4295775"/>
            <a:ext cx="1943100" cy="2954338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6" name="Line 42"/>
          <p:cNvSpPr>
            <a:spLocks noChangeShapeType="1"/>
          </p:cNvSpPr>
          <p:nvPr/>
        </p:nvSpPr>
        <p:spPr bwMode="auto">
          <a:xfrm flipV="1">
            <a:off x="4240213" y="6961188"/>
            <a:ext cx="431800" cy="71437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7" name="Line 46"/>
          <p:cNvSpPr>
            <a:spLocks noChangeShapeType="1"/>
          </p:cNvSpPr>
          <p:nvPr/>
        </p:nvSpPr>
        <p:spPr bwMode="auto">
          <a:xfrm flipV="1">
            <a:off x="2944813" y="3287713"/>
            <a:ext cx="3311525" cy="1008062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8" name="Line 47"/>
          <p:cNvSpPr>
            <a:spLocks noChangeShapeType="1"/>
          </p:cNvSpPr>
          <p:nvPr/>
        </p:nvSpPr>
        <p:spPr bwMode="auto">
          <a:xfrm flipV="1">
            <a:off x="3232150" y="5521325"/>
            <a:ext cx="577850" cy="144463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9" name="Line 57"/>
          <p:cNvSpPr>
            <a:spLocks noChangeShapeType="1"/>
          </p:cNvSpPr>
          <p:nvPr/>
        </p:nvSpPr>
        <p:spPr bwMode="auto">
          <a:xfrm flipH="1" flipV="1">
            <a:off x="4887913" y="7246938"/>
            <a:ext cx="1370012" cy="433387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40" name="Line 67"/>
          <p:cNvSpPr>
            <a:spLocks noChangeShapeType="1"/>
          </p:cNvSpPr>
          <p:nvPr/>
        </p:nvSpPr>
        <p:spPr bwMode="auto">
          <a:xfrm flipH="1" flipV="1">
            <a:off x="2224088" y="4224338"/>
            <a:ext cx="2232025" cy="3165475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41" name="Line 68"/>
          <p:cNvSpPr>
            <a:spLocks noChangeShapeType="1"/>
          </p:cNvSpPr>
          <p:nvPr/>
        </p:nvSpPr>
        <p:spPr bwMode="auto">
          <a:xfrm flipH="1" flipV="1">
            <a:off x="4168775" y="3935413"/>
            <a:ext cx="1871663" cy="2809875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42" name="Прямоугольник 145"/>
          <p:cNvSpPr>
            <a:spLocks noChangeArrowheads="1"/>
          </p:cNvSpPr>
          <p:nvPr/>
        </p:nvSpPr>
        <p:spPr bwMode="auto">
          <a:xfrm>
            <a:off x="9210675" y="7680325"/>
            <a:ext cx="144463" cy="144463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127401" tIns="63720" rIns="127401" bIns="63720" anchor="ctr"/>
          <a:lstStyle/>
          <a:p>
            <a:pPr algn="ctr" defTabSz="912813"/>
            <a:endParaRPr lang="ru-RU" sz="5500" b="1">
              <a:solidFill>
                <a:srgbClr val="FFFFFF"/>
              </a:solidFill>
              <a:latin typeface="Times New Roman" pitchFamily="18" charset="0"/>
            </a:endParaRPr>
          </a:p>
        </p:txBody>
      </p:sp>
      <p:graphicFrame>
        <p:nvGraphicFramePr>
          <p:cNvPr id="5123" name="Object 81"/>
          <p:cNvGraphicFramePr>
            <a:graphicFrameLocks/>
          </p:cNvGraphicFramePr>
          <p:nvPr/>
        </p:nvGraphicFramePr>
        <p:xfrm>
          <a:off x="187325" y="5729288"/>
          <a:ext cx="3349625" cy="1530350"/>
        </p:xfrm>
        <a:graphic>
          <a:graphicData uri="http://schemas.openxmlformats.org/presentationml/2006/ole">
            <p:oleObj spid="_x0000_s5123" name="Worksheet" r:id="rId6" imgW="4124390" imgH="1885950" progId="Excel.Sheet.8">
              <p:embed/>
            </p:oleObj>
          </a:graphicData>
        </a:graphic>
      </p:graphicFrame>
      <p:grpSp>
        <p:nvGrpSpPr>
          <p:cNvPr id="5143" name="Group 53"/>
          <p:cNvGrpSpPr>
            <a:grpSpLocks/>
          </p:cNvGrpSpPr>
          <p:nvPr/>
        </p:nvGrpSpPr>
        <p:grpSpPr bwMode="auto">
          <a:xfrm>
            <a:off x="11730038" y="7610475"/>
            <a:ext cx="822325" cy="288925"/>
            <a:chOff x="2290" y="4020"/>
            <a:chExt cx="768" cy="218"/>
          </a:xfrm>
        </p:grpSpPr>
        <p:sp>
          <p:nvSpPr>
            <p:cNvPr id="5173" name="Rectangle 54"/>
            <p:cNvSpPr>
              <a:spLocks noChangeArrowheads="1"/>
            </p:cNvSpPr>
            <p:nvPr/>
          </p:nvSpPr>
          <p:spPr bwMode="auto">
            <a:xfrm>
              <a:off x="2653" y="4039"/>
              <a:ext cx="405" cy="19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lIns="17653" tIns="17653" rIns="17653" bIns="17653"/>
            <a:lstStyle/>
            <a:p>
              <a:pPr algn="ctr" defTabSz="1279525"/>
              <a:r>
                <a:rPr lang="ru-RU" sz="1000" u="sng" dirty="0" smtClean="0">
                  <a:latin typeface="Times New Roman" pitchFamily="18" charset="0"/>
                </a:rPr>
                <a:t>БЦГБ</a:t>
              </a:r>
              <a:endParaRPr lang="ru-RU" sz="1000" u="sng" dirty="0">
                <a:latin typeface="Times New Roman" pitchFamily="18" charset="0"/>
              </a:endParaRPr>
            </a:p>
            <a:p>
              <a:pPr algn="ctr" defTabSz="1279525"/>
              <a:r>
                <a:rPr lang="ru-RU" sz="1000" dirty="0" smtClean="0">
                  <a:latin typeface="Times New Roman" pitchFamily="18" charset="0"/>
                </a:rPr>
                <a:t>605</a:t>
              </a:r>
              <a:endParaRPr lang="ru-RU" dirty="0"/>
            </a:p>
          </p:txBody>
        </p:sp>
        <p:grpSp>
          <p:nvGrpSpPr>
            <p:cNvPr id="5174" name="Group 56"/>
            <p:cNvGrpSpPr>
              <a:grpSpLocks/>
            </p:cNvGrpSpPr>
            <p:nvPr/>
          </p:nvGrpSpPr>
          <p:grpSpPr bwMode="auto">
            <a:xfrm>
              <a:off x="2290" y="4020"/>
              <a:ext cx="361" cy="211"/>
              <a:chOff x="0" y="1"/>
              <a:chExt cx="20000" cy="19999"/>
            </a:xfrm>
          </p:grpSpPr>
          <p:sp>
            <p:nvSpPr>
              <p:cNvPr id="5175" name="Rectangle 57"/>
              <p:cNvSpPr>
                <a:spLocks noChangeArrowheads="1"/>
              </p:cNvSpPr>
              <p:nvPr/>
            </p:nvSpPr>
            <p:spPr bwMode="auto">
              <a:xfrm>
                <a:off x="0" y="7756"/>
                <a:ext cx="20000" cy="12244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lIns="127147" tIns="63591" rIns="127147" bIns="63591"/>
              <a:lstStyle/>
              <a:p>
                <a:pPr defTabSz="1279525"/>
                <a:endParaRPr lang="ru-RU"/>
              </a:p>
            </p:txBody>
          </p:sp>
          <p:sp>
            <p:nvSpPr>
              <p:cNvPr id="5176" name="Line 58"/>
              <p:cNvSpPr>
                <a:spLocks noChangeShapeType="1"/>
              </p:cNvSpPr>
              <p:nvPr/>
            </p:nvSpPr>
            <p:spPr bwMode="auto">
              <a:xfrm flipV="1">
                <a:off x="161" y="1"/>
                <a:ext cx="10170" cy="7779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77" name="Line 59"/>
              <p:cNvSpPr>
                <a:spLocks noChangeShapeType="1"/>
              </p:cNvSpPr>
              <p:nvPr/>
            </p:nvSpPr>
            <p:spPr bwMode="auto">
              <a:xfrm>
                <a:off x="10475" y="1"/>
                <a:ext cx="9364" cy="7309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178" name="Group 60"/>
              <p:cNvGrpSpPr>
                <a:grpSpLocks/>
              </p:cNvGrpSpPr>
              <p:nvPr/>
            </p:nvGrpSpPr>
            <p:grpSpPr bwMode="auto">
              <a:xfrm>
                <a:off x="8652" y="3009"/>
                <a:ext cx="3120" cy="3408"/>
                <a:chOff x="-2659" y="0"/>
                <a:chExt cx="26710" cy="20000"/>
              </a:xfrm>
            </p:grpSpPr>
            <p:sp>
              <p:nvSpPr>
                <p:cNvPr id="5179" name="Line 61"/>
                <p:cNvSpPr>
                  <a:spLocks noChangeShapeType="1"/>
                </p:cNvSpPr>
                <p:nvPr/>
              </p:nvSpPr>
              <p:spPr bwMode="auto">
                <a:xfrm>
                  <a:off x="9649" y="0"/>
                  <a:ext cx="137" cy="20000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80" name="Line 62"/>
                <p:cNvSpPr>
                  <a:spLocks noChangeShapeType="1"/>
                </p:cNvSpPr>
                <p:nvPr/>
              </p:nvSpPr>
              <p:spPr bwMode="auto">
                <a:xfrm>
                  <a:off x="-2659" y="11007"/>
                  <a:ext cx="26710" cy="140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5144" name="AutoShape 123"/>
          <p:cNvSpPr>
            <a:spLocks noChangeArrowheads="1"/>
          </p:cNvSpPr>
          <p:nvPr/>
        </p:nvSpPr>
        <p:spPr bwMode="auto">
          <a:xfrm>
            <a:off x="10401329" y="5810250"/>
            <a:ext cx="2120872" cy="1222375"/>
          </a:xfrm>
          <a:prstGeom prst="wedgeRectCallout">
            <a:avLst>
              <a:gd name="adj1" fmla="val 17861"/>
              <a:gd name="adj2" fmla="val 95069"/>
            </a:avLst>
          </a:prstGeom>
          <a:solidFill>
            <a:srgbClr val="FFCC99"/>
          </a:solidFill>
          <a:ln w="9525">
            <a:solidFill>
              <a:srgbClr val="996633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1279525"/>
            <a:r>
              <a:rPr lang="ru-RU" sz="1000" b="1" dirty="0" smtClean="0">
                <a:latin typeface="Calibri" pitchFamily="34" charset="0"/>
              </a:rPr>
              <a:t>Бердская центральная городская больница</a:t>
            </a:r>
            <a:r>
              <a:rPr lang="ru-RU" sz="1000" dirty="0" smtClean="0">
                <a:latin typeface="Calibri" pitchFamily="34" charset="0"/>
              </a:rPr>
              <a:t>, </a:t>
            </a:r>
          </a:p>
          <a:p>
            <a:pPr algn="just" defTabSz="1279525"/>
            <a:r>
              <a:rPr lang="ru-RU" sz="1000" dirty="0" smtClean="0">
                <a:latin typeface="Calibri" pitchFamily="34" charset="0"/>
              </a:rPr>
              <a:t>г.Бердск ул. Островского-53, Глав. врач – </a:t>
            </a:r>
            <a:r>
              <a:rPr lang="ru-RU" sz="1000" dirty="0" err="1" smtClean="0">
                <a:solidFill>
                  <a:srgbClr val="000000"/>
                </a:solidFill>
                <a:latin typeface="Calibri" pitchFamily="34" charset="0"/>
              </a:rPr>
              <a:t>Краморов</a:t>
            </a:r>
            <a:r>
              <a:rPr lang="ru-RU" sz="1000" dirty="0" smtClean="0">
                <a:solidFill>
                  <a:srgbClr val="000000"/>
                </a:solidFill>
                <a:latin typeface="Calibri" pitchFamily="34" charset="0"/>
              </a:rPr>
              <a:t> Ю.Н.</a:t>
            </a:r>
            <a:r>
              <a:rPr lang="ru-RU" sz="1000" dirty="0" smtClean="0">
                <a:latin typeface="Calibri" pitchFamily="34" charset="0"/>
              </a:rPr>
              <a:t> раб. тел. 8-383-41-2-66-75 </a:t>
            </a:r>
          </a:p>
          <a:p>
            <a:pPr algn="ctr" defTabSz="1279525"/>
            <a:r>
              <a:rPr lang="ru-RU" sz="1000" dirty="0" smtClean="0">
                <a:latin typeface="Calibri" pitchFamily="34" charset="0"/>
              </a:rPr>
              <a:t>приемный покой тел 8-383-41- 26-675</a:t>
            </a:r>
          </a:p>
          <a:p>
            <a:pPr algn="ctr" defTabSz="1279525"/>
            <a:r>
              <a:rPr lang="ru-RU" sz="1000" dirty="0" err="1" smtClean="0">
                <a:latin typeface="Calibri" pitchFamily="34" charset="0"/>
              </a:rPr>
              <a:t>коеч</a:t>
            </a:r>
            <a:r>
              <a:rPr lang="ru-RU" sz="1000" dirty="0" smtClean="0">
                <a:latin typeface="Calibri" pitchFamily="34" charset="0"/>
              </a:rPr>
              <a:t>. емкость -605.</a:t>
            </a:r>
          </a:p>
        </p:txBody>
      </p:sp>
      <p:sp>
        <p:nvSpPr>
          <p:cNvPr id="5145" name="AutoShape 252"/>
          <p:cNvSpPr>
            <a:spLocks noChangeArrowheads="1"/>
          </p:cNvSpPr>
          <p:nvPr/>
        </p:nvSpPr>
        <p:spPr bwMode="auto">
          <a:xfrm>
            <a:off x="3857625" y="5016500"/>
            <a:ext cx="2038350" cy="533400"/>
          </a:xfrm>
          <a:prstGeom prst="wedgeRectCallout">
            <a:avLst>
              <a:gd name="adj1" fmla="val 48676"/>
              <a:gd name="adj2" fmla="val -147319"/>
            </a:avLst>
          </a:prstGeom>
          <a:solidFill>
            <a:schemeClr val="accent1">
              <a:alpha val="9607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27726" tIns="63868" rIns="127726" bIns="63868">
            <a:spAutoFit/>
          </a:bodyPr>
          <a:lstStyle/>
          <a:p>
            <a:pPr algn="ctr" defTabSz="1790700"/>
            <a:r>
              <a:rPr lang="ru-RU" sz="1000" b="1">
                <a:latin typeface="Times New Roman" pitchFamily="18" charset="0"/>
                <a:cs typeface="Times New Roman" pitchFamily="18" charset="0"/>
              </a:rPr>
              <a:t>Характеристика трубопровода</a:t>
            </a:r>
          </a:p>
          <a:p>
            <a:pPr algn="ctr" defTabSz="1790700"/>
            <a:r>
              <a:rPr lang="ru-RU" sz="800" b="1" i="1">
                <a:latin typeface="Times New Roman" pitchFamily="18" charset="0"/>
                <a:cs typeface="Times New Roman" pitchFamily="18" charset="0"/>
              </a:rPr>
              <a:t>Диаметр – 250мм</a:t>
            </a:r>
          </a:p>
          <a:p>
            <a:pPr algn="ctr" defTabSz="1790700"/>
            <a:r>
              <a:rPr lang="ru-RU" sz="800" b="1" i="1">
                <a:latin typeface="Times New Roman" pitchFamily="18" charset="0"/>
                <a:cs typeface="Times New Roman" pitchFamily="18" charset="0"/>
              </a:rPr>
              <a:t>Давление – 2 Атм.</a:t>
            </a:r>
          </a:p>
        </p:txBody>
      </p:sp>
      <p:grpSp>
        <p:nvGrpSpPr>
          <p:cNvPr id="5146" name="Группа 144"/>
          <p:cNvGrpSpPr>
            <a:grpSpLocks/>
          </p:cNvGrpSpPr>
          <p:nvPr/>
        </p:nvGrpSpPr>
        <p:grpSpPr bwMode="auto">
          <a:xfrm>
            <a:off x="4745038" y="8113713"/>
            <a:ext cx="309562" cy="300037"/>
            <a:chOff x="346075" y="6327775"/>
            <a:chExt cx="215900" cy="215900"/>
          </a:xfrm>
        </p:grpSpPr>
        <p:sp>
          <p:nvSpPr>
            <p:cNvPr id="5171" name="Овал 138"/>
            <p:cNvSpPr>
              <a:spLocks noChangeArrowheads="1"/>
            </p:cNvSpPr>
            <p:nvPr/>
          </p:nvSpPr>
          <p:spPr bwMode="auto">
            <a:xfrm>
              <a:off x="346075" y="6327775"/>
              <a:ext cx="215900" cy="215900"/>
            </a:xfrm>
            <a:prstGeom prst="ellipse">
              <a:avLst/>
            </a:prstGeom>
            <a:noFill/>
            <a:ln w="25400" algn="ctr">
              <a:solidFill>
                <a:srgbClr val="0070C0"/>
              </a:solidFill>
              <a:round/>
              <a:headEnd/>
              <a:tailEnd/>
            </a:ln>
          </p:spPr>
          <p:txBody>
            <a:bodyPr lIns="90761" tIns="45378" rIns="90761" bIns="45378" anchor="ctr"/>
            <a:lstStyle/>
            <a:p>
              <a:pPr algn="ctr" defTabSz="912813"/>
              <a:endParaRPr lang="ru-RU" sz="5500" b="1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5172" name="Овал 139"/>
            <p:cNvSpPr>
              <a:spLocks noChangeArrowheads="1"/>
            </p:cNvSpPr>
            <p:nvPr/>
          </p:nvSpPr>
          <p:spPr bwMode="auto">
            <a:xfrm>
              <a:off x="425201" y="6402772"/>
              <a:ext cx="71213" cy="72724"/>
            </a:xfrm>
            <a:prstGeom prst="ellipse">
              <a:avLst/>
            </a:prstGeom>
            <a:solidFill>
              <a:srgbClr val="0070C0"/>
            </a:solidFill>
            <a:ln w="25400" algn="ctr">
              <a:noFill/>
              <a:round/>
              <a:headEnd/>
              <a:tailEnd/>
            </a:ln>
          </p:spPr>
          <p:txBody>
            <a:bodyPr lIns="90761" tIns="45378" rIns="90761" bIns="45378" anchor="ctr"/>
            <a:lstStyle/>
            <a:p>
              <a:pPr algn="ctr" defTabSz="912813"/>
              <a:endParaRPr lang="ru-RU" sz="5500" b="1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sp>
        <p:nvSpPr>
          <p:cNvPr id="5147" name="Line 177"/>
          <p:cNvSpPr>
            <a:spLocks noChangeShapeType="1"/>
          </p:cNvSpPr>
          <p:nvPr/>
        </p:nvSpPr>
        <p:spPr bwMode="auto">
          <a:xfrm flipH="1" flipV="1">
            <a:off x="6256338" y="3290888"/>
            <a:ext cx="1079500" cy="158115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0131" name="AutoShape 179"/>
          <p:cNvSpPr>
            <a:spLocks noChangeArrowheads="1"/>
          </p:cNvSpPr>
          <p:nvPr/>
        </p:nvSpPr>
        <p:spPr bwMode="auto">
          <a:xfrm>
            <a:off x="7696200" y="4584700"/>
            <a:ext cx="1511300" cy="1150938"/>
          </a:xfrm>
          <a:prstGeom prst="wedgeRectCallout">
            <a:avLst>
              <a:gd name="adj1" fmla="val -44222"/>
              <a:gd name="adj2" fmla="val 81449"/>
            </a:avLst>
          </a:prstGeom>
          <a:solidFill>
            <a:srgbClr val="FFDBB7">
              <a:alpha val="89000"/>
            </a:srgbClr>
          </a:solidFill>
          <a:ln w="635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91057" tIns="45528" rIns="91057" bIns="45528"/>
          <a:lstStyle/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ФАП  Казанцева Л.М.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1 этажное, кирпичное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8-383-41-50-240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приемного покоя  нет</a:t>
            </a:r>
          </a:p>
        </p:txBody>
      </p:sp>
      <p:sp>
        <p:nvSpPr>
          <p:cNvPr id="5149" name="Line 181"/>
          <p:cNvSpPr>
            <a:spLocks noChangeShapeType="1"/>
          </p:cNvSpPr>
          <p:nvPr/>
        </p:nvSpPr>
        <p:spPr bwMode="auto">
          <a:xfrm flipV="1">
            <a:off x="7121525" y="7246938"/>
            <a:ext cx="2303463" cy="1082675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50" name="Line 182"/>
          <p:cNvSpPr>
            <a:spLocks noChangeShapeType="1"/>
          </p:cNvSpPr>
          <p:nvPr/>
        </p:nvSpPr>
        <p:spPr bwMode="auto">
          <a:xfrm flipV="1">
            <a:off x="7696200" y="7896225"/>
            <a:ext cx="2017713" cy="936625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51" name="Line 183"/>
          <p:cNvSpPr>
            <a:spLocks noChangeShapeType="1"/>
          </p:cNvSpPr>
          <p:nvPr/>
        </p:nvSpPr>
        <p:spPr bwMode="auto">
          <a:xfrm flipV="1">
            <a:off x="7191375" y="6240463"/>
            <a:ext cx="1655763" cy="792162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52" name="Line 184"/>
          <p:cNvSpPr>
            <a:spLocks noChangeShapeType="1"/>
          </p:cNvSpPr>
          <p:nvPr/>
        </p:nvSpPr>
        <p:spPr bwMode="auto">
          <a:xfrm flipH="1" flipV="1">
            <a:off x="7554913" y="6169025"/>
            <a:ext cx="790575" cy="360363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53" name="Line 185"/>
          <p:cNvSpPr>
            <a:spLocks noChangeShapeType="1"/>
          </p:cNvSpPr>
          <p:nvPr/>
        </p:nvSpPr>
        <p:spPr bwMode="auto">
          <a:xfrm flipH="1" flipV="1">
            <a:off x="6905625" y="7466013"/>
            <a:ext cx="574675" cy="6985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54" name="Line 186"/>
          <p:cNvSpPr>
            <a:spLocks noChangeShapeType="1"/>
          </p:cNvSpPr>
          <p:nvPr/>
        </p:nvSpPr>
        <p:spPr bwMode="auto">
          <a:xfrm flipH="1">
            <a:off x="4887913" y="7610475"/>
            <a:ext cx="1152525" cy="646113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55" name="Line 187"/>
          <p:cNvSpPr>
            <a:spLocks noChangeShapeType="1"/>
          </p:cNvSpPr>
          <p:nvPr/>
        </p:nvSpPr>
        <p:spPr bwMode="auto">
          <a:xfrm flipH="1">
            <a:off x="6256338" y="7466013"/>
            <a:ext cx="649287" cy="214312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56" name="Line 188"/>
          <p:cNvSpPr>
            <a:spLocks noChangeShapeType="1"/>
          </p:cNvSpPr>
          <p:nvPr/>
        </p:nvSpPr>
        <p:spPr bwMode="auto">
          <a:xfrm flipH="1">
            <a:off x="6905625" y="7032625"/>
            <a:ext cx="285750" cy="433388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57" name="Line 189"/>
          <p:cNvSpPr>
            <a:spLocks noChangeShapeType="1"/>
          </p:cNvSpPr>
          <p:nvPr/>
        </p:nvSpPr>
        <p:spPr bwMode="auto">
          <a:xfrm flipV="1">
            <a:off x="8269288" y="8328025"/>
            <a:ext cx="2019300" cy="938213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58" name="AutoShape 252"/>
          <p:cNvSpPr>
            <a:spLocks noChangeArrowheads="1"/>
          </p:cNvSpPr>
          <p:nvPr/>
        </p:nvSpPr>
        <p:spPr bwMode="auto">
          <a:xfrm>
            <a:off x="4816475" y="8616950"/>
            <a:ext cx="1800225" cy="590550"/>
          </a:xfrm>
          <a:prstGeom prst="wedgeRectCallout">
            <a:avLst>
              <a:gd name="adj1" fmla="val -48940"/>
              <a:gd name="adj2" fmla="val -105394"/>
            </a:avLst>
          </a:prstGeom>
          <a:solidFill>
            <a:srgbClr val="CCFFFF">
              <a:alpha val="8313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127" tIns="45563" rIns="91127" bIns="45563">
            <a:spAutoFit/>
          </a:bodyPr>
          <a:lstStyle/>
          <a:p>
            <a:pPr algn="ctr" defTabSz="1279525"/>
            <a:r>
              <a:rPr lang="ru-RU" sz="800">
                <a:latin typeface="Calibri" pitchFamily="34" charset="0"/>
                <a:cs typeface="Times New Roman" pitchFamily="18" charset="0"/>
              </a:rPr>
              <a:t>Водозаборная скважина</a:t>
            </a:r>
          </a:p>
          <a:p>
            <a:pPr defTabSz="1279525"/>
            <a:r>
              <a:rPr lang="ru-RU" sz="800" b="1" i="1">
                <a:latin typeface="Calibri" pitchFamily="34" charset="0"/>
                <a:cs typeface="Times New Roman" pitchFamily="18" charset="0"/>
              </a:rPr>
              <a:t>Объем перекачиваемой воды - 22 куб.в сутки</a:t>
            </a:r>
          </a:p>
          <a:p>
            <a:pPr algn="ctr" defTabSz="1279525"/>
            <a:r>
              <a:rPr lang="ru-RU" sz="800" b="1" i="1">
                <a:latin typeface="Calibri" pitchFamily="34" charset="0"/>
                <a:cs typeface="Times New Roman" pitchFamily="18" charset="0"/>
              </a:rPr>
              <a:t>% износа оборудования – 60 %</a:t>
            </a:r>
            <a:endParaRPr lang="ru-RU" sz="800" b="1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5159" name="AutoShape 252"/>
          <p:cNvSpPr>
            <a:spLocks noChangeArrowheads="1"/>
          </p:cNvSpPr>
          <p:nvPr/>
        </p:nvSpPr>
        <p:spPr bwMode="auto">
          <a:xfrm>
            <a:off x="4600575" y="7032625"/>
            <a:ext cx="2157413" cy="677863"/>
          </a:xfrm>
          <a:prstGeom prst="wedgeRectCallout">
            <a:avLst>
              <a:gd name="adj1" fmla="val -47204"/>
              <a:gd name="adj2" fmla="val 88528"/>
            </a:avLst>
          </a:prstGeom>
          <a:solidFill>
            <a:srgbClr val="CCFFFF">
              <a:alpha val="8509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78843" tIns="89417" rIns="178843" bIns="89417">
            <a:spAutoFit/>
          </a:bodyPr>
          <a:lstStyle/>
          <a:p>
            <a:pPr algn="ctr" defTabSz="2506663"/>
            <a:r>
              <a:rPr lang="ru-RU" sz="800" b="1" i="1">
                <a:latin typeface="Calibri" pitchFamily="34" charset="0"/>
                <a:cs typeface="Times New Roman" pitchFamily="18" charset="0"/>
              </a:rPr>
              <a:t>Водонапорная башня</a:t>
            </a:r>
          </a:p>
          <a:p>
            <a:pPr algn="ctr" defTabSz="2506663"/>
            <a:r>
              <a:rPr lang="ru-RU" sz="800" b="1" i="1">
                <a:latin typeface="Calibri" pitchFamily="34" charset="0"/>
                <a:cs typeface="Times New Roman" pitchFamily="18" charset="0"/>
              </a:rPr>
              <a:t>% износа оборудования – 60 %</a:t>
            </a:r>
          </a:p>
          <a:p>
            <a:pPr algn="ctr" defTabSz="2506663"/>
            <a:r>
              <a:rPr lang="ru-RU" sz="800" b="1" i="1">
                <a:latin typeface="Calibri" pitchFamily="34" charset="0"/>
                <a:cs typeface="Times New Roman" pitchFamily="18" charset="0"/>
              </a:rPr>
              <a:t>Порядок подачи  воды  - насосом.</a:t>
            </a:r>
          </a:p>
          <a:p>
            <a:pPr algn="ctr" defTabSz="2506663"/>
            <a:r>
              <a:rPr lang="ru-RU" sz="800" b="1" i="1">
                <a:latin typeface="Calibri" pitchFamily="34" charset="0"/>
                <a:cs typeface="Times New Roman" pitchFamily="18" charset="0"/>
              </a:rPr>
              <a:t>Обьем  20  м. куб</a:t>
            </a:r>
          </a:p>
        </p:txBody>
      </p:sp>
      <p:sp>
        <p:nvSpPr>
          <p:cNvPr id="510144" name="Rectangle 192"/>
          <p:cNvSpPr>
            <a:spLocks noChangeArrowheads="1"/>
          </p:cNvSpPr>
          <p:nvPr/>
        </p:nvSpPr>
        <p:spPr bwMode="auto">
          <a:xfrm>
            <a:off x="7265988" y="2784475"/>
            <a:ext cx="2662237" cy="5048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  <p:graphicFrame>
        <p:nvGraphicFramePr>
          <p:cNvPr id="5124" name="Object 102"/>
          <p:cNvGraphicFramePr>
            <a:graphicFrameLocks noChangeAspect="1"/>
          </p:cNvGraphicFramePr>
          <p:nvPr/>
        </p:nvGraphicFramePr>
        <p:xfrm>
          <a:off x="0" y="7634288"/>
          <a:ext cx="3900488" cy="1697037"/>
        </p:xfrm>
        <a:graphic>
          <a:graphicData uri="http://schemas.openxmlformats.org/presentationml/2006/ole">
            <p:oleObj spid="_x0000_s5124" name="Worksheet" r:id="rId7" imgW="5895922" imgH="2562300" progId="Excel.Sheet.8">
              <p:embed/>
            </p:oleObj>
          </a:graphicData>
        </a:graphic>
      </p:graphicFrame>
      <p:grpSp>
        <p:nvGrpSpPr>
          <p:cNvPr id="5161" name="Group 197"/>
          <p:cNvGrpSpPr>
            <a:grpSpLocks/>
          </p:cNvGrpSpPr>
          <p:nvPr/>
        </p:nvGrpSpPr>
        <p:grpSpPr bwMode="auto">
          <a:xfrm>
            <a:off x="279400" y="3000375"/>
            <a:ext cx="2747963" cy="433388"/>
            <a:chOff x="2988" y="2231"/>
            <a:chExt cx="1731" cy="382"/>
          </a:xfrm>
        </p:grpSpPr>
        <p:grpSp>
          <p:nvGrpSpPr>
            <p:cNvPr id="5167" name="Прямоугольник 22"/>
            <p:cNvGrpSpPr>
              <a:grpSpLocks/>
            </p:cNvGrpSpPr>
            <p:nvPr/>
          </p:nvGrpSpPr>
          <p:grpSpPr bwMode="auto">
            <a:xfrm>
              <a:off x="2988" y="2231"/>
              <a:ext cx="1731" cy="382"/>
              <a:chOff x="2431" y="1901"/>
              <a:chExt cx="1397" cy="326"/>
            </a:xfrm>
          </p:grpSpPr>
          <p:pic>
            <p:nvPicPr>
              <p:cNvPr id="5169" name="Прямоугольник 22"/>
              <p:cNvPicPr>
                <a:picLocks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2431" y="1901"/>
                <a:ext cx="1397" cy="3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170" name="Text Box 200"/>
              <p:cNvSpPr txBox="1">
                <a:spLocks noChangeArrowheads="1"/>
              </p:cNvSpPr>
              <p:nvPr/>
            </p:nvSpPr>
            <p:spPr bwMode="auto">
              <a:xfrm>
                <a:off x="2448" y="1917"/>
                <a:ext cx="1368" cy="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7943" tIns="63973" rIns="127943" bIns="63973" anchor="ctr"/>
              <a:lstStyle/>
              <a:p>
                <a:pPr algn="ctr" defTabSz="1279525"/>
                <a:endParaRPr lang="ru-RU"/>
              </a:p>
            </p:txBody>
          </p:sp>
        </p:grpSp>
        <p:sp>
          <p:nvSpPr>
            <p:cNvPr id="24" name="Прямоугольник 23"/>
            <p:cNvSpPr>
              <a:spLocks noChangeArrowheads="1"/>
            </p:cNvSpPr>
            <p:nvPr/>
          </p:nvSpPr>
          <p:spPr bwMode="auto">
            <a:xfrm>
              <a:off x="3197" y="2305"/>
              <a:ext cx="1378" cy="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27943" tIns="63973" rIns="127943" bIns="63973">
              <a:spAutoFit/>
            </a:bodyPr>
            <a:lstStyle/>
            <a:p>
              <a:pPr algn="ctr" defTabSz="1279525">
                <a:defRPr/>
              </a:pP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Приемлемый риск - 10</a:t>
              </a:r>
              <a:r>
                <a:rPr lang="ru-RU" sz="1400" b="1" baseline="30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-4</a:t>
              </a:r>
              <a:endParaRPr lang="ru-RU"/>
            </a:p>
          </p:txBody>
        </p:sp>
      </p:grpSp>
      <p:sp>
        <p:nvSpPr>
          <p:cNvPr id="510156" name="Rectangle 204"/>
          <p:cNvSpPr>
            <a:spLocks noChangeArrowheads="1"/>
          </p:cNvSpPr>
          <p:nvPr/>
        </p:nvSpPr>
        <p:spPr bwMode="auto">
          <a:xfrm>
            <a:off x="0" y="1487488"/>
            <a:ext cx="4105275" cy="1223962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61" tIns="45681" rIns="91361" bIns="45681" anchor="ctr"/>
          <a:lstStyle/>
          <a:p>
            <a:pPr algn="ctr" defTabSz="1279525">
              <a:defRPr/>
            </a:pPr>
            <a:r>
              <a:rPr lang="ru-RU" sz="13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СЭС </a:t>
            </a:r>
            <a:r>
              <a:rPr lang="ru-RU" sz="1300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ФГУЗ «Центр гигиены и эпидемиологии в </a:t>
            </a:r>
            <a:r>
              <a:rPr lang="ru-RU" sz="13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1300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НСО </a:t>
            </a:r>
            <a:r>
              <a:rPr lang="ru-RU" sz="13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в </a:t>
            </a:r>
            <a:r>
              <a:rPr lang="ru-RU" sz="13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Искитимском</a:t>
            </a:r>
            <a:r>
              <a:rPr lang="ru-RU" sz="1300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район</a:t>
            </a:r>
            <a:r>
              <a:rPr lang="ru-RU" sz="13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е</a:t>
            </a:r>
            <a:r>
              <a:rPr lang="ru-RU" sz="1300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» </a:t>
            </a:r>
            <a:r>
              <a:rPr lang="ru-RU" sz="13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ctr" defTabSz="1279525">
              <a:defRPr/>
            </a:pPr>
            <a:r>
              <a:rPr lang="ru-RU" sz="1300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Руководитель </a:t>
            </a:r>
            <a:r>
              <a:rPr lang="ru-RU" sz="13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Тихонов А.В.</a:t>
            </a:r>
          </a:p>
          <a:p>
            <a:pPr algn="ctr" defTabSz="1279525">
              <a:defRPr/>
            </a:pPr>
            <a:r>
              <a:rPr lang="ru-RU" sz="13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8-(383-43)-2-56-33,8-962-840-61-95</a:t>
            </a:r>
          </a:p>
          <a:p>
            <a:pPr algn="ctr" defTabSz="1279525">
              <a:defRPr/>
            </a:pPr>
            <a:r>
              <a:rPr lang="ru-RU" sz="13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</a:t>
            </a:r>
            <a:r>
              <a:rPr lang="ru-RU" sz="1300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. Юбилейный, 4а</a:t>
            </a:r>
            <a:endParaRPr lang="ru-RU" dirty="0"/>
          </a:p>
        </p:txBody>
      </p:sp>
      <p:sp>
        <p:nvSpPr>
          <p:cNvPr id="510157" name="Rectangle 205"/>
          <p:cNvSpPr>
            <a:spLocks noChangeArrowheads="1"/>
          </p:cNvSpPr>
          <p:nvPr/>
        </p:nvSpPr>
        <p:spPr bwMode="auto">
          <a:xfrm>
            <a:off x="7264400" y="1560513"/>
            <a:ext cx="2520950" cy="466725"/>
          </a:xfrm>
          <a:prstGeom prst="rect">
            <a:avLst/>
          </a:prstGeom>
          <a:solidFill>
            <a:srgbClr val="FF99CC">
              <a:alpha val="70000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17" tIns="45709" rIns="91417" bIns="45709" anchor="ctr"/>
          <a:lstStyle/>
          <a:p>
            <a:pPr algn="ctr" defTabSz="1279525">
              <a:defRPr/>
            </a:pPr>
            <a:r>
              <a:rPr lang="ru-RU" sz="1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Очистные сооружения отсутствуют</a:t>
            </a:r>
            <a:endParaRPr lang="ru-RU"/>
          </a:p>
        </p:txBody>
      </p:sp>
      <p:sp>
        <p:nvSpPr>
          <p:cNvPr id="5164" name="AutoShape 206"/>
          <p:cNvSpPr>
            <a:spLocks noChangeArrowheads="1"/>
          </p:cNvSpPr>
          <p:nvPr/>
        </p:nvSpPr>
        <p:spPr bwMode="auto">
          <a:xfrm>
            <a:off x="6256338" y="5016500"/>
            <a:ext cx="1079500" cy="431800"/>
          </a:xfrm>
          <a:prstGeom prst="wedgeRectCallout">
            <a:avLst>
              <a:gd name="adj1" fmla="val -75148"/>
              <a:gd name="adj2" fmla="val 14669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336" tIns="45667" rIns="91336" bIns="45667"/>
          <a:lstStyle/>
          <a:p>
            <a:pPr algn="ctr" defTabSz="1279525"/>
            <a:r>
              <a:rPr lang="ru-RU" sz="1000" i="1">
                <a:latin typeface="Times New Roman" pitchFamily="18" charset="0"/>
              </a:rPr>
              <a:t>Колодец </a:t>
            </a:r>
          </a:p>
          <a:p>
            <a:pPr algn="ctr" defTabSz="1279525"/>
            <a:r>
              <a:rPr lang="ru-RU" sz="1000" i="1">
                <a:latin typeface="Times New Roman" pitchFamily="18" charset="0"/>
              </a:rPr>
              <a:t>Дебит 6 м.куб</a:t>
            </a:r>
            <a:endParaRPr lang="ru-RU"/>
          </a:p>
        </p:txBody>
      </p:sp>
      <p:sp>
        <p:nvSpPr>
          <p:cNvPr id="5165" name="AutoShape 207"/>
          <p:cNvSpPr>
            <a:spLocks noChangeArrowheads="1"/>
          </p:cNvSpPr>
          <p:nvPr/>
        </p:nvSpPr>
        <p:spPr bwMode="auto">
          <a:xfrm>
            <a:off x="8056563" y="6745288"/>
            <a:ext cx="1079500" cy="431800"/>
          </a:xfrm>
          <a:prstGeom prst="wedgeRectCallout">
            <a:avLst>
              <a:gd name="adj1" fmla="val 56616"/>
              <a:gd name="adj2" fmla="val 18345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336" tIns="45667" rIns="91336" bIns="45667"/>
          <a:lstStyle/>
          <a:p>
            <a:pPr algn="ctr" defTabSz="1279525"/>
            <a:r>
              <a:rPr lang="ru-RU" sz="1000" i="1">
                <a:latin typeface="Times New Roman" pitchFamily="18" charset="0"/>
              </a:rPr>
              <a:t>Колодец </a:t>
            </a:r>
          </a:p>
          <a:p>
            <a:pPr algn="ctr" defTabSz="1279525"/>
            <a:r>
              <a:rPr lang="ru-RU" sz="1000" i="1">
                <a:latin typeface="Times New Roman" pitchFamily="18" charset="0"/>
              </a:rPr>
              <a:t>Дебит 6 м.куб</a:t>
            </a:r>
            <a:endParaRPr lang="ru-RU"/>
          </a:p>
        </p:txBody>
      </p:sp>
      <p:sp>
        <p:nvSpPr>
          <p:cNvPr id="5166" name="AutoShape 208"/>
          <p:cNvSpPr>
            <a:spLocks noChangeArrowheads="1"/>
          </p:cNvSpPr>
          <p:nvPr/>
        </p:nvSpPr>
        <p:spPr bwMode="auto">
          <a:xfrm>
            <a:off x="3808413" y="3360738"/>
            <a:ext cx="1079500" cy="431800"/>
          </a:xfrm>
          <a:prstGeom prst="wedgeRectCallout">
            <a:avLst>
              <a:gd name="adj1" fmla="val 56616"/>
              <a:gd name="adj2" fmla="val 18345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336" tIns="45667" rIns="91336" bIns="45667"/>
          <a:lstStyle/>
          <a:p>
            <a:pPr algn="ctr" defTabSz="1279525"/>
            <a:r>
              <a:rPr lang="ru-RU" sz="1000" i="1">
                <a:latin typeface="Times New Roman" pitchFamily="18" charset="0"/>
              </a:rPr>
              <a:t>Колодец </a:t>
            </a:r>
          </a:p>
          <a:p>
            <a:pPr algn="ctr" defTabSz="1279525"/>
            <a:r>
              <a:rPr lang="ru-RU" sz="1000" i="1">
                <a:latin typeface="Times New Roman" pitchFamily="18" charset="0"/>
              </a:rPr>
              <a:t>Дебит 6 м.куб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639763" y="384175"/>
            <a:ext cx="11522075" cy="239713"/>
          </a:xfrm>
        </p:spPr>
        <p:txBody>
          <a:bodyPr/>
          <a:lstStyle/>
          <a:p>
            <a:pPr eaLnBrk="1" hangingPunct="1"/>
            <a:r>
              <a:rPr lang="ru-RU" sz="1300" smtClean="0">
                <a:solidFill>
                  <a:schemeClr val="tx1"/>
                </a:solidFill>
              </a:rPr>
              <a:t>Ведомость</a:t>
            </a:r>
            <a:br>
              <a:rPr lang="ru-RU" sz="1300" smtClean="0">
                <a:solidFill>
                  <a:schemeClr val="tx1"/>
                </a:solidFill>
              </a:rPr>
            </a:br>
            <a:r>
              <a:rPr lang="ru-RU" sz="1300" smtClean="0">
                <a:solidFill>
                  <a:schemeClr val="tx1"/>
                </a:solidFill>
              </a:rPr>
              <a:t>привлечения сил и средств</a:t>
            </a:r>
          </a:p>
        </p:txBody>
      </p:sp>
      <p:sp>
        <p:nvSpPr>
          <p:cNvPr id="40963" name="Text Box 15"/>
          <p:cNvSpPr txBox="1">
            <a:spLocks noChangeArrowheads="1"/>
          </p:cNvSpPr>
          <p:nvPr/>
        </p:nvSpPr>
        <p:spPr bwMode="auto">
          <a:xfrm>
            <a:off x="0" y="-23813"/>
            <a:ext cx="12801600" cy="747713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lIns="213860" tIns="106938" rIns="213860" bIns="106938">
            <a:spAutoFit/>
          </a:bodyPr>
          <a:lstStyle/>
          <a:p>
            <a:pPr algn="ctr" defTabSz="3649663">
              <a:lnSpc>
                <a:spcPct val="80000"/>
              </a:lnSpc>
            </a:pPr>
            <a:r>
              <a:rPr lang="ru-RU" sz="2400">
                <a:latin typeface="Times New Roman" pitchFamily="18" charset="0"/>
              </a:rPr>
              <a:t>Ведомость</a:t>
            </a:r>
          </a:p>
          <a:p>
            <a:pPr algn="ctr" defTabSz="3649663">
              <a:lnSpc>
                <a:spcPct val="80000"/>
              </a:lnSpc>
            </a:pPr>
            <a:r>
              <a:rPr lang="ru-RU" sz="2000">
                <a:latin typeface="Times New Roman" pitchFamily="18" charset="0"/>
              </a:rPr>
              <a:t>привлечения сил и средств для ликвидации последствий ЧС,  вызванной риском на системах водоснабжения</a:t>
            </a:r>
          </a:p>
        </p:txBody>
      </p:sp>
      <p:graphicFrame>
        <p:nvGraphicFramePr>
          <p:cNvPr id="681841" name="Group 881"/>
          <p:cNvGraphicFramePr>
            <a:graphicFrameLocks noGrp="1"/>
          </p:cNvGraphicFramePr>
          <p:nvPr/>
        </p:nvGraphicFramePr>
        <p:xfrm>
          <a:off x="134938" y="911225"/>
          <a:ext cx="12568237" cy="7449595"/>
        </p:xfrm>
        <a:graphic>
          <a:graphicData uri="http://schemas.openxmlformats.org/drawingml/2006/table">
            <a:tbl>
              <a:tblPr/>
              <a:tblGrid>
                <a:gridCol w="2389187"/>
                <a:gridCol w="581025"/>
                <a:gridCol w="639763"/>
                <a:gridCol w="657225"/>
                <a:gridCol w="720725"/>
                <a:gridCol w="717550"/>
                <a:gridCol w="728662"/>
                <a:gridCol w="1000125"/>
                <a:gridCol w="1000125"/>
                <a:gridCol w="871538"/>
                <a:gridCol w="873125"/>
                <a:gridCol w="1003300"/>
                <a:gridCol w="1385887"/>
              </a:tblGrid>
              <a:tr h="212725">
                <a:tc rowSpan="3"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подр-я</a:t>
                      </a: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старший (звание, Ф.И.О., телефон)</a:t>
                      </a: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Привл.  в соотв. с пасп-м территории (планами применения)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Привлекалось фактически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Нормативное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79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Нормативн. документ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Временные показатели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Расстояние до места ЧС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Недостатки в реагировании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1571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43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Получение  инф.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убытия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прибытия</a:t>
                      </a: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3825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МЧС России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1763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Органы управления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ГУ МЧС России по НСО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ст. ОДС т. 8-983-314-10-61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Приказ МЧС №647 от 23.11.2009  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 ГУ МЧС России по НСО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1-й зам. НГУ  т. 8-913-926-69-51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Приказ МЧС №647 от 23.11.2009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гарнизона пожарной охраны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Баулин Сергей Петрович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 8-913-744-99-79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Ч+0.40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Приказ ГУ/ГБУ от 23.11.09 № 826/260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4938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Силы и средства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Бердский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ПСО МЧС России–филиал ФГУ СРПСО МЧС России (</a:t>
                      </a: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Ярманов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Н.Е. тел. 8-383-41-24-188)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Ч+1.00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Положение об оперативно-технической готовности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35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за МЧС России по НСО: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ФП РСЧС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1763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Органы управления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 ГУ МВД  России по Новосибирской области         т. 8-383-232-70-89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 регламент»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 ТЦМК  т. 8-383-271-86-32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 регламент»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175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Силы и средства 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335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МВД России: 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Межмуниципальный отдел МВД России «</a:t>
                      </a: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Искитимский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»,  Борисов Е.В.  т. 8-383-43-29-525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Дежурный  т. 8-383-43-29-861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 регламент»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Минздравсоцразвития: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4850">
                <a:tc>
                  <a:txBody>
                    <a:bodyPr/>
                    <a:lstStyle/>
                    <a:p>
                      <a:pPr algn="ctr" defTabSz="1279525"/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БСМП, </a:t>
                      </a:r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Бердская ЦГБ</a:t>
                      </a: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</a:p>
                    <a:p>
                      <a:pPr algn="ctr" defTabSz="1279525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Глав. врач – </a:t>
                      </a:r>
                      <a:r>
                        <a:rPr lang="ru-RU" sz="9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Краморов</a:t>
                      </a:r>
                      <a:r>
                        <a:rPr lang="ru-RU" sz="9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Ю.Н.</a:t>
                      </a:r>
                    </a:p>
                    <a:p>
                      <a:pPr algn="ctr" defTabSz="1279525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раб. тел. 8-383-41-2-66-75 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Приемн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покой. т. 8-383-41-26-677 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СМП Ч+0.02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ВСБ  Ч+0.30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Приказ УЗО № 206 от 23.03.2004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за ФП РСЧС: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639763" y="384175"/>
            <a:ext cx="11522075" cy="239713"/>
          </a:xfrm>
        </p:spPr>
        <p:txBody>
          <a:bodyPr/>
          <a:lstStyle/>
          <a:p>
            <a:pPr eaLnBrk="1" hangingPunct="1"/>
            <a:r>
              <a:rPr lang="ru-RU" sz="1300" smtClean="0">
                <a:solidFill>
                  <a:schemeClr val="tx1"/>
                </a:solidFill>
              </a:rPr>
              <a:t>Ведомость</a:t>
            </a:r>
            <a:br>
              <a:rPr lang="ru-RU" sz="1300" smtClean="0">
                <a:solidFill>
                  <a:schemeClr val="tx1"/>
                </a:solidFill>
              </a:rPr>
            </a:br>
            <a:r>
              <a:rPr lang="ru-RU" sz="1300" smtClean="0">
                <a:solidFill>
                  <a:schemeClr val="tx1"/>
                </a:solidFill>
              </a:rPr>
              <a:t>привлечения сил и средств</a:t>
            </a:r>
          </a:p>
        </p:txBody>
      </p:sp>
      <p:sp>
        <p:nvSpPr>
          <p:cNvPr id="41987" name="Text Box 15"/>
          <p:cNvSpPr txBox="1">
            <a:spLocks noChangeArrowheads="1"/>
          </p:cNvSpPr>
          <p:nvPr/>
        </p:nvSpPr>
        <p:spPr bwMode="auto">
          <a:xfrm>
            <a:off x="0" y="-23813"/>
            <a:ext cx="12801600" cy="747713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lIns="213860" tIns="106938" rIns="213860" bIns="106938">
            <a:spAutoFit/>
          </a:bodyPr>
          <a:lstStyle/>
          <a:p>
            <a:pPr algn="ctr" defTabSz="3649663">
              <a:lnSpc>
                <a:spcPct val="80000"/>
              </a:lnSpc>
            </a:pPr>
            <a:r>
              <a:rPr lang="ru-RU" sz="2400">
                <a:latin typeface="Times New Roman" pitchFamily="18" charset="0"/>
              </a:rPr>
              <a:t>Ведомость</a:t>
            </a:r>
          </a:p>
          <a:p>
            <a:pPr algn="ctr" defTabSz="3649663">
              <a:lnSpc>
                <a:spcPct val="80000"/>
              </a:lnSpc>
            </a:pPr>
            <a:r>
              <a:rPr lang="ru-RU" sz="2000">
                <a:latin typeface="Times New Roman" pitchFamily="18" charset="0"/>
              </a:rPr>
              <a:t>привлечения сил и средств для ликвидации последствий ЧС,  вызванной риском на системах водоснабжения</a:t>
            </a:r>
          </a:p>
        </p:txBody>
      </p:sp>
      <p:graphicFrame>
        <p:nvGraphicFramePr>
          <p:cNvPr id="682848" name="Group 864"/>
          <p:cNvGraphicFramePr>
            <a:graphicFrameLocks noGrp="1"/>
          </p:cNvGraphicFramePr>
          <p:nvPr/>
        </p:nvGraphicFramePr>
        <p:xfrm>
          <a:off x="242888" y="836613"/>
          <a:ext cx="12568237" cy="7297676"/>
        </p:xfrm>
        <a:graphic>
          <a:graphicData uri="http://schemas.openxmlformats.org/drawingml/2006/table">
            <a:tbl>
              <a:tblPr/>
              <a:tblGrid>
                <a:gridCol w="2389187"/>
                <a:gridCol w="579438"/>
                <a:gridCol w="639762"/>
                <a:gridCol w="658813"/>
                <a:gridCol w="719137"/>
                <a:gridCol w="717550"/>
                <a:gridCol w="730250"/>
                <a:gridCol w="1000125"/>
                <a:gridCol w="1000125"/>
                <a:gridCol w="869950"/>
                <a:gridCol w="874713"/>
                <a:gridCol w="1001712"/>
                <a:gridCol w="1387475"/>
              </a:tblGrid>
              <a:tr h="152400">
                <a:tc rowSpan="3"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подр-я</a:t>
                      </a: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старший (звание, Ф.И.О., телефон)</a:t>
                      </a: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Привл. в соотв. с пасп-м территории (планами применения)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Привлекалось фактически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Нормативное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79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Нормативн. документ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Временные показатели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Расстояние до места ЧС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Недостатки в реагировании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1143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62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Получение  инф.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убытия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прибытия</a:t>
                      </a: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ТП РСЧС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Органы управления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КЧС и ОПБ  муниципального образования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216" marR="91216" marT="45608" marB="456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216" marR="91216" marT="45608" marB="456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Постановление главы района от 12.05.2014 № 1060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КЧС и ОПБ субъекта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Решение КЧСПБ Правительства НСО от  10.02.11 №4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 (КЧС и ОПБ муниципального образования)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Постановление главы района от 12.05.2014 № 1060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 (КЧС и ОПБ субъекта)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Решение КЧСПБ Правительства НСО от  10.02.11 №4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Силы и средства 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5677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Искитимский ПСО АСС НСО Захаров И.М. 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тел. 8-383-43-26-611; моб. 8-913-762-66-11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Ч+1.15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Положение об оперативно-технической готовности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МУП ЖКХ « </a:t>
                      </a: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Агролесовское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Жевлаков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В.В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8-383-41-58-684, 8-383-41-59-030,  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8-903-049-54-46   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Ч+0.50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Технический регламент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за ТП РСЧС: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министерства и ведомства (организации)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287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Прокуратура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Ч+0.50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регламент»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ФСБ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Ч+0.50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регламент»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 за другие министерства и ведомства: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27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1925" y="2120900"/>
            <a:ext cx="10009188" cy="745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Text Box 553"/>
          <p:cNvSpPr txBox="1">
            <a:spLocks noChangeArrowheads="1"/>
          </p:cNvSpPr>
          <p:nvPr/>
        </p:nvSpPr>
        <p:spPr bwMode="auto">
          <a:xfrm>
            <a:off x="0" y="-23813"/>
            <a:ext cx="12801600" cy="1466851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46295" tIns="23152" rIns="46295" bIns="23152" anchor="ctr" anchorCtr="1">
            <a:spAutoFit/>
          </a:bodyPr>
          <a:lstStyle/>
          <a:p>
            <a:pPr algn="ctr" defTabSz="1276350"/>
            <a:r>
              <a:rPr lang="ru-RU" sz="3100">
                <a:latin typeface="Times New Roman" pitchFamily="18" charset="0"/>
              </a:rPr>
              <a:t>Паспорт территории поселка Мичуринский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</a:p>
          <a:p>
            <a:pPr algn="ctr" defTabSz="1276350"/>
            <a:r>
              <a:rPr lang="ru-RU" sz="3100">
                <a:latin typeface="Times New Roman" pitchFamily="18" charset="0"/>
              </a:rPr>
              <a:t>Риски возникновения ЧС на объектах ТЭК и ЖКХ (эл. сети)</a:t>
            </a:r>
          </a:p>
        </p:txBody>
      </p:sp>
      <p:sp>
        <p:nvSpPr>
          <p:cNvPr id="6151" name="Rectangle 6"/>
          <p:cNvSpPr>
            <a:spLocks noChangeArrowheads="1"/>
          </p:cNvSpPr>
          <p:nvPr/>
        </p:nvSpPr>
        <p:spPr bwMode="auto">
          <a:xfrm>
            <a:off x="6977063" y="5016500"/>
            <a:ext cx="214312" cy="215900"/>
          </a:xfrm>
          <a:prstGeom prst="rect">
            <a:avLst/>
          </a:prstGeom>
          <a:noFill/>
          <a:ln w="130175">
            <a:noFill/>
            <a:miter lim="800000"/>
            <a:headEnd/>
            <a:tailEnd/>
          </a:ln>
        </p:spPr>
        <p:txBody>
          <a:bodyPr wrap="none" lIns="91290" tIns="45646" rIns="91290" bIns="45646" anchor="ctr"/>
          <a:lstStyle/>
          <a:p>
            <a:pPr algn="ctr" defTabSz="1279525"/>
            <a:r>
              <a:rPr lang="ru-RU" sz="1300">
                <a:latin typeface="Calibri" pitchFamily="34" charset="0"/>
              </a:rPr>
              <a:t>4</a:t>
            </a:r>
          </a:p>
        </p:txBody>
      </p:sp>
      <p:sp>
        <p:nvSpPr>
          <p:cNvPr id="6152" name="Line 142"/>
          <p:cNvSpPr>
            <a:spLocks noChangeShapeType="1"/>
          </p:cNvSpPr>
          <p:nvPr/>
        </p:nvSpPr>
        <p:spPr bwMode="auto">
          <a:xfrm flipV="1">
            <a:off x="4745038" y="7680325"/>
            <a:ext cx="1150937" cy="576263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3" name="Line 144"/>
          <p:cNvSpPr>
            <a:spLocks noChangeShapeType="1"/>
          </p:cNvSpPr>
          <p:nvPr/>
        </p:nvSpPr>
        <p:spPr bwMode="auto">
          <a:xfrm>
            <a:off x="7191375" y="8329613"/>
            <a:ext cx="1082675" cy="1009650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4" name="Line 146"/>
          <p:cNvSpPr>
            <a:spLocks noChangeShapeType="1"/>
          </p:cNvSpPr>
          <p:nvPr/>
        </p:nvSpPr>
        <p:spPr bwMode="auto">
          <a:xfrm flipH="1" flipV="1">
            <a:off x="7410450" y="6024563"/>
            <a:ext cx="790575" cy="508000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5" name="Line 147"/>
          <p:cNvSpPr>
            <a:spLocks noChangeShapeType="1"/>
          </p:cNvSpPr>
          <p:nvPr/>
        </p:nvSpPr>
        <p:spPr bwMode="auto">
          <a:xfrm flipH="1">
            <a:off x="6113463" y="7466013"/>
            <a:ext cx="863600" cy="361950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6" name="Line 149"/>
          <p:cNvSpPr>
            <a:spLocks noChangeShapeType="1"/>
          </p:cNvSpPr>
          <p:nvPr/>
        </p:nvSpPr>
        <p:spPr bwMode="auto">
          <a:xfrm flipH="1">
            <a:off x="7191375" y="6240463"/>
            <a:ext cx="1585913" cy="792162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7" name="Line 152"/>
          <p:cNvSpPr>
            <a:spLocks noChangeShapeType="1"/>
          </p:cNvSpPr>
          <p:nvPr/>
        </p:nvSpPr>
        <p:spPr bwMode="auto">
          <a:xfrm flipV="1">
            <a:off x="6977063" y="7032625"/>
            <a:ext cx="214312" cy="428625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8" name="Line 155"/>
          <p:cNvSpPr>
            <a:spLocks noChangeShapeType="1"/>
          </p:cNvSpPr>
          <p:nvPr/>
        </p:nvSpPr>
        <p:spPr bwMode="auto">
          <a:xfrm>
            <a:off x="4816475" y="7177088"/>
            <a:ext cx="2374900" cy="1155700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9" name="Line 156"/>
          <p:cNvSpPr>
            <a:spLocks noChangeShapeType="1"/>
          </p:cNvSpPr>
          <p:nvPr/>
        </p:nvSpPr>
        <p:spPr bwMode="auto">
          <a:xfrm flipV="1">
            <a:off x="2944813" y="3216275"/>
            <a:ext cx="3527425" cy="1079500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0" name="Line 158"/>
          <p:cNvSpPr>
            <a:spLocks noChangeShapeType="1"/>
          </p:cNvSpPr>
          <p:nvPr/>
        </p:nvSpPr>
        <p:spPr bwMode="auto">
          <a:xfrm>
            <a:off x="2944813" y="4295775"/>
            <a:ext cx="1871662" cy="2881313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1" name="Line 162"/>
          <p:cNvSpPr>
            <a:spLocks noChangeShapeType="1"/>
          </p:cNvSpPr>
          <p:nvPr/>
        </p:nvSpPr>
        <p:spPr bwMode="auto">
          <a:xfrm flipH="1" flipV="1">
            <a:off x="2154238" y="4154488"/>
            <a:ext cx="2230437" cy="3235325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6146" name="Object 169"/>
          <p:cNvGraphicFramePr>
            <a:graphicFrameLocks/>
          </p:cNvGraphicFramePr>
          <p:nvPr/>
        </p:nvGraphicFramePr>
        <p:xfrm>
          <a:off x="0" y="1560513"/>
          <a:ext cx="2936875" cy="1341437"/>
        </p:xfrm>
        <a:graphic>
          <a:graphicData uri="http://schemas.openxmlformats.org/presentationml/2006/ole">
            <p:oleObj spid="_x0000_s6146" name="Лист" r:id="rId4" imgW="4105275" imgH="1876425" progId="Excel.Sheet.8">
              <p:embed/>
            </p:oleObj>
          </a:graphicData>
        </a:graphic>
      </p:graphicFrame>
      <p:grpSp>
        <p:nvGrpSpPr>
          <p:cNvPr id="6162" name="Group 53"/>
          <p:cNvGrpSpPr>
            <a:grpSpLocks/>
          </p:cNvGrpSpPr>
          <p:nvPr/>
        </p:nvGrpSpPr>
        <p:grpSpPr bwMode="auto">
          <a:xfrm>
            <a:off x="10288588" y="7032625"/>
            <a:ext cx="822325" cy="288925"/>
            <a:chOff x="2290" y="4020"/>
            <a:chExt cx="768" cy="218"/>
          </a:xfrm>
        </p:grpSpPr>
        <p:sp>
          <p:nvSpPr>
            <p:cNvPr id="6216" name="Rectangle 54"/>
            <p:cNvSpPr>
              <a:spLocks noChangeArrowheads="1"/>
            </p:cNvSpPr>
            <p:nvPr/>
          </p:nvSpPr>
          <p:spPr bwMode="auto">
            <a:xfrm>
              <a:off x="2653" y="4039"/>
              <a:ext cx="405" cy="19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lIns="17653" tIns="17653" rIns="17653" bIns="17653"/>
            <a:lstStyle/>
            <a:p>
              <a:pPr algn="ctr" defTabSz="1279525"/>
              <a:r>
                <a:rPr lang="ru-RU" sz="1000" u="sng" dirty="0" smtClean="0">
                  <a:latin typeface="Times New Roman" pitchFamily="18" charset="0"/>
                </a:rPr>
                <a:t>БЦГБ</a:t>
              </a:r>
              <a:endParaRPr lang="ru-RU" sz="1000" u="sng" dirty="0">
                <a:latin typeface="Times New Roman" pitchFamily="18" charset="0"/>
              </a:endParaRPr>
            </a:p>
            <a:p>
              <a:pPr algn="ctr" defTabSz="1279525"/>
              <a:r>
                <a:rPr lang="ru-RU" sz="1000" dirty="0" smtClean="0">
                  <a:latin typeface="Times New Roman" pitchFamily="18" charset="0"/>
                </a:rPr>
                <a:t>605</a:t>
              </a:r>
              <a:endParaRPr lang="ru-RU" dirty="0"/>
            </a:p>
          </p:txBody>
        </p:sp>
        <p:grpSp>
          <p:nvGrpSpPr>
            <p:cNvPr id="6217" name="Group 56"/>
            <p:cNvGrpSpPr>
              <a:grpSpLocks/>
            </p:cNvGrpSpPr>
            <p:nvPr/>
          </p:nvGrpSpPr>
          <p:grpSpPr bwMode="auto">
            <a:xfrm>
              <a:off x="2290" y="4020"/>
              <a:ext cx="361" cy="211"/>
              <a:chOff x="0" y="1"/>
              <a:chExt cx="20000" cy="19999"/>
            </a:xfrm>
          </p:grpSpPr>
          <p:sp>
            <p:nvSpPr>
              <p:cNvPr id="6218" name="Rectangle 57"/>
              <p:cNvSpPr>
                <a:spLocks noChangeArrowheads="1"/>
              </p:cNvSpPr>
              <p:nvPr/>
            </p:nvSpPr>
            <p:spPr bwMode="auto">
              <a:xfrm>
                <a:off x="0" y="7756"/>
                <a:ext cx="20000" cy="12244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lIns="127147" tIns="63591" rIns="127147" bIns="63591"/>
              <a:lstStyle/>
              <a:p>
                <a:pPr defTabSz="1279525"/>
                <a:endParaRPr lang="ru-RU"/>
              </a:p>
            </p:txBody>
          </p:sp>
          <p:sp>
            <p:nvSpPr>
              <p:cNvPr id="6219" name="Line 58"/>
              <p:cNvSpPr>
                <a:spLocks noChangeShapeType="1"/>
              </p:cNvSpPr>
              <p:nvPr/>
            </p:nvSpPr>
            <p:spPr bwMode="auto">
              <a:xfrm flipV="1">
                <a:off x="161" y="1"/>
                <a:ext cx="10170" cy="7779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20" name="Line 59"/>
              <p:cNvSpPr>
                <a:spLocks noChangeShapeType="1"/>
              </p:cNvSpPr>
              <p:nvPr/>
            </p:nvSpPr>
            <p:spPr bwMode="auto">
              <a:xfrm>
                <a:off x="10475" y="1"/>
                <a:ext cx="9364" cy="7309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6221" name="Group 60"/>
              <p:cNvGrpSpPr>
                <a:grpSpLocks/>
              </p:cNvGrpSpPr>
              <p:nvPr/>
            </p:nvGrpSpPr>
            <p:grpSpPr bwMode="auto">
              <a:xfrm>
                <a:off x="8652" y="3009"/>
                <a:ext cx="3120" cy="3408"/>
                <a:chOff x="-2659" y="0"/>
                <a:chExt cx="26710" cy="20000"/>
              </a:xfrm>
            </p:grpSpPr>
            <p:sp>
              <p:nvSpPr>
                <p:cNvPr id="6222" name="Line 61"/>
                <p:cNvSpPr>
                  <a:spLocks noChangeShapeType="1"/>
                </p:cNvSpPr>
                <p:nvPr/>
              </p:nvSpPr>
              <p:spPr bwMode="auto">
                <a:xfrm>
                  <a:off x="9649" y="0"/>
                  <a:ext cx="137" cy="20000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23" name="Line 62"/>
                <p:cNvSpPr>
                  <a:spLocks noChangeShapeType="1"/>
                </p:cNvSpPr>
                <p:nvPr/>
              </p:nvSpPr>
              <p:spPr bwMode="auto">
                <a:xfrm>
                  <a:off x="-2659" y="11007"/>
                  <a:ext cx="26710" cy="140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6163" name="AutoShape 187"/>
          <p:cNvSpPr>
            <a:spLocks noChangeArrowheads="1"/>
          </p:cNvSpPr>
          <p:nvPr/>
        </p:nvSpPr>
        <p:spPr bwMode="auto">
          <a:xfrm>
            <a:off x="10502900" y="7896225"/>
            <a:ext cx="2298700" cy="1047779"/>
          </a:xfrm>
          <a:prstGeom prst="wedgeRectCallout">
            <a:avLst>
              <a:gd name="adj1" fmla="val -49671"/>
              <a:gd name="adj2" fmla="val -101731"/>
            </a:avLst>
          </a:prstGeom>
          <a:solidFill>
            <a:srgbClr val="FFCC99"/>
          </a:solidFill>
          <a:ln w="9525">
            <a:solidFill>
              <a:srgbClr val="996633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1279525"/>
            <a:r>
              <a:rPr lang="ru-RU" sz="1000" b="1" dirty="0" smtClean="0">
                <a:latin typeface="Calibri" pitchFamily="34" charset="0"/>
              </a:rPr>
              <a:t>Бердская центральная городская больница</a:t>
            </a:r>
            <a:r>
              <a:rPr lang="ru-RU" sz="1000" dirty="0" smtClean="0">
                <a:latin typeface="Calibri" pitchFamily="34" charset="0"/>
              </a:rPr>
              <a:t>, </a:t>
            </a:r>
          </a:p>
          <a:p>
            <a:pPr algn="just" defTabSz="1279525"/>
            <a:r>
              <a:rPr lang="ru-RU" sz="1000" dirty="0" smtClean="0">
                <a:latin typeface="Calibri" pitchFamily="34" charset="0"/>
              </a:rPr>
              <a:t>г.Бердск ул. Островского-53, Глав. врач – </a:t>
            </a:r>
            <a:r>
              <a:rPr lang="ru-RU" sz="1000" dirty="0" err="1" smtClean="0">
                <a:solidFill>
                  <a:srgbClr val="000000"/>
                </a:solidFill>
                <a:latin typeface="Calibri" pitchFamily="34" charset="0"/>
              </a:rPr>
              <a:t>Краморов</a:t>
            </a:r>
            <a:r>
              <a:rPr lang="ru-RU" sz="1000" dirty="0" smtClean="0">
                <a:solidFill>
                  <a:srgbClr val="000000"/>
                </a:solidFill>
                <a:latin typeface="Calibri" pitchFamily="34" charset="0"/>
              </a:rPr>
              <a:t> Ю.Н.</a:t>
            </a:r>
            <a:r>
              <a:rPr lang="ru-RU" sz="1000" dirty="0" smtClean="0">
                <a:latin typeface="Calibri" pitchFamily="34" charset="0"/>
              </a:rPr>
              <a:t> раб. тел. 8-383-41-2-66-75 </a:t>
            </a:r>
          </a:p>
          <a:p>
            <a:pPr algn="ctr" defTabSz="1279525"/>
            <a:r>
              <a:rPr lang="ru-RU" sz="1000" dirty="0" smtClean="0">
                <a:latin typeface="Calibri" pitchFamily="34" charset="0"/>
              </a:rPr>
              <a:t>приемный покой тел 8-383-41- 26-675</a:t>
            </a:r>
          </a:p>
          <a:p>
            <a:pPr algn="ctr" defTabSz="1279525"/>
            <a:r>
              <a:rPr lang="ru-RU" sz="1000" dirty="0" err="1" smtClean="0">
                <a:latin typeface="Calibri" pitchFamily="34" charset="0"/>
              </a:rPr>
              <a:t>коеч</a:t>
            </a:r>
            <a:r>
              <a:rPr lang="ru-RU" sz="1000" dirty="0" smtClean="0">
                <a:latin typeface="Calibri" pitchFamily="34" charset="0"/>
              </a:rPr>
              <a:t>. емкость -605.</a:t>
            </a:r>
          </a:p>
        </p:txBody>
      </p:sp>
      <p:graphicFrame>
        <p:nvGraphicFramePr>
          <p:cNvPr id="6147" name="Object 168"/>
          <p:cNvGraphicFramePr>
            <a:graphicFrameLocks/>
          </p:cNvGraphicFramePr>
          <p:nvPr/>
        </p:nvGraphicFramePr>
        <p:xfrm>
          <a:off x="212725" y="5954713"/>
          <a:ext cx="2730500" cy="1689100"/>
        </p:xfrm>
        <a:graphic>
          <a:graphicData uri="http://schemas.openxmlformats.org/presentationml/2006/ole">
            <p:oleObj spid="_x0000_s6147" name="Worksheet" r:id="rId5" imgW="3571968" imgH="2209680" progId="Excel.Sheet.8">
              <p:embed/>
            </p:oleObj>
          </a:graphicData>
        </a:graphic>
      </p:graphicFrame>
      <p:sp>
        <p:nvSpPr>
          <p:cNvPr id="6164" name="Line 267"/>
          <p:cNvSpPr>
            <a:spLocks noChangeShapeType="1"/>
          </p:cNvSpPr>
          <p:nvPr/>
        </p:nvSpPr>
        <p:spPr bwMode="auto">
          <a:xfrm flipV="1">
            <a:off x="7696200" y="7754938"/>
            <a:ext cx="2017713" cy="1011237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5" name="Line 268"/>
          <p:cNvSpPr>
            <a:spLocks noChangeShapeType="1"/>
          </p:cNvSpPr>
          <p:nvPr/>
        </p:nvSpPr>
        <p:spPr bwMode="auto">
          <a:xfrm flipH="1" flipV="1">
            <a:off x="5246688" y="7105650"/>
            <a:ext cx="1658937" cy="79057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6" name="Line 272"/>
          <p:cNvSpPr>
            <a:spLocks noChangeShapeType="1"/>
          </p:cNvSpPr>
          <p:nvPr/>
        </p:nvSpPr>
        <p:spPr bwMode="auto">
          <a:xfrm>
            <a:off x="6977063" y="7461250"/>
            <a:ext cx="577850" cy="74613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7" name="Line 273"/>
          <p:cNvSpPr>
            <a:spLocks noChangeShapeType="1"/>
          </p:cNvSpPr>
          <p:nvPr/>
        </p:nvSpPr>
        <p:spPr bwMode="auto">
          <a:xfrm flipV="1">
            <a:off x="7554913" y="6240463"/>
            <a:ext cx="2301875" cy="1293812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8" name="Line 274"/>
          <p:cNvSpPr>
            <a:spLocks noChangeShapeType="1"/>
          </p:cNvSpPr>
          <p:nvPr/>
        </p:nvSpPr>
        <p:spPr bwMode="auto">
          <a:xfrm flipV="1">
            <a:off x="7191375" y="7246938"/>
            <a:ext cx="2233613" cy="1008062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9" name="Line 275"/>
          <p:cNvSpPr>
            <a:spLocks noChangeShapeType="1"/>
          </p:cNvSpPr>
          <p:nvPr/>
        </p:nvSpPr>
        <p:spPr bwMode="auto">
          <a:xfrm flipV="1">
            <a:off x="8272463" y="8329613"/>
            <a:ext cx="2016125" cy="1003300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70" name="Line 276"/>
          <p:cNvSpPr>
            <a:spLocks noChangeShapeType="1"/>
          </p:cNvSpPr>
          <p:nvPr/>
        </p:nvSpPr>
        <p:spPr bwMode="auto">
          <a:xfrm flipH="1" flipV="1">
            <a:off x="4168775" y="3865563"/>
            <a:ext cx="1944688" cy="2951162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71" name="Line 277"/>
          <p:cNvSpPr>
            <a:spLocks noChangeShapeType="1"/>
          </p:cNvSpPr>
          <p:nvPr/>
        </p:nvSpPr>
        <p:spPr bwMode="auto">
          <a:xfrm flipH="1" flipV="1">
            <a:off x="5246688" y="3576638"/>
            <a:ext cx="1225550" cy="1868487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72" name="Line 278"/>
          <p:cNvSpPr>
            <a:spLocks noChangeShapeType="1"/>
          </p:cNvSpPr>
          <p:nvPr/>
        </p:nvSpPr>
        <p:spPr bwMode="auto">
          <a:xfrm flipH="1" flipV="1">
            <a:off x="6329363" y="3287713"/>
            <a:ext cx="1006475" cy="1581150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73" name="Line 303"/>
          <p:cNvSpPr>
            <a:spLocks noChangeShapeType="1"/>
          </p:cNvSpPr>
          <p:nvPr/>
        </p:nvSpPr>
        <p:spPr bwMode="auto">
          <a:xfrm flipH="1" flipV="1">
            <a:off x="6832600" y="7896225"/>
            <a:ext cx="792163" cy="12954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74" name="Line 304"/>
          <p:cNvSpPr>
            <a:spLocks noChangeShapeType="1"/>
          </p:cNvSpPr>
          <p:nvPr/>
        </p:nvSpPr>
        <p:spPr bwMode="auto">
          <a:xfrm flipH="1">
            <a:off x="5391150" y="6672263"/>
            <a:ext cx="1009650" cy="433387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75" name="Line 305"/>
          <p:cNvSpPr>
            <a:spLocks noChangeShapeType="1"/>
          </p:cNvSpPr>
          <p:nvPr/>
        </p:nvSpPr>
        <p:spPr bwMode="auto">
          <a:xfrm flipH="1">
            <a:off x="6184900" y="5232400"/>
            <a:ext cx="647700" cy="136842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6176" name="Group 265"/>
          <p:cNvGrpSpPr>
            <a:grpSpLocks/>
          </p:cNvGrpSpPr>
          <p:nvPr/>
        </p:nvGrpSpPr>
        <p:grpSpPr bwMode="auto">
          <a:xfrm>
            <a:off x="4960938" y="7032625"/>
            <a:ext cx="544512" cy="200025"/>
            <a:chOff x="249" y="2931"/>
            <a:chExt cx="907" cy="363"/>
          </a:xfrm>
        </p:grpSpPr>
        <p:sp>
          <p:nvSpPr>
            <p:cNvPr id="6211" name="Rectangle 266"/>
            <p:cNvSpPr>
              <a:spLocks noChangeArrowheads="1"/>
            </p:cNvSpPr>
            <p:nvPr/>
          </p:nvSpPr>
          <p:spPr bwMode="auto">
            <a:xfrm>
              <a:off x="431" y="2931"/>
              <a:ext cx="544" cy="363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68194" tIns="34098" rIns="68194" bIns="34098" anchor="ctr"/>
            <a:lstStyle/>
            <a:p>
              <a:pPr defTabSz="954088"/>
              <a:endParaRPr lang="ru-RU" sz="41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6212" name="Line 267"/>
            <p:cNvSpPr>
              <a:spLocks noChangeShapeType="1"/>
            </p:cNvSpPr>
            <p:nvPr/>
          </p:nvSpPr>
          <p:spPr bwMode="auto">
            <a:xfrm>
              <a:off x="249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13" name="Line 268"/>
            <p:cNvSpPr>
              <a:spLocks noChangeShapeType="1"/>
            </p:cNvSpPr>
            <p:nvPr/>
          </p:nvSpPr>
          <p:spPr bwMode="auto">
            <a:xfrm>
              <a:off x="249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14" name="Line 269"/>
            <p:cNvSpPr>
              <a:spLocks noChangeShapeType="1"/>
            </p:cNvSpPr>
            <p:nvPr/>
          </p:nvSpPr>
          <p:spPr bwMode="auto">
            <a:xfrm>
              <a:off x="975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15" name="Line 270"/>
            <p:cNvSpPr>
              <a:spLocks noChangeShapeType="1"/>
            </p:cNvSpPr>
            <p:nvPr/>
          </p:nvSpPr>
          <p:spPr bwMode="auto">
            <a:xfrm>
              <a:off x="975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177" name="Group 265"/>
          <p:cNvGrpSpPr>
            <a:grpSpLocks/>
          </p:cNvGrpSpPr>
          <p:nvPr/>
        </p:nvGrpSpPr>
        <p:grpSpPr bwMode="auto">
          <a:xfrm>
            <a:off x="6472238" y="5160963"/>
            <a:ext cx="544512" cy="200025"/>
            <a:chOff x="249" y="2931"/>
            <a:chExt cx="907" cy="363"/>
          </a:xfrm>
        </p:grpSpPr>
        <p:sp>
          <p:nvSpPr>
            <p:cNvPr id="6206" name="Rectangle 266"/>
            <p:cNvSpPr>
              <a:spLocks noChangeArrowheads="1"/>
            </p:cNvSpPr>
            <p:nvPr/>
          </p:nvSpPr>
          <p:spPr bwMode="auto">
            <a:xfrm>
              <a:off x="431" y="2931"/>
              <a:ext cx="544" cy="363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68194" tIns="34098" rIns="68194" bIns="34098" anchor="ctr"/>
            <a:lstStyle/>
            <a:p>
              <a:pPr defTabSz="954088"/>
              <a:endParaRPr lang="ru-RU" sz="41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6207" name="Line 267"/>
            <p:cNvSpPr>
              <a:spLocks noChangeShapeType="1"/>
            </p:cNvSpPr>
            <p:nvPr/>
          </p:nvSpPr>
          <p:spPr bwMode="auto">
            <a:xfrm>
              <a:off x="249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08" name="Line 268"/>
            <p:cNvSpPr>
              <a:spLocks noChangeShapeType="1"/>
            </p:cNvSpPr>
            <p:nvPr/>
          </p:nvSpPr>
          <p:spPr bwMode="auto">
            <a:xfrm>
              <a:off x="249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09" name="Line 269"/>
            <p:cNvSpPr>
              <a:spLocks noChangeShapeType="1"/>
            </p:cNvSpPr>
            <p:nvPr/>
          </p:nvSpPr>
          <p:spPr bwMode="auto">
            <a:xfrm>
              <a:off x="975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10" name="Line 270"/>
            <p:cNvSpPr>
              <a:spLocks noChangeShapeType="1"/>
            </p:cNvSpPr>
            <p:nvPr/>
          </p:nvSpPr>
          <p:spPr bwMode="auto">
            <a:xfrm>
              <a:off x="975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178" name="Group 265"/>
          <p:cNvGrpSpPr>
            <a:grpSpLocks/>
          </p:cNvGrpSpPr>
          <p:nvPr/>
        </p:nvGrpSpPr>
        <p:grpSpPr bwMode="auto">
          <a:xfrm>
            <a:off x="5969000" y="6529388"/>
            <a:ext cx="544513" cy="200025"/>
            <a:chOff x="249" y="2931"/>
            <a:chExt cx="907" cy="363"/>
          </a:xfrm>
        </p:grpSpPr>
        <p:sp>
          <p:nvSpPr>
            <p:cNvPr id="6201" name="Rectangle 266"/>
            <p:cNvSpPr>
              <a:spLocks noChangeArrowheads="1"/>
            </p:cNvSpPr>
            <p:nvPr/>
          </p:nvSpPr>
          <p:spPr bwMode="auto">
            <a:xfrm>
              <a:off x="431" y="2931"/>
              <a:ext cx="544" cy="363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68194" tIns="34098" rIns="68194" bIns="34098" anchor="ctr"/>
            <a:lstStyle/>
            <a:p>
              <a:pPr defTabSz="954088"/>
              <a:endParaRPr lang="ru-RU" sz="41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6202" name="Line 267"/>
            <p:cNvSpPr>
              <a:spLocks noChangeShapeType="1"/>
            </p:cNvSpPr>
            <p:nvPr/>
          </p:nvSpPr>
          <p:spPr bwMode="auto">
            <a:xfrm>
              <a:off x="249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03" name="Line 268"/>
            <p:cNvSpPr>
              <a:spLocks noChangeShapeType="1"/>
            </p:cNvSpPr>
            <p:nvPr/>
          </p:nvSpPr>
          <p:spPr bwMode="auto">
            <a:xfrm>
              <a:off x="249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04" name="Line 269"/>
            <p:cNvSpPr>
              <a:spLocks noChangeShapeType="1"/>
            </p:cNvSpPr>
            <p:nvPr/>
          </p:nvSpPr>
          <p:spPr bwMode="auto">
            <a:xfrm>
              <a:off x="975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05" name="Line 270"/>
            <p:cNvSpPr>
              <a:spLocks noChangeShapeType="1"/>
            </p:cNvSpPr>
            <p:nvPr/>
          </p:nvSpPr>
          <p:spPr bwMode="auto">
            <a:xfrm>
              <a:off x="975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179" name="Group 265"/>
          <p:cNvGrpSpPr>
            <a:grpSpLocks/>
          </p:cNvGrpSpPr>
          <p:nvPr/>
        </p:nvGrpSpPr>
        <p:grpSpPr bwMode="auto">
          <a:xfrm>
            <a:off x="7335838" y="9047163"/>
            <a:ext cx="544512" cy="200025"/>
            <a:chOff x="249" y="2931"/>
            <a:chExt cx="907" cy="363"/>
          </a:xfrm>
        </p:grpSpPr>
        <p:sp>
          <p:nvSpPr>
            <p:cNvPr id="6196" name="Rectangle 266"/>
            <p:cNvSpPr>
              <a:spLocks noChangeArrowheads="1"/>
            </p:cNvSpPr>
            <p:nvPr/>
          </p:nvSpPr>
          <p:spPr bwMode="auto">
            <a:xfrm>
              <a:off x="431" y="2931"/>
              <a:ext cx="544" cy="363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68194" tIns="34098" rIns="68194" bIns="34098" anchor="ctr"/>
            <a:lstStyle/>
            <a:p>
              <a:pPr defTabSz="954088"/>
              <a:endParaRPr lang="ru-RU" sz="41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6197" name="Line 267"/>
            <p:cNvSpPr>
              <a:spLocks noChangeShapeType="1"/>
            </p:cNvSpPr>
            <p:nvPr/>
          </p:nvSpPr>
          <p:spPr bwMode="auto">
            <a:xfrm>
              <a:off x="249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98" name="Line 268"/>
            <p:cNvSpPr>
              <a:spLocks noChangeShapeType="1"/>
            </p:cNvSpPr>
            <p:nvPr/>
          </p:nvSpPr>
          <p:spPr bwMode="auto">
            <a:xfrm>
              <a:off x="249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99" name="Line 269"/>
            <p:cNvSpPr>
              <a:spLocks noChangeShapeType="1"/>
            </p:cNvSpPr>
            <p:nvPr/>
          </p:nvSpPr>
          <p:spPr bwMode="auto">
            <a:xfrm>
              <a:off x="975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00" name="Line 270"/>
            <p:cNvSpPr>
              <a:spLocks noChangeShapeType="1"/>
            </p:cNvSpPr>
            <p:nvPr/>
          </p:nvSpPr>
          <p:spPr bwMode="auto">
            <a:xfrm>
              <a:off x="975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180" name="Group 265"/>
          <p:cNvGrpSpPr>
            <a:grpSpLocks/>
          </p:cNvGrpSpPr>
          <p:nvPr/>
        </p:nvGrpSpPr>
        <p:grpSpPr bwMode="auto">
          <a:xfrm>
            <a:off x="6545263" y="7754938"/>
            <a:ext cx="544512" cy="200025"/>
            <a:chOff x="249" y="2931"/>
            <a:chExt cx="907" cy="363"/>
          </a:xfrm>
        </p:grpSpPr>
        <p:sp>
          <p:nvSpPr>
            <p:cNvPr id="6191" name="Rectangle 266"/>
            <p:cNvSpPr>
              <a:spLocks noChangeArrowheads="1"/>
            </p:cNvSpPr>
            <p:nvPr/>
          </p:nvSpPr>
          <p:spPr bwMode="auto">
            <a:xfrm>
              <a:off x="431" y="2931"/>
              <a:ext cx="544" cy="363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68194" tIns="34098" rIns="68194" bIns="34098" anchor="ctr"/>
            <a:lstStyle/>
            <a:p>
              <a:pPr defTabSz="954088"/>
              <a:endParaRPr lang="ru-RU" sz="41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6192" name="Line 267"/>
            <p:cNvSpPr>
              <a:spLocks noChangeShapeType="1"/>
            </p:cNvSpPr>
            <p:nvPr/>
          </p:nvSpPr>
          <p:spPr bwMode="auto">
            <a:xfrm>
              <a:off x="249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93" name="Line 268"/>
            <p:cNvSpPr>
              <a:spLocks noChangeShapeType="1"/>
            </p:cNvSpPr>
            <p:nvPr/>
          </p:nvSpPr>
          <p:spPr bwMode="auto">
            <a:xfrm>
              <a:off x="249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94" name="Line 269"/>
            <p:cNvSpPr>
              <a:spLocks noChangeShapeType="1"/>
            </p:cNvSpPr>
            <p:nvPr/>
          </p:nvSpPr>
          <p:spPr bwMode="auto">
            <a:xfrm>
              <a:off x="975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95" name="Line 270"/>
            <p:cNvSpPr>
              <a:spLocks noChangeShapeType="1"/>
            </p:cNvSpPr>
            <p:nvPr/>
          </p:nvSpPr>
          <p:spPr bwMode="auto">
            <a:xfrm>
              <a:off x="975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181" name="Line 306"/>
          <p:cNvSpPr>
            <a:spLocks noChangeShapeType="1"/>
          </p:cNvSpPr>
          <p:nvPr/>
        </p:nvSpPr>
        <p:spPr bwMode="auto">
          <a:xfrm flipH="1" flipV="1">
            <a:off x="6761163" y="5232400"/>
            <a:ext cx="4105275" cy="792163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20462" name="AutoShape 270"/>
          <p:cNvSpPr>
            <a:spLocks noChangeArrowheads="1"/>
          </p:cNvSpPr>
          <p:nvPr/>
        </p:nvSpPr>
        <p:spPr bwMode="auto">
          <a:xfrm>
            <a:off x="7696200" y="4513263"/>
            <a:ext cx="1511300" cy="1152525"/>
          </a:xfrm>
          <a:prstGeom prst="wedgeRectCallout">
            <a:avLst>
              <a:gd name="adj1" fmla="val -48949"/>
              <a:gd name="adj2" fmla="val 93861"/>
            </a:avLst>
          </a:prstGeom>
          <a:solidFill>
            <a:srgbClr val="FFDBB7">
              <a:alpha val="89000"/>
            </a:srgbClr>
          </a:solidFill>
          <a:ln w="635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91057" tIns="45528" rIns="91057" bIns="45528"/>
          <a:lstStyle/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ФАП  Казанцева Л.М.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1 этажное, кирпичное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8-383-41-50-240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приемного покоя  нет</a:t>
            </a:r>
          </a:p>
        </p:txBody>
      </p:sp>
      <p:sp>
        <p:nvSpPr>
          <p:cNvPr id="520499" name="Rectangle 307"/>
          <p:cNvSpPr>
            <a:spLocks noChangeArrowheads="1"/>
          </p:cNvSpPr>
          <p:nvPr/>
        </p:nvSpPr>
        <p:spPr bwMode="auto">
          <a:xfrm>
            <a:off x="9640888" y="4584700"/>
            <a:ext cx="2662237" cy="5048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  <p:graphicFrame>
        <p:nvGraphicFramePr>
          <p:cNvPr id="6148" name="Object 311"/>
          <p:cNvGraphicFramePr>
            <a:graphicFrameLocks/>
          </p:cNvGraphicFramePr>
          <p:nvPr/>
        </p:nvGraphicFramePr>
        <p:xfrm>
          <a:off x="136525" y="7715250"/>
          <a:ext cx="3695700" cy="1885950"/>
        </p:xfrm>
        <a:graphic>
          <a:graphicData uri="http://schemas.openxmlformats.org/presentationml/2006/ole">
            <p:oleObj spid="_x0000_s6148" name="Worksheet" r:id="rId6" imgW="5276777" imgH="2695680" progId="Excel.Sheet.8">
              <p:embed/>
            </p:oleObj>
          </a:graphicData>
        </a:graphic>
      </p:graphicFrame>
      <p:sp>
        <p:nvSpPr>
          <p:cNvPr id="520504" name="Rectangle 312"/>
          <p:cNvSpPr>
            <a:spLocks noChangeArrowheads="1"/>
          </p:cNvSpPr>
          <p:nvPr/>
        </p:nvSpPr>
        <p:spPr bwMode="auto">
          <a:xfrm>
            <a:off x="9640888" y="1487488"/>
            <a:ext cx="2951162" cy="1944687"/>
          </a:xfrm>
          <a:prstGeom prst="rect">
            <a:avLst/>
          </a:prstGeom>
          <a:solidFill>
            <a:srgbClr val="FFFF99">
              <a:alpha val="8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72" tIns="45686" rIns="91372" bIns="45686" anchor="ctr"/>
          <a:lstStyle/>
          <a:p>
            <a:pPr algn="ctr" defTabSz="1279525">
              <a:defRPr/>
            </a:pPr>
            <a:r>
              <a:rPr lang="ru-RU" sz="1400" b="1" dirty="0">
                <a:solidFill>
                  <a:srgbClr val="0033CC"/>
                </a:solidFill>
                <a:latin typeface="Calibri" pitchFamily="34" charset="0"/>
              </a:rPr>
              <a:t>Виды отопления </a:t>
            </a:r>
          </a:p>
          <a:p>
            <a:pPr algn="ctr" defTabSz="1279525">
              <a:defRPr/>
            </a:pPr>
            <a:r>
              <a:rPr lang="ru-RU" sz="1400" b="1" dirty="0">
                <a:solidFill>
                  <a:srgbClr val="0033CC"/>
                </a:solidFill>
                <a:latin typeface="Calibri" pitchFamily="34" charset="0"/>
              </a:rPr>
              <a:t>в населенном пункте:</a:t>
            </a:r>
          </a:p>
          <a:p>
            <a:pPr algn="ctr" defTabSz="1279525">
              <a:defRPr/>
            </a:pPr>
            <a:r>
              <a:rPr lang="ru-RU" sz="1300" u="sng" dirty="0">
                <a:solidFill>
                  <a:srgbClr val="993300"/>
                </a:solidFill>
                <a:latin typeface="Calibri" pitchFamily="34" charset="0"/>
              </a:rPr>
              <a:t>централизованное отопление домов:</a:t>
            </a:r>
            <a:r>
              <a:rPr lang="ru-RU" sz="1300" dirty="0">
                <a:latin typeface="Calibri" pitchFamily="34" charset="0"/>
              </a:rPr>
              <a:t> </a:t>
            </a:r>
          </a:p>
          <a:p>
            <a:pPr algn="ctr" defTabSz="1279525">
              <a:defRPr/>
            </a:pPr>
            <a:r>
              <a:rPr lang="ru-RU" sz="1300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количество домов -нет</a:t>
            </a:r>
          </a:p>
          <a:p>
            <a:pPr algn="ctr" defTabSz="1279525">
              <a:defRPr/>
            </a:pPr>
            <a:r>
              <a:rPr lang="ru-RU" sz="1300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количество населения- нет</a:t>
            </a:r>
          </a:p>
          <a:p>
            <a:pPr algn="ctr" defTabSz="1279525">
              <a:defRPr/>
            </a:pPr>
            <a:r>
              <a:rPr lang="ru-RU" sz="1300" u="sng" dirty="0">
                <a:solidFill>
                  <a:srgbClr val="993300"/>
                </a:solidFill>
                <a:latin typeface="Calibri" pitchFamily="34" charset="0"/>
              </a:rPr>
              <a:t>печное отопление:</a:t>
            </a:r>
            <a:r>
              <a:rPr lang="ru-RU" sz="1300" dirty="0">
                <a:latin typeface="Calibri" pitchFamily="34" charset="0"/>
              </a:rPr>
              <a:t> </a:t>
            </a:r>
          </a:p>
          <a:p>
            <a:pPr algn="ctr" defTabSz="1279525">
              <a:defRPr/>
            </a:pPr>
            <a:r>
              <a:rPr lang="ru-RU" sz="1300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количество домов -147</a:t>
            </a:r>
          </a:p>
          <a:p>
            <a:pPr algn="ctr" defTabSz="1279525">
              <a:defRPr/>
            </a:pPr>
            <a:r>
              <a:rPr lang="ru-RU" sz="1300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количество населения-452</a:t>
            </a:r>
          </a:p>
          <a:p>
            <a:pPr algn="ctr" defTabSz="1279525">
              <a:defRPr/>
            </a:pPr>
            <a:r>
              <a:rPr lang="ru-RU" sz="1300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количество детей- 63</a:t>
            </a:r>
            <a:endParaRPr lang="ru-RU" dirty="0"/>
          </a:p>
        </p:txBody>
      </p:sp>
      <p:grpSp>
        <p:nvGrpSpPr>
          <p:cNvPr id="6185" name="Group 313"/>
          <p:cNvGrpSpPr>
            <a:grpSpLocks/>
          </p:cNvGrpSpPr>
          <p:nvPr/>
        </p:nvGrpSpPr>
        <p:grpSpPr bwMode="auto">
          <a:xfrm>
            <a:off x="0" y="4295775"/>
            <a:ext cx="2747963" cy="433388"/>
            <a:chOff x="2988" y="2231"/>
            <a:chExt cx="1731" cy="382"/>
          </a:xfrm>
        </p:grpSpPr>
        <p:grpSp>
          <p:nvGrpSpPr>
            <p:cNvPr id="6187" name="Прямоугольник 22"/>
            <p:cNvGrpSpPr>
              <a:grpSpLocks/>
            </p:cNvGrpSpPr>
            <p:nvPr/>
          </p:nvGrpSpPr>
          <p:grpSpPr bwMode="auto">
            <a:xfrm>
              <a:off x="2988" y="2231"/>
              <a:ext cx="1731" cy="382"/>
              <a:chOff x="2431" y="1901"/>
              <a:chExt cx="1397" cy="326"/>
            </a:xfrm>
          </p:grpSpPr>
          <p:pic>
            <p:nvPicPr>
              <p:cNvPr id="6189" name="Прямоугольник 22"/>
              <p:cNvPicPr>
                <a:picLocks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431" y="1901"/>
                <a:ext cx="1397" cy="3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190" name="Text Box 316"/>
              <p:cNvSpPr txBox="1">
                <a:spLocks noChangeArrowheads="1"/>
              </p:cNvSpPr>
              <p:nvPr/>
            </p:nvSpPr>
            <p:spPr bwMode="auto">
              <a:xfrm>
                <a:off x="2448" y="1917"/>
                <a:ext cx="1368" cy="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7943" tIns="63973" rIns="127943" bIns="63973" anchor="ctr"/>
              <a:lstStyle/>
              <a:p>
                <a:pPr algn="ctr" defTabSz="1279525"/>
                <a:endParaRPr lang="ru-RU"/>
              </a:p>
            </p:txBody>
          </p:sp>
        </p:grpSp>
        <p:sp>
          <p:nvSpPr>
            <p:cNvPr id="24" name="Прямоугольник 23"/>
            <p:cNvSpPr>
              <a:spLocks noChangeArrowheads="1"/>
            </p:cNvSpPr>
            <p:nvPr/>
          </p:nvSpPr>
          <p:spPr bwMode="auto">
            <a:xfrm>
              <a:off x="3197" y="2305"/>
              <a:ext cx="1378" cy="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27943" tIns="63973" rIns="127943" bIns="63973">
              <a:spAutoFit/>
            </a:bodyPr>
            <a:lstStyle/>
            <a:p>
              <a:pPr algn="ctr" defTabSz="1279525">
                <a:defRPr/>
              </a:pP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Приемлемый риск - 10</a:t>
              </a:r>
              <a:r>
                <a:rPr lang="ru-RU" sz="1400" b="1" baseline="30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-4</a:t>
              </a:r>
              <a:endParaRPr lang="ru-RU"/>
            </a:p>
          </p:txBody>
        </p:sp>
      </p:grpSp>
      <p:sp>
        <p:nvSpPr>
          <p:cNvPr id="723" name="Прямоугольник 722"/>
          <p:cNvSpPr>
            <a:spLocks noChangeArrowheads="1"/>
          </p:cNvSpPr>
          <p:nvPr/>
        </p:nvSpPr>
        <p:spPr bwMode="auto">
          <a:xfrm>
            <a:off x="4600575" y="1631950"/>
            <a:ext cx="3024188" cy="649288"/>
          </a:xfrm>
          <a:prstGeom prst="rect">
            <a:avLst/>
          </a:prstGeom>
          <a:solidFill>
            <a:srgbClr val="FF00FF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lIns="127698" tIns="63854" rIns="127698" bIns="63854" anchor="ctr"/>
          <a:lstStyle/>
          <a:p>
            <a:pPr algn="ctr" defTabSz="1279525">
              <a:defRPr/>
            </a:pPr>
            <a:r>
              <a:rPr lang="ru-RU" sz="1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Характеристика</a:t>
            </a:r>
            <a:r>
              <a:rPr lang="ru-RU" sz="1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1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подстанций</a:t>
            </a:r>
            <a:r>
              <a:rPr lang="ru-RU" sz="1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1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слайд</a:t>
            </a:r>
            <a:r>
              <a:rPr lang="ru-RU" sz="1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1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№</a:t>
            </a:r>
            <a:r>
              <a:rPr lang="ru-RU" sz="1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27-28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1925" y="2120900"/>
            <a:ext cx="10009188" cy="745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Text Box 553"/>
          <p:cNvSpPr txBox="1">
            <a:spLocks noChangeArrowheads="1"/>
          </p:cNvSpPr>
          <p:nvPr/>
        </p:nvSpPr>
        <p:spPr bwMode="auto">
          <a:xfrm>
            <a:off x="0" y="-23813"/>
            <a:ext cx="12801600" cy="1466851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46295" tIns="23152" rIns="46295" bIns="23152" anchor="ctr" anchorCtr="1">
            <a:spAutoFit/>
          </a:bodyPr>
          <a:lstStyle/>
          <a:p>
            <a:pPr algn="ctr" defTabSz="1276350"/>
            <a:r>
              <a:rPr lang="ru-RU" sz="3100">
                <a:latin typeface="Times New Roman" pitchFamily="18" charset="0"/>
              </a:rPr>
              <a:t>Паспорт территории поселка Мичуринский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</a:p>
          <a:p>
            <a:pPr algn="ctr" defTabSz="1276350"/>
            <a:r>
              <a:rPr lang="ru-RU" sz="310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(риски возникновения ЧС на электросетях)</a:t>
            </a: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6977063" y="5016500"/>
            <a:ext cx="214312" cy="215900"/>
          </a:xfrm>
          <a:prstGeom prst="rect">
            <a:avLst/>
          </a:prstGeom>
          <a:noFill/>
          <a:ln w="130175">
            <a:noFill/>
            <a:miter lim="800000"/>
            <a:headEnd/>
            <a:tailEnd/>
          </a:ln>
        </p:spPr>
        <p:txBody>
          <a:bodyPr wrap="none" lIns="91290" tIns="45646" rIns="91290" bIns="45646" anchor="ctr"/>
          <a:lstStyle/>
          <a:p>
            <a:pPr algn="ctr" defTabSz="1279525"/>
            <a:r>
              <a:rPr lang="ru-RU" sz="1300">
                <a:latin typeface="Calibri" pitchFamily="34" charset="0"/>
              </a:rPr>
              <a:t>4</a:t>
            </a:r>
          </a:p>
        </p:txBody>
      </p:sp>
      <p:sp>
        <p:nvSpPr>
          <p:cNvPr id="43013" name="Line 30"/>
          <p:cNvSpPr>
            <a:spLocks noChangeShapeType="1"/>
          </p:cNvSpPr>
          <p:nvPr/>
        </p:nvSpPr>
        <p:spPr bwMode="auto">
          <a:xfrm flipV="1">
            <a:off x="4745038" y="7680325"/>
            <a:ext cx="1150937" cy="576263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3014" name="Line 31"/>
          <p:cNvSpPr>
            <a:spLocks noChangeShapeType="1"/>
          </p:cNvSpPr>
          <p:nvPr/>
        </p:nvSpPr>
        <p:spPr bwMode="auto">
          <a:xfrm>
            <a:off x="7191375" y="8329613"/>
            <a:ext cx="1082675" cy="1009650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3015" name="Line 32"/>
          <p:cNvSpPr>
            <a:spLocks noChangeShapeType="1"/>
          </p:cNvSpPr>
          <p:nvPr/>
        </p:nvSpPr>
        <p:spPr bwMode="auto">
          <a:xfrm flipH="1" flipV="1">
            <a:off x="7410450" y="6024563"/>
            <a:ext cx="790575" cy="508000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3016" name="Line 33"/>
          <p:cNvSpPr>
            <a:spLocks noChangeShapeType="1"/>
          </p:cNvSpPr>
          <p:nvPr/>
        </p:nvSpPr>
        <p:spPr bwMode="auto">
          <a:xfrm flipH="1">
            <a:off x="6113463" y="7466013"/>
            <a:ext cx="863600" cy="361950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3017" name="Line 34"/>
          <p:cNvSpPr>
            <a:spLocks noChangeShapeType="1"/>
          </p:cNvSpPr>
          <p:nvPr/>
        </p:nvSpPr>
        <p:spPr bwMode="auto">
          <a:xfrm flipH="1">
            <a:off x="7191375" y="6240463"/>
            <a:ext cx="1585913" cy="792162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3018" name="Line 35"/>
          <p:cNvSpPr>
            <a:spLocks noChangeShapeType="1"/>
          </p:cNvSpPr>
          <p:nvPr/>
        </p:nvSpPr>
        <p:spPr bwMode="auto">
          <a:xfrm flipV="1">
            <a:off x="6977063" y="7032625"/>
            <a:ext cx="214312" cy="428625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3019" name="Line 36"/>
          <p:cNvSpPr>
            <a:spLocks noChangeShapeType="1"/>
          </p:cNvSpPr>
          <p:nvPr/>
        </p:nvSpPr>
        <p:spPr bwMode="auto">
          <a:xfrm>
            <a:off x="4816475" y="7177088"/>
            <a:ext cx="2374900" cy="1155700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3020" name="Line 37"/>
          <p:cNvSpPr>
            <a:spLocks noChangeShapeType="1"/>
          </p:cNvSpPr>
          <p:nvPr/>
        </p:nvSpPr>
        <p:spPr bwMode="auto">
          <a:xfrm flipV="1">
            <a:off x="2944813" y="3216275"/>
            <a:ext cx="3527425" cy="1079500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3021" name="Line 38"/>
          <p:cNvSpPr>
            <a:spLocks noChangeShapeType="1"/>
          </p:cNvSpPr>
          <p:nvPr/>
        </p:nvSpPr>
        <p:spPr bwMode="auto">
          <a:xfrm>
            <a:off x="2944813" y="4295775"/>
            <a:ext cx="1871662" cy="2881313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3022" name="Line 39"/>
          <p:cNvSpPr>
            <a:spLocks noChangeShapeType="1"/>
          </p:cNvSpPr>
          <p:nvPr/>
        </p:nvSpPr>
        <p:spPr bwMode="auto">
          <a:xfrm flipH="1" flipV="1">
            <a:off x="2154238" y="4154488"/>
            <a:ext cx="2230437" cy="3235325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43023" name="Group 53"/>
          <p:cNvGrpSpPr>
            <a:grpSpLocks/>
          </p:cNvGrpSpPr>
          <p:nvPr/>
        </p:nvGrpSpPr>
        <p:grpSpPr bwMode="auto">
          <a:xfrm>
            <a:off x="11225213" y="3576638"/>
            <a:ext cx="822325" cy="288925"/>
            <a:chOff x="2290" y="4020"/>
            <a:chExt cx="768" cy="218"/>
          </a:xfrm>
        </p:grpSpPr>
        <p:sp>
          <p:nvSpPr>
            <p:cNvPr id="43076" name="Rectangle 54"/>
            <p:cNvSpPr>
              <a:spLocks noChangeArrowheads="1"/>
            </p:cNvSpPr>
            <p:nvPr/>
          </p:nvSpPr>
          <p:spPr bwMode="auto">
            <a:xfrm>
              <a:off x="2653" y="4039"/>
              <a:ext cx="405" cy="19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lIns="17653" tIns="17653" rIns="17653" bIns="17653"/>
            <a:lstStyle/>
            <a:p>
              <a:pPr algn="ctr" defTabSz="1279525"/>
              <a:r>
                <a:rPr lang="ru-RU" sz="1000" u="sng" dirty="0" smtClean="0">
                  <a:latin typeface="Times New Roman" pitchFamily="18" charset="0"/>
                </a:rPr>
                <a:t>БЦГБ</a:t>
              </a:r>
              <a:endParaRPr lang="ru-RU" sz="1000" u="sng" dirty="0">
                <a:latin typeface="Times New Roman" pitchFamily="18" charset="0"/>
              </a:endParaRPr>
            </a:p>
            <a:p>
              <a:pPr algn="ctr" defTabSz="1279525"/>
              <a:r>
                <a:rPr lang="ru-RU" sz="1000" dirty="0" smtClean="0">
                  <a:latin typeface="Times New Roman" pitchFamily="18" charset="0"/>
                </a:rPr>
                <a:t>605</a:t>
              </a:r>
              <a:endParaRPr lang="ru-RU" dirty="0"/>
            </a:p>
          </p:txBody>
        </p:sp>
        <p:grpSp>
          <p:nvGrpSpPr>
            <p:cNvPr id="43077" name="Group 56"/>
            <p:cNvGrpSpPr>
              <a:grpSpLocks/>
            </p:cNvGrpSpPr>
            <p:nvPr/>
          </p:nvGrpSpPr>
          <p:grpSpPr bwMode="auto">
            <a:xfrm>
              <a:off x="2290" y="4020"/>
              <a:ext cx="361" cy="211"/>
              <a:chOff x="0" y="1"/>
              <a:chExt cx="20000" cy="19999"/>
            </a:xfrm>
          </p:grpSpPr>
          <p:sp>
            <p:nvSpPr>
              <p:cNvPr id="43078" name="Rectangle 57"/>
              <p:cNvSpPr>
                <a:spLocks noChangeArrowheads="1"/>
              </p:cNvSpPr>
              <p:nvPr/>
            </p:nvSpPr>
            <p:spPr bwMode="auto">
              <a:xfrm>
                <a:off x="0" y="7756"/>
                <a:ext cx="20000" cy="12244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lIns="127147" tIns="63591" rIns="127147" bIns="63591"/>
              <a:lstStyle/>
              <a:p>
                <a:pPr defTabSz="1279525"/>
                <a:endParaRPr lang="ru-RU"/>
              </a:p>
            </p:txBody>
          </p:sp>
          <p:sp>
            <p:nvSpPr>
              <p:cNvPr id="43079" name="Line 58"/>
              <p:cNvSpPr>
                <a:spLocks noChangeShapeType="1"/>
              </p:cNvSpPr>
              <p:nvPr/>
            </p:nvSpPr>
            <p:spPr bwMode="auto">
              <a:xfrm flipV="1">
                <a:off x="161" y="1"/>
                <a:ext cx="10170" cy="7779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80" name="Line 59"/>
              <p:cNvSpPr>
                <a:spLocks noChangeShapeType="1"/>
              </p:cNvSpPr>
              <p:nvPr/>
            </p:nvSpPr>
            <p:spPr bwMode="auto">
              <a:xfrm>
                <a:off x="10475" y="1"/>
                <a:ext cx="9364" cy="7309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43081" name="Group 60"/>
              <p:cNvGrpSpPr>
                <a:grpSpLocks/>
              </p:cNvGrpSpPr>
              <p:nvPr/>
            </p:nvGrpSpPr>
            <p:grpSpPr bwMode="auto">
              <a:xfrm>
                <a:off x="8652" y="3009"/>
                <a:ext cx="3120" cy="3408"/>
                <a:chOff x="-2659" y="0"/>
                <a:chExt cx="26710" cy="20000"/>
              </a:xfrm>
            </p:grpSpPr>
            <p:sp>
              <p:nvSpPr>
                <p:cNvPr id="43082" name="Line 61"/>
                <p:cNvSpPr>
                  <a:spLocks noChangeShapeType="1"/>
                </p:cNvSpPr>
                <p:nvPr/>
              </p:nvSpPr>
              <p:spPr bwMode="auto">
                <a:xfrm>
                  <a:off x="9649" y="0"/>
                  <a:ext cx="137" cy="20000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083" name="Line 62"/>
                <p:cNvSpPr>
                  <a:spLocks noChangeShapeType="1"/>
                </p:cNvSpPr>
                <p:nvPr/>
              </p:nvSpPr>
              <p:spPr bwMode="auto">
                <a:xfrm>
                  <a:off x="-2659" y="11007"/>
                  <a:ext cx="26710" cy="140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43024" name="AutoShape 52"/>
          <p:cNvSpPr>
            <a:spLocks noChangeArrowheads="1"/>
          </p:cNvSpPr>
          <p:nvPr/>
        </p:nvSpPr>
        <p:spPr bwMode="auto">
          <a:xfrm>
            <a:off x="9280524" y="1990725"/>
            <a:ext cx="2335249" cy="1023925"/>
          </a:xfrm>
          <a:prstGeom prst="wedgeRectCallout">
            <a:avLst>
              <a:gd name="adj1" fmla="val 38781"/>
              <a:gd name="adj2" fmla="val 103209"/>
            </a:avLst>
          </a:prstGeom>
          <a:solidFill>
            <a:srgbClr val="FFCC99"/>
          </a:solidFill>
          <a:ln w="9525">
            <a:solidFill>
              <a:srgbClr val="996633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1279525"/>
            <a:r>
              <a:rPr lang="ru-RU" sz="1000" b="1" dirty="0" smtClean="0">
                <a:latin typeface="Calibri" pitchFamily="34" charset="0"/>
              </a:rPr>
              <a:t>Бердская центральная городская больница</a:t>
            </a:r>
            <a:r>
              <a:rPr lang="ru-RU" sz="1000" dirty="0" smtClean="0">
                <a:latin typeface="Calibri" pitchFamily="34" charset="0"/>
              </a:rPr>
              <a:t>, </a:t>
            </a:r>
          </a:p>
          <a:p>
            <a:pPr algn="just" defTabSz="1279525"/>
            <a:r>
              <a:rPr lang="ru-RU" sz="1000" dirty="0" smtClean="0">
                <a:latin typeface="Calibri" pitchFamily="34" charset="0"/>
              </a:rPr>
              <a:t>г.Бердск ул. Островского-53, Глав. врач – </a:t>
            </a:r>
            <a:r>
              <a:rPr lang="ru-RU" sz="1000" dirty="0" err="1" smtClean="0">
                <a:solidFill>
                  <a:srgbClr val="000000"/>
                </a:solidFill>
                <a:latin typeface="Calibri" pitchFamily="34" charset="0"/>
              </a:rPr>
              <a:t>Краморов</a:t>
            </a:r>
            <a:r>
              <a:rPr lang="ru-RU" sz="1000" dirty="0" smtClean="0">
                <a:solidFill>
                  <a:srgbClr val="000000"/>
                </a:solidFill>
                <a:latin typeface="Calibri" pitchFamily="34" charset="0"/>
              </a:rPr>
              <a:t> Ю.Н.</a:t>
            </a:r>
            <a:r>
              <a:rPr lang="ru-RU" sz="1000" dirty="0" smtClean="0">
                <a:latin typeface="Calibri" pitchFamily="34" charset="0"/>
              </a:rPr>
              <a:t> раб. тел. 8-383-41-2-66-75 </a:t>
            </a:r>
          </a:p>
          <a:p>
            <a:pPr algn="ctr" defTabSz="1279525"/>
            <a:r>
              <a:rPr lang="ru-RU" sz="1000" dirty="0" smtClean="0">
                <a:latin typeface="Calibri" pitchFamily="34" charset="0"/>
              </a:rPr>
              <a:t>приемный покой тел 8-383-41- 26-675</a:t>
            </a:r>
          </a:p>
          <a:p>
            <a:pPr algn="ctr" defTabSz="1279525"/>
            <a:r>
              <a:rPr lang="ru-RU" sz="1000" dirty="0" err="1" smtClean="0">
                <a:latin typeface="Calibri" pitchFamily="34" charset="0"/>
              </a:rPr>
              <a:t>коеч</a:t>
            </a:r>
            <a:r>
              <a:rPr lang="ru-RU" sz="1000" dirty="0" smtClean="0">
                <a:latin typeface="Calibri" pitchFamily="34" charset="0"/>
              </a:rPr>
              <a:t>. емкость -605.</a:t>
            </a:r>
          </a:p>
        </p:txBody>
      </p:sp>
      <p:sp>
        <p:nvSpPr>
          <p:cNvPr id="43025" name="Line 56"/>
          <p:cNvSpPr>
            <a:spLocks noChangeShapeType="1"/>
          </p:cNvSpPr>
          <p:nvPr/>
        </p:nvSpPr>
        <p:spPr bwMode="auto">
          <a:xfrm flipV="1">
            <a:off x="7696200" y="7754938"/>
            <a:ext cx="2017713" cy="1011237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3026" name="Line 57"/>
          <p:cNvSpPr>
            <a:spLocks noChangeShapeType="1"/>
          </p:cNvSpPr>
          <p:nvPr/>
        </p:nvSpPr>
        <p:spPr bwMode="auto">
          <a:xfrm flipH="1" flipV="1">
            <a:off x="5246688" y="7105650"/>
            <a:ext cx="1658937" cy="79057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3027" name="Line 58"/>
          <p:cNvSpPr>
            <a:spLocks noChangeShapeType="1"/>
          </p:cNvSpPr>
          <p:nvPr/>
        </p:nvSpPr>
        <p:spPr bwMode="auto">
          <a:xfrm>
            <a:off x="6977063" y="7461250"/>
            <a:ext cx="577850" cy="74613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3028" name="Line 59"/>
          <p:cNvSpPr>
            <a:spLocks noChangeShapeType="1"/>
          </p:cNvSpPr>
          <p:nvPr/>
        </p:nvSpPr>
        <p:spPr bwMode="auto">
          <a:xfrm flipV="1">
            <a:off x="7554913" y="6240463"/>
            <a:ext cx="2301875" cy="1293812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3029" name="Line 60"/>
          <p:cNvSpPr>
            <a:spLocks noChangeShapeType="1"/>
          </p:cNvSpPr>
          <p:nvPr/>
        </p:nvSpPr>
        <p:spPr bwMode="auto">
          <a:xfrm flipV="1">
            <a:off x="7191375" y="7246938"/>
            <a:ext cx="2233613" cy="1008062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3030" name="Line 61"/>
          <p:cNvSpPr>
            <a:spLocks noChangeShapeType="1"/>
          </p:cNvSpPr>
          <p:nvPr/>
        </p:nvSpPr>
        <p:spPr bwMode="auto">
          <a:xfrm flipV="1">
            <a:off x="8272463" y="8329613"/>
            <a:ext cx="2016125" cy="1003300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3031" name="Line 62"/>
          <p:cNvSpPr>
            <a:spLocks noChangeShapeType="1"/>
          </p:cNvSpPr>
          <p:nvPr/>
        </p:nvSpPr>
        <p:spPr bwMode="auto">
          <a:xfrm flipH="1" flipV="1">
            <a:off x="4168775" y="3865563"/>
            <a:ext cx="1944688" cy="2951162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3032" name="Line 63"/>
          <p:cNvSpPr>
            <a:spLocks noChangeShapeType="1"/>
          </p:cNvSpPr>
          <p:nvPr/>
        </p:nvSpPr>
        <p:spPr bwMode="auto">
          <a:xfrm flipH="1" flipV="1">
            <a:off x="5246688" y="3576638"/>
            <a:ext cx="1225550" cy="1868487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3033" name="Line 64"/>
          <p:cNvSpPr>
            <a:spLocks noChangeShapeType="1"/>
          </p:cNvSpPr>
          <p:nvPr/>
        </p:nvSpPr>
        <p:spPr bwMode="auto">
          <a:xfrm flipH="1" flipV="1">
            <a:off x="6329363" y="3287713"/>
            <a:ext cx="1006475" cy="1581150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3034" name="Line 65"/>
          <p:cNvSpPr>
            <a:spLocks noChangeShapeType="1"/>
          </p:cNvSpPr>
          <p:nvPr/>
        </p:nvSpPr>
        <p:spPr bwMode="auto">
          <a:xfrm flipH="1" flipV="1">
            <a:off x="6832600" y="7896225"/>
            <a:ext cx="792163" cy="12954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3035" name="Line 66"/>
          <p:cNvSpPr>
            <a:spLocks noChangeShapeType="1"/>
          </p:cNvSpPr>
          <p:nvPr/>
        </p:nvSpPr>
        <p:spPr bwMode="auto">
          <a:xfrm flipH="1">
            <a:off x="5391150" y="6672263"/>
            <a:ext cx="1009650" cy="433387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3036" name="Line 67"/>
          <p:cNvSpPr>
            <a:spLocks noChangeShapeType="1"/>
          </p:cNvSpPr>
          <p:nvPr/>
        </p:nvSpPr>
        <p:spPr bwMode="auto">
          <a:xfrm flipH="1">
            <a:off x="6184900" y="5232400"/>
            <a:ext cx="647700" cy="136842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43037" name="Group 265"/>
          <p:cNvGrpSpPr>
            <a:grpSpLocks/>
          </p:cNvGrpSpPr>
          <p:nvPr/>
        </p:nvGrpSpPr>
        <p:grpSpPr bwMode="auto">
          <a:xfrm>
            <a:off x="4960938" y="7032625"/>
            <a:ext cx="544512" cy="200025"/>
            <a:chOff x="249" y="2931"/>
            <a:chExt cx="907" cy="363"/>
          </a:xfrm>
        </p:grpSpPr>
        <p:sp>
          <p:nvSpPr>
            <p:cNvPr id="43071" name="Rectangle 266"/>
            <p:cNvSpPr>
              <a:spLocks noChangeArrowheads="1"/>
            </p:cNvSpPr>
            <p:nvPr/>
          </p:nvSpPr>
          <p:spPr bwMode="auto">
            <a:xfrm>
              <a:off x="431" y="2931"/>
              <a:ext cx="544" cy="363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68194" tIns="34098" rIns="68194" bIns="34098" anchor="ctr"/>
            <a:lstStyle/>
            <a:p>
              <a:pPr defTabSz="954088"/>
              <a:endParaRPr lang="ru-RU" sz="41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43072" name="Line 267"/>
            <p:cNvSpPr>
              <a:spLocks noChangeShapeType="1"/>
            </p:cNvSpPr>
            <p:nvPr/>
          </p:nvSpPr>
          <p:spPr bwMode="auto">
            <a:xfrm>
              <a:off x="249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73" name="Line 268"/>
            <p:cNvSpPr>
              <a:spLocks noChangeShapeType="1"/>
            </p:cNvSpPr>
            <p:nvPr/>
          </p:nvSpPr>
          <p:spPr bwMode="auto">
            <a:xfrm>
              <a:off x="249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74" name="Line 269"/>
            <p:cNvSpPr>
              <a:spLocks noChangeShapeType="1"/>
            </p:cNvSpPr>
            <p:nvPr/>
          </p:nvSpPr>
          <p:spPr bwMode="auto">
            <a:xfrm>
              <a:off x="975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75" name="Line 270"/>
            <p:cNvSpPr>
              <a:spLocks noChangeShapeType="1"/>
            </p:cNvSpPr>
            <p:nvPr/>
          </p:nvSpPr>
          <p:spPr bwMode="auto">
            <a:xfrm>
              <a:off x="975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3038" name="Group 265"/>
          <p:cNvGrpSpPr>
            <a:grpSpLocks/>
          </p:cNvGrpSpPr>
          <p:nvPr/>
        </p:nvGrpSpPr>
        <p:grpSpPr bwMode="auto">
          <a:xfrm>
            <a:off x="5969000" y="6529388"/>
            <a:ext cx="544513" cy="200025"/>
            <a:chOff x="249" y="2931"/>
            <a:chExt cx="907" cy="363"/>
          </a:xfrm>
        </p:grpSpPr>
        <p:sp>
          <p:nvSpPr>
            <p:cNvPr id="43066" name="Rectangle 266"/>
            <p:cNvSpPr>
              <a:spLocks noChangeArrowheads="1"/>
            </p:cNvSpPr>
            <p:nvPr/>
          </p:nvSpPr>
          <p:spPr bwMode="auto">
            <a:xfrm>
              <a:off x="431" y="2931"/>
              <a:ext cx="544" cy="363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68194" tIns="34098" rIns="68194" bIns="34098" anchor="ctr"/>
            <a:lstStyle/>
            <a:p>
              <a:pPr defTabSz="954088"/>
              <a:endParaRPr lang="ru-RU" sz="41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43067" name="Line 267"/>
            <p:cNvSpPr>
              <a:spLocks noChangeShapeType="1"/>
            </p:cNvSpPr>
            <p:nvPr/>
          </p:nvSpPr>
          <p:spPr bwMode="auto">
            <a:xfrm>
              <a:off x="249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68" name="Line 268"/>
            <p:cNvSpPr>
              <a:spLocks noChangeShapeType="1"/>
            </p:cNvSpPr>
            <p:nvPr/>
          </p:nvSpPr>
          <p:spPr bwMode="auto">
            <a:xfrm>
              <a:off x="249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69" name="Line 269"/>
            <p:cNvSpPr>
              <a:spLocks noChangeShapeType="1"/>
            </p:cNvSpPr>
            <p:nvPr/>
          </p:nvSpPr>
          <p:spPr bwMode="auto">
            <a:xfrm>
              <a:off x="975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70" name="Line 270"/>
            <p:cNvSpPr>
              <a:spLocks noChangeShapeType="1"/>
            </p:cNvSpPr>
            <p:nvPr/>
          </p:nvSpPr>
          <p:spPr bwMode="auto">
            <a:xfrm>
              <a:off x="975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3039" name="Group 265"/>
          <p:cNvGrpSpPr>
            <a:grpSpLocks/>
          </p:cNvGrpSpPr>
          <p:nvPr/>
        </p:nvGrpSpPr>
        <p:grpSpPr bwMode="auto">
          <a:xfrm>
            <a:off x="7335838" y="9047163"/>
            <a:ext cx="544512" cy="200025"/>
            <a:chOff x="249" y="2931"/>
            <a:chExt cx="907" cy="363"/>
          </a:xfrm>
        </p:grpSpPr>
        <p:sp>
          <p:nvSpPr>
            <p:cNvPr id="43061" name="Rectangle 266"/>
            <p:cNvSpPr>
              <a:spLocks noChangeArrowheads="1"/>
            </p:cNvSpPr>
            <p:nvPr/>
          </p:nvSpPr>
          <p:spPr bwMode="auto">
            <a:xfrm>
              <a:off x="431" y="2931"/>
              <a:ext cx="544" cy="363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68194" tIns="34098" rIns="68194" bIns="34098" anchor="ctr"/>
            <a:lstStyle/>
            <a:p>
              <a:pPr defTabSz="954088"/>
              <a:endParaRPr lang="ru-RU" sz="41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43062" name="Line 267"/>
            <p:cNvSpPr>
              <a:spLocks noChangeShapeType="1"/>
            </p:cNvSpPr>
            <p:nvPr/>
          </p:nvSpPr>
          <p:spPr bwMode="auto">
            <a:xfrm>
              <a:off x="249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63" name="Line 268"/>
            <p:cNvSpPr>
              <a:spLocks noChangeShapeType="1"/>
            </p:cNvSpPr>
            <p:nvPr/>
          </p:nvSpPr>
          <p:spPr bwMode="auto">
            <a:xfrm>
              <a:off x="249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64" name="Line 269"/>
            <p:cNvSpPr>
              <a:spLocks noChangeShapeType="1"/>
            </p:cNvSpPr>
            <p:nvPr/>
          </p:nvSpPr>
          <p:spPr bwMode="auto">
            <a:xfrm>
              <a:off x="975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65" name="Line 270"/>
            <p:cNvSpPr>
              <a:spLocks noChangeShapeType="1"/>
            </p:cNvSpPr>
            <p:nvPr/>
          </p:nvSpPr>
          <p:spPr bwMode="auto">
            <a:xfrm>
              <a:off x="975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3040" name="Group 265"/>
          <p:cNvGrpSpPr>
            <a:grpSpLocks/>
          </p:cNvGrpSpPr>
          <p:nvPr/>
        </p:nvGrpSpPr>
        <p:grpSpPr bwMode="auto">
          <a:xfrm>
            <a:off x="6545263" y="7754938"/>
            <a:ext cx="544512" cy="200025"/>
            <a:chOff x="249" y="2931"/>
            <a:chExt cx="907" cy="363"/>
          </a:xfrm>
        </p:grpSpPr>
        <p:sp>
          <p:nvSpPr>
            <p:cNvPr id="43056" name="Rectangle 266"/>
            <p:cNvSpPr>
              <a:spLocks noChangeArrowheads="1"/>
            </p:cNvSpPr>
            <p:nvPr/>
          </p:nvSpPr>
          <p:spPr bwMode="auto">
            <a:xfrm>
              <a:off x="431" y="2931"/>
              <a:ext cx="544" cy="363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68194" tIns="34098" rIns="68194" bIns="34098" anchor="ctr"/>
            <a:lstStyle/>
            <a:p>
              <a:pPr defTabSz="954088"/>
              <a:endParaRPr lang="ru-RU" sz="41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43057" name="Line 267"/>
            <p:cNvSpPr>
              <a:spLocks noChangeShapeType="1"/>
            </p:cNvSpPr>
            <p:nvPr/>
          </p:nvSpPr>
          <p:spPr bwMode="auto">
            <a:xfrm>
              <a:off x="249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58" name="Line 268"/>
            <p:cNvSpPr>
              <a:spLocks noChangeShapeType="1"/>
            </p:cNvSpPr>
            <p:nvPr/>
          </p:nvSpPr>
          <p:spPr bwMode="auto">
            <a:xfrm>
              <a:off x="249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59" name="Line 269"/>
            <p:cNvSpPr>
              <a:spLocks noChangeShapeType="1"/>
            </p:cNvSpPr>
            <p:nvPr/>
          </p:nvSpPr>
          <p:spPr bwMode="auto">
            <a:xfrm>
              <a:off x="975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60" name="Line 270"/>
            <p:cNvSpPr>
              <a:spLocks noChangeShapeType="1"/>
            </p:cNvSpPr>
            <p:nvPr/>
          </p:nvSpPr>
          <p:spPr bwMode="auto">
            <a:xfrm>
              <a:off x="975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3041" name="Line 98"/>
          <p:cNvSpPr>
            <a:spLocks noChangeShapeType="1"/>
          </p:cNvSpPr>
          <p:nvPr/>
        </p:nvSpPr>
        <p:spPr bwMode="auto">
          <a:xfrm flipH="1" flipV="1">
            <a:off x="6761163" y="5232400"/>
            <a:ext cx="4105275" cy="792163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41123" name="AutoShape 99"/>
          <p:cNvSpPr>
            <a:spLocks noChangeArrowheads="1"/>
          </p:cNvSpPr>
          <p:nvPr/>
        </p:nvSpPr>
        <p:spPr bwMode="auto">
          <a:xfrm>
            <a:off x="7696200" y="4513263"/>
            <a:ext cx="1511300" cy="1152525"/>
          </a:xfrm>
          <a:prstGeom prst="wedgeRectCallout">
            <a:avLst>
              <a:gd name="adj1" fmla="val -48949"/>
              <a:gd name="adj2" fmla="val 93861"/>
            </a:avLst>
          </a:prstGeom>
          <a:solidFill>
            <a:srgbClr val="FFDBB7">
              <a:alpha val="89000"/>
            </a:srgbClr>
          </a:solidFill>
          <a:ln w="635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91057" tIns="45528" rIns="91057" bIns="45528"/>
          <a:lstStyle/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ФАП  Казанцева Л.М.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1 этажное, кирпичное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8-383-41-50-240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приемного покоя  нет</a:t>
            </a:r>
          </a:p>
        </p:txBody>
      </p:sp>
      <p:sp>
        <p:nvSpPr>
          <p:cNvPr id="43043" name="AutoShape 252"/>
          <p:cNvSpPr>
            <a:spLocks noChangeArrowheads="1"/>
          </p:cNvSpPr>
          <p:nvPr/>
        </p:nvSpPr>
        <p:spPr bwMode="auto">
          <a:xfrm>
            <a:off x="6977063" y="2784475"/>
            <a:ext cx="1944687" cy="1325563"/>
          </a:xfrm>
          <a:prstGeom prst="wedgeRectCallout">
            <a:avLst>
              <a:gd name="adj1" fmla="val -59806"/>
              <a:gd name="adj2" fmla="val 13287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27649" tIns="63833" rIns="127649" bIns="63833">
            <a:spAutoFit/>
          </a:bodyPr>
          <a:lstStyle/>
          <a:p>
            <a:pPr algn="ctr" defTabSz="1789113"/>
            <a:r>
              <a:rPr lang="ru-RU" sz="10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Трансформаторная </a:t>
            </a:r>
          </a:p>
          <a:p>
            <a:pPr algn="ctr" defTabSz="1789113"/>
            <a:r>
              <a:rPr lang="ru-RU" sz="10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подстанция</a:t>
            </a:r>
          </a:p>
          <a:p>
            <a:pPr algn="ctr" defTabSz="1789113"/>
            <a:r>
              <a:rPr lang="ru-RU" sz="10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Тип здания – 1этаж. Металл.</a:t>
            </a:r>
          </a:p>
          <a:p>
            <a:pPr algn="ctr" defTabSz="1789113"/>
            <a:r>
              <a:rPr lang="ru-RU" sz="800" b="1" i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Мощность – </a:t>
            </a:r>
            <a:r>
              <a:rPr lang="ru-RU" sz="800" b="1" i="1">
                <a:solidFill>
                  <a:srgbClr val="000000"/>
                </a:solidFill>
                <a:cs typeface="Times New Roman" pitchFamily="18" charset="0"/>
              </a:rPr>
              <a:t>210-240</a:t>
            </a:r>
            <a:r>
              <a:rPr lang="ru-RU" sz="800" b="1" i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 кВт</a:t>
            </a:r>
          </a:p>
          <a:p>
            <a:pPr algn="ctr" defTabSz="1789113"/>
            <a:r>
              <a:rPr lang="ru-RU" sz="800" b="1" i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% износа – 30%</a:t>
            </a:r>
          </a:p>
          <a:p>
            <a:pPr defTabSz="1789113"/>
            <a:r>
              <a:rPr lang="ru-RU" sz="8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Население –   </a:t>
            </a:r>
            <a:r>
              <a:rPr lang="ru-RU" sz="800" b="1">
                <a:solidFill>
                  <a:srgbClr val="000000"/>
                </a:solidFill>
                <a:cs typeface="Times New Roman" pitchFamily="18" charset="0"/>
              </a:rPr>
              <a:t>112</a:t>
            </a:r>
            <a:r>
              <a:rPr lang="ru-RU" sz="8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 чел.</a:t>
            </a:r>
          </a:p>
          <a:p>
            <a:pPr defTabSz="1789113"/>
            <a:r>
              <a:rPr lang="ru-RU" sz="8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Домов – </a:t>
            </a:r>
            <a:r>
              <a:rPr lang="ru-RU" sz="800" b="1">
                <a:solidFill>
                  <a:srgbClr val="000000"/>
                </a:solidFill>
                <a:cs typeface="Times New Roman" pitchFamily="18" charset="0"/>
              </a:rPr>
              <a:t>34</a:t>
            </a:r>
          </a:p>
          <a:p>
            <a:pPr defTabSz="1789113"/>
            <a:r>
              <a:rPr lang="ru-RU" sz="8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Соц/важные объекты – </a:t>
            </a:r>
            <a:r>
              <a:rPr lang="ru-RU" sz="800" b="1">
                <a:solidFill>
                  <a:srgbClr val="000000"/>
                </a:solidFill>
                <a:cs typeface="Times New Roman" pitchFamily="18" charset="0"/>
              </a:rPr>
              <a:t>нет</a:t>
            </a:r>
          </a:p>
          <a:p>
            <a:pPr defTabSz="1789113"/>
            <a:r>
              <a:rPr lang="ru-RU" sz="8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Пром. объекты – </a:t>
            </a:r>
            <a:r>
              <a:rPr lang="ru-RU" sz="800" b="1">
                <a:solidFill>
                  <a:srgbClr val="000000"/>
                </a:solidFill>
                <a:cs typeface="Times New Roman" pitchFamily="18" charset="0"/>
              </a:rPr>
              <a:t>нет</a:t>
            </a:r>
          </a:p>
        </p:txBody>
      </p:sp>
      <p:grpSp>
        <p:nvGrpSpPr>
          <p:cNvPr id="43044" name="Group 265"/>
          <p:cNvGrpSpPr>
            <a:grpSpLocks/>
          </p:cNvGrpSpPr>
          <p:nvPr/>
        </p:nvGrpSpPr>
        <p:grpSpPr bwMode="auto">
          <a:xfrm>
            <a:off x="6472238" y="5160963"/>
            <a:ext cx="544512" cy="200025"/>
            <a:chOff x="249" y="2931"/>
            <a:chExt cx="907" cy="363"/>
          </a:xfrm>
        </p:grpSpPr>
        <p:sp>
          <p:nvSpPr>
            <p:cNvPr id="43051" name="Rectangle 266"/>
            <p:cNvSpPr>
              <a:spLocks noChangeArrowheads="1"/>
            </p:cNvSpPr>
            <p:nvPr/>
          </p:nvSpPr>
          <p:spPr bwMode="auto">
            <a:xfrm>
              <a:off x="431" y="2931"/>
              <a:ext cx="544" cy="363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68194" tIns="34098" rIns="68194" bIns="34098" anchor="ctr"/>
            <a:lstStyle/>
            <a:p>
              <a:pPr defTabSz="954088"/>
              <a:endParaRPr lang="ru-RU" sz="41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43052" name="Line 267"/>
            <p:cNvSpPr>
              <a:spLocks noChangeShapeType="1"/>
            </p:cNvSpPr>
            <p:nvPr/>
          </p:nvSpPr>
          <p:spPr bwMode="auto">
            <a:xfrm>
              <a:off x="249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53" name="Line 268"/>
            <p:cNvSpPr>
              <a:spLocks noChangeShapeType="1"/>
            </p:cNvSpPr>
            <p:nvPr/>
          </p:nvSpPr>
          <p:spPr bwMode="auto">
            <a:xfrm>
              <a:off x="249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54" name="Line 269"/>
            <p:cNvSpPr>
              <a:spLocks noChangeShapeType="1"/>
            </p:cNvSpPr>
            <p:nvPr/>
          </p:nvSpPr>
          <p:spPr bwMode="auto">
            <a:xfrm>
              <a:off x="975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55" name="Line 270"/>
            <p:cNvSpPr>
              <a:spLocks noChangeShapeType="1"/>
            </p:cNvSpPr>
            <p:nvPr/>
          </p:nvSpPr>
          <p:spPr bwMode="auto">
            <a:xfrm>
              <a:off x="975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3045" name="AutoShape 252"/>
          <p:cNvSpPr>
            <a:spLocks noChangeArrowheads="1"/>
          </p:cNvSpPr>
          <p:nvPr/>
        </p:nvSpPr>
        <p:spPr bwMode="auto">
          <a:xfrm>
            <a:off x="10145713" y="7969250"/>
            <a:ext cx="1943100" cy="1325563"/>
          </a:xfrm>
          <a:prstGeom prst="wedgeRectCallout">
            <a:avLst>
              <a:gd name="adj1" fmla="val -170995"/>
              <a:gd name="adj2" fmla="val 350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27649" tIns="63833" rIns="127649" bIns="63833">
            <a:spAutoFit/>
          </a:bodyPr>
          <a:lstStyle/>
          <a:p>
            <a:pPr algn="ctr" defTabSz="1789113"/>
            <a:r>
              <a:rPr lang="ru-RU" sz="10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Трансформаторная </a:t>
            </a:r>
          </a:p>
          <a:p>
            <a:pPr algn="ctr" defTabSz="1789113"/>
            <a:r>
              <a:rPr lang="ru-RU" sz="10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подстанция</a:t>
            </a:r>
          </a:p>
          <a:p>
            <a:pPr algn="ctr" defTabSz="1789113"/>
            <a:r>
              <a:rPr lang="ru-RU" sz="10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Тип здания – 1этаж. Металл.</a:t>
            </a:r>
          </a:p>
          <a:p>
            <a:pPr algn="ctr" defTabSz="1789113"/>
            <a:r>
              <a:rPr lang="ru-RU" sz="800" b="1" i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Мощность – </a:t>
            </a:r>
            <a:r>
              <a:rPr lang="ru-RU" sz="800" b="1" i="1">
                <a:solidFill>
                  <a:srgbClr val="000000"/>
                </a:solidFill>
                <a:cs typeface="Times New Roman" pitchFamily="18" charset="0"/>
              </a:rPr>
              <a:t>210-240</a:t>
            </a:r>
            <a:r>
              <a:rPr lang="ru-RU" sz="800" b="1" i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 кВт</a:t>
            </a:r>
          </a:p>
          <a:p>
            <a:pPr algn="ctr" defTabSz="1789113"/>
            <a:r>
              <a:rPr lang="ru-RU" sz="800" b="1" i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% износа – 30%</a:t>
            </a:r>
          </a:p>
          <a:p>
            <a:pPr defTabSz="1789113"/>
            <a:r>
              <a:rPr lang="ru-RU" sz="8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Население –   </a:t>
            </a:r>
            <a:r>
              <a:rPr lang="ru-RU" sz="800" b="1">
                <a:solidFill>
                  <a:srgbClr val="000000"/>
                </a:solidFill>
                <a:cs typeface="Times New Roman" pitchFamily="18" charset="0"/>
              </a:rPr>
              <a:t>65</a:t>
            </a:r>
            <a:r>
              <a:rPr lang="ru-RU" sz="8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 чел.</a:t>
            </a:r>
          </a:p>
          <a:p>
            <a:pPr defTabSz="1789113"/>
            <a:r>
              <a:rPr lang="ru-RU" sz="8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Домов – </a:t>
            </a:r>
            <a:r>
              <a:rPr lang="ru-RU" sz="800" b="1">
                <a:solidFill>
                  <a:srgbClr val="000000"/>
                </a:solidFill>
                <a:cs typeface="Times New Roman" pitchFamily="18" charset="0"/>
              </a:rPr>
              <a:t>20</a:t>
            </a:r>
          </a:p>
          <a:p>
            <a:pPr defTabSz="1789113"/>
            <a:r>
              <a:rPr lang="ru-RU" sz="8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Соц/важные объекты – </a:t>
            </a:r>
            <a:r>
              <a:rPr lang="ru-RU" sz="800" b="1">
                <a:solidFill>
                  <a:srgbClr val="000000"/>
                </a:solidFill>
                <a:cs typeface="Times New Roman" pitchFamily="18" charset="0"/>
              </a:rPr>
              <a:t>нет</a:t>
            </a:r>
          </a:p>
          <a:p>
            <a:pPr defTabSz="1789113"/>
            <a:r>
              <a:rPr lang="ru-RU" sz="8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Пром. объекты – </a:t>
            </a:r>
            <a:r>
              <a:rPr lang="ru-RU" sz="800" b="1">
                <a:solidFill>
                  <a:srgbClr val="000000"/>
                </a:solidFill>
                <a:cs typeface="Times New Roman" pitchFamily="18" charset="0"/>
              </a:rPr>
              <a:t>нет</a:t>
            </a:r>
          </a:p>
        </p:txBody>
      </p:sp>
      <p:sp>
        <p:nvSpPr>
          <p:cNvPr id="43046" name="AutoShape 252"/>
          <p:cNvSpPr>
            <a:spLocks noChangeArrowheads="1"/>
          </p:cNvSpPr>
          <p:nvPr/>
        </p:nvSpPr>
        <p:spPr bwMode="auto">
          <a:xfrm>
            <a:off x="4313238" y="7969250"/>
            <a:ext cx="1943100" cy="1325563"/>
          </a:xfrm>
          <a:prstGeom prst="wedgeRectCallout">
            <a:avLst>
              <a:gd name="adj1" fmla="val 80963"/>
              <a:gd name="adj2" fmla="val -5730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27649" tIns="63833" rIns="127649" bIns="63833">
            <a:spAutoFit/>
          </a:bodyPr>
          <a:lstStyle/>
          <a:p>
            <a:pPr algn="ctr" defTabSz="1789113"/>
            <a:r>
              <a:rPr lang="ru-RU" sz="10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Трансформаторная </a:t>
            </a:r>
          </a:p>
          <a:p>
            <a:pPr algn="ctr" defTabSz="1789113"/>
            <a:r>
              <a:rPr lang="ru-RU" sz="10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подстанция</a:t>
            </a:r>
          </a:p>
          <a:p>
            <a:pPr algn="ctr" defTabSz="1789113"/>
            <a:r>
              <a:rPr lang="ru-RU" sz="10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Тип здания – 1этаж. Металл.</a:t>
            </a:r>
          </a:p>
          <a:p>
            <a:pPr algn="ctr" defTabSz="1789113"/>
            <a:r>
              <a:rPr lang="ru-RU" sz="800" b="1" i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Мощность – </a:t>
            </a:r>
            <a:r>
              <a:rPr lang="ru-RU" sz="800" b="1" i="1">
                <a:solidFill>
                  <a:srgbClr val="000000"/>
                </a:solidFill>
                <a:cs typeface="Times New Roman" pitchFamily="18" charset="0"/>
              </a:rPr>
              <a:t>210-240</a:t>
            </a:r>
            <a:r>
              <a:rPr lang="ru-RU" sz="800" b="1" i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 кВт</a:t>
            </a:r>
          </a:p>
          <a:p>
            <a:pPr algn="ctr" defTabSz="1789113"/>
            <a:r>
              <a:rPr lang="ru-RU" sz="800" b="1" i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% износа – 30%</a:t>
            </a:r>
          </a:p>
          <a:p>
            <a:pPr defTabSz="1789113"/>
            <a:r>
              <a:rPr lang="ru-RU" sz="8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Население –   </a:t>
            </a:r>
            <a:r>
              <a:rPr lang="ru-RU" sz="800" b="1">
                <a:solidFill>
                  <a:srgbClr val="000000"/>
                </a:solidFill>
                <a:cs typeface="Times New Roman" pitchFamily="18" charset="0"/>
              </a:rPr>
              <a:t>98</a:t>
            </a:r>
            <a:r>
              <a:rPr lang="ru-RU" sz="8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 чел.</a:t>
            </a:r>
          </a:p>
          <a:p>
            <a:pPr defTabSz="1789113"/>
            <a:r>
              <a:rPr lang="ru-RU" sz="8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Домов – </a:t>
            </a:r>
            <a:r>
              <a:rPr lang="ru-RU" sz="800" b="1">
                <a:solidFill>
                  <a:srgbClr val="000000"/>
                </a:solidFill>
                <a:cs typeface="Times New Roman" pitchFamily="18" charset="0"/>
              </a:rPr>
              <a:t>33</a:t>
            </a:r>
          </a:p>
          <a:p>
            <a:pPr defTabSz="1789113"/>
            <a:r>
              <a:rPr lang="ru-RU" sz="8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Соц/важные объекты – </a:t>
            </a:r>
            <a:r>
              <a:rPr lang="ru-RU" sz="800" b="1">
                <a:solidFill>
                  <a:srgbClr val="000000"/>
                </a:solidFill>
                <a:cs typeface="Times New Roman" pitchFamily="18" charset="0"/>
              </a:rPr>
              <a:t>нет</a:t>
            </a:r>
          </a:p>
          <a:p>
            <a:pPr defTabSz="1789113"/>
            <a:r>
              <a:rPr lang="ru-RU" sz="8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Пром. объекты – </a:t>
            </a:r>
            <a:r>
              <a:rPr lang="ru-RU" sz="800" b="1">
                <a:solidFill>
                  <a:srgbClr val="000000"/>
                </a:solidFill>
                <a:cs typeface="Times New Roman" pitchFamily="18" charset="0"/>
              </a:rPr>
              <a:t>нет</a:t>
            </a:r>
          </a:p>
        </p:txBody>
      </p:sp>
      <p:sp>
        <p:nvSpPr>
          <p:cNvPr id="43047" name="AutoShape 252"/>
          <p:cNvSpPr>
            <a:spLocks noChangeArrowheads="1"/>
          </p:cNvSpPr>
          <p:nvPr/>
        </p:nvSpPr>
        <p:spPr bwMode="auto">
          <a:xfrm>
            <a:off x="2079625" y="7535863"/>
            <a:ext cx="1943100" cy="1327150"/>
          </a:xfrm>
          <a:prstGeom prst="wedgeRectCallout">
            <a:avLst>
              <a:gd name="adj1" fmla="val 114380"/>
              <a:gd name="adj2" fmla="val -8988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27649" tIns="63833" rIns="127649" bIns="63833">
            <a:spAutoFit/>
          </a:bodyPr>
          <a:lstStyle/>
          <a:p>
            <a:pPr algn="ctr" defTabSz="1789113"/>
            <a:r>
              <a:rPr lang="ru-RU" sz="10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Трансформаторная </a:t>
            </a:r>
          </a:p>
          <a:p>
            <a:pPr algn="ctr" defTabSz="1789113"/>
            <a:r>
              <a:rPr lang="ru-RU" sz="10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подстанция</a:t>
            </a:r>
          </a:p>
          <a:p>
            <a:pPr algn="ctr" defTabSz="1789113"/>
            <a:r>
              <a:rPr lang="ru-RU" sz="10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Тип здания – 1этаж. Металл.</a:t>
            </a:r>
          </a:p>
          <a:p>
            <a:pPr algn="ctr" defTabSz="1789113"/>
            <a:r>
              <a:rPr lang="ru-RU" sz="800" b="1" i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Мощность – </a:t>
            </a:r>
            <a:r>
              <a:rPr lang="ru-RU" sz="800" b="1" i="1">
                <a:solidFill>
                  <a:srgbClr val="000000"/>
                </a:solidFill>
                <a:cs typeface="Times New Roman" pitchFamily="18" charset="0"/>
              </a:rPr>
              <a:t>210-240</a:t>
            </a:r>
            <a:r>
              <a:rPr lang="ru-RU" sz="800" b="1" i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 кВт</a:t>
            </a:r>
          </a:p>
          <a:p>
            <a:pPr algn="ctr" defTabSz="1789113"/>
            <a:r>
              <a:rPr lang="ru-RU" sz="800" b="1" i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% износа – 30%</a:t>
            </a:r>
          </a:p>
          <a:p>
            <a:pPr defTabSz="1789113"/>
            <a:r>
              <a:rPr lang="ru-RU" sz="8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Население –   </a:t>
            </a:r>
            <a:r>
              <a:rPr lang="ru-RU" sz="800" b="1">
                <a:solidFill>
                  <a:srgbClr val="000000"/>
                </a:solidFill>
                <a:cs typeface="Times New Roman" pitchFamily="18" charset="0"/>
              </a:rPr>
              <a:t>87</a:t>
            </a:r>
            <a:r>
              <a:rPr lang="ru-RU" sz="8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 чел.</a:t>
            </a:r>
          </a:p>
          <a:p>
            <a:pPr defTabSz="1789113"/>
            <a:r>
              <a:rPr lang="ru-RU" sz="8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Домов – </a:t>
            </a:r>
            <a:r>
              <a:rPr lang="ru-RU" sz="800" b="1">
                <a:solidFill>
                  <a:srgbClr val="000000"/>
                </a:solidFill>
                <a:cs typeface="Times New Roman" pitchFamily="18" charset="0"/>
              </a:rPr>
              <a:t>31</a:t>
            </a:r>
          </a:p>
          <a:p>
            <a:pPr defTabSz="1789113"/>
            <a:r>
              <a:rPr lang="ru-RU" sz="8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Соц/важные объекты – </a:t>
            </a:r>
            <a:r>
              <a:rPr lang="ru-RU" sz="800" b="1">
                <a:solidFill>
                  <a:srgbClr val="000000"/>
                </a:solidFill>
                <a:cs typeface="Times New Roman" pitchFamily="18" charset="0"/>
              </a:rPr>
              <a:t>нет</a:t>
            </a:r>
          </a:p>
          <a:p>
            <a:pPr defTabSz="1789113"/>
            <a:r>
              <a:rPr lang="ru-RU" sz="8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Пром. объекты – </a:t>
            </a:r>
            <a:r>
              <a:rPr lang="ru-RU" sz="800" b="1">
                <a:solidFill>
                  <a:srgbClr val="000000"/>
                </a:solidFill>
                <a:cs typeface="Times New Roman" pitchFamily="18" charset="0"/>
              </a:rPr>
              <a:t>нет</a:t>
            </a:r>
          </a:p>
        </p:txBody>
      </p:sp>
      <p:sp>
        <p:nvSpPr>
          <p:cNvPr id="43048" name="AutoShape 252"/>
          <p:cNvSpPr>
            <a:spLocks noChangeArrowheads="1"/>
          </p:cNvSpPr>
          <p:nvPr/>
        </p:nvSpPr>
        <p:spPr bwMode="auto">
          <a:xfrm>
            <a:off x="3521075" y="4368800"/>
            <a:ext cx="1944688" cy="1325563"/>
          </a:xfrm>
          <a:prstGeom prst="wedgeRectCallout">
            <a:avLst>
              <a:gd name="adj1" fmla="val 84722"/>
              <a:gd name="adj2" fmla="val 11658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27649" tIns="63833" rIns="127649" bIns="63833">
            <a:spAutoFit/>
          </a:bodyPr>
          <a:lstStyle/>
          <a:p>
            <a:pPr algn="ctr" defTabSz="1789113"/>
            <a:r>
              <a:rPr lang="ru-RU" sz="10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Трансформаторная </a:t>
            </a:r>
          </a:p>
          <a:p>
            <a:pPr algn="ctr" defTabSz="1789113"/>
            <a:r>
              <a:rPr lang="ru-RU" sz="10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подстанция</a:t>
            </a:r>
          </a:p>
          <a:p>
            <a:pPr algn="ctr" defTabSz="1789113"/>
            <a:r>
              <a:rPr lang="ru-RU" sz="10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Тип здания – 1этаж. Металл.</a:t>
            </a:r>
          </a:p>
          <a:p>
            <a:pPr algn="ctr" defTabSz="1789113"/>
            <a:r>
              <a:rPr lang="ru-RU" sz="800" b="1" i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Мощность – </a:t>
            </a:r>
            <a:r>
              <a:rPr lang="ru-RU" sz="800" b="1" i="1">
                <a:solidFill>
                  <a:srgbClr val="000000"/>
                </a:solidFill>
                <a:cs typeface="Times New Roman" pitchFamily="18" charset="0"/>
              </a:rPr>
              <a:t>210-240</a:t>
            </a:r>
            <a:r>
              <a:rPr lang="ru-RU" sz="800" b="1" i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 кВт</a:t>
            </a:r>
          </a:p>
          <a:p>
            <a:pPr algn="ctr" defTabSz="1789113"/>
            <a:r>
              <a:rPr lang="ru-RU" sz="800" b="1" i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% износа – 30%</a:t>
            </a:r>
          </a:p>
          <a:p>
            <a:pPr defTabSz="1789113"/>
            <a:r>
              <a:rPr lang="ru-RU" sz="8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Население –   </a:t>
            </a:r>
            <a:r>
              <a:rPr lang="ru-RU" sz="800" b="1">
                <a:solidFill>
                  <a:srgbClr val="000000"/>
                </a:solidFill>
                <a:cs typeface="Times New Roman" pitchFamily="18" charset="0"/>
              </a:rPr>
              <a:t>83</a:t>
            </a:r>
            <a:r>
              <a:rPr lang="ru-RU" sz="8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 чел.</a:t>
            </a:r>
          </a:p>
          <a:p>
            <a:pPr defTabSz="1789113"/>
            <a:r>
              <a:rPr lang="ru-RU" sz="8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Домов – </a:t>
            </a:r>
            <a:r>
              <a:rPr lang="ru-RU" sz="800" b="1">
                <a:solidFill>
                  <a:srgbClr val="000000"/>
                </a:solidFill>
                <a:cs typeface="Times New Roman" pitchFamily="18" charset="0"/>
              </a:rPr>
              <a:t>29</a:t>
            </a:r>
          </a:p>
          <a:p>
            <a:pPr defTabSz="1789113"/>
            <a:r>
              <a:rPr lang="ru-RU" sz="8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Соц/важные объекты – </a:t>
            </a:r>
            <a:r>
              <a:rPr lang="ru-RU" sz="800" b="1">
                <a:solidFill>
                  <a:srgbClr val="000000"/>
                </a:solidFill>
                <a:cs typeface="Times New Roman" pitchFamily="18" charset="0"/>
              </a:rPr>
              <a:t>нет</a:t>
            </a:r>
          </a:p>
          <a:p>
            <a:pPr defTabSz="1789113"/>
            <a:r>
              <a:rPr lang="ru-RU" sz="800" b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Пром. объекты – </a:t>
            </a:r>
            <a:r>
              <a:rPr lang="ru-RU" sz="800" b="1">
                <a:solidFill>
                  <a:srgbClr val="000000"/>
                </a:solidFill>
                <a:cs typeface="Times New Roman" pitchFamily="18" charset="0"/>
              </a:rPr>
              <a:t>нет</a:t>
            </a:r>
          </a:p>
        </p:txBody>
      </p:sp>
      <p:sp>
        <p:nvSpPr>
          <p:cNvPr id="641130" name="Rectangle 106"/>
          <p:cNvSpPr>
            <a:spLocks noChangeArrowheads="1"/>
          </p:cNvSpPr>
          <p:nvPr/>
        </p:nvSpPr>
        <p:spPr bwMode="auto">
          <a:xfrm>
            <a:off x="9640888" y="4295775"/>
            <a:ext cx="2662237" cy="5048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  <p:sp>
        <p:nvSpPr>
          <p:cNvPr id="723" name="Прямоугольник 722"/>
          <p:cNvSpPr>
            <a:spLocks noChangeArrowheads="1"/>
          </p:cNvSpPr>
          <p:nvPr/>
        </p:nvSpPr>
        <p:spPr bwMode="auto">
          <a:xfrm>
            <a:off x="4600575" y="1631950"/>
            <a:ext cx="3024188" cy="649288"/>
          </a:xfrm>
          <a:prstGeom prst="rect">
            <a:avLst/>
          </a:prstGeom>
          <a:solidFill>
            <a:srgbClr val="FF00FF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lIns="127698" tIns="63854" rIns="127698" bIns="63854" anchor="ctr"/>
          <a:lstStyle/>
          <a:p>
            <a:pPr algn="ctr" defTabSz="1279525">
              <a:defRPr/>
            </a:pPr>
            <a:r>
              <a:rPr lang="ru-RU" sz="1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Характеристика</a:t>
            </a:r>
            <a:r>
              <a:rPr lang="ru-RU" sz="1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1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подстанций</a:t>
            </a:r>
            <a:r>
              <a:rPr lang="ru-RU" sz="1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1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слайд</a:t>
            </a:r>
            <a:r>
              <a:rPr lang="ru-RU" sz="1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1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№</a:t>
            </a:r>
            <a:r>
              <a:rPr lang="ru-RU" sz="1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27-28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39763" y="246063"/>
            <a:ext cx="11522075" cy="1600200"/>
          </a:xfrm>
        </p:spPr>
        <p:txBody>
          <a:bodyPr/>
          <a:lstStyle/>
          <a:p>
            <a:pPr eaLnBrk="1" hangingPunct="1"/>
            <a:r>
              <a:rPr lang="ru-RU" sz="100" b="1" smtClean="0">
                <a:solidFill>
                  <a:srgbClr val="0000FF"/>
                </a:solidFill>
              </a:rPr>
              <a:t>(сведения по электросетям)</a:t>
            </a:r>
          </a:p>
        </p:txBody>
      </p:sp>
      <p:sp>
        <p:nvSpPr>
          <p:cNvPr id="135" name="Прямоугольник 5"/>
          <p:cNvSpPr>
            <a:spLocks noChangeArrowheads="1"/>
          </p:cNvSpPr>
          <p:nvPr/>
        </p:nvSpPr>
        <p:spPr bwMode="auto">
          <a:xfrm>
            <a:off x="0" y="0"/>
            <a:ext cx="12801600" cy="1079500"/>
          </a:xfrm>
          <a:prstGeom prst="rect">
            <a:avLst/>
          </a:prstGeom>
          <a:gradFill rotWithShape="1">
            <a:gsLst>
              <a:gs pos="0">
                <a:srgbClr val="BCBCBC"/>
              </a:gs>
              <a:gs pos="35001">
                <a:srgbClr val="D0D0D0"/>
              </a:gs>
              <a:gs pos="100000">
                <a:srgbClr val="EDEDED"/>
              </a:gs>
            </a:gsLst>
            <a:lin ang="16200000" scaled="1"/>
          </a:gradFill>
          <a:ln w="9525" algn="ctr">
            <a:noFill/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328" tIns="45664" rIns="91328" bIns="45664" anchor="ctr"/>
          <a:lstStyle/>
          <a:p>
            <a:pPr algn="ctr" defTabSz="1279525">
              <a:lnSpc>
                <a:spcPct val="80000"/>
              </a:lnSpc>
              <a:defRPr/>
            </a:pPr>
            <a:r>
              <a:rPr lang="ru-RU" sz="2100" b="1">
                <a:latin typeface="Times New Roman" pitchFamily="18" charset="0"/>
                <a:cs typeface="Times New Roman" pitchFamily="18" charset="0"/>
              </a:rPr>
              <a:t>ПАСПОРТ ТЕРРИТОРИИ НАСЕЛЕННОГО ПУНКТА</a:t>
            </a:r>
          </a:p>
          <a:p>
            <a:pPr algn="ctr" defTabSz="1279525">
              <a:lnSpc>
                <a:spcPct val="80000"/>
              </a:lnSpc>
              <a:defRPr/>
            </a:pPr>
            <a:r>
              <a:rPr lang="ru-RU" sz="2100" b="1">
                <a:latin typeface="Times New Roman" pitchFamily="18" charset="0"/>
                <a:cs typeface="Times New Roman" pitchFamily="18" charset="0"/>
              </a:rPr>
              <a:t>п. МИЧУРИНСКИЙ МИЧУРИНСКОГО СЕЛЬСОВЕТА ИСКИТИМСКОГО РАЙОНА</a:t>
            </a:r>
          </a:p>
          <a:p>
            <a:pPr algn="ctr" defTabSz="1279525">
              <a:lnSpc>
                <a:spcPct val="80000"/>
              </a:lnSpc>
              <a:defRPr/>
            </a:pPr>
            <a:r>
              <a:rPr lang="ru-RU" sz="21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(сведения по электросетям)  </a:t>
            </a:r>
          </a:p>
        </p:txBody>
      </p:sp>
      <p:graphicFrame>
        <p:nvGraphicFramePr>
          <p:cNvPr id="431185" name="Group 81"/>
          <p:cNvGraphicFramePr>
            <a:graphicFrameLocks noGrp="1"/>
          </p:cNvGraphicFramePr>
          <p:nvPr/>
        </p:nvGraphicFramePr>
        <p:xfrm>
          <a:off x="134938" y="1300163"/>
          <a:ext cx="12550775" cy="5000625"/>
        </p:xfrm>
        <a:graphic>
          <a:graphicData uri="http://schemas.openxmlformats.org/drawingml/2006/table">
            <a:tbl>
              <a:tblPr/>
              <a:tblGrid>
                <a:gridCol w="4249737"/>
                <a:gridCol w="3167063"/>
                <a:gridCol w="5133975"/>
              </a:tblGrid>
              <a:tr h="1666875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Наименование объекта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25158" marR="25158" marT="25158" marB="2515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Количество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25158" marR="25158" marT="25158" marB="2515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Характеристика</a:t>
                      </a:r>
                    </a:p>
                  </a:txBody>
                  <a:tcPr marL="25158" marR="25158" marT="25158" marB="2515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1666875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Трансф. подстанции (шт.)</a:t>
                      </a:r>
                    </a:p>
                  </a:txBody>
                  <a:tcPr marL="25158" marR="25158" marT="25158" marB="2515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marL="25158" marR="25158" marT="25158" marB="2515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210-240 кВ- 5 шт.</a:t>
                      </a:r>
                    </a:p>
                  </a:txBody>
                  <a:tcPr marL="25158" marR="25158" marT="25158" marB="2515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666875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Дизельные электростанции (шт.)</a:t>
                      </a:r>
                    </a:p>
                  </a:txBody>
                  <a:tcPr marL="25158" marR="25158" marT="25158" marB="2515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25158" marR="25158" marT="25158" marB="2515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25158" marR="25158" marT="25158" marB="2515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1109664" y="320676"/>
            <a:ext cx="10582275" cy="51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19" tIns="63549" rIns="127019" bIns="63549">
            <a:spAutoFit/>
          </a:bodyPr>
          <a:lstStyle/>
          <a:p>
            <a:pPr algn="ctr" defTabSz="1276197"/>
            <a:r>
              <a:rPr lang="ru-RU" b="1" dirty="0">
                <a:latin typeface="Times New Roman" pitchFamily="18" charset="0"/>
                <a:cs typeface="Times New Roman" pitchFamily="18" charset="0"/>
              </a:rPr>
              <a:t>УСЛОВНЫЕ ОБОЗНАЧЕНИЯ</a:t>
            </a:r>
          </a:p>
        </p:txBody>
      </p:sp>
      <p:sp>
        <p:nvSpPr>
          <p:cNvPr id="15365" name="Прямоугольник 53"/>
          <p:cNvSpPr>
            <a:spLocks noChangeArrowheads="1"/>
          </p:cNvSpPr>
          <p:nvPr/>
        </p:nvSpPr>
        <p:spPr bwMode="auto">
          <a:xfrm>
            <a:off x="1144216" y="1128194"/>
            <a:ext cx="400050" cy="200025"/>
          </a:xfrm>
          <a:prstGeom prst="rect">
            <a:avLst/>
          </a:prstGeom>
          <a:solidFill>
            <a:srgbClr val="FF0000"/>
          </a:solidFill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127072" tIns="63577" rIns="127072" bIns="63577" anchor="ctr"/>
          <a:lstStyle/>
          <a:p>
            <a:pPr algn="ctr" defTabSz="1276197"/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5366" name="TextBox 54"/>
          <p:cNvSpPr txBox="1">
            <a:spLocks noChangeArrowheads="1"/>
          </p:cNvSpPr>
          <p:nvPr/>
        </p:nvSpPr>
        <p:spPr bwMode="auto">
          <a:xfrm>
            <a:off x="1576264" y="1056184"/>
            <a:ext cx="4318000" cy="365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72" tIns="63577" rIns="127072" bIns="63577">
            <a:spAutoFit/>
          </a:bodyPr>
          <a:lstStyle/>
          <a:p>
            <a:pPr defTabSz="1276197"/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- промышленные (хозяйственные) объекты;</a:t>
            </a:r>
          </a:p>
        </p:txBody>
      </p:sp>
      <p:sp>
        <p:nvSpPr>
          <p:cNvPr id="15367" name="Прямоугольник 55"/>
          <p:cNvSpPr>
            <a:spLocks noChangeArrowheads="1"/>
          </p:cNvSpPr>
          <p:nvPr/>
        </p:nvSpPr>
        <p:spPr bwMode="auto">
          <a:xfrm>
            <a:off x="1144216" y="1488233"/>
            <a:ext cx="400050" cy="200025"/>
          </a:xfrm>
          <a:prstGeom prst="rect">
            <a:avLst/>
          </a:prstGeom>
          <a:solidFill>
            <a:srgbClr val="1AF253"/>
          </a:solidFill>
          <a:ln w="25400" algn="ctr">
            <a:solidFill>
              <a:srgbClr val="1AF253"/>
            </a:solidFill>
            <a:miter lim="800000"/>
            <a:headEnd/>
            <a:tailEnd/>
          </a:ln>
        </p:spPr>
        <p:txBody>
          <a:bodyPr lIns="127072" tIns="63577" rIns="127072" bIns="63577" anchor="ctr"/>
          <a:lstStyle/>
          <a:p>
            <a:pPr algn="ctr" defTabSz="1276197"/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5368" name="TextBox 56"/>
          <p:cNvSpPr txBox="1">
            <a:spLocks noChangeArrowheads="1"/>
          </p:cNvSpPr>
          <p:nvPr/>
        </p:nvSpPr>
        <p:spPr bwMode="auto">
          <a:xfrm>
            <a:off x="1648273" y="1344216"/>
            <a:ext cx="3455988" cy="365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72" tIns="63577" rIns="127072" bIns="63577">
            <a:spAutoFit/>
          </a:bodyPr>
          <a:lstStyle/>
          <a:p>
            <a:pPr defTabSz="1276197"/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- социально – значимые объекты;</a:t>
            </a:r>
          </a:p>
        </p:txBody>
      </p:sp>
      <p:sp>
        <p:nvSpPr>
          <p:cNvPr id="15372" name="TextBox 52"/>
          <p:cNvSpPr txBox="1">
            <a:spLocks noChangeArrowheads="1"/>
          </p:cNvSpPr>
          <p:nvPr/>
        </p:nvSpPr>
        <p:spPr bwMode="auto">
          <a:xfrm>
            <a:off x="1648272" y="1632249"/>
            <a:ext cx="4330452" cy="820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7072" tIns="63577" rIns="127072" bIns="63577">
            <a:spAutoFit/>
          </a:bodyPr>
          <a:lstStyle/>
          <a:p>
            <a:pPr defTabSz="1276197"/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одноэтажные строения жилые огнестойкие (кирпичные,  каменные, бетонные, шлакоблочные и др.)</a:t>
            </a:r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73" name="TextBox 54"/>
          <p:cNvSpPr txBox="1">
            <a:spLocks noChangeArrowheads="1"/>
          </p:cNvSpPr>
          <p:nvPr/>
        </p:nvSpPr>
        <p:spPr bwMode="auto">
          <a:xfrm>
            <a:off x="1720280" y="2280320"/>
            <a:ext cx="4318000" cy="820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72" tIns="63577" rIns="127072" bIns="63577">
            <a:spAutoFit/>
          </a:bodyPr>
          <a:lstStyle/>
          <a:p>
            <a:pPr defTabSz="1276197"/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строения жилые выше одного этажа огнестойкие (кирпичные,  каменные, бетонные, шлакоблочные и др.)</a:t>
            </a:r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77" name="TextBox 54"/>
          <p:cNvSpPr txBox="1">
            <a:spLocks noChangeArrowheads="1"/>
          </p:cNvSpPr>
          <p:nvPr/>
        </p:nvSpPr>
        <p:spPr bwMode="auto">
          <a:xfrm>
            <a:off x="1648272" y="2928393"/>
            <a:ext cx="4318000" cy="590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72" tIns="63577" rIns="127072" bIns="63577">
            <a:spAutoFit/>
          </a:bodyPr>
          <a:lstStyle/>
          <a:p>
            <a:pPr defTabSz="1276197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одноэтажные строения жилые  </a:t>
            </a:r>
            <a:r>
              <a:rPr lang="ru-RU" sz="1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неогнестойкие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(деревянные, саманные, глинобетонные);</a:t>
            </a:r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79" name="Picture 60" descr="мен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4589" y="3579812"/>
            <a:ext cx="3667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80" name="Text Box 61"/>
          <p:cNvSpPr txBox="1">
            <a:spLocks noChangeArrowheads="1"/>
          </p:cNvSpPr>
          <p:nvPr/>
        </p:nvSpPr>
        <p:spPr bwMode="auto">
          <a:xfrm>
            <a:off x="1522413" y="3443289"/>
            <a:ext cx="3100387" cy="48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48055" tIns="124088" rIns="248055" bIns="124088">
            <a:spAutoFit/>
          </a:bodyPr>
          <a:lstStyle/>
          <a:p>
            <a:pPr defTabSz="1784136"/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- стационарный пост ДПС;</a:t>
            </a:r>
          </a:p>
        </p:txBody>
      </p:sp>
      <p:sp>
        <p:nvSpPr>
          <p:cNvPr id="15381" name="Text Box 55"/>
          <p:cNvSpPr txBox="1">
            <a:spLocks noChangeArrowheads="1"/>
          </p:cNvSpPr>
          <p:nvPr/>
        </p:nvSpPr>
        <p:spPr bwMode="auto">
          <a:xfrm>
            <a:off x="1590675" y="3900489"/>
            <a:ext cx="3367088" cy="640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520" tIns="88774" rIns="177520" bIns="88774">
            <a:spAutoFit/>
          </a:bodyPr>
          <a:lstStyle/>
          <a:p>
            <a:pPr defTabSz="1784136"/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- сельская больница (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мед.пункт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)  с    указанием номера и кол. коек;</a:t>
            </a:r>
          </a:p>
        </p:txBody>
      </p:sp>
      <p:sp>
        <p:nvSpPr>
          <p:cNvPr id="15382" name="Oval 63"/>
          <p:cNvSpPr>
            <a:spLocks noChangeArrowheads="1"/>
          </p:cNvSpPr>
          <p:nvPr/>
        </p:nvSpPr>
        <p:spPr bwMode="auto">
          <a:xfrm>
            <a:off x="968377" y="5087939"/>
            <a:ext cx="642937" cy="179388"/>
          </a:xfrm>
          <a:prstGeom prst="ellipse">
            <a:avLst/>
          </a:prstGeom>
          <a:solidFill>
            <a:srgbClr val="FF0000">
              <a:alpha val="50195"/>
            </a:srgbClr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lIns="126819" tIns="63451" rIns="126819" bIns="63451" anchor="ctr"/>
          <a:lstStyle/>
          <a:p>
            <a:pPr algn="ctr" defTabSz="1276197"/>
            <a:endParaRPr lang="ru-RU" sz="35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5383" name="Line 59"/>
          <p:cNvSpPr>
            <a:spLocks noChangeShapeType="1"/>
          </p:cNvSpPr>
          <p:nvPr/>
        </p:nvSpPr>
        <p:spPr bwMode="auto">
          <a:xfrm>
            <a:off x="354014" y="4583113"/>
            <a:ext cx="357188" cy="0"/>
          </a:xfrm>
          <a:prstGeom prst="line">
            <a:avLst/>
          </a:prstGeom>
          <a:noFill/>
          <a:ln w="76200">
            <a:solidFill>
              <a:srgbClr val="993300"/>
            </a:solidFill>
            <a:round/>
            <a:headEnd/>
            <a:tailEnd/>
          </a:ln>
        </p:spPr>
        <p:txBody>
          <a:bodyPr lIns="91406" tIns="45703" rIns="91406" bIns="45703"/>
          <a:lstStyle/>
          <a:p>
            <a:endParaRPr lang="ru-RU"/>
          </a:p>
        </p:txBody>
      </p:sp>
      <p:sp>
        <p:nvSpPr>
          <p:cNvPr id="15384" name="Text Box 47"/>
          <p:cNvSpPr txBox="1">
            <a:spLocks noChangeArrowheads="1"/>
          </p:cNvSpPr>
          <p:nvPr/>
        </p:nvSpPr>
        <p:spPr bwMode="auto">
          <a:xfrm>
            <a:off x="1654177" y="4957763"/>
            <a:ext cx="3540125" cy="358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0176" tIns="60080" rIns="120176" bIns="60080">
            <a:spAutoFit/>
          </a:bodyPr>
          <a:lstStyle/>
          <a:p>
            <a:pPr defTabSz="1212704" eaLnBrk="0" hangingPunct="0">
              <a:buFontTx/>
              <a:buChar char="-"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аварийно-опасные участки трассы;</a:t>
            </a:r>
          </a:p>
        </p:txBody>
      </p:sp>
      <p:grpSp>
        <p:nvGrpSpPr>
          <p:cNvPr id="2" name="Group 99"/>
          <p:cNvGrpSpPr>
            <a:grpSpLocks/>
          </p:cNvGrpSpPr>
          <p:nvPr/>
        </p:nvGrpSpPr>
        <p:grpSpPr bwMode="auto">
          <a:xfrm>
            <a:off x="1087440" y="5643565"/>
            <a:ext cx="414337" cy="234949"/>
            <a:chOff x="0" y="0"/>
            <a:chExt cx="20000" cy="20000"/>
          </a:xfrm>
        </p:grpSpPr>
        <p:sp>
          <p:nvSpPr>
            <p:cNvPr id="15560" name="Freeform 100"/>
            <p:cNvSpPr>
              <a:spLocks/>
            </p:cNvSpPr>
            <p:nvPr/>
          </p:nvSpPr>
          <p:spPr bwMode="auto">
            <a:xfrm>
              <a:off x="0" y="0"/>
              <a:ext cx="20000" cy="6036"/>
            </a:xfrm>
            <a:custGeom>
              <a:avLst/>
              <a:gdLst>
                <a:gd name="T0" fmla="*/ 0 w 20000"/>
                <a:gd name="T1" fmla="*/ 0 h 20000"/>
                <a:gd name="T2" fmla="*/ 1817 w 20000"/>
                <a:gd name="T3" fmla="*/ 0 h 20000"/>
                <a:gd name="T4" fmla="*/ 18167 w 20000"/>
                <a:gd name="T5" fmla="*/ 0 h 20000"/>
                <a:gd name="T6" fmla="*/ 19984 w 20000"/>
                <a:gd name="T7" fmla="*/ 0 h 200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000"/>
                <a:gd name="T13" fmla="*/ 0 h 20000"/>
                <a:gd name="T14" fmla="*/ 20000 w 20000"/>
                <a:gd name="T15" fmla="*/ 20000 h 200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000" h="20000">
                  <a:moveTo>
                    <a:pt x="0" y="0"/>
                  </a:moveTo>
                  <a:lnTo>
                    <a:pt x="1817" y="19884"/>
                  </a:lnTo>
                  <a:lnTo>
                    <a:pt x="18167" y="19884"/>
                  </a:lnTo>
                  <a:lnTo>
                    <a:pt x="19984" y="0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126864" tIns="63472" rIns="126864" bIns="63472"/>
            <a:lstStyle/>
            <a:p>
              <a:endParaRPr lang="ru-RU"/>
            </a:p>
          </p:txBody>
        </p:sp>
        <p:sp>
          <p:nvSpPr>
            <p:cNvPr id="15561" name="Freeform 101"/>
            <p:cNvSpPr>
              <a:spLocks/>
            </p:cNvSpPr>
            <p:nvPr/>
          </p:nvSpPr>
          <p:spPr bwMode="auto">
            <a:xfrm>
              <a:off x="0" y="13966"/>
              <a:ext cx="20000" cy="6034"/>
            </a:xfrm>
            <a:custGeom>
              <a:avLst/>
              <a:gdLst>
                <a:gd name="T0" fmla="*/ 0 w 20000"/>
                <a:gd name="T1" fmla="*/ 0 h 20000"/>
                <a:gd name="T2" fmla="*/ 1817 w 20000"/>
                <a:gd name="T3" fmla="*/ 0 h 20000"/>
                <a:gd name="T4" fmla="*/ 18167 w 20000"/>
                <a:gd name="T5" fmla="*/ 0 h 20000"/>
                <a:gd name="T6" fmla="*/ 19984 w 20000"/>
                <a:gd name="T7" fmla="*/ 0 h 200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000"/>
                <a:gd name="T13" fmla="*/ 0 h 20000"/>
                <a:gd name="T14" fmla="*/ 20000 w 20000"/>
                <a:gd name="T15" fmla="*/ 20000 h 200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000" h="20000">
                  <a:moveTo>
                    <a:pt x="0" y="19884"/>
                  </a:moveTo>
                  <a:lnTo>
                    <a:pt x="1817" y="0"/>
                  </a:lnTo>
                  <a:lnTo>
                    <a:pt x="18167" y="0"/>
                  </a:lnTo>
                  <a:lnTo>
                    <a:pt x="19984" y="19884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126864" tIns="63472" rIns="126864" bIns="63472"/>
            <a:lstStyle/>
            <a:p>
              <a:endParaRPr lang="ru-RU"/>
            </a:p>
          </p:txBody>
        </p:sp>
      </p:grpSp>
      <p:sp>
        <p:nvSpPr>
          <p:cNvPr id="15386" name="Text Box 64"/>
          <p:cNvSpPr txBox="1">
            <a:spLocks noChangeArrowheads="1"/>
          </p:cNvSpPr>
          <p:nvPr/>
        </p:nvSpPr>
        <p:spPr bwMode="auto">
          <a:xfrm>
            <a:off x="1646240" y="5549900"/>
            <a:ext cx="1660525" cy="358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9966" tIns="59977" rIns="119966" bIns="59977">
            <a:spAutoFit/>
          </a:bodyPr>
          <a:lstStyle/>
          <a:p>
            <a:pPr defTabSz="1784136"/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- мост;</a:t>
            </a:r>
          </a:p>
        </p:txBody>
      </p:sp>
      <p:grpSp>
        <p:nvGrpSpPr>
          <p:cNvPr id="3" name="Group 53"/>
          <p:cNvGrpSpPr>
            <a:grpSpLocks/>
          </p:cNvGrpSpPr>
          <p:nvPr/>
        </p:nvGrpSpPr>
        <p:grpSpPr bwMode="auto">
          <a:xfrm>
            <a:off x="811214" y="3962400"/>
            <a:ext cx="822325" cy="393700"/>
            <a:chOff x="2290" y="4020"/>
            <a:chExt cx="768" cy="218"/>
          </a:xfrm>
        </p:grpSpPr>
        <p:sp>
          <p:nvSpPr>
            <p:cNvPr id="15552" name="Rectangle 54"/>
            <p:cNvSpPr>
              <a:spLocks noChangeArrowheads="1"/>
            </p:cNvSpPr>
            <p:nvPr/>
          </p:nvSpPr>
          <p:spPr bwMode="auto">
            <a:xfrm>
              <a:off x="2653" y="4039"/>
              <a:ext cx="405" cy="19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lIns="17613" tIns="17613" rIns="17613" bIns="17613"/>
            <a:lstStyle/>
            <a:p>
              <a:pPr algn="ctr" defTabSz="1784136"/>
              <a:r>
                <a:rPr lang="ru-RU" sz="1100" b="1" u="sng" dirty="0">
                  <a:latin typeface="Times New Roman" pitchFamily="18" charset="0"/>
                  <a:cs typeface="Times New Roman" pitchFamily="18" charset="0"/>
                </a:rPr>
                <a:t>№12</a:t>
              </a:r>
              <a:endParaRPr lang="ru-RU" sz="1100" u="sng" dirty="0">
                <a:latin typeface="Times New Roman" pitchFamily="18" charset="0"/>
                <a:cs typeface="Times New Roman" pitchFamily="18" charset="0"/>
              </a:endParaRPr>
            </a:p>
            <a:p>
              <a:pPr algn="ctr" defTabSz="1784136"/>
              <a:r>
                <a:rPr lang="ru-RU" sz="11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100" b="1" dirty="0">
                  <a:latin typeface="Times New Roman" pitchFamily="18" charset="0"/>
                  <a:cs typeface="Times New Roman" pitchFamily="18" charset="0"/>
                </a:rPr>
                <a:t>150</a:t>
              </a:r>
              <a:endParaRPr lang="ru-RU" sz="3500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4" name="Group 56"/>
            <p:cNvGrpSpPr>
              <a:grpSpLocks/>
            </p:cNvGrpSpPr>
            <p:nvPr/>
          </p:nvGrpSpPr>
          <p:grpSpPr bwMode="auto">
            <a:xfrm>
              <a:off x="2290" y="4020"/>
              <a:ext cx="361" cy="211"/>
              <a:chOff x="0" y="1"/>
              <a:chExt cx="20000" cy="19999"/>
            </a:xfrm>
          </p:grpSpPr>
          <p:sp>
            <p:nvSpPr>
              <p:cNvPr id="15554" name="Rectangle 57"/>
              <p:cNvSpPr>
                <a:spLocks noChangeArrowheads="1"/>
              </p:cNvSpPr>
              <p:nvPr/>
            </p:nvSpPr>
            <p:spPr bwMode="auto">
              <a:xfrm>
                <a:off x="0" y="7756"/>
                <a:ext cx="20000" cy="12244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lIns="126864" tIns="63472" rIns="126864" bIns="63472"/>
              <a:lstStyle/>
              <a:p>
                <a:pPr defTabSz="1784136"/>
                <a:endParaRPr lang="ru-RU" sz="3500" dirty="0">
                  <a:latin typeface="Calibri" pitchFamily="34" charset="0"/>
                </a:endParaRPr>
              </a:p>
            </p:txBody>
          </p:sp>
          <p:sp>
            <p:nvSpPr>
              <p:cNvPr id="15555" name="Line 58"/>
              <p:cNvSpPr>
                <a:spLocks noChangeShapeType="1"/>
              </p:cNvSpPr>
              <p:nvPr/>
            </p:nvSpPr>
            <p:spPr bwMode="auto">
              <a:xfrm flipV="1">
                <a:off x="161" y="1"/>
                <a:ext cx="10170" cy="7779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556" name="Line 59"/>
              <p:cNvSpPr>
                <a:spLocks noChangeShapeType="1"/>
              </p:cNvSpPr>
              <p:nvPr/>
            </p:nvSpPr>
            <p:spPr bwMode="auto">
              <a:xfrm>
                <a:off x="10475" y="1"/>
                <a:ext cx="9364" cy="7309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" name="Group 60"/>
              <p:cNvGrpSpPr>
                <a:grpSpLocks/>
              </p:cNvGrpSpPr>
              <p:nvPr/>
            </p:nvGrpSpPr>
            <p:grpSpPr bwMode="auto">
              <a:xfrm>
                <a:off x="8652" y="3009"/>
                <a:ext cx="3120" cy="3408"/>
                <a:chOff x="-2659" y="0"/>
                <a:chExt cx="26710" cy="20000"/>
              </a:xfrm>
            </p:grpSpPr>
            <p:sp>
              <p:nvSpPr>
                <p:cNvPr id="15558" name="Line 61"/>
                <p:cNvSpPr>
                  <a:spLocks noChangeShapeType="1"/>
                </p:cNvSpPr>
                <p:nvPr/>
              </p:nvSpPr>
              <p:spPr bwMode="auto">
                <a:xfrm>
                  <a:off x="9649" y="0"/>
                  <a:ext cx="137" cy="20000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559" name="Line 62"/>
                <p:cNvSpPr>
                  <a:spLocks noChangeShapeType="1"/>
                </p:cNvSpPr>
                <p:nvPr/>
              </p:nvSpPr>
              <p:spPr bwMode="auto">
                <a:xfrm>
                  <a:off x="-2659" y="11007"/>
                  <a:ext cx="26710" cy="140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15388" name="Text Box 47"/>
          <p:cNvSpPr txBox="1">
            <a:spLocks noChangeArrowheads="1"/>
          </p:cNvSpPr>
          <p:nvPr/>
        </p:nvSpPr>
        <p:spPr bwMode="auto">
          <a:xfrm>
            <a:off x="1651000" y="5295901"/>
            <a:ext cx="2760663" cy="358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0176" tIns="60080" rIns="120176" bIns="60080">
            <a:spAutoFit/>
          </a:bodyPr>
          <a:lstStyle/>
          <a:p>
            <a:pPr defTabSz="1212704" eaLnBrk="0" hangingPunct="0">
              <a:buFontTx/>
              <a:buChar char="-"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вертолётная площадка;</a:t>
            </a:r>
          </a:p>
        </p:txBody>
      </p:sp>
      <p:sp>
        <p:nvSpPr>
          <p:cNvPr id="15389" name="Oval 63"/>
          <p:cNvSpPr>
            <a:spLocks noChangeArrowheads="1"/>
          </p:cNvSpPr>
          <p:nvPr/>
        </p:nvSpPr>
        <p:spPr bwMode="auto">
          <a:xfrm>
            <a:off x="968377" y="4802188"/>
            <a:ext cx="642937" cy="177800"/>
          </a:xfrm>
          <a:prstGeom prst="ellipse">
            <a:avLst/>
          </a:prstGeom>
          <a:solidFill>
            <a:srgbClr val="0070C0">
              <a:alpha val="50195"/>
            </a:srgbClr>
          </a:solidFill>
          <a:ln w="9525">
            <a:solidFill>
              <a:srgbClr val="002060"/>
            </a:solidFill>
            <a:round/>
            <a:headEnd/>
            <a:tailEnd/>
          </a:ln>
        </p:spPr>
        <p:txBody>
          <a:bodyPr wrap="none" lIns="126819" tIns="63451" rIns="126819" bIns="63451" anchor="ctr"/>
          <a:lstStyle/>
          <a:p>
            <a:pPr algn="ctr" defTabSz="1276197"/>
            <a:endParaRPr lang="ru-RU" sz="35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5390" name="Text Box 47"/>
          <p:cNvSpPr txBox="1">
            <a:spLocks noChangeArrowheads="1"/>
          </p:cNvSpPr>
          <p:nvPr/>
        </p:nvSpPr>
        <p:spPr bwMode="auto">
          <a:xfrm>
            <a:off x="1651001" y="4679952"/>
            <a:ext cx="3271838" cy="358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0176" tIns="60080" rIns="120176" bIns="60080">
            <a:spAutoFit/>
          </a:bodyPr>
          <a:lstStyle/>
          <a:p>
            <a:pPr defTabSz="1212704" eaLnBrk="0" hangingPunct="0">
              <a:buFontTx/>
              <a:buChar char="-"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зона ответственности ГИБДД;</a:t>
            </a:r>
          </a:p>
        </p:txBody>
      </p:sp>
      <p:sp>
        <p:nvSpPr>
          <p:cNvPr id="15391" name="Text Box 64"/>
          <p:cNvSpPr txBox="1">
            <a:spLocks noChangeArrowheads="1"/>
          </p:cNvSpPr>
          <p:nvPr/>
        </p:nvSpPr>
        <p:spPr bwMode="auto">
          <a:xfrm>
            <a:off x="1646238" y="4368801"/>
            <a:ext cx="5041900" cy="358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9966" tIns="59977" rIns="119966" bIns="59977">
            <a:spAutoFit/>
          </a:bodyPr>
          <a:lstStyle/>
          <a:p>
            <a:pPr defTabSz="1784136">
              <a:buFontTx/>
              <a:buChar char="-"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автотрассы федерального,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субъектового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местного значения</a:t>
            </a:r>
          </a:p>
        </p:txBody>
      </p:sp>
      <p:sp>
        <p:nvSpPr>
          <p:cNvPr id="15392" name="Line 499"/>
          <p:cNvSpPr>
            <a:spLocks noChangeShapeType="1"/>
          </p:cNvSpPr>
          <p:nvPr/>
        </p:nvSpPr>
        <p:spPr bwMode="auto">
          <a:xfrm>
            <a:off x="7769224" y="7688262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91406" tIns="45703" rIns="91406" bIns="45703" anchor="ctr"/>
          <a:lstStyle/>
          <a:p>
            <a:endParaRPr lang="ru-RU"/>
          </a:p>
        </p:txBody>
      </p:sp>
      <p:sp>
        <p:nvSpPr>
          <p:cNvPr id="15393" name="Line 159"/>
          <p:cNvSpPr>
            <a:spLocks noChangeShapeType="1"/>
          </p:cNvSpPr>
          <p:nvPr/>
        </p:nvSpPr>
        <p:spPr bwMode="auto">
          <a:xfrm>
            <a:off x="939801" y="6445250"/>
            <a:ext cx="609601" cy="0"/>
          </a:xfrm>
          <a:prstGeom prst="line">
            <a:avLst/>
          </a:prstGeom>
          <a:noFill/>
          <a:ln w="38100">
            <a:pattFill prst="dkVert">
              <a:fgClr>
                <a:schemeClr val="tx1"/>
              </a:fgClr>
              <a:bgClr>
                <a:srgbClr val="FFFFFF"/>
              </a:bgClr>
            </a:pattFill>
            <a:round/>
            <a:headEnd/>
            <a:tailEnd/>
          </a:ln>
        </p:spPr>
        <p:txBody>
          <a:bodyPr lIns="91406" tIns="45703" rIns="91406" bIns="45703"/>
          <a:lstStyle/>
          <a:p>
            <a:endParaRPr lang="ru-RU"/>
          </a:p>
        </p:txBody>
      </p:sp>
      <p:sp>
        <p:nvSpPr>
          <p:cNvPr id="15394" name="Text Box 160"/>
          <p:cNvSpPr txBox="1">
            <a:spLocks noChangeArrowheads="1"/>
          </p:cNvSpPr>
          <p:nvPr/>
        </p:nvSpPr>
        <p:spPr bwMode="auto">
          <a:xfrm>
            <a:off x="1589088" y="5891215"/>
            <a:ext cx="1735138" cy="41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702" tIns="88858" rIns="177702" bIns="88858">
            <a:spAutoFit/>
          </a:bodyPr>
          <a:lstStyle/>
          <a:p>
            <a:pPr defTabSz="1784136">
              <a:spcBef>
                <a:spcPct val="50000"/>
              </a:spcBef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ж\д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станция;</a:t>
            </a:r>
          </a:p>
        </p:txBody>
      </p:sp>
      <p:sp>
        <p:nvSpPr>
          <p:cNvPr id="15395" name="Text Box 161"/>
          <p:cNvSpPr txBox="1">
            <a:spLocks noChangeArrowheads="1"/>
          </p:cNvSpPr>
          <p:nvPr/>
        </p:nvSpPr>
        <p:spPr bwMode="auto">
          <a:xfrm>
            <a:off x="1579564" y="6211889"/>
            <a:ext cx="1914109" cy="41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77702" tIns="88858" rIns="177702" bIns="88858">
            <a:spAutoFit/>
          </a:bodyPr>
          <a:lstStyle/>
          <a:p>
            <a:pPr defTabSz="1784136"/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- железная дорога;</a:t>
            </a:r>
          </a:p>
        </p:txBody>
      </p:sp>
      <p:grpSp>
        <p:nvGrpSpPr>
          <p:cNvPr id="6" name="Group 162"/>
          <p:cNvGrpSpPr>
            <a:grpSpLocks/>
          </p:cNvGrpSpPr>
          <p:nvPr/>
        </p:nvGrpSpPr>
        <p:grpSpPr bwMode="auto">
          <a:xfrm>
            <a:off x="989014" y="5973764"/>
            <a:ext cx="565151" cy="280987"/>
            <a:chOff x="4150" y="3838"/>
            <a:chExt cx="272" cy="91"/>
          </a:xfrm>
        </p:grpSpPr>
        <p:sp>
          <p:nvSpPr>
            <p:cNvPr id="15550" name="Rectangle 163"/>
            <p:cNvSpPr>
              <a:spLocks noChangeArrowheads="1"/>
            </p:cNvSpPr>
            <p:nvPr/>
          </p:nvSpPr>
          <p:spPr bwMode="auto">
            <a:xfrm>
              <a:off x="4150" y="3838"/>
              <a:ext cx="272" cy="91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127119" tIns="63598" rIns="127119" bIns="63598" anchor="ctr"/>
            <a:lstStyle/>
            <a:p>
              <a:pPr defTabSz="1276197"/>
              <a:endParaRPr lang="ru-RU" dirty="0">
                <a:latin typeface="Calibri" pitchFamily="34" charset="0"/>
              </a:endParaRPr>
            </a:p>
          </p:txBody>
        </p:sp>
        <p:sp>
          <p:nvSpPr>
            <p:cNvPr id="15551" name="Rectangle 164"/>
            <p:cNvSpPr>
              <a:spLocks noChangeArrowheads="1"/>
            </p:cNvSpPr>
            <p:nvPr/>
          </p:nvSpPr>
          <p:spPr bwMode="auto">
            <a:xfrm>
              <a:off x="4241" y="3838"/>
              <a:ext cx="91" cy="4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127119" tIns="63598" rIns="127119" bIns="63598" anchor="ctr"/>
            <a:lstStyle/>
            <a:p>
              <a:pPr defTabSz="1276197"/>
              <a:endParaRPr lang="ru-RU" dirty="0">
                <a:latin typeface="Calibri" pitchFamily="34" charset="0"/>
              </a:endParaRPr>
            </a:p>
          </p:txBody>
        </p:sp>
      </p:grpSp>
      <p:sp>
        <p:nvSpPr>
          <p:cNvPr id="15397" name="Text Box 457"/>
          <p:cNvSpPr txBox="1">
            <a:spLocks noChangeArrowheads="1"/>
          </p:cNvSpPr>
          <p:nvPr/>
        </p:nvSpPr>
        <p:spPr bwMode="auto">
          <a:xfrm>
            <a:off x="7594599" y="3446465"/>
            <a:ext cx="2417764" cy="23698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968258">
              <a:spcBef>
                <a:spcPct val="50000"/>
              </a:spcBef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- метеорологический пост;</a:t>
            </a:r>
          </a:p>
        </p:txBody>
      </p:sp>
      <p:grpSp>
        <p:nvGrpSpPr>
          <p:cNvPr id="7" name="Group 120"/>
          <p:cNvGrpSpPr>
            <a:grpSpLocks/>
          </p:cNvGrpSpPr>
          <p:nvPr/>
        </p:nvGrpSpPr>
        <p:grpSpPr bwMode="auto">
          <a:xfrm>
            <a:off x="6923089" y="3479784"/>
            <a:ext cx="284162" cy="225425"/>
            <a:chOff x="-50" y="4479"/>
            <a:chExt cx="136" cy="101"/>
          </a:xfrm>
        </p:grpSpPr>
        <p:sp>
          <p:nvSpPr>
            <p:cNvPr id="15547" name="AutoShape 445"/>
            <p:cNvSpPr>
              <a:spLocks noChangeArrowheads="1"/>
            </p:cNvSpPr>
            <p:nvPr/>
          </p:nvSpPr>
          <p:spPr bwMode="auto">
            <a:xfrm>
              <a:off x="-29" y="4488"/>
              <a:ext cx="99" cy="69"/>
            </a:xfrm>
            <a:prstGeom prst="triangle">
              <a:avLst>
                <a:gd name="adj" fmla="val 50000"/>
              </a:avLst>
            </a:prstGeom>
            <a:solidFill>
              <a:srgbClr val="3399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101207" tIns="50548" rIns="101207" bIns="50548" anchor="ctr"/>
            <a:lstStyle/>
            <a:p>
              <a:pPr defTabSz="1428578"/>
              <a:endParaRPr lang="ru-RU" sz="29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548" name="Text Box 446"/>
            <p:cNvSpPr txBox="1">
              <a:spLocks noChangeArrowheads="1"/>
            </p:cNvSpPr>
            <p:nvPr/>
          </p:nvSpPr>
          <p:spPr bwMode="auto">
            <a:xfrm>
              <a:off x="-50" y="4479"/>
              <a:ext cx="136" cy="101"/>
            </a:xfrm>
            <a:prstGeom prst="rect">
              <a:avLst/>
            </a:prstGeom>
            <a:noFill/>
            <a:ln w="76200" cmpd="tri">
              <a:noFill/>
              <a:miter lim="800000"/>
              <a:headEnd/>
              <a:tailEnd/>
            </a:ln>
          </p:spPr>
          <p:txBody>
            <a:bodyPr lIns="101142" tIns="50520" rIns="101142" bIns="50520">
              <a:spAutoFit/>
            </a:bodyPr>
            <a:lstStyle/>
            <a:p>
              <a:pPr algn="ctr" defTabSz="766671">
                <a:spcBef>
                  <a:spcPct val="50000"/>
                </a:spcBef>
              </a:pPr>
              <a:endParaRPr lang="ru-RU" sz="8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549" name="Line 447"/>
            <p:cNvSpPr>
              <a:spLocks noChangeShapeType="1"/>
            </p:cNvSpPr>
            <p:nvPr/>
          </p:nvSpPr>
          <p:spPr bwMode="auto">
            <a:xfrm flipH="1">
              <a:off x="-32" y="4480"/>
              <a:ext cx="87" cy="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399" name="Rectangle 54"/>
          <p:cNvSpPr>
            <a:spLocks noChangeArrowheads="1"/>
          </p:cNvSpPr>
          <p:nvPr/>
        </p:nvSpPr>
        <p:spPr bwMode="auto">
          <a:xfrm>
            <a:off x="6838950" y="3795714"/>
            <a:ext cx="427038" cy="2143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27089" tIns="63584" rIns="127089" bIns="63584" anchor="ctr"/>
          <a:lstStyle/>
          <a:p>
            <a:pPr algn="ctr" defTabSz="912703"/>
            <a:r>
              <a:rPr lang="ru-RU" sz="1100" b="1" dirty="0">
                <a:latin typeface="Times New Roman" pitchFamily="18" charset="0"/>
              </a:rPr>
              <a:t>ПВР</a:t>
            </a:r>
          </a:p>
        </p:txBody>
      </p:sp>
      <p:sp>
        <p:nvSpPr>
          <p:cNvPr id="15400" name="Text Box 457"/>
          <p:cNvSpPr txBox="1">
            <a:spLocks noChangeArrowheads="1"/>
          </p:cNvSpPr>
          <p:nvPr/>
        </p:nvSpPr>
        <p:spPr bwMode="auto">
          <a:xfrm>
            <a:off x="7602540" y="3756026"/>
            <a:ext cx="4067175" cy="23698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968258">
              <a:spcBef>
                <a:spcPct val="50000"/>
              </a:spcBef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- пункты временного размещения населения;</a:t>
            </a:r>
          </a:p>
        </p:txBody>
      </p:sp>
      <p:sp>
        <p:nvSpPr>
          <p:cNvPr id="15401" name="Полилиния 115"/>
          <p:cNvSpPr>
            <a:spLocks noChangeArrowheads="1"/>
          </p:cNvSpPr>
          <p:nvPr/>
        </p:nvSpPr>
        <p:spPr bwMode="auto">
          <a:xfrm>
            <a:off x="6127752" y="3043240"/>
            <a:ext cx="279399" cy="200025"/>
          </a:xfrm>
          <a:custGeom>
            <a:avLst/>
            <a:gdLst>
              <a:gd name="T0" fmla="*/ 0 w 2163288"/>
              <a:gd name="T1" fmla="*/ 0 h 1822863"/>
              <a:gd name="T2" fmla="*/ 0 w 2163288"/>
              <a:gd name="T3" fmla="*/ 0 h 1822863"/>
              <a:gd name="T4" fmla="*/ 0 w 2163288"/>
              <a:gd name="T5" fmla="*/ 0 h 1822863"/>
              <a:gd name="T6" fmla="*/ 0 w 2163288"/>
              <a:gd name="T7" fmla="*/ 0 h 1822863"/>
              <a:gd name="T8" fmla="*/ 0 w 2163288"/>
              <a:gd name="T9" fmla="*/ 0 h 1822863"/>
              <a:gd name="T10" fmla="*/ 0 w 2163288"/>
              <a:gd name="T11" fmla="*/ 0 h 1822863"/>
              <a:gd name="T12" fmla="*/ 0 w 2163288"/>
              <a:gd name="T13" fmla="*/ 0 h 1822863"/>
              <a:gd name="T14" fmla="*/ 0 w 2163288"/>
              <a:gd name="T15" fmla="*/ 0 h 1822863"/>
              <a:gd name="T16" fmla="*/ 0 w 2163288"/>
              <a:gd name="T17" fmla="*/ 0 h 1822863"/>
              <a:gd name="T18" fmla="*/ 0 w 2163288"/>
              <a:gd name="T19" fmla="*/ 0 h 1822863"/>
              <a:gd name="T20" fmla="*/ 0 w 2163288"/>
              <a:gd name="T21" fmla="*/ 0 h 1822863"/>
              <a:gd name="T22" fmla="*/ 0 w 2163288"/>
              <a:gd name="T23" fmla="*/ 0 h 1822863"/>
              <a:gd name="T24" fmla="*/ 0 w 2163288"/>
              <a:gd name="T25" fmla="*/ 0 h 182286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163288"/>
              <a:gd name="T40" fmla="*/ 0 h 1822863"/>
              <a:gd name="T41" fmla="*/ 2163288 w 2163288"/>
              <a:gd name="T42" fmla="*/ 1822863 h 1822863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163288" h="1822863">
                <a:moveTo>
                  <a:pt x="2163288" y="0"/>
                </a:moveTo>
                <a:cubicBezTo>
                  <a:pt x="2092036" y="48491"/>
                  <a:pt x="2020784" y="96982"/>
                  <a:pt x="1913906" y="142504"/>
                </a:cubicBezTo>
                <a:cubicBezTo>
                  <a:pt x="1807028" y="188026"/>
                  <a:pt x="1688274" y="217715"/>
                  <a:pt x="1522020" y="273133"/>
                </a:cubicBezTo>
                <a:cubicBezTo>
                  <a:pt x="1355766" y="328551"/>
                  <a:pt x="1126176" y="423553"/>
                  <a:pt x="916379" y="475013"/>
                </a:cubicBezTo>
                <a:cubicBezTo>
                  <a:pt x="706582" y="526473"/>
                  <a:pt x="409698" y="522514"/>
                  <a:pt x="263236" y="581891"/>
                </a:cubicBezTo>
                <a:cubicBezTo>
                  <a:pt x="116774" y="641268"/>
                  <a:pt x="75210" y="704603"/>
                  <a:pt x="37605" y="831273"/>
                </a:cubicBezTo>
                <a:cubicBezTo>
                  <a:pt x="0" y="957943"/>
                  <a:pt x="0" y="1229096"/>
                  <a:pt x="37605" y="1341912"/>
                </a:cubicBezTo>
                <a:cubicBezTo>
                  <a:pt x="75210" y="1454728"/>
                  <a:pt x="81148" y="1474520"/>
                  <a:pt x="263236" y="1508167"/>
                </a:cubicBezTo>
                <a:cubicBezTo>
                  <a:pt x="445324" y="1541814"/>
                  <a:pt x="938151" y="1494313"/>
                  <a:pt x="1130135" y="1543793"/>
                </a:cubicBezTo>
                <a:cubicBezTo>
                  <a:pt x="1322119" y="1593274"/>
                  <a:pt x="1335973" y="1787237"/>
                  <a:pt x="1415142" y="1805050"/>
                </a:cubicBezTo>
                <a:cubicBezTo>
                  <a:pt x="1494311" y="1822863"/>
                  <a:pt x="1605148" y="1650671"/>
                  <a:pt x="1605148" y="1650671"/>
                </a:cubicBezTo>
                <a:lnTo>
                  <a:pt x="1617023" y="1650671"/>
                </a:lnTo>
              </a:path>
            </a:pathLst>
          </a:custGeom>
          <a:noFill/>
          <a:ln w="50800" algn="ctr">
            <a:solidFill>
              <a:srgbClr val="009900"/>
            </a:solidFill>
            <a:round/>
            <a:headEnd/>
            <a:tailEnd/>
          </a:ln>
        </p:spPr>
        <p:txBody>
          <a:bodyPr lIns="90779" tIns="45388" rIns="90779" bIns="45388"/>
          <a:lstStyle/>
          <a:p>
            <a:endParaRPr lang="ru-RU"/>
          </a:p>
        </p:txBody>
      </p:sp>
      <p:sp>
        <p:nvSpPr>
          <p:cNvPr id="15402" name="Text Box 965"/>
          <p:cNvSpPr txBox="1">
            <a:spLocks noChangeArrowheads="1"/>
          </p:cNvSpPr>
          <p:nvPr/>
        </p:nvSpPr>
        <p:spPr bwMode="auto">
          <a:xfrm>
            <a:off x="7523163" y="2889251"/>
            <a:ext cx="4356100" cy="5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021" tIns="39014" rIns="78021" bIns="39014">
            <a:spAutoFit/>
          </a:bodyPr>
          <a:lstStyle/>
          <a:p>
            <a:pPr algn="just" defTabSz="1257150">
              <a:lnSpc>
                <a:spcPct val="70000"/>
              </a:lnSpc>
              <a:buFontTx/>
              <a:buChar char="-"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маршруты эвакуации населения (1- номер маршрута, 13 – количество эвакуируемых домов, 1- колонн, 750 -)чел. А - автомобильный</a:t>
            </a:r>
          </a:p>
        </p:txBody>
      </p:sp>
      <p:grpSp>
        <p:nvGrpSpPr>
          <p:cNvPr id="8" name="Группа 114"/>
          <p:cNvGrpSpPr>
            <a:grpSpLocks/>
          </p:cNvGrpSpPr>
          <p:nvPr/>
        </p:nvGrpSpPr>
        <p:grpSpPr bwMode="auto">
          <a:xfrm>
            <a:off x="6516688" y="2460625"/>
            <a:ext cx="925811" cy="371491"/>
            <a:chOff x="7847002" y="5565765"/>
            <a:chExt cx="925166" cy="369535"/>
          </a:xfrm>
        </p:grpSpPr>
        <p:grpSp>
          <p:nvGrpSpPr>
            <p:cNvPr id="9" name="Группа 110"/>
            <p:cNvGrpSpPr>
              <a:grpSpLocks/>
            </p:cNvGrpSpPr>
            <p:nvPr/>
          </p:nvGrpSpPr>
          <p:grpSpPr bwMode="auto">
            <a:xfrm>
              <a:off x="7847002" y="5575300"/>
              <a:ext cx="360000" cy="360000"/>
              <a:chOff x="6757990" y="3514716"/>
              <a:chExt cx="540000" cy="540000"/>
            </a:xfrm>
          </p:grpSpPr>
          <p:sp>
            <p:nvSpPr>
              <p:cNvPr id="15545" name="Овал 111"/>
              <p:cNvSpPr>
                <a:spLocks noChangeArrowheads="1"/>
              </p:cNvSpPr>
              <p:nvPr/>
            </p:nvSpPr>
            <p:spPr bwMode="auto">
              <a:xfrm>
                <a:off x="6757990" y="3514716"/>
                <a:ext cx="540000" cy="540000"/>
              </a:xfrm>
              <a:prstGeom prst="ellipse">
                <a:avLst/>
              </a:prstGeom>
              <a:solidFill>
                <a:srgbClr val="FF0000">
                  <a:alpha val="41176"/>
                </a:srgbClr>
              </a:solidFill>
              <a:ln w="31750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lIns="90789" tIns="45394" rIns="90789" bIns="45394"/>
              <a:lstStyle/>
              <a:p>
                <a:pPr algn="ctr" defTabSz="912703"/>
                <a:endParaRPr lang="ru-RU" sz="1500" b="1" dirty="0">
                  <a:latin typeface="Times New Roman" pitchFamily="18" charset="0"/>
                </a:endParaRPr>
              </a:p>
            </p:txBody>
          </p:sp>
          <p:sp>
            <p:nvSpPr>
              <p:cNvPr id="15546" name="TextBox 112"/>
              <p:cNvSpPr txBox="1">
                <a:spLocks noChangeArrowheads="1"/>
              </p:cNvSpPr>
              <p:nvPr/>
            </p:nvSpPr>
            <p:spPr bwMode="auto">
              <a:xfrm>
                <a:off x="6784157" y="3536032"/>
                <a:ext cx="285462" cy="4812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0789" tIns="45394" rIns="90789" bIns="45394">
                <a:spAutoFit/>
              </a:bodyPr>
              <a:lstStyle/>
              <a:p>
                <a:pPr defTabSz="912703"/>
                <a:r>
                  <a:rPr lang="ru-RU" sz="1500" b="1" dirty="0">
                    <a:latin typeface="Times New Roman" pitchFamily="18" charset="0"/>
                  </a:rPr>
                  <a:t>1</a:t>
                </a:r>
                <a:endParaRPr lang="ru-RU" sz="4300" b="1" dirty="0">
                  <a:latin typeface="Times New Roman" pitchFamily="18" charset="0"/>
                </a:endParaRPr>
              </a:p>
            </p:txBody>
          </p:sp>
        </p:grpSp>
        <p:sp>
          <p:nvSpPr>
            <p:cNvPr id="15544" name="Rectangle 9"/>
            <p:cNvSpPr>
              <a:spLocks noChangeArrowheads="1"/>
            </p:cNvSpPr>
            <p:nvPr/>
          </p:nvSpPr>
          <p:spPr bwMode="auto">
            <a:xfrm>
              <a:off x="8232204" y="5565765"/>
              <a:ext cx="539964" cy="355713"/>
            </a:xfrm>
            <a:prstGeom prst="rect">
              <a:avLst/>
            </a:prstGeom>
            <a:solidFill>
              <a:schemeClr val="bg1">
                <a:alpha val="49019"/>
              </a:schemeClr>
            </a:solidFill>
            <a:ln w="47625">
              <a:noFill/>
              <a:miter lim="800000"/>
              <a:headEnd/>
              <a:tailEnd/>
            </a:ln>
          </p:spPr>
          <p:txBody>
            <a:bodyPr wrap="none" lIns="24669" tIns="24669" rIns="24669" bIns="24669">
              <a:spAutoFit/>
            </a:bodyPr>
            <a:lstStyle/>
            <a:p>
              <a:pPr algn="ctr" defTabSz="1788899"/>
              <a:r>
                <a:rPr lang="ru-RU" sz="1000" b="1" u="sng" dirty="0">
                  <a:latin typeface="Times New Roman" pitchFamily="18" charset="0"/>
                  <a:cs typeface="Times New Roman" pitchFamily="18" charset="0"/>
                </a:rPr>
                <a:t>№7,9,13</a:t>
              </a:r>
            </a:p>
            <a:p>
              <a:pPr algn="ctr" defTabSz="1788899"/>
              <a:r>
                <a:rPr lang="ru-RU" sz="1000" b="1" dirty="0">
                  <a:latin typeface="Times New Roman" pitchFamily="18" charset="0"/>
                  <a:cs typeface="Times New Roman" pitchFamily="18" charset="0"/>
                </a:rPr>
                <a:t> 750 чел.</a:t>
              </a:r>
            </a:p>
          </p:txBody>
        </p:sp>
      </p:grpSp>
      <p:sp>
        <p:nvSpPr>
          <p:cNvPr id="15404" name="Text Box 965"/>
          <p:cNvSpPr txBox="1">
            <a:spLocks noChangeArrowheads="1"/>
          </p:cNvSpPr>
          <p:nvPr/>
        </p:nvSpPr>
        <p:spPr bwMode="auto">
          <a:xfrm>
            <a:off x="7513638" y="2465388"/>
            <a:ext cx="3714750" cy="40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021" tIns="39014" rIns="78021" bIns="39014">
            <a:spAutoFit/>
          </a:bodyPr>
          <a:lstStyle/>
          <a:p>
            <a:pPr defTabSz="1257150">
              <a:lnSpc>
                <a:spcPct val="70000"/>
              </a:lnSpc>
              <a:buFontTx/>
              <a:buChar char="-"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сборный эвакуационный пункт (в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числ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.  номера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припис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. домов, человек)</a:t>
            </a:r>
          </a:p>
        </p:txBody>
      </p:sp>
      <p:grpSp>
        <p:nvGrpSpPr>
          <p:cNvPr id="10" name="Группа 118"/>
          <p:cNvGrpSpPr>
            <a:grpSpLocks/>
          </p:cNvGrpSpPr>
          <p:nvPr/>
        </p:nvGrpSpPr>
        <p:grpSpPr bwMode="auto">
          <a:xfrm>
            <a:off x="6424612" y="2949572"/>
            <a:ext cx="987426" cy="367122"/>
            <a:chOff x="3186092" y="7871684"/>
            <a:chExt cx="721494" cy="366237"/>
          </a:xfrm>
        </p:grpSpPr>
        <p:sp>
          <p:nvSpPr>
            <p:cNvPr id="15540" name="Rectangle 9"/>
            <p:cNvSpPr>
              <a:spLocks noChangeArrowheads="1"/>
            </p:cNvSpPr>
            <p:nvPr/>
          </p:nvSpPr>
          <p:spPr bwMode="auto">
            <a:xfrm>
              <a:off x="3186092" y="7871684"/>
              <a:ext cx="721494" cy="356734"/>
            </a:xfrm>
            <a:prstGeom prst="rect">
              <a:avLst/>
            </a:prstGeom>
            <a:solidFill>
              <a:schemeClr val="bg1">
                <a:alpha val="49019"/>
              </a:schemeClr>
            </a:solidFill>
            <a:ln w="25400">
              <a:solidFill>
                <a:srgbClr val="FF0000"/>
              </a:solidFill>
              <a:miter lim="800000"/>
              <a:headEnd/>
              <a:tailEnd/>
            </a:ln>
          </p:spPr>
          <p:txBody>
            <a:bodyPr lIns="24669" tIns="24669" rIns="24669" bIns="24669">
              <a:spAutoFit/>
            </a:bodyPr>
            <a:lstStyle/>
            <a:p>
              <a:pPr defTabSz="1788899"/>
              <a:r>
                <a:rPr lang="ru-RU" sz="1000" b="1" dirty="0">
                  <a:latin typeface="Times New Roman" pitchFamily="18" charset="0"/>
                  <a:cs typeface="Times New Roman" pitchFamily="18" charset="0"/>
                </a:rPr>
                <a:t>       </a:t>
              </a:r>
              <a:r>
                <a:rPr lang="ru-RU" sz="1000" b="1" u="sng" dirty="0">
                  <a:latin typeface="Times New Roman" pitchFamily="18" charset="0"/>
                  <a:cs typeface="Times New Roman" pitchFamily="18" charset="0"/>
                </a:rPr>
                <a:t>__13__</a:t>
              </a:r>
            </a:p>
            <a:p>
              <a:pPr defTabSz="1788899"/>
              <a:r>
                <a:rPr lang="ru-RU" sz="1000" b="1" dirty="0">
                  <a:latin typeface="Times New Roman" pitchFamily="18" charset="0"/>
                  <a:cs typeface="Times New Roman" pitchFamily="18" charset="0"/>
                </a:rPr>
                <a:t>         </a:t>
              </a:r>
              <a:r>
                <a:rPr lang="en-US" sz="1000" b="1" dirty="0"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1000" b="1" dirty="0">
                  <a:latin typeface="Times New Roman" pitchFamily="18" charset="0"/>
                  <a:cs typeface="Times New Roman" pitchFamily="18" charset="0"/>
                </a:rPr>
                <a:t>/750</a:t>
              </a:r>
            </a:p>
          </p:txBody>
        </p:sp>
        <p:sp>
          <p:nvSpPr>
            <p:cNvPr id="15541" name="Rectangle 9"/>
            <p:cNvSpPr>
              <a:spLocks noChangeArrowheads="1"/>
            </p:cNvSpPr>
            <p:nvPr/>
          </p:nvSpPr>
          <p:spPr bwMode="auto">
            <a:xfrm>
              <a:off x="3218949" y="7871684"/>
              <a:ext cx="130105" cy="356734"/>
            </a:xfrm>
            <a:prstGeom prst="rect">
              <a:avLst/>
            </a:prstGeom>
            <a:solidFill>
              <a:schemeClr val="bg1">
                <a:alpha val="49019"/>
              </a:schemeClr>
            </a:solidFill>
            <a:ln w="47625">
              <a:noFill/>
              <a:miter lim="800000"/>
              <a:headEnd/>
              <a:tailEnd/>
            </a:ln>
          </p:spPr>
          <p:txBody>
            <a:bodyPr wrap="none" lIns="24669" tIns="24669" rIns="24669" bIns="24669">
              <a:spAutoFit/>
            </a:bodyPr>
            <a:lstStyle/>
            <a:p>
              <a:pPr algn="ctr" defTabSz="1788899"/>
              <a:r>
                <a:rPr lang="ru-RU" sz="2000" dirty="0"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15542" name="Rectangle 9"/>
            <p:cNvSpPr>
              <a:spLocks noChangeArrowheads="1"/>
            </p:cNvSpPr>
            <p:nvPr/>
          </p:nvSpPr>
          <p:spPr bwMode="auto">
            <a:xfrm>
              <a:off x="3689215" y="7881187"/>
              <a:ext cx="172271" cy="356734"/>
            </a:xfrm>
            <a:prstGeom prst="rect">
              <a:avLst/>
            </a:prstGeom>
            <a:solidFill>
              <a:schemeClr val="bg1">
                <a:alpha val="49019"/>
              </a:schemeClr>
            </a:solidFill>
            <a:ln w="47625">
              <a:noFill/>
              <a:miter lim="800000"/>
              <a:headEnd/>
              <a:tailEnd/>
            </a:ln>
          </p:spPr>
          <p:txBody>
            <a:bodyPr wrap="none" lIns="24669" tIns="24669" rIns="24669" bIns="24669">
              <a:spAutoFit/>
            </a:bodyPr>
            <a:lstStyle/>
            <a:p>
              <a:pPr algn="ctr" defTabSz="1788899"/>
              <a:r>
                <a:rPr lang="ru-RU" sz="2000" dirty="0">
                  <a:latin typeface="Times New Roman" pitchFamily="18" charset="0"/>
                  <a:cs typeface="Times New Roman" pitchFamily="18" charset="0"/>
                </a:rPr>
                <a:t>А</a:t>
              </a:r>
            </a:p>
          </p:txBody>
        </p:sp>
      </p:grpSp>
      <p:sp>
        <p:nvSpPr>
          <p:cNvPr id="15406" name="Line 499"/>
          <p:cNvSpPr>
            <a:spLocks noChangeShapeType="1"/>
          </p:cNvSpPr>
          <p:nvPr/>
        </p:nvSpPr>
        <p:spPr bwMode="auto">
          <a:xfrm>
            <a:off x="9269413" y="8647113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128001" tIns="64001" rIns="128001" bIns="64001" anchor="ctr"/>
          <a:lstStyle/>
          <a:p>
            <a:endParaRPr lang="ru-RU"/>
          </a:p>
        </p:txBody>
      </p:sp>
      <p:sp>
        <p:nvSpPr>
          <p:cNvPr id="15407" name="Text Box 47"/>
          <p:cNvSpPr txBox="1">
            <a:spLocks noChangeArrowheads="1"/>
          </p:cNvSpPr>
          <p:nvPr/>
        </p:nvSpPr>
        <p:spPr bwMode="auto">
          <a:xfrm>
            <a:off x="1633538" y="7918451"/>
            <a:ext cx="1056889" cy="352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0204" tIns="60094" rIns="120204" bIns="60094">
            <a:spAutoFit/>
          </a:bodyPr>
          <a:lstStyle/>
          <a:p>
            <a:pPr defTabSz="1212704" eaLnBrk="0" hangingPunct="0"/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колодец;</a:t>
            </a:r>
          </a:p>
        </p:txBody>
      </p:sp>
      <p:cxnSp>
        <p:nvCxnSpPr>
          <p:cNvPr id="135" name="Прямая соединительная линия 134"/>
          <p:cNvCxnSpPr/>
          <p:nvPr/>
        </p:nvCxnSpPr>
        <p:spPr bwMode="auto">
          <a:xfrm>
            <a:off x="1076325" y="9040814"/>
            <a:ext cx="401638" cy="0"/>
          </a:xfrm>
          <a:prstGeom prst="line">
            <a:avLst/>
          </a:prstGeom>
          <a:ln w="349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09" name="Text Box 47"/>
          <p:cNvSpPr txBox="1">
            <a:spLocks noChangeArrowheads="1"/>
          </p:cNvSpPr>
          <p:nvPr/>
        </p:nvSpPr>
        <p:spPr bwMode="auto">
          <a:xfrm>
            <a:off x="1611313" y="8836027"/>
            <a:ext cx="2216245" cy="352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0204" tIns="60094" rIns="120204" bIns="60094">
            <a:spAutoFit/>
          </a:bodyPr>
          <a:lstStyle/>
          <a:p>
            <a:pPr defTabSz="1212704" eaLnBrk="0" hangingPunct="0"/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линии водоснабжения;</a:t>
            </a:r>
          </a:p>
        </p:txBody>
      </p:sp>
      <p:sp>
        <p:nvSpPr>
          <p:cNvPr id="15410" name="Text Box 47"/>
          <p:cNvSpPr txBox="1">
            <a:spLocks noChangeArrowheads="1"/>
          </p:cNvSpPr>
          <p:nvPr/>
        </p:nvSpPr>
        <p:spPr bwMode="auto">
          <a:xfrm>
            <a:off x="1633538" y="8596314"/>
            <a:ext cx="2208358" cy="352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0204" tIns="60094" rIns="120204" bIns="60094">
            <a:spAutoFit/>
          </a:bodyPr>
          <a:lstStyle/>
          <a:p>
            <a:pPr defTabSz="1212704" eaLnBrk="0" hangingPunct="0"/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водозаборная станция;</a:t>
            </a:r>
          </a:p>
        </p:txBody>
      </p:sp>
      <p:grpSp>
        <p:nvGrpSpPr>
          <p:cNvPr id="11" name="Группа 144"/>
          <p:cNvGrpSpPr>
            <a:grpSpLocks/>
          </p:cNvGrpSpPr>
          <p:nvPr/>
        </p:nvGrpSpPr>
        <p:grpSpPr bwMode="auto">
          <a:xfrm>
            <a:off x="1122363" y="8667752"/>
            <a:ext cx="306387" cy="301624"/>
            <a:chOff x="346075" y="6327775"/>
            <a:chExt cx="215900" cy="215900"/>
          </a:xfrm>
        </p:grpSpPr>
        <p:sp>
          <p:nvSpPr>
            <p:cNvPr id="15538" name="Овал 138"/>
            <p:cNvSpPr>
              <a:spLocks noChangeArrowheads="1"/>
            </p:cNvSpPr>
            <p:nvPr/>
          </p:nvSpPr>
          <p:spPr bwMode="auto">
            <a:xfrm>
              <a:off x="346075" y="6327775"/>
              <a:ext cx="215900" cy="215900"/>
            </a:xfrm>
            <a:prstGeom prst="ellipse">
              <a:avLst/>
            </a:prstGeom>
            <a:noFill/>
            <a:ln w="25400" algn="ctr">
              <a:solidFill>
                <a:srgbClr val="0070C0"/>
              </a:solidFill>
              <a:round/>
              <a:headEnd/>
              <a:tailEnd/>
            </a:ln>
          </p:spPr>
          <p:txBody>
            <a:bodyPr lIns="90789" tIns="45394" rIns="90789" bIns="45394" anchor="ctr"/>
            <a:lstStyle/>
            <a:p>
              <a:pPr algn="ctr" defTabSz="912703"/>
              <a:endParaRPr lang="ru-RU" sz="5500" b="1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5539" name="Овал 139"/>
            <p:cNvSpPr>
              <a:spLocks noChangeArrowheads="1"/>
            </p:cNvSpPr>
            <p:nvPr/>
          </p:nvSpPr>
          <p:spPr bwMode="auto">
            <a:xfrm>
              <a:off x="425201" y="6402772"/>
              <a:ext cx="71213" cy="72724"/>
            </a:xfrm>
            <a:prstGeom prst="ellipse">
              <a:avLst/>
            </a:prstGeom>
            <a:solidFill>
              <a:srgbClr val="0070C0"/>
            </a:solidFill>
            <a:ln w="25400" algn="ctr">
              <a:noFill/>
              <a:round/>
              <a:headEnd/>
              <a:tailEnd/>
            </a:ln>
          </p:spPr>
          <p:txBody>
            <a:bodyPr lIns="90789" tIns="45394" rIns="90789" bIns="45394" anchor="ctr"/>
            <a:lstStyle/>
            <a:p>
              <a:pPr algn="ctr" defTabSz="912703"/>
              <a:endParaRPr lang="ru-RU" sz="5500" b="1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12" name="Группа 143"/>
          <p:cNvGrpSpPr>
            <a:grpSpLocks/>
          </p:cNvGrpSpPr>
          <p:nvPr/>
        </p:nvGrpSpPr>
        <p:grpSpPr bwMode="auto">
          <a:xfrm>
            <a:off x="1122363" y="8340726"/>
            <a:ext cx="306387" cy="303213"/>
            <a:chOff x="785786" y="6215082"/>
            <a:chExt cx="215900" cy="215900"/>
          </a:xfrm>
        </p:grpSpPr>
        <p:sp>
          <p:nvSpPr>
            <p:cNvPr id="15535" name="Овал 141"/>
            <p:cNvSpPr>
              <a:spLocks noChangeArrowheads="1"/>
            </p:cNvSpPr>
            <p:nvPr/>
          </p:nvSpPr>
          <p:spPr bwMode="auto">
            <a:xfrm>
              <a:off x="785786" y="6215082"/>
              <a:ext cx="215900" cy="215900"/>
            </a:xfrm>
            <a:prstGeom prst="ellipse">
              <a:avLst/>
            </a:prstGeom>
            <a:noFill/>
            <a:ln w="25400" algn="ctr">
              <a:solidFill>
                <a:srgbClr val="0070C0"/>
              </a:solidFill>
              <a:round/>
              <a:headEnd/>
              <a:tailEnd/>
            </a:ln>
          </p:spPr>
          <p:txBody>
            <a:bodyPr lIns="90789" tIns="45394" rIns="90789" bIns="45394" anchor="ctr"/>
            <a:lstStyle/>
            <a:p>
              <a:pPr algn="ctr" defTabSz="912703"/>
              <a:endParaRPr lang="ru-RU" sz="5500" b="1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cxnSp>
          <p:nvCxnSpPr>
            <p:cNvPr id="143" name="Прямая соединительная линия 142"/>
            <p:cNvCxnSpPr/>
            <p:nvPr/>
          </p:nvCxnSpPr>
          <p:spPr>
            <a:xfrm rot="16200000" flipH="1">
              <a:off x="819114" y="6258197"/>
              <a:ext cx="152600" cy="138713"/>
            </a:xfrm>
            <a:prstGeom prst="lin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4" name="Прямая соединительная линия 143"/>
            <p:cNvCxnSpPr/>
            <p:nvPr/>
          </p:nvCxnSpPr>
          <p:spPr>
            <a:xfrm rot="16200000" flipH="1">
              <a:off x="826360" y="6257545"/>
              <a:ext cx="152400" cy="139700"/>
            </a:xfrm>
            <a:prstGeom prst="line">
              <a:avLst/>
            </a:prstGeom>
            <a:noFill/>
            <a:ln>
              <a:solidFill>
                <a:srgbClr val="0070C0"/>
              </a:solidFill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5413" name="Text Box 47"/>
          <p:cNvSpPr txBox="1">
            <a:spLocks noChangeArrowheads="1"/>
          </p:cNvSpPr>
          <p:nvPr/>
        </p:nvSpPr>
        <p:spPr bwMode="auto">
          <a:xfrm>
            <a:off x="1633539" y="8274051"/>
            <a:ext cx="2170463" cy="352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0204" tIns="60094" rIns="120204" bIns="60094">
            <a:spAutoFit/>
          </a:bodyPr>
          <a:lstStyle/>
          <a:p>
            <a:pPr defTabSz="1212704" eaLnBrk="0" hangingPunct="0"/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очистное сооружение;</a:t>
            </a:r>
          </a:p>
        </p:txBody>
      </p:sp>
      <p:sp>
        <p:nvSpPr>
          <p:cNvPr id="15414" name="Прямоугольник 145"/>
          <p:cNvSpPr>
            <a:spLocks noChangeArrowheads="1"/>
          </p:cNvSpPr>
          <p:nvPr/>
        </p:nvSpPr>
        <p:spPr bwMode="auto">
          <a:xfrm>
            <a:off x="1122363" y="7980362"/>
            <a:ext cx="306387" cy="304800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127103" tIns="63591" rIns="127103" bIns="63591" anchor="ctr"/>
          <a:lstStyle/>
          <a:p>
            <a:pPr algn="ctr" defTabSz="912703"/>
            <a:endParaRPr lang="ru-RU" sz="5500" b="1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grpSp>
        <p:nvGrpSpPr>
          <p:cNvPr id="13" name="Группа 186"/>
          <p:cNvGrpSpPr/>
          <p:nvPr/>
        </p:nvGrpSpPr>
        <p:grpSpPr bwMode="auto">
          <a:xfrm>
            <a:off x="1125466" y="7509010"/>
            <a:ext cx="300010" cy="398460"/>
            <a:chOff x="2357422" y="4357694"/>
            <a:chExt cx="1296000" cy="1427572"/>
          </a:xfrm>
          <a:solidFill>
            <a:srgbClr val="996633"/>
          </a:solidFill>
        </p:grpSpPr>
        <p:grpSp>
          <p:nvGrpSpPr>
            <p:cNvPr id="14" name="Группа 179"/>
            <p:cNvGrpSpPr/>
            <p:nvPr/>
          </p:nvGrpSpPr>
          <p:grpSpPr>
            <a:xfrm>
              <a:off x="2357422" y="4357694"/>
              <a:ext cx="1296000" cy="1421625"/>
              <a:chOff x="5719758" y="4864895"/>
              <a:chExt cx="1296000" cy="1421625"/>
            </a:xfrm>
            <a:grpFill/>
          </p:grpSpPr>
          <p:cxnSp>
            <p:nvCxnSpPr>
              <p:cNvPr id="153" name="Прямая соединительная линия 152"/>
              <p:cNvCxnSpPr/>
              <p:nvPr/>
            </p:nvCxnSpPr>
            <p:spPr>
              <a:xfrm flipV="1">
                <a:off x="6000760" y="6286500"/>
                <a:ext cx="726271" cy="20"/>
              </a:xfrm>
              <a:prstGeom prst="line">
                <a:avLst/>
              </a:prstGeom>
              <a:grpFill/>
              <a:ln w="34925">
                <a:solidFill>
                  <a:srgbClr val="9966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Прямая соединительная линия 153"/>
              <p:cNvCxnSpPr/>
              <p:nvPr/>
            </p:nvCxnSpPr>
            <p:spPr>
              <a:xfrm rot="5400000" flipH="1" flipV="1">
                <a:off x="5669755" y="5936457"/>
                <a:ext cx="697706" cy="2381"/>
              </a:xfrm>
              <a:prstGeom prst="line">
                <a:avLst/>
              </a:prstGeom>
              <a:grpFill/>
              <a:ln w="34925">
                <a:solidFill>
                  <a:srgbClr val="9966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Прямая соединительная линия 154"/>
              <p:cNvCxnSpPr/>
              <p:nvPr/>
            </p:nvCxnSpPr>
            <p:spPr>
              <a:xfrm rot="5400000" flipH="1" flipV="1">
                <a:off x="6362702" y="5931694"/>
                <a:ext cx="697706" cy="2381"/>
              </a:xfrm>
              <a:prstGeom prst="line">
                <a:avLst/>
              </a:prstGeom>
              <a:grpFill/>
              <a:ln w="34925">
                <a:solidFill>
                  <a:srgbClr val="9966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Прямая соединительная линия 155"/>
              <p:cNvCxnSpPr/>
              <p:nvPr/>
            </p:nvCxnSpPr>
            <p:spPr>
              <a:xfrm flipV="1">
                <a:off x="5719758" y="4881542"/>
                <a:ext cx="1296000" cy="20"/>
              </a:xfrm>
              <a:prstGeom prst="line">
                <a:avLst/>
              </a:prstGeom>
              <a:grpFill/>
              <a:ln w="34925">
                <a:solidFill>
                  <a:srgbClr val="9966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Прямая соединительная линия 156"/>
              <p:cNvCxnSpPr/>
              <p:nvPr/>
            </p:nvCxnSpPr>
            <p:spPr>
              <a:xfrm rot="16200000" flipV="1">
                <a:off x="5535218" y="5078015"/>
                <a:ext cx="407193" cy="4"/>
              </a:xfrm>
              <a:prstGeom prst="line">
                <a:avLst/>
              </a:prstGeom>
              <a:grpFill/>
              <a:ln w="34925">
                <a:solidFill>
                  <a:srgbClr val="9966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Прямая соединительная линия 157"/>
              <p:cNvCxnSpPr/>
              <p:nvPr/>
            </p:nvCxnSpPr>
            <p:spPr>
              <a:xfrm rot="16200000" flipV="1">
                <a:off x="6792518" y="5068490"/>
                <a:ext cx="407193" cy="4"/>
              </a:xfrm>
              <a:prstGeom prst="line">
                <a:avLst/>
              </a:prstGeom>
              <a:grpFill/>
              <a:ln w="34925">
                <a:solidFill>
                  <a:srgbClr val="9966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Прямая соединительная линия 158"/>
              <p:cNvCxnSpPr/>
              <p:nvPr/>
            </p:nvCxnSpPr>
            <p:spPr>
              <a:xfrm rot="16200000" flipV="1">
                <a:off x="5705476" y="5288756"/>
                <a:ext cx="347662" cy="295276"/>
              </a:xfrm>
              <a:prstGeom prst="line">
                <a:avLst/>
              </a:prstGeom>
              <a:grpFill/>
              <a:ln w="34925">
                <a:solidFill>
                  <a:srgbClr val="9966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Прямая соединительная линия 159"/>
              <p:cNvCxnSpPr/>
              <p:nvPr/>
            </p:nvCxnSpPr>
            <p:spPr>
              <a:xfrm rot="5400000" flipH="1" flipV="1">
                <a:off x="6677024" y="5283995"/>
                <a:ext cx="354808" cy="292894"/>
              </a:xfrm>
              <a:prstGeom prst="line">
                <a:avLst/>
              </a:prstGeom>
              <a:grpFill/>
              <a:ln w="34925">
                <a:solidFill>
                  <a:srgbClr val="9966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9" name="Прямоугольник 148"/>
            <p:cNvSpPr/>
            <p:nvPr/>
          </p:nvSpPr>
          <p:spPr>
            <a:xfrm>
              <a:off x="2655568" y="4389120"/>
              <a:ext cx="700280" cy="1396146"/>
            </a:xfrm>
            <a:prstGeom prst="rect">
              <a:avLst/>
            </a:prstGeom>
            <a:grpFill/>
            <a:ln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5500" b="1" dirty="0"/>
            </a:p>
          </p:txBody>
        </p:sp>
        <p:sp>
          <p:nvSpPr>
            <p:cNvPr id="150" name="Прямоугольник 149"/>
            <p:cNvSpPr/>
            <p:nvPr/>
          </p:nvSpPr>
          <p:spPr>
            <a:xfrm>
              <a:off x="2387344" y="4367784"/>
              <a:ext cx="1233680" cy="396240"/>
            </a:xfrm>
            <a:prstGeom prst="rect">
              <a:avLst/>
            </a:prstGeom>
            <a:grpFill/>
            <a:ln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5500" b="1" dirty="0"/>
            </a:p>
          </p:txBody>
        </p:sp>
        <p:sp>
          <p:nvSpPr>
            <p:cNvPr id="151" name="Прямоугольник 150"/>
            <p:cNvSpPr/>
            <p:nvPr/>
          </p:nvSpPr>
          <p:spPr>
            <a:xfrm rot="2806969">
              <a:off x="2417218" y="4626160"/>
              <a:ext cx="421552" cy="332394"/>
            </a:xfrm>
            <a:prstGeom prst="rect">
              <a:avLst/>
            </a:prstGeom>
            <a:grpFill/>
            <a:ln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5500" b="1" dirty="0"/>
            </a:p>
          </p:txBody>
        </p:sp>
        <p:sp>
          <p:nvSpPr>
            <p:cNvPr id="152" name="Прямоугольник 151"/>
            <p:cNvSpPr/>
            <p:nvPr/>
          </p:nvSpPr>
          <p:spPr>
            <a:xfrm rot="18627437">
              <a:off x="3142541" y="4655743"/>
              <a:ext cx="421552" cy="332394"/>
            </a:xfrm>
            <a:prstGeom prst="rect">
              <a:avLst/>
            </a:prstGeom>
            <a:grpFill/>
            <a:ln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5500" b="1" dirty="0"/>
            </a:p>
          </p:txBody>
        </p:sp>
      </p:grpSp>
      <p:sp>
        <p:nvSpPr>
          <p:cNvPr id="15416" name="Text Box 47"/>
          <p:cNvSpPr txBox="1">
            <a:spLocks noChangeArrowheads="1"/>
          </p:cNvSpPr>
          <p:nvPr/>
        </p:nvSpPr>
        <p:spPr bwMode="auto">
          <a:xfrm>
            <a:off x="1633539" y="7485064"/>
            <a:ext cx="2107241" cy="352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0204" tIns="60094" rIns="120204" bIns="60094">
            <a:spAutoFit/>
          </a:bodyPr>
          <a:lstStyle/>
          <a:p>
            <a:pPr defTabSz="1212704" eaLnBrk="0" hangingPunct="0"/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водонапорная башня;</a:t>
            </a:r>
          </a:p>
        </p:txBody>
      </p:sp>
      <p:sp>
        <p:nvSpPr>
          <p:cNvPr id="15417" name="Text Box 47"/>
          <p:cNvSpPr txBox="1">
            <a:spLocks noChangeArrowheads="1"/>
          </p:cNvSpPr>
          <p:nvPr/>
        </p:nvSpPr>
        <p:spPr bwMode="auto">
          <a:xfrm>
            <a:off x="1638301" y="7013577"/>
            <a:ext cx="1254764" cy="352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0204" tIns="60094" rIns="120204" bIns="60094">
            <a:spAutoFit/>
          </a:bodyPr>
          <a:lstStyle/>
          <a:p>
            <a:pPr defTabSz="1212704" eaLnBrk="0" hangingPunct="0"/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котельные;</a:t>
            </a:r>
          </a:p>
        </p:txBody>
      </p:sp>
      <p:grpSp>
        <p:nvGrpSpPr>
          <p:cNvPr id="15" name="Group 253"/>
          <p:cNvGrpSpPr>
            <a:grpSpLocks/>
          </p:cNvGrpSpPr>
          <p:nvPr/>
        </p:nvGrpSpPr>
        <p:grpSpPr bwMode="auto">
          <a:xfrm>
            <a:off x="1028700" y="6962776"/>
            <a:ext cx="493713" cy="466725"/>
            <a:chOff x="476" y="3248"/>
            <a:chExt cx="408" cy="409"/>
          </a:xfrm>
        </p:grpSpPr>
        <p:sp>
          <p:nvSpPr>
            <p:cNvPr id="15533" name="Rectangle 254"/>
            <p:cNvSpPr>
              <a:spLocks noChangeArrowheads="1"/>
            </p:cNvSpPr>
            <p:nvPr/>
          </p:nvSpPr>
          <p:spPr bwMode="auto">
            <a:xfrm>
              <a:off x="476" y="3478"/>
              <a:ext cx="363" cy="181"/>
            </a:xfrm>
            <a:prstGeom prst="rect">
              <a:avLst/>
            </a:prstGeom>
            <a:solidFill>
              <a:srgbClr val="FF0000"/>
            </a:solidFill>
            <a:ln w="254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lIns="90789" tIns="45394" rIns="90789" bIns="45394" anchor="ctr"/>
            <a:lstStyle/>
            <a:p>
              <a:pPr algn="ctr" defTabSz="912703"/>
              <a:endParaRPr lang="ru-RU" sz="5500" b="1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5534" name="AutoShape 255"/>
            <p:cNvSpPr>
              <a:spLocks noChangeArrowheads="1"/>
            </p:cNvSpPr>
            <p:nvPr/>
          </p:nvSpPr>
          <p:spPr bwMode="auto">
            <a:xfrm rot="10800000">
              <a:off x="703" y="3248"/>
              <a:ext cx="181" cy="40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35 w 21600"/>
                <a:gd name="T13" fmla="*/ 4489 h 21600"/>
                <a:gd name="T14" fmla="*/ 17065 w 21600"/>
                <a:gd name="T15" fmla="*/ 1711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0000"/>
            </a:solidFill>
            <a:ln w="254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rot="10800000" lIns="90789" tIns="45394" rIns="90789" bIns="45394" anchor="ctr"/>
            <a:lstStyle/>
            <a:p>
              <a:endParaRPr lang="ru-RU"/>
            </a:p>
          </p:txBody>
        </p:sp>
      </p:grpSp>
      <p:sp>
        <p:nvSpPr>
          <p:cNvPr id="15419" name="Text Box 47"/>
          <p:cNvSpPr txBox="1">
            <a:spLocks noChangeArrowheads="1"/>
          </p:cNvSpPr>
          <p:nvPr/>
        </p:nvSpPr>
        <p:spPr bwMode="auto">
          <a:xfrm>
            <a:off x="1624014" y="6534151"/>
            <a:ext cx="1683150" cy="352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0204" tIns="60094" rIns="120204" bIns="60094">
            <a:spAutoFit/>
          </a:bodyPr>
          <a:lstStyle/>
          <a:p>
            <a:pPr defTabSz="1212704" eaLnBrk="0" hangingPunct="0"/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тепловой пункт;</a:t>
            </a:r>
          </a:p>
        </p:txBody>
      </p:sp>
      <p:sp>
        <p:nvSpPr>
          <p:cNvPr id="15420" name="Овал 166"/>
          <p:cNvSpPr>
            <a:spLocks noChangeArrowheads="1"/>
          </p:cNvSpPr>
          <p:nvPr/>
        </p:nvSpPr>
        <p:spPr bwMode="auto">
          <a:xfrm>
            <a:off x="1122363" y="6591301"/>
            <a:ext cx="306387" cy="304800"/>
          </a:xfrm>
          <a:prstGeom prst="ellipse">
            <a:avLst/>
          </a:prstGeom>
          <a:solidFill>
            <a:srgbClr val="FF0000"/>
          </a:solidFill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lIns="127103" tIns="63591" rIns="127103" bIns="63591" anchor="ctr"/>
          <a:lstStyle/>
          <a:p>
            <a:pPr algn="ctr" defTabSz="912703"/>
            <a:endParaRPr lang="ru-RU" sz="5500" b="1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5421" name="Line 499"/>
          <p:cNvSpPr>
            <a:spLocks noChangeShapeType="1"/>
          </p:cNvSpPr>
          <p:nvPr/>
        </p:nvSpPr>
        <p:spPr bwMode="auto">
          <a:xfrm>
            <a:off x="8472488" y="1978025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127954" tIns="63980" rIns="127954" bIns="63980" anchor="ctr"/>
          <a:lstStyle/>
          <a:p>
            <a:endParaRPr lang="ru-RU"/>
          </a:p>
        </p:txBody>
      </p:sp>
      <p:grpSp>
        <p:nvGrpSpPr>
          <p:cNvPr id="16" name="Group 265"/>
          <p:cNvGrpSpPr>
            <a:grpSpLocks/>
          </p:cNvGrpSpPr>
          <p:nvPr/>
        </p:nvGrpSpPr>
        <p:grpSpPr bwMode="auto">
          <a:xfrm>
            <a:off x="6678613" y="1566864"/>
            <a:ext cx="709612" cy="279399"/>
            <a:chOff x="249" y="2931"/>
            <a:chExt cx="907" cy="363"/>
          </a:xfrm>
        </p:grpSpPr>
        <p:sp>
          <p:nvSpPr>
            <p:cNvPr id="15528" name="Rectangle 266"/>
            <p:cNvSpPr>
              <a:spLocks noChangeArrowheads="1"/>
            </p:cNvSpPr>
            <p:nvPr/>
          </p:nvSpPr>
          <p:spPr bwMode="auto">
            <a:xfrm>
              <a:off x="431" y="2931"/>
              <a:ext cx="544" cy="363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90789" tIns="45394" rIns="90789" bIns="45394" anchor="ctr"/>
            <a:lstStyle/>
            <a:p>
              <a:pPr defTabSz="1277784"/>
              <a:endParaRPr lang="ru-RU" sz="5500" b="1" dirty="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5529" name="Line 267"/>
            <p:cNvSpPr>
              <a:spLocks noChangeShapeType="1"/>
            </p:cNvSpPr>
            <p:nvPr/>
          </p:nvSpPr>
          <p:spPr bwMode="auto">
            <a:xfrm>
              <a:off x="249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30" name="Line 268"/>
            <p:cNvSpPr>
              <a:spLocks noChangeShapeType="1"/>
            </p:cNvSpPr>
            <p:nvPr/>
          </p:nvSpPr>
          <p:spPr bwMode="auto">
            <a:xfrm>
              <a:off x="249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31" name="Line 269"/>
            <p:cNvSpPr>
              <a:spLocks noChangeShapeType="1"/>
            </p:cNvSpPr>
            <p:nvPr/>
          </p:nvSpPr>
          <p:spPr bwMode="auto">
            <a:xfrm>
              <a:off x="975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32" name="Line 270"/>
            <p:cNvSpPr>
              <a:spLocks noChangeShapeType="1"/>
            </p:cNvSpPr>
            <p:nvPr/>
          </p:nvSpPr>
          <p:spPr bwMode="auto">
            <a:xfrm>
              <a:off x="975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423" name="Text Box 47"/>
          <p:cNvSpPr txBox="1">
            <a:spLocks noChangeArrowheads="1"/>
          </p:cNvSpPr>
          <p:nvPr/>
        </p:nvSpPr>
        <p:spPr bwMode="auto">
          <a:xfrm>
            <a:off x="7466014" y="1522414"/>
            <a:ext cx="3240087" cy="358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0162" tIns="60073" rIns="120162" bIns="60073">
            <a:spAutoFit/>
          </a:bodyPr>
          <a:lstStyle/>
          <a:p>
            <a:pPr defTabSz="1212704" eaLnBrk="0" hangingPunct="0"/>
            <a:r>
              <a:rPr lang="en-US" sz="15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5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трансформаторные подстанции;</a:t>
            </a:r>
          </a:p>
        </p:txBody>
      </p:sp>
      <p:cxnSp>
        <p:nvCxnSpPr>
          <p:cNvPr id="183" name="Прямая соединительная линия 182"/>
          <p:cNvCxnSpPr/>
          <p:nvPr/>
        </p:nvCxnSpPr>
        <p:spPr bwMode="auto">
          <a:xfrm>
            <a:off x="6686551" y="1984375"/>
            <a:ext cx="703263" cy="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Прямая соединительная линия 183"/>
          <p:cNvCxnSpPr/>
          <p:nvPr/>
        </p:nvCxnSpPr>
        <p:spPr bwMode="auto">
          <a:xfrm>
            <a:off x="6686550" y="2300288"/>
            <a:ext cx="698501" cy="1588"/>
          </a:xfrm>
          <a:prstGeom prst="line">
            <a:avLst/>
          </a:prstGeom>
          <a:ln w="19050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26" name="Text Box 47"/>
          <p:cNvSpPr txBox="1">
            <a:spLocks noChangeArrowheads="1"/>
          </p:cNvSpPr>
          <p:nvPr/>
        </p:nvSpPr>
        <p:spPr bwMode="auto">
          <a:xfrm>
            <a:off x="7466014" y="1828801"/>
            <a:ext cx="2952750" cy="358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0162" tIns="60073" rIns="120162" bIns="60073">
            <a:spAutoFit/>
          </a:bodyPr>
          <a:lstStyle/>
          <a:p>
            <a:pPr defTabSz="1212704" eaLnBrk="0" hangingPunct="0"/>
            <a:r>
              <a:rPr lang="en-US" sz="15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5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линии </a:t>
            </a:r>
            <a:r>
              <a:rPr lang="ru-RU" sz="15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эл</a:t>
            </a:r>
            <a:r>
              <a:rPr lang="ru-RU" sz="15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снабжения  35 кВ;</a:t>
            </a:r>
          </a:p>
        </p:txBody>
      </p:sp>
      <p:sp>
        <p:nvSpPr>
          <p:cNvPr id="15427" name="Text Box 47"/>
          <p:cNvSpPr txBox="1">
            <a:spLocks noChangeArrowheads="1"/>
          </p:cNvSpPr>
          <p:nvPr/>
        </p:nvSpPr>
        <p:spPr bwMode="auto">
          <a:xfrm>
            <a:off x="7466015" y="2143126"/>
            <a:ext cx="2955925" cy="358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0162" tIns="60073" rIns="120162" bIns="60073">
            <a:spAutoFit/>
          </a:bodyPr>
          <a:lstStyle/>
          <a:p>
            <a:pPr defTabSz="1212704" eaLnBrk="0" hangingPunct="0"/>
            <a:r>
              <a:rPr lang="en-US" sz="15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5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линии </a:t>
            </a:r>
            <a:r>
              <a:rPr lang="ru-RU" sz="15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эл</a:t>
            </a:r>
            <a:r>
              <a:rPr lang="ru-RU" sz="15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снабжения  0,4 кВ;</a:t>
            </a:r>
          </a:p>
        </p:txBody>
      </p:sp>
      <p:grpSp>
        <p:nvGrpSpPr>
          <p:cNvPr id="17" name="Group 265"/>
          <p:cNvGrpSpPr>
            <a:grpSpLocks/>
          </p:cNvGrpSpPr>
          <p:nvPr/>
        </p:nvGrpSpPr>
        <p:grpSpPr bwMode="auto">
          <a:xfrm>
            <a:off x="6685880" y="1176528"/>
            <a:ext cx="698279" cy="278627"/>
            <a:chOff x="249" y="2931"/>
            <a:chExt cx="907" cy="363"/>
          </a:xfrm>
          <a:solidFill>
            <a:schemeClr val="tx1"/>
          </a:solidFill>
        </p:grpSpPr>
        <p:sp>
          <p:nvSpPr>
            <p:cNvPr id="203" name="Rectangle 266"/>
            <p:cNvSpPr>
              <a:spLocks noChangeArrowheads="1"/>
            </p:cNvSpPr>
            <p:nvPr/>
          </p:nvSpPr>
          <p:spPr bwMode="auto">
            <a:xfrm>
              <a:off x="431" y="2931"/>
              <a:ext cx="544" cy="363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1279544">
                <a:defRPr/>
              </a:pPr>
              <a:endParaRPr lang="ru-RU" sz="5500" b="1" dirty="0">
                <a:solidFill>
                  <a:prstClr val="black"/>
                </a:solidFill>
              </a:endParaRPr>
            </a:p>
          </p:txBody>
        </p:sp>
        <p:sp>
          <p:nvSpPr>
            <p:cNvPr id="204" name="Line 267"/>
            <p:cNvSpPr>
              <a:spLocks noChangeShapeType="1"/>
            </p:cNvSpPr>
            <p:nvPr/>
          </p:nvSpPr>
          <p:spPr bwMode="auto">
            <a:xfrm>
              <a:off x="249" y="3067"/>
              <a:ext cx="181" cy="0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1279544">
                <a:defRPr/>
              </a:pPr>
              <a:endParaRPr lang="ru-RU" sz="5500" b="1" dirty="0">
                <a:solidFill>
                  <a:prstClr val="black"/>
                </a:solidFill>
              </a:endParaRPr>
            </a:p>
          </p:txBody>
        </p:sp>
        <p:sp>
          <p:nvSpPr>
            <p:cNvPr id="205" name="Line 268"/>
            <p:cNvSpPr>
              <a:spLocks noChangeShapeType="1"/>
            </p:cNvSpPr>
            <p:nvPr/>
          </p:nvSpPr>
          <p:spPr bwMode="auto">
            <a:xfrm>
              <a:off x="249" y="3203"/>
              <a:ext cx="181" cy="0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1279544">
                <a:defRPr/>
              </a:pPr>
              <a:endParaRPr lang="ru-RU" sz="5500" b="1" dirty="0">
                <a:solidFill>
                  <a:prstClr val="black"/>
                </a:solidFill>
              </a:endParaRPr>
            </a:p>
          </p:txBody>
        </p:sp>
        <p:sp>
          <p:nvSpPr>
            <p:cNvPr id="206" name="Line 269"/>
            <p:cNvSpPr>
              <a:spLocks noChangeShapeType="1"/>
            </p:cNvSpPr>
            <p:nvPr/>
          </p:nvSpPr>
          <p:spPr bwMode="auto">
            <a:xfrm>
              <a:off x="975" y="3203"/>
              <a:ext cx="181" cy="0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1279544">
                <a:defRPr/>
              </a:pPr>
              <a:endParaRPr lang="ru-RU" sz="5500" b="1" dirty="0">
                <a:solidFill>
                  <a:prstClr val="black"/>
                </a:solidFill>
              </a:endParaRPr>
            </a:p>
          </p:txBody>
        </p:sp>
        <p:sp>
          <p:nvSpPr>
            <p:cNvPr id="207" name="Line 270"/>
            <p:cNvSpPr>
              <a:spLocks noChangeShapeType="1"/>
            </p:cNvSpPr>
            <p:nvPr/>
          </p:nvSpPr>
          <p:spPr bwMode="auto">
            <a:xfrm>
              <a:off x="975" y="3067"/>
              <a:ext cx="181" cy="0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1279544">
                <a:defRPr/>
              </a:pPr>
              <a:endParaRPr lang="ru-RU" sz="5500" b="1" dirty="0">
                <a:solidFill>
                  <a:prstClr val="black"/>
                </a:solidFill>
              </a:endParaRPr>
            </a:p>
          </p:txBody>
        </p:sp>
      </p:grpSp>
      <p:sp>
        <p:nvSpPr>
          <p:cNvPr id="15429" name="Text Box 47"/>
          <p:cNvSpPr txBox="1">
            <a:spLocks noChangeArrowheads="1"/>
          </p:cNvSpPr>
          <p:nvPr/>
        </p:nvSpPr>
        <p:spPr bwMode="auto">
          <a:xfrm>
            <a:off x="7466015" y="1146177"/>
            <a:ext cx="917575" cy="358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0162" tIns="60073" rIns="120162" bIns="60073">
            <a:spAutoFit/>
          </a:bodyPr>
          <a:lstStyle/>
          <a:p>
            <a:pPr defTabSz="1212704" eaLnBrk="0" hangingPunct="0"/>
            <a:r>
              <a:rPr lang="en-US" sz="15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5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ДЭС;</a:t>
            </a:r>
          </a:p>
        </p:txBody>
      </p:sp>
      <p:sp>
        <p:nvSpPr>
          <p:cNvPr id="15430" name="Line 499"/>
          <p:cNvSpPr>
            <a:spLocks noChangeShapeType="1"/>
          </p:cNvSpPr>
          <p:nvPr/>
        </p:nvSpPr>
        <p:spPr bwMode="auto">
          <a:xfrm>
            <a:off x="8691563" y="4184650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127985" tIns="63994" rIns="127985" bIns="63994" anchor="ctr"/>
          <a:lstStyle/>
          <a:p>
            <a:endParaRPr lang="ru-RU"/>
          </a:p>
        </p:txBody>
      </p:sp>
      <p:sp>
        <p:nvSpPr>
          <p:cNvPr id="15431" name="Text Box 47"/>
          <p:cNvSpPr txBox="1">
            <a:spLocks noChangeArrowheads="1"/>
          </p:cNvSpPr>
          <p:nvPr/>
        </p:nvSpPr>
        <p:spPr bwMode="auto">
          <a:xfrm>
            <a:off x="7477126" y="4071939"/>
            <a:ext cx="3100388" cy="358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0190" tIns="60087" rIns="120190" bIns="60087">
            <a:spAutoFit/>
          </a:bodyPr>
          <a:lstStyle/>
          <a:p>
            <a:pPr defTabSz="1212704" eaLnBrk="0" hangingPunct="0"/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газораспределительный пункт;</a:t>
            </a:r>
          </a:p>
        </p:txBody>
      </p:sp>
      <p:cxnSp>
        <p:nvCxnSpPr>
          <p:cNvPr id="215" name="Прямая соединительная линия 214"/>
          <p:cNvCxnSpPr/>
          <p:nvPr/>
        </p:nvCxnSpPr>
        <p:spPr bwMode="auto">
          <a:xfrm>
            <a:off x="6672263" y="4583113"/>
            <a:ext cx="704850" cy="0"/>
          </a:xfrm>
          <a:prstGeom prst="line">
            <a:avLst/>
          </a:prstGeom>
          <a:ln w="3492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33" name="Text Box 47"/>
          <p:cNvSpPr txBox="1">
            <a:spLocks noChangeArrowheads="1"/>
          </p:cNvSpPr>
          <p:nvPr/>
        </p:nvSpPr>
        <p:spPr bwMode="auto">
          <a:xfrm>
            <a:off x="7488238" y="4376738"/>
            <a:ext cx="2825750" cy="358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0190" tIns="60087" rIns="120190" bIns="60087">
            <a:spAutoFit/>
          </a:bodyPr>
          <a:lstStyle/>
          <a:p>
            <a:pPr defTabSz="1212704" eaLnBrk="0" hangingPunct="0"/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линии газоснабжения;</a:t>
            </a:r>
          </a:p>
        </p:txBody>
      </p:sp>
      <p:sp>
        <p:nvSpPr>
          <p:cNvPr id="15434" name="Прямоугольник 216"/>
          <p:cNvSpPr>
            <a:spLocks noChangeArrowheads="1"/>
          </p:cNvSpPr>
          <p:nvPr/>
        </p:nvSpPr>
        <p:spPr bwMode="auto">
          <a:xfrm>
            <a:off x="6913563" y="4122738"/>
            <a:ext cx="298451" cy="300037"/>
          </a:xfrm>
          <a:prstGeom prst="rect">
            <a:avLst/>
          </a:prstGeom>
          <a:solidFill>
            <a:srgbClr val="FF0000"/>
          </a:solidFill>
          <a:ln w="25400" algn="ctr">
            <a:solidFill>
              <a:srgbClr val="FFFF00"/>
            </a:solidFill>
            <a:miter lim="800000"/>
            <a:headEnd/>
            <a:tailEnd/>
          </a:ln>
        </p:spPr>
        <p:txBody>
          <a:bodyPr lIns="127089" tIns="63584" rIns="127089" bIns="63584" anchor="ctr"/>
          <a:lstStyle/>
          <a:p>
            <a:pPr algn="ctr" defTabSz="912703"/>
            <a:endParaRPr lang="ru-RU" sz="5500" b="1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cxnSp>
        <p:nvCxnSpPr>
          <p:cNvPr id="218" name="Прямая соединительная линия 217"/>
          <p:cNvCxnSpPr/>
          <p:nvPr/>
        </p:nvCxnSpPr>
        <p:spPr bwMode="auto">
          <a:xfrm>
            <a:off x="6661149" y="4840289"/>
            <a:ext cx="704850" cy="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36" name="Text Box 47"/>
          <p:cNvSpPr txBox="1">
            <a:spLocks noChangeArrowheads="1"/>
          </p:cNvSpPr>
          <p:nvPr/>
        </p:nvSpPr>
        <p:spPr bwMode="auto">
          <a:xfrm>
            <a:off x="7488238" y="4645026"/>
            <a:ext cx="2640012" cy="358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0204" tIns="60094" rIns="120204" bIns="60094">
            <a:spAutoFit/>
          </a:bodyPr>
          <a:lstStyle/>
          <a:p>
            <a:pPr defTabSz="1212704" eaLnBrk="0" hangingPunct="0"/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линии теплоснабжения;</a:t>
            </a:r>
          </a:p>
        </p:txBody>
      </p:sp>
      <p:sp>
        <p:nvSpPr>
          <p:cNvPr id="15437" name="Прямоугольник 219"/>
          <p:cNvSpPr>
            <a:spLocks noChangeArrowheads="1"/>
          </p:cNvSpPr>
          <p:nvPr/>
        </p:nvSpPr>
        <p:spPr bwMode="auto">
          <a:xfrm>
            <a:off x="6996114" y="5040313"/>
            <a:ext cx="214312" cy="142876"/>
          </a:xfrm>
          <a:prstGeom prst="rect">
            <a:avLst/>
          </a:prstGeom>
          <a:solidFill>
            <a:srgbClr val="FFC000"/>
          </a:solidFill>
          <a:ln w="25400" algn="ctr">
            <a:solidFill>
              <a:srgbClr val="FFC000"/>
            </a:solidFill>
            <a:miter lim="800000"/>
            <a:headEnd/>
            <a:tailEnd/>
          </a:ln>
        </p:spPr>
        <p:txBody>
          <a:bodyPr lIns="90779" tIns="45388" rIns="90779" bIns="45388" anchor="ctr"/>
          <a:lstStyle/>
          <a:p>
            <a:pPr algn="ctr" defTabSz="912703"/>
            <a:endParaRPr lang="ru-RU" sz="5500" b="1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5438" name="Прямоугольник 220"/>
          <p:cNvSpPr>
            <a:spLocks noChangeArrowheads="1"/>
          </p:cNvSpPr>
          <p:nvPr/>
        </p:nvSpPr>
        <p:spPr bwMode="auto">
          <a:xfrm>
            <a:off x="6996114" y="5310188"/>
            <a:ext cx="214312" cy="139700"/>
          </a:xfrm>
          <a:prstGeom prst="rect">
            <a:avLst/>
          </a:prstGeom>
          <a:solidFill>
            <a:srgbClr val="996633"/>
          </a:solidFill>
          <a:ln w="25400" algn="ctr">
            <a:solidFill>
              <a:srgbClr val="996633"/>
            </a:solidFill>
            <a:miter lim="800000"/>
            <a:headEnd/>
            <a:tailEnd/>
          </a:ln>
        </p:spPr>
        <p:txBody>
          <a:bodyPr lIns="90779" tIns="45388" rIns="90779" bIns="45388" anchor="ctr"/>
          <a:lstStyle/>
          <a:p>
            <a:pPr algn="ctr" defTabSz="912703"/>
            <a:endParaRPr lang="ru-RU" sz="5500" b="1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5439" name="Text Box 47"/>
          <p:cNvSpPr txBox="1">
            <a:spLocks noChangeArrowheads="1"/>
          </p:cNvSpPr>
          <p:nvPr/>
        </p:nvSpPr>
        <p:spPr bwMode="auto">
          <a:xfrm>
            <a:off x="7478714" y="4902202"/>
            <a:ext cx="3810001" cy="358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0204" tIns="60094" rIns="120204" bIns="60094">
            <a:spAutoFit/>
          </a:bodyPr>
          <a:lstStyle/>
          <a:p>
            <a:pPr defTabSz="1212704" eaLnBrk="0" hangingPunct="0"/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жилые дома центрального отопления;</a:t>
            </a:r>
          </a:p>
        </p:txBody>
      </p:sp>
      <p:sp>
        <p:nvSpPr>
          <p:cNvPr id="15440" name="Text Box 47"/>
          <p:cNvSpPr txBox="1">
            <a:spLocks noChangeArrowheads="1"/>
          </p:cNvSpPr>
          <p:nvPr/>
        </p:nvSpPr>
        <p:spPr bwMode="auto">
          <a:xfrm>
            <a:off x="7478713" y="5207001"/>
            <a:ext cx="3378200" cy="358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0204" tIns="60094" rIns="120204" bIns="60094">
            <a:spAutoFit/>
          </a:bodyPr>
          <a:lstStyle/>
          <a:p>
            <a:pPr defTabSz="1212704" eaLnBrk="0" hangingPunct="0"/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жилые дома печного отопления; </a:t>
            </a:r>
          </a:p>
        </p:txBody>
      </p:sp>
      <p:sp>
        <p:nvSpPr>
          <p:cNvPr id="15441" name="Line 499"/>
          <p:cNvSpPr>
            <a:spLocks noChangeShapeType="1"/>
          </p:cNvSpPr>
          <p:nvPr/>
        </p:nvSpPr>
        <p:spPr bwMode="auto">
          <a:xfrm>
            <a:off x="8572500" y="7554912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91406" tIns="45703" rIns="91406" bIns="45703" anchor="ctr"/>
          <a:lstStyle/>
          <a:p>
            <a:endParaRPr lang="ru-RU"/>
          </a:p>
        </p:txBody>
      </p:sp>
      <p:grpSp>
        <p:nvGrpSpPr>
          <p:cNvPr id="18" name="Group 105"/>
          <p:cNvGrpSpPr>
            <a:grpSpLocks/>
          </p:cNvGrpSpPr>
          <p:nvPr/>
        </p:nvGrpSpPr>
        <p:grpSpPr bwMode="auto">
          <a:xfrm>
            <a:off x="6923088" y="5924551"/>
            <a:ext cx="393700" cy="396875"/>
            <a:chOff x="3061" y="3475"/>
            <a:chExt cx="182" cy="182"/>
          </a:xfrm>
        </p:grpSpPr>
        <p:grpSp>
          <p:nvGrpSpPr>
            <p:cNvPr id="19" name="Group 106"/>
            <p:cNvGrpSpPr>
              <a:grpSpLocks/>
            </p:cNvGrpSpPr>
            <p:nvPr/>
          </p:nvGrpSpPr>
          <p:grpSpPr bwMode="auto">
            <a:xfrm>
              <a:off x="3072" y="3502"/>
              <a:ext cx="165" cy="113"/>
              <a:chOff x="397" y="3958"/>
              <a:chExt cx="141" cy="124"/>
            </a:xfrm>
          </p:grpSpPr>
          <p:grpSp>
            <p:nvGrpSpPr>
              <p:cNvPr id="20" name="Group 107"/>
              <p:cNvGrpSpPr>
                <a:grpSpLocks/>
              </p:cNvGrpSpPr>
              <p:nvPr/>
            </p:nvGrpSpPr>
            <p:grpSpPr bwMode="auto">
              <a:xfrm>
                <a:off x="397" y="3958"/>
                <a:ext cx="141" cy="123"/>
                <a:chOff x="397" y="3958"/>
                <a:chExt cx="141" cy="123"/>
              </a:xfrm>
            </p:grpSpPr>
            <p:grpSp>
              <p:nvGrpSpPr>
                <p:cNvPr id="21" name="Group 108"/>
                <p:cNvGrpSpPr>
                  <a:grpSpLocks/>
                </p:cNvGrpSpPr>
                <p:nvPr/>
              </p:nvGrpSpPr>
              <p:grpSpPr bwMode="auto">
                <a:xfrm>
                  <a:off x="397" y="3958"/>
                  <a:ext cx="70" cy="123"/>
                  <a:chOff x="397" y="3958"/>
                  <a:chExt cx="70" cy="123"/>
                </a:xfrm>
              </p:grpSpPr>
              <p:sp>
                <p:nvSpPr>
                  <p:cNvPr id="15526" name="Freeform 109"/>
                  <p:cNvSpPr>
                    <a:spLocks/>
                  </p:cNvSpPr>
                  <p:nvPr/>
                </p:nvSpPr>
                <p:spPr bwMode="auto">
                  <a:xfrm>
                    <a:off x="397" y="3958"/>
                    <a:ext cx="70" cy="123"/>
                  </a:xfrm>
                  <a:custGeom>
                    <a:avLst/>
                    <a:gdLst>
                      <a:gd name="T0" fmla="*/ 11 w 70"/>
                      <a:gd name="T1" fmla="*/ 0 h 123"/>
                      <a:gd name="T2" fmla="*/ 70 w 70"/>
                      <a:gd name="T3" fmla="*/ 62 h 123"/>
                      <a:gd name="T4" fmla="*/ 11 w 70"/>
                      <a:gd name="T5" fmla="*/ 123 h 123"/>
                      <a:gd name="T6" fmla="*/ 10 w 70"/>
                      <a:gd name="T7" fmla="*/ 117 h 123"/>
                      <a:gd name="T8" fmla="*/ 10 w 70"/>
                      <a:gd name="T9" fmla="*/ 115 h 123"/>
                      <a:gd name="T10" fmla="*/ 5 w 70"/>
                      <a:gd name="T11" fmla="*/ 115 h 123"/>
                      <a:gd name="T12" fmla="*/ 5 w 70"/>
                      <a:gd name="T13" fmla="*/ 109 h 123"/>
                      <a:gd name="T14" fmla="*/ 2 w 70"/>
                      <a:gd name="T15" fmla="*/ 109 h 123"/>
                      <a:gd name="T16" fmla="*/ 2 w 70"/>
                      <a:gd name="T17" fmla="*/ 104 h 123"/>
                      <a:gd name="T18" fmla="*/ 0 w 70"/>
                      <a:gd name="T19" fmla="*/ 104 h 123"/>
                      <a:gd name="T20" fmla="*/ 0 w 70"/>
                      <a:gd name="T21" fmla="*/ 64 h 123"/>
                      <a:gd name="T22" fmla="*/ 2 w 70"/>
                      <a:gd name="T23" fmla="*/ 64 h 123"/>
                      <a:gd name="T24" fmla="*/ 2 w 70"/>
                      <a:gd name="T25" fmla="*/ 34 h 123"/>
                      <a:gd name="T26" fmla="*/ 5 w 70"/>
                      <a:gd name="T27" fmla="*/ 34 h 123"/>
                      <a:gd name="T28" fmla="*/ 5 w 70"/>
                      <a:gd name="T29" fmla="*/ 28 h 123"/>
                      <a:gd name="T30" fmla="*/ 7 w 70"/>
                      <a:gd name="T31" fmla="*/ 26 h 123"/>
                      <a:gd name="T32" fmla="*/ 7 w 70"/>
                      <a:gd name="T33" fmla="*/ 23 h 123"/>
                      <a:gd name="T34" fmla="*/ 10 w 70"/>
                      <a:gd name="T35" fmla="*/ 23 h 123"/>
                      <a:gd name="T36" fmla="*/ 10 w 70"/>
                      <a:gd name="T37" fmla="*/ 18 h 123"/>
                      <a:gd name="T38" fmla="*/ 12 w 70"/>
                      <a:gd name="T39" fmla="*/ 18 h 123"/>
                      <a:gd name="T40" fmla="*/ 12 w 70"/>
                      <a:gd name="T41" fmla="*/ 10 h 123"/>
                      <a:gd name="T42" fmla="*/ 11 w 70"/>
                      <a:gd name="T43" fmla="*/ 0 h 123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70"/>
                      <a:gd name="T67" fmla="*/ 0 h 123"/>
                      <a:gd name="T68" fmla="*/ 70 w 70"/>
                      <a:gd name="T69" fmla="*/ 123 h 123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70" h="123">
                        <a:moveTo>
                          <a:pt x="11" y="0"/>
                        </a:moveTo>
                        <a:lnTo>
                          <a:pt x="70" y="62"/>
                        </a:lnTo>
                        <a:lnTo>
                          <a:pt x="11" y="123"/>
                        </a:lnTo>
                        <a:lnTo>
                          <a:pt x="10" y="117"/>
                        </a:lnTo>
                        <a:lnTo>
                          <a:pt x="10" y="115"/>
                        </a:lnTo>
                        <a:lnTo>
                          <a:pt x="5" y="115"/>
                        </a:lnTo>
                        <a:lnTo>
                          <a:pt x="5" y="109"/>
                        </a:lnTo>
                        <a:lnTo>
                          <a:pt x="2" y="109"/>
                        </a:lnTo>
                        <a:lnTo>
                          <a:pt x="2" y="104"/>
                        </a:lnTo>
                        <a:lnTo>
                          <a:pt x="0" y="104"/>
                        </a:lnTo>
                        <a:lnTo>
                          <a:pt x="0" y="64"/>
                        </a:lnTo>
                        <a:lnTo>
                          <a:pt x="2" y="64"/>
                        </a:lnTo>
                        <a:lnTo>
                          <a:pt x="2" y="34"/>
                        </a:lnTo>
                        <a:lnTo>
                          <a:pt x="5" y="34"/>
                        </a:lnTo>
                        <a:lnTo>
                          <a:pt x="5" y="28"/>
                        </a:lnTo>
                        <a:lnTo>
                          <a:pt x="7" y="26"/>
                        </a:lnTo>
                        <a:lnTo>
                          <a:pt x="7" y="23"/>
                        </a:lnTo>
                        <a:lnTo>
                          <a:pt x="10" y="23"/>
                        </a:lnTo>
                        <a:lnTo>
                          <a:pt x="10" y="18"/>
                        </a:lnTo>
                        <a:lnTo>
                          <a:pt x="12" y="18"/>
                        </a:lnTo>
                        <a:lnTo>
                          <a:pt x="12" y="10"/>
                        </a:lnTo>
                        <a:lnTo>
                          <a:pt x="11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5400">
                    <a:noFill/>
                    <a:round/>
                    <a:headEnd/>
                    <a:tailEnd/>
                  </a:ln>
                </p:spPr>
                <p:txBody>
                  <a:bodyPr lIns="126993" tIns="63535" rIns="126993" bIns="63535"/>
                  <a:lstStyle/>
                  <a:p>
                    <a:endParaRPr lang="ru-RU"/>
                  </a:p>
                </p:txBody>
              </p:sp>
              <p:sp>
                <p:nvSpPr>
                  <p:cNvPr id="15527" name="Freeform 110"/>
                  <p:cNvSpPr>
                    <a:spLocks/>
                  </p:cNvSpPr>
                  <p:nvPr/>
                </p:nvSpPr>
                <p:spPr bwMode="auto">
                  <a:xfrm>
                    <a:off x="397" y="3958"/>
                    <a:ext cx="70" cy="123"/>
                  </a:xfrm>
                  <a:custGeom>
                    <a:avLst/>
                    <a:gdLst>
                      <a:gd name="T0" fmla="*/ 11 w 70"/>
                      <a:gd name="T1" fmla="*/ 0 h 123"/>
                      <a:gd name="T2" fmla="*/ 70 w 70"/>
                      <a:gd name="T3" fmla="*/ 62 h 123"/>
                      <a:gd name="T4" fmla="*/ 11 w 70"/>
                      <a:gd name="T5" fmla="*/ 123 h 123"/>
                      <a:gd name="T6" fmla="*/ 10 w 70"/>
                      <a:gd name="T7" fmla="*/ 117 h 123"/>
                      <a:gd name="T8" fmla="*/ 10 w 70"/>
                      <a:gd name="T9" fmla="*/ 115 h 123"/>
                      <a:gd name="T10" fmla="*/ 5 w 70"/>
                      <a:gd name="T11" fmla="*/ 115 h 123"/>
                      <a:gd name="T12" fmla="*/ 5 w 70"/>
                      <a:gd name="T13" fmla="*/ 109 h 123"/>
                      <a:gd name="T14" fmla="*/ 2 w 70"/>
                      <a:gd name="T15" fmla="*/ 109 h 123"/>
                      <a:gd name="T16" fmla="*/ 2 w 70"/>
                      <a:gd name="T17" fmla="*/ 104 h 123"/>
                      <a:gd name="T18" fmla="*/ 0 w 70"/>
                      <a:gd name="T19" fmla="*/ 104 h 123"/>
                      <a:gd name="T20" fmla="*/ 0 w 70"/>
                      <a:gd name="T21" fmla="*/ 64 h 123"/>
                      <a:gd name="T22" fmla="*/ 2 w 70"/>
                      <a:gd name="T23" fmla="*/ 64 h 123"/>
                      <a:gd name="T24" fmla="*/ 2 w 70"/>
                      <a:gd name="T25" fmla="*/ 34 h 123"/>
                      <a:gd name="T26" fmla="*/ 5 w 70"/>
                      <a:gd name="T27" fmla="*/ 34 h 123"/>
                      <a:gd name="T28" fmla="*/ 5 w 70"/>
                      <a:gd name="T29" fmla="*/ 28 h 123"/>
                      <a:gd name="T30" fmla="*/ 7 w 70"/>
                      <a:gd name="T31" fmla="*/ 26 h 123"/>
                      <a:gd name="T32" fmla="*/ 7 w 70"/>
                      <a:gd name="T33" fmla="*/ 23 h 123"/>
                      <a:gd name="T34" fmla="*/ 10 w 70"/>
                      <a:gd name="T35" fmla="*/ 23 h 123"/>
                      <a:gd name="T36" fmla="*/ 10 w 70"/>
                      <a:gd name="T37" fmla="*/ 18 h 123"/>
                      <a:gd name="T38" fmla="*/ 12 w 70"/>
                      <a:gd name="T39" fmla="*/ 18 h 123"/>
                      <a:gd name="T40" fmla="*/ 12 w 70"/>
                      <a:gd name="T41" fmla="*/ 10 h 123"/>
                      <a:gd name="T42" fmla="*/ 11 w 70"/>
                      <a:gd name="T43" fmla="*/ 0 h 123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70"/>
                      <a:gd name="T67" fmla="*/ 0 h 123"/>
                      <a:gd name="T68" fmla="*/ 70 w 70"/>
                      <a:gd name="T69" fmla="*/ 123 h 123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70" h="123">
                        <a:moveTo>
                          <a:pt x="11" y="0"/>
                        </a:moveTo>
                        <a:lnTo>
                          <a:pt x="70" y="62"/>
                        </a:lnTo>
                        <a:lnTo>
                          <a:pt x="11" y="123"/>
                        </a:lnTo>
                        <a:lnTo>
                          <a:pt x="10" y="117"/>
                        </a:lnTo>
                        <a:lnTo>
                          <a:pt x="10" y="115"/>
                        </a:lnTo>
                        <a:lnTo>
                          <a:pt x="5" y="115"/>
                        </a:lnTo>
                        <a:lnTo>
                          <a:pt x="5" y="109"/>
                        </a:lnTo>
                        <a:lnTo>
                          <a:pt x="2" y="109"/>
                        </a:lnTo>
                        <a:lnTo>
                          <a:pt x="2" y="104"/>
                        </a:lnTo>
                        <a:lnTo>
                          <a:pt x="0" y="104"/>
                        </a:lnTo>
                        <a:lnTo>
                          <a:pt x="0" y="64"/>
                        </a:lnTo>
                        <a:lnTo>
                          <a:pt x="2" y="64"/>
                        </a:lnTo>
                        <a:lnTo>
                          <a:pt x="2" y="34"/>
                        </a:lnTo>
                        <a:lnTo>
                          <a:pt x="5" y="34"/>
                        </a:lnTo>
                        <a:lnTo>
                          <a:pt x="5" y="28"/>
                        </a:lnTo>
                        <a:lnTo>
                          <a:pt x="7" y="26"/>
                        </a:lnTo>
                        <a:lnTo>
                          <a:pt x="7" y="23"/>
                        </a:lnTo>
                        <a:lnTo>
                          <a:pt x="10" y="23"/>
                        </a:lnTo>
                        <a:lnTo>
                          <a:pt x="10" y="18"/>
                        </a:lnTo>
                        <a:lnTo>
                          <a:pt x="12" y="18"/>
                        </a:lnTo>
                        <a:lnTo>
                          <a:pt x="12" y="10"/>
                        </a:lnTo>
                        <a:lnTo>
                          <a:pt x="11" y="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lIns="126993" tIns="63535" rIns="126993" bIns="63535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2" name="Group 111"/>
                <p:cNvGrpSpPr>
                  <a:grpSpLocks/>
                </p:cNvGrpSpPr>
                <p:nvPr/>
              </p:nvGrpSpPr>
              <p:grpSpPr bwMode="auto">
                <a:xfrm>
                  <a:off x="467" y="3958"/>
                  <a:ext cx="71" cy="123"/>
                  <a:chOff x="467" y="3958"/>
                  <a:chExt cx="71" cy="123"/>
                </a:xfrm>
              </p:grpSpPr>
              <p:sp>
                <p:nvSpPr>
                  <p:cNvPr id="15524" name="Freeform 112"/>
                  <p:cNvSpPr>
                    <a:spLocks/>
                  </p:cNvSpPr>
                  <p:nvPr/>
                </p:nvSpPr>
                <p:spPr bwMode="auto">
                  <a:xfrm>
                    <a:off x="467" y="3958"/>
                    <a:ext cx="71" cy="123"/>
                  </a:xfrm>
                  <a:custGeom>
                    <a:avLst/>
                    <a:gdLst>
                      <a:gd name="T0" fmla="*/ 59 w 71"/>
                      <a:gd name="T1" fmla="*/ 0 h 123"/>
                      <a:gd name="T2" fmla="*/ 0 w 71"/>
                      <a:gd name="T3" fmla="*/ 62 h 123"/>
                      <a:gd name="T4" fmla="*/ 59 w 71"/>
                      <a:gd name="T5" fmla="*/ 123 h 123"/>
                      <a:gd name="T6" fmla="*/ 60 w 71"/>
                      <a:gd name="T7" fmla="*/ 117 h 123"/>
                      <a:gd name="T8" fmla="*/ 60 w 71"/>
                      <a:gd name="T9" fmla="*/ 115 h 123"/>
                      <a:gd name="T10" fmla="*/ 65 w 71"/>
                      <a:gd name="T11" fmla="*/ 115 h 123"/>
                      <a:gd name="T12" fmla="*/ 65 w 71"/>
                      <a:gd name="T13" fmla="*/ 109 h 123"/>
                      <a:gd name="T14" fmla="*/ 68 w 71"/>
                      <a:gd name="T15" fmla="*/ 109 h 123"/>
                      <a:gd name="T16" fmla="*/ 68 w 71"/>
                      <a:gd name="T17" fmla="*/ 104 h 123"/>
                      <a:gd name="T18" fmla="*/ 71 w 71"/>
                      <a:gd name="T19" fmla="*/ 104 h 123"/>
                      <a:gd name="T20" fmla="*/ 71 w 71"/>
                      <a:gd name="T21" fmla="*/ 64 h 123"/>
                      <a:gd name="T22" fmla="*/ 68 w 71"/>
                      <a:gd name="T23" fmla="*/ 64 h 123"/>
                      <a:gd name="T24" fmla="*/ 68 w 71"/>
                      <a:gd name="T25" fmla="*/ 34 h 123"/>
                      <a:gd name="T26" fmla="*/ 65 w 71"/>
                      <a:gd name="T27" fmla="*/ 34 h 123"/>
                      <a:gd name="T28" fmla="*/ 65 w 71"/>
                      <a:gd name="T29" fmla="*/ 28 h 123"/>
                      <a:gd name="T30" fmla="*/ 63 w 71"/>
                      <a:gd name="T31" fmla="*/ 26 h 123"/>
                      <a:gd name="T32" fmla="*/ 63 w 71"/>
                      <a:gd name="T33" fmla="*/ 23 h 123"/>
                      <a:gd name="T34" fmla="*/ 60 w 71"/>
                      <a:gd name="T35" fmla="*/ 23 h 123"/>
                      <a:gd name="T36" fmla="*/ 60 w 71"/>
                      <a:gd name="T37" fmla="*/ 18 h 123"/>
                      <a:gd name="T38" fmla="*/ 58 w 71"/>
                      <a:gd name="T39" fmla="*/ 18 h 123"/>
                      <a:gd name="T40" fmla="*/ 58 w 71"/>
                      <a:gd name="T41" fmla="*/ 10 h 123"/>
                      <a:gd name="T42" fmla="*/ 59 w 71"/>
                      <a:gd name="T43" fmla="*/ 0 h 123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71"/>
                      <a:gd name="T67" fmla="*/ 0 h 123"/>
                      <a:gd name="T68" fmla="*/ 71 w 71"/>
                      <a:gd name="T69" fmla="*/ 123 h 123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71" h="123">
                        <a:moveTo>
                          <a:pt x="59" y="0"/>
                        </a:moveTo>
                        <a:lnTo>
                          <a:pt x="0" y="62"/>
                        </a:lnTo>
                        <a:lnTo>
                          <a:pt x="59" y="123"/>
                        </a:lnTo>
                        <a:lnTo>
                          <a:pt x="60" y="117"/>
                        </a:lnTo>
                        <a:lnTo>
                          <a:pt x="60" y="115"/>
                        </a:lnTo>
                        <a:lnTo>
                          <a:pt x="65" y="115"/>
                        </a:lnTo>
                        <a:lnTo>
                          <a:pt x="65" y="109"/>
                        </a:lnTo>
                        <a:lnTo>
                          <a:pt x="68" y="109"/>
                        </a:lnTo>
                        <a:lnTo>
                          <a:pt x="68" y="104"/>
                        </a:lnTo>
                        <a:lnTo>
                          <a:pt x="71" y="104"/>
                        </a:lnTo>
                        <a:lnTo>
                          <a:pt x="71" y="64"/>
                        </a:lnTo>
                        <a:lnTo>
                          <a:pt x="68" y="64"/>
                        </a:lnTo>
                        <a:lnTo>
                          <a:pt x="68" y="34"/>
                        </a:lnTo>
                        <a:lnTo>
                          <a:pt x="65" y="34"/>
                        </a:lnTo>
                        <a:lnTo>
                          <a:pt x="65" y="28"/>
                        </a:lnTo>
                        <a:lnTo>
                          <a:pt x="63" y="26"/>
                        </a:lnTo>
                        <a:lnTo>
                          <a:pt x="63" y="23"/>
                        </a:lnTo>
                        <a:lnTo>
                          <a:pt x="60" y="23"/>
                        </a:lnTo>
                        <a:lnTo>
                          <a:pt x="60" y="18"/>
                        </a:lnTo>
                        <a:lnTo>
                          <a:pt x="58" y="18"/>
                        </a:lnTo>
                        <a:lnTo>
                          <a:pt x="58" y="10"/>
                        </a:lnTo>
                        <a:lnTo>
                          <a:pt x="59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5400">
                    <a:noFill/>
                    <a:round/>
                    <a:headEnd/>
                    <a:tailEnd/>
                  </a:ln>
                </p:spPr>
                <p:txBody>
                  <a:bodyPr lIns="126993" tIns="63535" rIns="126993" bIns="63535"/>
                  <a:lstStyle/>
                  <a:p>
                    <a:endParaRPr lang="ru-RU"/>
                  </a:p>
                </p:txBody>
              </p:sp>
              <p:sp>
                <p:nvSpPr>
                  <p:cNvPr id="15525" name="Freeform 113"/>
                  <p:cNvSpPr>
                    <a:spLocks/>
                  </p:cNvSpPr>
                  <p:nvPr/>
                </p:nvSpPr>
                <p:spPr bwMode="auto">
                  <a:xfrm>
                    <a:off x="467" y="3958"/>
                    <a:ext cx="71" cy="123"/>
                  </a:xfrm>
                  <a:custGeom>
                    <a:avLst/>
                    <a:gdLst>
                      <a:gd name="T0" fmla="*/ 59 w 71"/>
                      <a:gd name="T1" fmla="*/ 0 h 123"/>
                      <a:gd name="T2" fmla="*/ 0 w 71"/>
                      <a:gd name="T3" fmla="*/ 62 h 123"/>
                      <a:gd name="T4" fmla="*/ 59 w 71"/>
                      <a:gd name="T5" fmla="*/ 123 h 123"/>
                      <a:gd name="T6" fmla="*/ 60 w 71"/>
                      <a:gd name="T7" fmla="*/ 117 h 123"/>
                      <a:gd name="T8" fmla="*/ 60 w 71"/>
                      <a:gd name="T9" fmla="*/ 115 h 123"/>
                      <a:gd name="T10" fmla="*/ 65 w 71"/>
                      <a:gd name="T11" fmla="*/ 115 h 123"/>
                      <a:gd name="T12" fmla="*/ 65 w 71"/>
                      <a:gd name="T13" fmla="*/ 109 h 123"/>
                      <a:gd name="T14" fmla="*/ 68 w 71"/>
                      <a:gd name="T15" fmla="*/ 109 h 123"/>
                      <a:gd name="T16" fmla="*/ 68 w 71"/>
                      <a:gd name="T17" fmla="*/ 104 h 123"/>
                      <a:gd name="T18" fmla="*/ 71 w 71"/>
                      <a:gd name="T19" fmla="*/ 104 h 123"/>
                      <a:gd name="T20" fmla="*/ 71 w 71"/>
                      <a:gd name="T21" fmla="*/ 64 h 123"/>
                      <a:gd name="T22" fmla="*/ 68 w 71"/>
                      <a:gd name="T23" fmla="*/ 64 h 123"/>
                      <a:gd name="T24" fmla="*/ 68 w 71"/>
                      <a:gd name="T25" fmla="*/ 34 h 123"/>
                      <a:gd name="T26" fmla="*/ 65 w 71"/>
                      <a:gd name="T27" fmla="*/ 34 h 123"/>
                      <a:gd name="T28" fmla="*/ 65 w 71"/>
                      <a:gd name="T29" fmla="*/ 28 h 123"/>
                      <a:gd name="T30" fmla="*/ 63 w 71"/>
                      <a:gd name="T31" fmla="*/ 26 h 123"/>
                      <a:gd name="T32" fmla="*/ 63 w 71"/>
                      <a:gd name="T33" fmla="*/ 23 h 123"/>
                      <a:gd name="T34" fmla="*/ 60 w 71"/>
                      <a:gd name="T35" fmla="*/ 23 h 123"/>
                      <a:gd name="T36" fmla="*/ 60 w 71"/>
                      <a:gd name="T37" fmla="*/ 18 h 123"/>
                      <a:gd name="T38" fmla="*/ 58 w 71"/>
                      <a:gd name="T39" fmla="*/ 18 h 123"/>
                      <a:gd name="T40" fmla="*/ 58 w 71"/>
                      <a:gd name="T41" fmla="*/ 10 h 123"/>
                      <a:gd name="T42" fmla="*/ 59 w 71"/>
                      <a:gd name="T43" fmla="*/ 0 h 123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71"/>
                      <a:gd name="T67" fmla="*/ 0 h 123"/>
                      <a:gd name="T68" fmla="*/ 71 w 71"/>
                      <a:gd name="T69" fmla="*/ 123 h 123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71" h="123">
                        <a:moveTo>
                          <a:pt x="59" y="0"/>
                        </a:moveTo>
                        <a:lnTo>
                          <a:pt x="0" y="62"/>
                        </a:lnTo>
                        <a:lnTo>
                          <a:pt x="59" y="123"/>
                        </a:lnTo>
                        <a:lnTo>
                          <a:pt x="60" y="117"/>
                        </a:lnTo>
                        <a:lnTo>
                          <a:pt x="60" y="115"/>
                        </a:lnTo>
                        <a:lnTo>
                          <a:pt x="65" y="115"/>
                        </a:lnTo>
                        <a:lnTo>
                          <a:pt x="65" y="109"/>
                        </a:lnTo>
                        <a:lnTo>
                          <a:pt x="68" y="109"/>
                        </a:lnTo>
                        <a:lnTo>
                          <a:pt x="68" y="104"/>
                        </a:lnTo>
                        <a:lnTo>
                          <a:pt x="71" y="104"/>
                        </a:lnTo>
                        <a:lnTo>
                          <a:pt x="71" y="64"/>
                        </a:lnTo>
                        <a:lnTo>
                          <a:pt x="68" y="64"/>
                        </a:lnTo>
                        <a:lnTo>
                          <a:pt x="68" y="34"/>
                        </a:lnTo>
                        <a:lnTo>
                          <a:pt x="65" y="34"/>
                        </a:lnTo>
                        <a:lnTo>
                          <a:pt x="65" y="28"/>
                        </a:lnTo>
                        <a:lnTo>
                          <a:pt x="63" y="26"/>
                        </a:lnTo>
                        <a:lnTo>
                          <a:pt x="63" y="23"/>
                        </a:lnTo>
                        <a:lnTo>
                          <a:pt x="60" y="23"/>
                        </a:lnTo>
                        <a:lnTo>
                          <a:pt x="60" y="18"/>
                        </a:lnTo>
                        <a:lnTo>
                          <a:pt x="58" y="18"/>
                        </a:lnTo>
                        <a:lnTo>
                          <a:pt x="58" y="10"/>
                        </a:lnTo>
                        <a:lnTo>
                          <a:pt x="59" y="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lIns="126993" tIns="63535" rIns="126993" bIns="63535"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15520" name="Line 114"/>
              <p:cNvSpPr>
                <a:spLocks noChangeShapeType="1"/>
              </p:cNvSpPr>
              <p:nvPr/>
            </p:nvSpPr>
            <p:spPr bwMode="auto">
              <a:xfrm>
                <a:off x="408" y="3958"/>
                <a:ext cx="118" cy="124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521" name="Line 115"/>
              <p:cNvSpPr>
                <a:spLocks noChangeShapeType="1"/>
              </p:cNvSpPr>
              <p:nvPr/>
            </p:nvSpPr>
            <p:spPr bwMode="auto">
              <a:xfrm flipV="1">
                <a:off x="408" y="3958"/>
                <a:ext cx="118" cy="124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5518" name="Oval 116"/>
            <p:cNvSpPr>
              <a:spLocks noChangeArrowheads="1"/>
            </p:cNvSpPr>
            <p:nvPr/>
          </p:nvSpPr>
          <p:spPr bwMode="auto">
            <a:xfrm>
              <a:off x="3061" y="3475"/>
              <a:ext cx="182" cy="182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126993" tIns="63535" rIns="126993" bIns="63535" anchor="ctr"/>
            <a:lstStyle/>
            <a:p>
              <a:pPr defTabSz="1276197"/>
              <a:endParaRPr lang="ru-RU" sz="3500" dirty="0">
                <a:latin typeface="Calibri" pitchFamily="34" charset="0"/>
              </a:endParaRPr>
            </a:p>
          </p:txBody>
        </p:sp>
      </p:grpSp>
      <p:grpSp>
        <p:nvGrpSpPr>
          <p:cNvPr id="23" name="Group 117"/>
          <p:cNvGrpSpPr>
            <a:grpSpLocks/>
          </p:cNvGrpSpPr>
          <p:nvPr/>
        </p:nvGrpSpPr>
        <p:grpSpPr bwMode="auto">
          <a:xfrm>
            <a:off x="6469062" y="6257927"/>
            <a:ext cx="1230312" cy="684082"/>
            <a:chOff x="2971" y="3847"/>
            <a:chExt cx="347" cy="220"/>
          </a:xfrm>
        </p:grpSpPr>
        <p:grpSp>
          <p:nvGrpSpPr>
            <p:cNvPr id="24" name="Group 118"/>
            <p:cNvGrpSpPr>
              <a:grpSpLocks/>
            </p:cNvGrpSpPr>
            <p:nvPr/>
          </p:nvGrpSpPr>
          <p:grpSpPr bwMode="auto">
            <a:xfrm>
              <a:off x="2971" y="3884"/>
              <a:ext cx="119" cy="120"/>
              <a:chOff x="315" y="951"/>
              <a:chExt cx="144" cy="147"/>
            </a:xfrm>
          </p:grpSpPr>
          <p:grpSp>
            <p:nvGrpSpPr>
              <p:cNvPr id="25" name="Group 119"/>
              <p:cNvGrpSpPr>
                <a:grpSpLocks/>
              </p:cNvGrpSpPr>
              <p:nvPr/>
            </p:nvGrpSpPr>
            <p:grpSpPr bwMode="auto">
              <a:xfrm>
                <a:off x="315" y="1022"/>
                <a:ext cx="144" cy="76"/>
                <a:chOff x="315" y="1022"/>
                <a:chExt cx="144" cy="76"/>
              </a:xfrm>
            </p:grpSpPr>
            <p:sp>
              <p:nvSpPr>
                <p:cNvPr id="15515" name="Freeform 120"/>
                <p:cNvSpPr>
                  <a:spLocks/>
                </p:cNvSpPr>
                <p:nvPr/>
              </p:nvSpPr>
              <p:spPr bwMode="auto">
                <a:xfrm>
                  <a:off x="315" y="1022"/>
                  <a:ext cx="144" cy="76"/>
                </a:xfrm>
                <a:custGeom>
                  <a:avLst/>
                  <a:gdLst>
                    <a:gd name="T0" fmla="*/ 0 w 144"/>
                    <a:gd name="T1" fmla="*/ 0 h 76"/>
                    <a:gd name="T2" fmla="*/ 3 w 144"/>
                    <a:gd name="T3" fmla="*/ 0 h 76"/>
                    <a:gd name="T4" fmla="*/ 3 w 144"/>
                    <a:gd name="T5" fmla="*/ 4 h 76"/>
                    <a:gd name="T6" fmla="*/ 144 w 144"/>
                    <a:gd name="T7" fmla="*/ 4 h 76"/>
                    <a:gd name="T8" fmla="*/ 144 w 144"/>
                    <a:gd name="T9" fmla="*/ 25 h 76"/>
                    <a:gd name="T10" fmla="*/ 137 w 144"/>
                    <a:gd name="T11" fmla="*/ 29 h 76"/>
                    <a:gd name="T12" fmla="*/ 137 w 144"/>
                    <a:gd name="T13" fmla="*/ 40 h 76"/>
                    <a:gd name="T14" fmla="*/ 127 w 144"/>
                    <a:gd name="T15" fmla="*/ 47 h 76"/>
                    <a:gd name="T16" fmla="*/ 113 w 144"/>
                    <a:gd name="T17" fmla="*/ 58 h 76"/>
                    <a:gd name="T18" fmla="*/ 103 w 144"/>
                    <a:gd name="T19" fmla="*/ 72 h 76"/>
                    <a:gd name="T20" fmla="*/ 99 w 144"/>
                    <a:gd name="T21" fmla="*/ 72 h 76"/>
                    <a:gd name="T22" fmla="*/ 79 w 144"/>
                    <a:gd name="T23" fmla="*/ 76 h 76"/>
                    <a:gd name="T24" fmla="*/ 58 w 144"/>
                    <a:gd name="T25" fmla="*/ 76 h 76"/>
                    <a:gd name="T26" fmla="*/ 34 w 144"/>
                    <a:gd name="T27" fmla="*/ 68 h 76"/>
                    <a:gd name="T28" fmla="*/ 24 w 144"/>
                    <a:gd name="T29" fmla="*/ 58 h 76"/>
                    <a:gd name="T30" fmla="*/ 17 w 144"/>
                    <a:gd name="T31" fmla="*/ 47 h 76"/>
                    <a:gd name="T32" fmla="*/ 0 w 144"/>
                    <a:gd name="T33" fmla="*/ 0 h 7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144"/>
                    <a:gd name="T52" fmla="*/ 0 h 76"/>
                    <a:gd name="T53" fmla="*/ 144 w 144"/>
                    <a:gd name="T54" fmla="*/ 76 h 7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144" h="76">
                      <a:moveTo>
                        <a:pt x="0" y="0"/>
                      </a:moveTo>
                      <a:lnTo>
                        <a:pt x="3" y="0"/>
                      </a:lnTo>
                      <a:lnTo>
                        <a:pt x="3" y="4"/>
                      </a:lnTo>
                      <a:lnTo>
                        <a:pt x="144" y="4"/>
                      </a:lnTo>
                      <a:lnTo>
                        <a:pt x="144" y="25"/>
                      </a:lnTo>
                      <a:lnTo>
                        <a:pt x="137" y="29"/>
                      </a:lnTo>
                      <a:lnTo>
                        <a:pt x="137" y="40"/>
                      </a:lnTo>
                      <a:lnTo>
                        <a:pt x="127" y="47"/>
                      </a:lnTo>
                      <a:lnTo>
                        <a:pt x="113" y="58"/>
                      </a:lnTo>
                      <a:lnTo>
                        <a:pt x="103" y="72"/>
                      </a:lnTo>
                      <a:lnTo>
                        <a:pt x="99" y="72"/>
                      </a:lnTo>
                      <a:lnTo>
                        <a:pt x="79" y="76"/>
                      </a:lnTo>
                      <a:lnTo>
                        <a:pt x="58" y="76"/>
                      </a:lnTo>
                      <a:lnTo>
                        <a:pt x="34" y="68"/>
                      </a:lnTo>
                      <a:lnTo>
                        <a:pt x="24" y="58"/>
                      </a:lnTo>
                      <a:lnTo>
                        <a:pt x="17" y="4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lIns="126993" tIns="63535" rIns="126993" bIns="63535"/>
                <a:lstStyle/>
                <a:p>
                  <a:endParaRPr lang="ru-RU"/>
                </a:p>
              </p:txBody>
            </p:sp>
            <p:sp>
              <p:nvSpPr>
                <p:cNvPr id="15516" name="Freeform 121"/>
                <p:cNvSpPr>
                  <a:spLocks/>
                </p:cNvSpPr>
                <p:nvPr/>
              </p:nvSpPr>
              <p:spPr bwMode="auto">
                <a:xfrm>
                  <a:off x="315" y="1022"/>
                  <a:ext cx="144" cy="76"/>
                </a:xfrm>
                <a:custGeom>
                  <a:avLst/>
                  <a:gdLst>
                    <a:gd name="T0" fmla="*/ 0 w 144"/>
                    <a:gd name="T1" fmla="*/ 0 h 76"/>
                    <a:gd name="T2" fmla="*/ 3 w 144"/>
                    <a:gd name="T3" fmla="*/ 0 h 76"/>
                    <a:gd name="T4" fmla="*/ 3 w 144"/>
                    <a:gd name="T5" fmla="*/ 4 h 76"/>
                    <a:gd name="T6" fmla="*/ 144 w 144"/>
                    <a:gd name="T7" fmla="*/ 4 h 76"/>
                    <a:gd name="T8" fmla="*/ 144 w 144"/>
                    <a:gd name="T9" fmla="*/ 25 h 76"/>
                    <a:gd name="T10" fmla="*/ 137 w 144"/>
                    <a:gd name="T11" fmla="*/ 29 h 76"/>
                    <a:gd name="T12" fmla="*/ 137 w 144"/>
                    <a:gd name="T13" fmla="*/ 40 h 76"/>
                    <a:gd name="T14" fmla="*/ 127 w 144"/>
                    <a:gd name="T15" fmla="*/ 47 h 76"/>
                    <a:gd name="T16" fmla="*/ 113 w 144"/>
                    <a:gd name="T17" fmla="*/ 58 h 76"/>
                    <a:gd name="T18" fmla="*/ 103 w 144"/>
                    <a:gd name="T19" fmla="*/ 72 h 76"/>
                    <a:gd name="T20" fmla="*/ 99 w 144"/>
                    <a:gd name="T21" fmla="*/ 72 h 76"/>
                    <a:gd name="T22" fmla="*/ 79 w 144"/>
                    <a:gd name="T23" fmla="*/ 76 h 76"/>
                    <a:gd name="T24" fmla="*/ 58 w 144"/>
                    <a:gd name="T25" fmla="*/ 76 h 76"/>
                    <a:gd name="T26" fmla="*/ 34 w 144"/>
                    <a:gd name="T27" fmla="*/ 68 h 76"/>
                    <a:gd name="T28" fmla="*/ 24 w 144"/>
                    <a:gd name="T29" fmla="*/ 58 h 76"/>
                    <a:gd name="T30" fmla="*/ 17 w 144"/>
                    <a:gd name="T31" fmla="*/ 47 h 76"/>
                    <a:gd name="T32" fmla="*/ 0 w 144"/>
                    <a:gd name="T33" fmla="*/ 0 h 7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144"/>
                    <a:gd name="T52" fmla="*/ 0 h 76"/>
                    <a:gd name="T53" fmla="*/ 144 w 144"/>
                    <a:gd name="T54" fmla="*/ 76 h 7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144" h="76">
                      <a:moveTo>
                        <a:pt x="0" y="0"/>
                      </a:moveTo>
                      <a:lnTo>
                        <a:pt x="3" y="0"/>
                      </a:lnTo>
                      <a:lnTo>
                        <a:pt x="3" y="4"/>
                      </a:lnTo>
                      <a:lnTo>
                        <a:pt x="144" y="4"/>
                      </a:lnTo>
                      <a:lnTo>
                        <a:pt x="144" y="25"/>
                      </a:lnTo>
                      <a:lnTo>
                        <a:pt x="137" y="29"/>
                      </a:lnTo>
                      <a:lnTo>
                        <a:pt x="137" y="40"/>
                      </a:lnTo>
                      <a:lnTo>
                        <a:pt x="127" y="47"/>
                      </a:lnTo>
                      <a:lnTo>
                        <a:pt x="113" y="58"/>
                      </a:lnTo>
                      <a:lnTo>
                        <a:pt x="103" y="72"/>
                      </a:lnTo>
                      <a:lnTo>
                        <a:pt x="99" y="72"/>
                      </a:lnTo>
                      <a:lnTo>
                        <a:pt x="79" y="76"/>
                      </a:lnTo>
                      <a:lnTo>
                        <a:pt x="58" y="76"/>
                      </a:lnTo>
                      <a:lnTo>
                        <a:pt x="34" y="68"/>
                      </a:lnTo>
                      <a:lnTo>
                        <a:pt x="24" y="58"/>
                      </a:lnTo>
                      <a:lnTo>
                        <a:pt x="17" y="4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1113" cap="rnd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 lIns="126993" tIns="63535" rIns="126993" bIns="63535"/>
                <a:lstStyle/>
                <a:p>
                  <a:endParaRPr lang="ru-RU"/>
                </a:p>
              </p:txBody>
            </p:sp>
          </p:grpSp>
          <p:sp>
            <p:nvSpPr>
              <p:cNvPr id="15513" name="Oval 122"/>
              <p:cNvSpPr>
                <a:spLocks noChangeArrowheads="1"/>
              </p:cNvSpPr>
              <p:nvPr/>
            </p:nvSpPr>
            <p:spPr bwMode="auto">
              <a:xfrm>
                <a:off x="318" y="951"/>
                <a:ext cx="141" cy="147"/>
              </a:xfrm>
              <a:prstGeom prst="ellipse">
                <a:avLst/>
              </a:prstGeom>
              <a:noFill/>
              <a:ln w="22225" cap="rnd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 lIns="126993" tIns="63535" rIns="126993" bIns="63535"/>
              <a:lstStyle/>
              <a:p>
                <a:pPr defTabSz="1276197"/>
                <a:endParaRPr lang="ru-RU" sz="4100" b="1" dirty="0">
                  <a:latin typeface="Calibri" pitchFamily="34" charset="0"/>
                </a:endParaRPr>
              </a:p>
            </p:txBody>
          </p:sp>
          <p:sp>
            <p:nvSpPr>
              <p:cNvPr id="15514" name="Line 123"/>
              <p:cNvSpPr>
                <a:spLocks noChangeShapeType="1"/>
              </p:cNvSpPr>
              <p:nvPr/>
            </p:nvSpPr>
            <p:spPr bwMode="auto">
              <a:xfrm>
                <a:off x="321" y="1022"/>
                <a:ext cx="134" cy="1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5509" name="Line 124"/>
            <p:cNvSpPr>
              <a:spLocks noChangeShapeType="1"/>
            </p:cNvSpPr>
            <p:nvPr/>
          </p:nvSpPr>
          <p:spPr bwMode="auto">
            <a:xfrm>
              <a:off x="3113" y="3953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10" name="Text Box 125"/>
            <p:cNvSpPr txBox="1">
              <a:spLocks noChangeArrowheads="1"/>
            </p:cNvSpPr>
            <p:nvPr/>
          </p:nvSpPr>
          <p:spPr bwMode="auto">
            <a:xfrm>
              <a:off x="3085" y="3847"/>
              <a:ext cx="233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77360" tIns="88700" rIns="177360" bIns="88700">
              <a:spAutoFit/>
            </a:bodyPr>
            <a:lstStyle/>
            <a:p>
              <a:pPr defTabSz="1784136">
                <a:spcBef>
                  <a:spcPct val="50000"/>
                </a:spcBef>
              </a:pPr>
              <a:r>
                <a:rPr lang="ru-RU" sz="1800" b="1" dirty="0">
                  <a:latin typeface="Calibri" pitchFamily="34" charset="0"/>
                  <a:cs typeface="Times New Roman" pitchFamily="18" charset="0"/>
                </a:rPr>
                <a:t>ГАЗ</a:t>
              </a:r>
            </a:p>
          </p:txBody>
        </p:sp>
        <p:sp>
          <p:nvSpPr>
            <p:cNvPr id="15511" name="Text Box 126"/>
            <p:cNvSpPr txBox="1">
              <a:spLocks noChangeArrowheads="1"/>
            </p:cNvSpPr>
            <p:nvPr/>
          </p:nvSpPr>
          <p:spPr bwMode="auto">
            <a:xfrm>
              <a:off x="3115" y="3920"/>
              <a:ext cx="136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77360" tIns="88700" rIns="177360" bIns="88700">
              <a:spAutoFit/>
            </a:bodyPr>
            <a:lstStyle/>
            <a:p>
              <a:pPr defTabSz="1784136">
                <a:spcBef>
                  <a:spcPct val="50000"/>
                </a:spcBef>
              </a:pPr>
              <a:r>
                <a:rPr lang="ru-RU" sz="1800" b="1" dirty="0">
                  <a:latin typeface="Calibri" pitchFamily="34" charset="0"/>
                  <a:cs typeface="Times New Roman" pitchFamily="18" charset="0"/>
                </a:rPr>
                <a:t>2</a:t>
              </a:r>
            </a:p>
          </p:txBody>
        </p:sp>
      </p:grpSp>
      <p:sp>
        <p:nvSpPr>
          <p:cNvPr id="15444" name="Text Box 95"/>
          <p:cNvSpPr txBox="1">
            <a:spLocks noChangeArrowheads="1"/>
          </p:cNvSpPr>
          <p:nvPr/>
        </p:nvSpPr>
        <p:spPr bwMode="auto">
          <a:xfrm>
            <a:off x="7443789" y="9166224"/>
            <a:ext cx="3101974" cy="41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297" tIns="88669" rIns="177297" bIns="88669">
            <a:spAutoFit/>
          </a:bodyPr>
          <a:lstStyle/>
          <a:p>
            <a:pPr defTabSz="1784136">
              <a:spcBef>
                <a:spcPct val="50000"/>
              </a:spcBef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- газопровод;</a:t>
            </a:r>
          </a:p>
        </p:txBody>
      </p:sp>
      <p:sp>
        <p:nvSpPr>
          <p:cNvPr id="15445" name="Text Box 101"/>
          <p:cNvSpPr txBox="1">
            <a:spLocks noChangeArrowheads="1"/>
          </p:cNvSpPr>
          <p:nvPr/>
        </p:nvSpPr>
        <p:spPr bwMode="auto">
          <a:xfrm>
            <a:off x="7434264" y="5943599"/>
            <a:ext cx="3668713" cy="41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297" tIns="88669" rIns="177297" bIns="88669">
            <a:spAutoFit/>
          </a:bodyPr>
          <a:lstStyle/>
          <a:p>
            <a:pPr defTabSz="1784136">
              <a:spcBef>
                <a:spcPct val="50000"/>
              </a:spcBef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- компрессорная станция;</a:t>
            </a:r>
          </a:p>
        </p:txBody>
      </p:sp>
      <p:sp>
        <p:nvSpPr>
          <p:cNvPr id="15446" name="Text Box 102"/>
          <p:cNvSpPr txBox="1">
            <a:spLocks noChangeArrowheads="1"/>
          </p:cNvSpPr>
          <p:nvPr/>
        </p:nvSpPr>
        <p:spPr bwMode="auto">
          <a:xfrm>
            <a:off x="7413627" y="6357939"/>
            <a:ext cx="3665537" cy="41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297" tIns="88669" rIns="177297" bIns="88669">
            <a:spAutoFit/>
          </a:bodyPr>
          <a:lstStyle/>
          <a:p>
            <a:pPr defTabSz="1784136">
              <a:spcBef>
                <a:spcPct val="50000"/>
              </a:spcBef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-хранилища газа, 2- млн.куб.м;</a:t>
            </a:r>
          </a:p>
        </p:txBody>
      </p:sp>
      <p:sp>
        <p:nvSpPr>
          <p:cNvPr id="15447" name="Овал 171"/>
          <p:cNvSpPr>
            <a:spLocks noChangeArrowheads="1"/>
          </p:cNvSpPr>
          <p:nvPr/>
        </p:nvSpPr>
        <p:spPr bwMode="auto">
          <a:xfrm>
            <a:off x="6934200" y="6921501"/>
            <a:ext cx="400050" cy="400050"/>
          </a:xfrm>
          <a:prstGeom prst="ellipse">
            <a:avLst/>
          </a:prstGeom>
          <a:solidFill>
            <a:schemeClr val="bg1">
              <a:alpha val="43137"/>
            </a:schemeClr>
          </a:solidFill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lIns="127072" tIns="63577" rIns="127072" bIns="63577" anchor="ctr"/>
          <a:lstStyle/>
          <a:p>
            <a:pPr algn="ctr" defTabSz="1276197"/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5448" name="Text Box 67"/>
          <p:cNvSpPr txBox="1">
            <a:spLocks noChangeArrowheads="1"/>
          </p:cNvSpPr>
          <p:nvPr/>
        </p:nvSpPr>
        <p:spPr bwMode="auto">
          <a:xfrm>
            <a:off x="7610476" y="6965951"/>
            <a:ext cx="4379913" cy="489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784136">
              <a:lnSpc>
                <a:spcPct val="70000"/>
              </a:lnSpc>
              <a:buFontTx/>
              <a:buChar char="-"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места пересечений с преградами (мосты, автодороги, ж/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, водные объекты, овраги и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pPr defTabSz="1784136">
              <a:lnSpc>
                <a:spcPct val="70000"/>
              </a:lnSpc>
            </a:pPr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449" name="Oval 63"/>
          <p:cNvSpPr>
            <a:spLocks noChangeArrowheads="1"/>
          </p:cNvSpPr>
          <p:nvPr/>
        </p:nvSpPr>
        <p:spPr bwMode="auto">
          <a:xfrm rot="-5400000">
            <a:off x="6931821" y="5391945"/>
            <a:ext cx="295275" cy="687387"/>
          </a:xfrm>
          <a:prstGeom prst="ellipse">
            <a:avLst/>
          </a:prstGeom>
          <a:solidFill>
            <a:srgbClr val="FFFF00">
              <a:alpha val="21176"/>
            </a:srgbClr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vert="eaVert" wrap="none" lIns="126819" tIns="63451" rIns="126819" bIns="63451" anchor="ctr"/>
          <a:lstStyle/>
          <a:p>
            <a:pPr algn="ctr" defTabSz="1276197"/>
            <a:endParaRPr lang="ru-RU" sz="35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5450" name="Text Box 95"/>
          <p:cNvSpPr txBox="1">
            <a:spLocks noChangeArrowheads="1"/>
          </p:cNvSpPr>
          <p:nvPr/>
        </p:nvSpPr>
        <p:spPr bwMode="auto">
          <a:xfrm>
            <a:off x="7429501" y="5546726"/>
            <a:ext cx="4427538" cy="506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297" tIns="88669" rIns="177297" bIns="88669">
            <a:spAutoFit/>
          </a:bodyPr>
          <a:lstStyle/>
          <a:p>
            <a:pPr defTabSz="1784136">
              <a:lnSpc>
                <a:spcPct val="70000"/>
              </a:lnSpc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- зона возможного риска при аварии на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газо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-, нефтепроводе;</a:t>
            </a:r>
          </a:p>
        </p:txBody>
      </p:sp>
      <p:sp>
        <p:nvSpPr>
          <p:cNvPr id="15451" name="Полилиния 254"/>
          <p:cNvSpPr>
            <a:spLocks noChangeArrowheads="1"/>
          </p:cNvSpPr>
          <p:nvPr/>
        </p:nvSpPr>
        <p:spPr bwMode="auto">
          <a:xfrm>
            <a:off x="7011988" y="7456489"/>
            <a:ext cx="355600" cy="242887"/>
          </a:xfrm>
          <a:custGeom>
            <a:avLst/>
            <a:gdLst>
              <a:gd name="T0" fmla="*/ 77221 w 353730"/>
              <a:gd name="T1" fmla="*/ 223808 h 241429"/>
              <a:gd name="T2" fmla="*/ 34980 w 353730"/>
              <a:gd name="T3" fmla="*/ 208472 h 241429"/>
              <a:gd name="T4" fmla="*/ 49062 w 353730"/>
              <a:gd name="T5" fmla="*/ 116461 h 241429"/>
              <a:gd name="T6" fmla="*/ 105385 w 353730"/>
              <a:gd name="T7" fmla="*/ 24449 h 241429"/>
              <a:gd name="T8" fmla="*/ 133549 w 353730"/>
              <a:gd name="T9" fmla="*/ 70444 h 241429"/>
              <a:gd name="T10" fmla="*/ 175797 w 353730"/>
              <a:gd name="T11" fmla="*/ 85791 h 241429"/>
              <a:gd name="T12" fmla="*/ 274363 w 353730"/>
              <a:gd name="T13" fmla="*/ 101131 h 241429"/>
              <a:gd name="T14" fmla="*/ 246202 w 353730"/>
              <a:gd name="T15" fmla="*/ 193136 h 241429"/>
              <a:gd name="T16" fmla="*/ 330689 w 353730"/>
              <a:gd name="T17" fmla="*/ 223808 h 241429"/>
              <a:gd name="T18" fmla="*/ 161707 w 353730"/>
              <a:gd name="T19" fmla="*/ 269813 h 241429"/>
              <a:gd name="T20" fmla="*/ 133549 w 353730"/>
              <a:gd name="T21" fmla="*/ 315820 h 241429"/>
              <a:gd name="T22" fmla="*/ 91311 w 353730"/>
              <a:gd name="T23" fmla="*/ 300485 h 241429"/>
              <a:gd name="T24" fmla="*/ 77221 w 353730"/>
              <a:gd name="T25" fmla="*/ 223808 h 24142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353730"/>
              <a:gd name="T40" fmla="*/ 0 h 241429"/>
              <a:gd name="T41" fmla="*/ 353730 w 353730"/>
              <a:gd name="T42" fmla="*/ 241429 h 24142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353730" h="241429">
                <a:moveTo>
                  <a:pt x="64290" y="171091"/>
                </a:moveTo>
                <a:cubicBezTo>
                  <a:pt x="56475" y="159368"/>
                  <a:pt x="37859" y="168106"/>
                  <a:pt x="29121" y="159368"/>
                </a:cubicBezTo>
                <a:cubicBezTo>
                  <a:pt x="0" y="130246"/>
                  <a:pt x="25300" y="112345"/>
                  <a:pt x="40844" y="89029"/>
                </a:cubicBezTo>
                <a:cubicBezTo>
                  <a:pt x="43150" y="77499"/>
                  <a:pt x="41007" y="0"/>
                  <a:pt x="87736" y="18691"/>
                </a:cubicBezTo>
                <a:cubicBezTo>
                  <a:pt x="100818" y="23924"/>
                  <a:pt x="100180" y="45058"/>
                  <a:pt x="111182" y="53860"/>
                </a:cubicBezTo>
                <a:cubicBezTo>
                  <a:pt x="120831" y="61579"/>
                  <a:pt x="134234" y="63160"/>
                  <a:pt x="146351" y="65583"/>
                </a:cubicBezTo>
                <a:cubicBezTo>
                  <a:pt x="173446" y="71002"/>
                  <a:pt x="201059" y="73398"/>
                  <a:pt x="228413" y="77306"/>
                </a:cubicBezTo>
                <a:cubicBezTo>
                  <a:pt x="220598" y="100752"/>
                  <a:pt x="181521" y="139828"/>
                  <a:pt x="204967" y="147644"/>
                </a:cubicBezTo>
                <a:lnTo>
                  <a:pt x="275305" y="171091"/>
                </a:lnTo>
                <a:cubicBezTo>
                  <a:pt x="171040" y="240601"/>
                  <a:pt x="353730" y="126587"/>
                  <a:pt x="134628" y="206260"/>
                </a:cubicBezTo>
                <a:cubicBezTo>
                  <a:pt x="121387" y="211075"/>
                  <a:pt x="118997" y="229706"/>
                  <a:pt x="111182" y="241429"/>
                </a:cubicBezTo>
                <a:cubicBezTo>
                  <a:pt x="99459" y="237521"/>
                  <a:pt x="82868" y="239988"/>
                  <a:pt x="76013" y="229706"/>
                </a:cubicBezTo>
                <a:cubicBezTo>
                  <a:pt x="64960" y="213127"/>
                  <a:pt x="72105" y="182814"/>
                  <a:pt x="64290" y="171091"/>
                </a:cubicBezTo>
                <a:close/>
              </a:path>
            </a:pathLst>
          </a:cu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127072" tIns="63577" rIns="127072" bIns="63577" anchor="ctr"/>
          <a:lstStyle/>
          <a:p>
            <a:endParaRPr lang="ru-RU"/>
          </a:p>
        </p:txBody>
      </p:sp>
      <p:sp>
        <p:nvSpPr>
          <p:cNvPr id="15452" name="Полилиния 255"/>
          <p:cNvSpPr>
            <a:spLocks noChangeArrowheads="1"/>
          </p:cNvSpPr>
          <p:nvPr/>
        </p:nvSpPr>
        <p:spPr bwMode="auto">
          <a:xfrm>
            <a:off x="7011988" y="7777164"/>
            <a:ext cx="355600" cy="241300"/>
          </a:xfrm>
          <a:custGeom>
            <a:avLst/>
            <a:gdLst>
              <a:gd name="T0" fmla="*/ 77221 w 353730"/>
              <a:gd name="T1" fmla="*/ 165545 h 241429"/>
              <a:gd name="T2" fmla="*/ 34980 w 353730"/>
              <a:gd name="T3" fmla="*/ 154200 h 241429"/>
              <a:gd name="T4" fmla="*/ 49062 w 353730"/>
              <a:gd name="T5" fmla="*/ 86146 h 241429"/>
              <a:gd name="T6" fmla="*/ 105385 w 353730"/>
              <a:gd name="T7" fmla="*/ 18074 h 241429"/>
              <a:gd name="T8" fmla="*/ 133549 w 353730"/>
              <a:gd name="T9" fmla="*/ 52114 h 241429"/>
              <a:gd name="T10" fmla="*/ 175797 w 353730"/>
              <a:gd name="T11" fmla="*/ 63456 h 241429"/>
              <a:gd name="T12" fmla="*/ 274363 w 353730"/>
              <a:gd name="T13" fmla="*/ 74802 h 241429"/>
              <a:gd name="T14" fmla="*/ 246202 w 353730"/>
              <a:gd name="T15" fmla="*/ 142858 h 241429"/>
              <a:gd name="T16" fmla="*/ 330689 w 353730"/>
              <a:gd name="T17" fmla="*/ 165545 h 241429"/>
              <a:gd name="T18" fmla="*/ 161707 w 353730"/>
              <a:gd name="T19" fmla="*/ 199572 h 241429"/>
              <a:gd name="T20" fmla="*/ 133549 w 353730"/>
              <a:gd name="T21" fmla="*/ 233601 h 241429"/>
              <a:gd name="T22" fmla="*/ 91311 w 353730"/>
              <a:gd name="T23" fmla="*/ 222258 h 241429"/>
              <a:gd name="T24" fmla="*/ 77221 w 353730"/>
              <a:gd name="T25" fmla="*/ 165545 h 24142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353730"/>
              <a:gd name="T40" fmla="*/ 0 h 241429"/>
              <a:gd name="T41" fmla="*/ 353730 w 353730"/>
              <a:gd name="T42" fmla="*/ 241429 h 24142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353730" h="241429">
                <a:moveTo>
                  <a:pt x="64290" y="171091"/>
                </a:moveTo>
                <a:cubicBezTo>
                  <a:pt x="56475" y="159368"/>
                  <a:pt x="37859" y="168106"/>
                  <a:pt x="29121" y="159368"/>
                </a:cubicBezTo>
                <a:cubicBezTo>
                  <a:pt x="0" y="130246"/>
                  <a:pt x="25300" y="112345"/>
                  <a:pt x="40844" y="89029"/>
                </a:cubicBezTo>
                <a:cubicBezTo>
                  <a:pt x="43150" y="77499"/>
                  <a:pt x="41007" y="0"/>
                  <a:pt x="87736" y="18691"/>
                </a:cubicBezTo>
                <a:cubicBezTo>
                  <a:pt x="100818" y="23924"/>
                  <a:pt x="100180" y="45058"/>
                  <a:pt x="111182" y="53860"/>
                </a:cubicBezTo>
                <a:cubicBezTo>
                  <a:pt x="120831" y="61579"/>
                  <a:pt x="134234" y="63160"/>
                  <a:pt x="146351" y="65583"/>
                </a:cubicBezTo>
                <a:cubicBezTo>
                  <a:pt x="173446" y="71002"/>
                  <a:pt x="201059" y="73398"/>
                  <a:pt x="228413" y="77306"/>
                </a:cubicBezTo>
                <a:cubicBezTo>
                  <a:pt x="220598" y="100752"/>
                  <a:pt x="181521" y="139828"/>
                  <a:pt x="204967" y="147644"/>
                </a:cubicBezTo>
                <a:lnTo>
                  <a:pt x="275305" y="171091"/>
                </a:lnTo>
                <a:cubicBezTo>
                  <a:pt x="171040" y="240601"/>
                  <a:pt x="353730" y="126587"/>
                  <a:pt x="134628" y="206260"/>
                </a:cubicBezTo>
                <a:cubicBezTo>
                  <a:pt x="121387" y="211075"/>
                  <a:pt x="118997" y="229706"/>
                  <a:pt x="111182" y="241429"/>
                </a:cubicBezTo>
                <a:cubicBezTo>
                  <a:pt x="99459" y="237521"/>
                  <a:pt x="82868" y="239988"/>
                  <a:pt x="76013" y="229706"/>
                </a:cubicBezTo>
                <a:cubicBezTo>
                  <a:pt x="64960" y="213127"/>
                  <a:pt x="72105" y="182814"/>
                  <a:pt x="64290" y="171091"/>
                </a:cubicBezTo>
                <a:close/>
              </a:path>
            </a:pathLst>
          </a:cu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127072" tIns="63577" rIns="127072" bIns="63577" anchor="ctr"/>
          <a:lstStyle/>
          <a:p>
            <a:endParaRPr lang="ru-RU"/>
          </a:p>
        </p:txBody>
      </p:sp>
      <p:sp>
        <p:nvSpPr>
          <p:cNvPr id="15453" name="Полилиния 256"/>
          <p:cNvSpPr>
            <a:spLocks noChangeArrowheads="1"/>
          </p:cNvSpPr>
          <p:nvPr/>
        </p:nvSpPr>
        <p:spPr bwMode="auto">
          <a:xfrm>
            <a:off x="7011988" y="8077201"/>
            <a:ext cx="355600" cy="241300"/>
          </a:xfrm>
          <a:custGeom>
            <a:avLst/>
            <a:gdLst>
              <a:gd name="T0" fmla="*/ 77221 w 353730"/>
              <a:gd name="T1" fmla="*/ 165545 h 241429"/>
              <a:gd name="T2" fmla="*/ 34980 w 353730"/>
              <a:gd name="T3" fmla="*/ 154200 h 241429"/>
              <a:gd name="T4" fmla="*/ 49062 w 353730"/>
              <a:gd name="T5" fmla="*/ 86146 h 241429"/>
              <a:gd name="T6" fmla="*/ 105385 w 353730"/>
              <a:gd name="T7" fmla="*/ 18074 h 241429"/>
              <a:gd name="T8" fmla="*/ 133549 w 353730"/>
              <a:gd name="T9" fmla="*/ 52114 h 241429"/>
              <a:gd name="T10" fmla="*/ 175797 w 353730"/>
              <a:gd name="T11" fmla="*/ 63456 h 241429"/>
              <a:gd name="T12" fmla="*/ 274363 w 353730"/>
              <a:gd name="T13" fmla="*/ 74802 h 241429"/>
              <a:gd name="T14" fmla="*/ 246202 w 353730"/>
              <a:gd name="T15" fmla="*/ 142858 h 241429"/>
              <a:gd name="T16" fmla="*/ 330689 w 353730"/>
              <a:gd name="T17" fmla="*/ 165545 h 241429"/>
              <a:gd name="T18" fmla="*/ 161707 w 353730"/>
              <a:gd name="T19" fmla="*/ 199572 h 241429"/>
              <a:gd name="T20" fmla="*/ 133549 w 353730"/>
              <a:gd name="T21" fmla="*/ 233601 h 241429"/>
              <a:gd name="T22" fmla="*/ 91311 w 353730"/>
              <a:gd name="T23" fmla="*/ 222258 h 241429"/>
              <a:gd name="T24" fmla="*/ 77221 w 353730"/>
              <a:gd name="T25" fmla="*/ 165545 h 24142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353730"/>
              <a:gd name="T40" fmla="*/ 0 h 241429"/>
              <a:gd name="T41" fmla="*/ 353730 w 353730"/>
              <a:gd name="T42" fmla="*/ 241429 h 24142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353730" h="241429">
                <a:moveTo>
                  <a:pt x="64290" y="171091"/>
                </a:moveTo>
                <a:cubicBezTo>
                  <a:pt x="56475" y="159368"/>
                  <a:pt x="37859" y="168106"/>
                  <a:pt x="29121" y="159368"/>
                </a:cubicBezTo>
                <a:cubicBezTo>
                  <a:pt x="0" y="130246"/>
                  <a:pt x="25300" y="112345"/>
                  <a:pt x="40844" y="89029"/>
                </a:cubicBezTo>
                <a:cubicBezTo>
                  <a:pt x="43150" y="77499"/>
                  <a:pt x="41007" y="0"/>
                  <a:pt x="87736" y="18691"/>
                </a:cubicBezTo>
                <a:cubicBezTo>
                  <a:pt x="100818" y="23924"/>
                  <a:pt x="100180" y="45058"/>
                  <a:pt x="111182" y="53860"/>
                </a:cubicBezTo>
                <a:cubicBezTo>
                  <a:pt x="120831" y="61579"/>
                  <a:pt x="134234" y="63160"/>
                  <a:pt x="146351" y="65583"/>
                </a:cubicBezTo>
                <a:cubicBezTo>
                  <a:pt x="173446" y="71002"/>
                  <a:pt x="201059" y="73398"/>
                  <a:pt x="228413" y="77306"/>
                </a:cubicBezTo>
                <a:cubicBezTo>
                  <a:pt x="220598" y="100752"/>
                  <a:pt x="181521" y="139828"/>
                  <a:pt x="204967" y="147644"/>
                </a:cubicBezTo>
                <a:lnTo>
                  <a:pt x="275305" y="171091"/>
                </a:lnTo>
                <a:cubicBezTo>
                  <a:pt x="171040" y="240601"/>
                  <a:pt x="353730" y="126587"/>
                  <a:pt x="134628" y="206260"/>
                </a:cubicBezTo>
                <a:cubicBezTo>
                  <a:pt x="121387" y="211075"/>
                  <a:pt x="118997" y="229706"/>
                  <a:pt x="111182" y="241429"/>
                </a:cubicBezTo>
                <a:cubicBezTo>
                  <a:pt x="99459" y="237521"/>
                  <a:pt x="82868" y="239988"/>
                  <a:pt x="76013" y="229706"/>
                </a:cubicBezTo>
                <a:cubicBezTo>
                  <a:pt x="64960" y="213127"/>
                  <a:pt x="72105" y="182814"/>
                  <a:pt x="64290" y="171091"/>
                </a:cubicBezTo>
                <a:close/>
              </a:path>
            </a:pathLst>
          </a:custGeom>
          <a:noFill/>
          <a:ln w="25400" algn="ctr">
            <a:solidFill>
              <a:srgbClr val="0000FF"/>
            </a:solidFill>
            <a:miter lim="800000"/>
            <a:headEnd/>
            <a:tailEnd/>
          </a:ln>
        </p:spPr>
        <p:txBody>
          <a:bodyPr lIns="127072" tIns="63577" rIns="127072" bIns="63577" anchor="ctr"/>
          <a:lstStyle/>
          <a:p>
            <a:endParaRPr lang="ru-RU"/>
          </a:p>
        </p:txBody>
      </p:sp>
      <p:sp>
        <p:nvSpPr>
          <p:cNvPr id="15454" name="Text Box 101"/>
          <p:cNvSpPr txBox="1">
            <a:spLocks noChangeArrowheads="1"/>
          </p:cNvSpPr>
          <p:nvPr/>
        </p:nvSpPr>
        <p:spPr bwMode="auto">
          <a:xfrm>
            <a:off x="7421565" y="7361238"/>
            <a:ext cx="3667125" cy="41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297" tIns="88669" rIns="177297" bIns="88669">
            <a:spAutoFit/>
          </a:bodyPr>
          <a:lstStyle/>
          <a:p>
            <a:pPr defTabSz="1784136">
              <a:spcBef>
                <a:spcPct val="50000"/>
              </a:spcBef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- критический уровень подтопления;</a:t>
            </a:r>
          </a:p>
        </p:txBody>
      </p:sp>
      <p:sp>
        <p:nvSpPr>
          <p:cNvPr id="15455" name="Text Box 101"/>
          <p:cNvSpPr txBox="1">
            <a:spLocks noChangeArrowheads="1"/>
          </p:cNvSpPr>
          <p:nvPr/>
        </p:nvSpPr>
        <p:spPr bwMode="auto">
          <a:xfrm>
            <a:off x="7421565" y="7643814"/>
            <a:ext cx="3667125" cy="41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297" tIns="88669" rIns="177297" bIns="88669">
            <a:spAutoFit/>
          </a:bodyPr>
          <a:lstStyle/>
          <a:p>
            <a:pPr defTabSz="1784136">
              <a:spcBef>
                <a:spcPct val="50000"/>
              </a:spcBef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- средний уровень подтопления;</a:t>
            </a:r>
          </a:p>
        </p:txBody>
      </p:sp>
      <p:sp>
        <p:nvSpPr>
          <p:cNvPr id="15456" name="Text Box 101"/>
          <p:cNvSpPr txBox="1">
            <a:spLocks noChangeArrowheads="1"/>
          </p:cNvSpPr>
          <p:nvPr/>
        </p:nvSpPr>
        <p:spPr bwMode="auto">
          <a:xfrm>
            <a:off x="7432676" y="7947024"/>
            <a:ext cx="3848100" cy="41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297" tIns="88669" rIns="177297" bIns="88669">
            <a:spAutoFit/>
          </a:bodyPr>
          <a:lstStyle/>
          <a:p>
            <a:pPr defTabSz="1784136">
              <a:spcBef>
                <a:spcPct val="50000"/>
              </a:spcBef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- максимальный уровень подтопления;</a:t>
            </a:r>
          </a:p>
        </p:txBody>
      </p:sp>
      <p:sp>
        <p:nvSpPr>
          <p:cNvPr id="15457" name="Line 499"/>
          <p:cNvSpPr>
            <a:spLocks noChangeShapeType="1"/>
          </p:cNvSpPr>
          <p:nvPr/>
        </p:nvSpPr>
        <p:spPr bwMode="auto">
          <a:xfrm>
            <a:off x="6078538" y="8567738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91406" tIns="45703" rIns="91406" bIns="45703" anchor="ctr"/>
          <a:lstStyle/>
          <a:p>
            <a:endParaRPr lang="ru-RU"/>
          </a:p>
        </p:txBody>
      </p:sp>
      <p:sp>
        <p:nvSpPr>
          <p:cNvPr id="15458" name="Text Box 89"/>
          <p:cNvSpPr txBox="1">
            <a:spLocks noChangeArrowheads="1"/>
          </p:cNvSpPr>
          <p:nvPr/>
        </p:nvSpPr>
        <p:spPr bwMode="auto">
          <a:xfrm>
            <a:off x="7300913" y="8202612"/>
            <a:ext cx="4211637" cy="735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48072" tIns="124102" rIns="248072" bIns="124102">
            <a:spAutoFit/>
          </a:bodyPr>
          <a:lstStyle/>
          <a:p>
            <a:pPr algn="just" defTabSz="2501600">
              <a:lnSpc>
                <a:spcPct val="70000"/>
              </a:lnSpc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-  нефтебазы и другие объекты нефтяного комплекса. (нефтеналивные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сатнции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мазутохранилища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и др.);</a:t>
            </a:r>
          </a:p>
        </p:txBody>
      </p:sp>
      <p:grpSp>
        <p:nvGrpSpPr>
          <p:cNvPr id="26" name="Группа 168"/>
          <p:cNvGrpSpPr>
            <a:grpSpLocks/>
          </p:cNvGrpSpPr>
          <p:nvPr/>
        </p:nvGrpSpPr>
        <p:grpSpPr bwMode="auto">
          <a:xfrm rot="-4345915">
            <a:off x="1080295" y="9001919"/>
            <a:ext cx="200025" cy="595314"/>
            <a:chOff x="5857884" y="3714752"/>
            <a:chExt cx="142876" cy="428628"/>
          </a:xfrm>
        </p:grpSpPr>
        <p:sp>
          <p:nvSpPr>
            <p:cNvPr id="15506" name="Овал 169"/>
            <p:cNvSpPr>
              <a:spLocks noChangeArrowheads="1"/>
            </p:cNvSpPr>
            <p:nvPr/>
          </p:nvSpPr>
          <p:spPr bwMode="auto">
            <a:xfrm>
              <a:off x="5857884" y="3857628"/>
              <a:ext cx="142876" cy="142876"/>
            </a:xfrm>
            <a:prstGeom prst="ellipse">
              <a:avLst/>
            </a:prstGeom>
            <a:solidFill>
              <a:schemeClr val="tx1"/>
            </a:solidFill>
            <a:ln w="2540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eaVert" lIns="127119" tIns="63598" rIns="127119" bIns="63598" anchor="ctr"/>
            <a:lstStyle/>
            <a:p>
              <a:pPr algn="ctr" defTabSz="1276197"/>
              <a:endParaRPr lang="ru-RU" sz="15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78" name="Прямая соединительная линия 177"/>
            <p:cNvCxnSpPr/>
            <p:nvPr/>
          </p:nvCxnSpPr>
          <p:spPr>
            <a:xfrm rot="16200000" flipH="1">
              <a:off x="5715008" y="3857628"/>
              <a:ext cx="428628" cy="142876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1225"/>
          <p:cNvGrpSpPr>
            <a:grpSpLocks/>
          </p:cNvGrpSpPr>
          <p:nvPr/>
        </p:nvGrpSpPr>
        <p:grpSpPr bwMode="auto">
          <a:xfrm>
            <a:off x="7016750" y="8369301"/>
            <a:ext cx="311150" cy="404813"/>
            <a:chOff x="783" y="2063"/>
            <a:chExt cx="479" cy="307"/>
          </a:xfrm>
        </p:grpSpPr>
        <p:sp>
          <p:nvSpPr>
            <p:cNvPr id="15481" name="Line 1226"/>
            <p:cNvSpPr>
              <a:spLocks noChangeShapeType="1"/>
            </p:cNvSpPr>
            <p:nvPr/>
          </p:nvSpPr>
          <p:spPr bwMode="auto">
            <a:xfrm flipV="1">
              <a:off x="1079" y="2123"/>
              <a:ext cx="1" cy="6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med"/>
              <a:tailEnd type="none" w="sm" len="med"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8" name="Group 1227"/>
            <p:cNvGrpSpPr>
              <a:grpSpLocks/>
            </p:cNvGrpSpPr>
            <p:nvPr/>
          </p:nvGrpSpPr>
          <p:grpSpPr bwMode="auto">
            <a:xfrm>
              <a:off x="783" y="2107"/>
              <a:ext cx="182" cy="265"/>
              <a:chOff x="-1" y="0"/>
              <a:chExt cx="19999" cy="19996"/>
            </a:xfrm>
          </p:grpSpPr>
          <p:grpSp>
            <p:nvGrpSpPr>
              <p:cNvPr id="29" name="Group 1228"/>
              <p:cNvGrpSpPr>
                <a:grpSpLocks/>
              </p:cNvGrpSpPr>
              <p:nvPr/>
            </p:nvGrpSpPr>
            <p:grpSpPr bwMode="auto">
              <a:xfrm>
                <a:off x="4988" y="0"/>
                <a:ext cx="10021" cy="3399"/>
                <a:chOff x="0" y="0"/>
                <a:chExt cx="19994" cy="20006"/>
              </a:xfrm>
            </p:grpSpPr>
            <p:sp>
              <p:nvSpPr>
                <p:cNvPr id="15504" name="Arc 1229"/>
                <p:cNvSpPr>
                  <a:spLocks/>
                </p:cNvSpPr>
                <p:nvPr/>
              </p:nvSpPr>
              <p:spPr bwMode="auto">
                <a:xfrm flipH="1">
                  <a:off x="0" y="177"/>
                  <a:ext cx="10040" cy="19829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50 h 21600"/>
                    <a:gd name="T4" fmla="*/ 0 w 21600"/>
                    <a:gd name="T5" fmla="*/ 5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127119" tIns="63598" rIns="127119" bIns="63598"/>
                <a:lstStyle/>
                <a:p>
                  <a:endParaRPr lang="ru-RU"/>
                </a:p>
              </p:txBody>
            </p:sp>
            <p:sp>
              <p:nvSpPr>
                <p:cNvPr id="15505" name="Arc 1230"/>
                <p:cNvSpPr>
                  <a:spLocks/>
                </p:cNvSpPr>
                <p:nvPr/>
              </p:nvSpPr>
              <p:spPr bwMode="auto">
                <a:xfrm>
                  <a:off x="9954" y="0"/>
                  <a:ext cx="10040" cy="19829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50 h 21600"/>
                    <a:gd name="T4" fmla="*/ 0 w 21600"/>
                    <a:gd name="T5" fmla="*/ 5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127119" tIns="63598" rIns="127119" bIns="63598"/>
                <a:lstStyle/>
                <a:p>
                  <a:endParaRPr lang="ru-RU"/>
                </a:p>
              </p:txBody>
            </p:sp>
          </p:grpSp>
          <p:sp>
            <p:nvSpPr>
              <p:cNvPr id="15500" name="Line 1231"/>
              <p:cNvSpPr>
                <a:spLocks noChangeShapeType="1"/>
              </p:cNvSpPr>
              <p:nvPr/>
            </p:nvSpPr>
            <p:spPr bwMode="auto">
              <a:xfrm>
                <a:off x="4988" y="3308"/>
                <a:ext cx="43" cy="1668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 type="none" w="sm" len="med"/>
                <a:tailEnd type="none" w="sm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501" name="Line 1232"/>
              <p:cNvSpPr>
                <a:spLocks noChangeShapeType="1"/>
              </p:cNvSpPr>
              <p:nvPr/>
            </p:nvSpPr>
            <p:spPr bwMode="auto">
              <a:xfrm>
                <a:off x="14966" y="3307"/>
                <a:ext cx="43" cy="16689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 type="none" w="sm" len="med"/>
                <a:tailEnd type="none" w="sm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502" name="Line 1233"/>
              <p:cNvSpPr>
                <a:spLocks noChangeShapeType="1"/>
              </p:cNvSpPr>
              <p:nvPr/>
            </p:nvSpPr>
            <p:spPr bwMode="auto">
              <a:xfrm>
                <a:off x="-1" y="6645"/>
                <a:ext cx="19999" cy="3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 type="none" w="sm" len="med"/>
                <a:tailEnd type="none" w="sm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503" name="Line 1234"/>
              <p:cNvSpPr>
                <a:spLocks noChangeShapeType="1"/>
              </p:cNvSpPr>
              <p:nvPr/>
            </p:nvSpPr>
            <p:spPr bwMode="auto">
              <a:xfrm>
                <a:off x="-1" y="11652"/>
                <a:ext cx="19999" cy="29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 type="none" w="sm" len="med"/>
                <a:tailEnd type="none" w="sm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" name="Group 1235"/>
            <p:cNvGrpSpPr>
              <a:grpSpLocks/>
            </p:cNvGrpSpPr>
            <p:nvPr/>
          </p:nvGrpSpPr>
          <p:grpSpPr bwMode="auto">
            <a:xfrm>
              <a:off x="988" y="2172"/>
              <a:ext cx="184" cy="199"/>
              <a:chOff x="-1" y="0"/>
              <a:chExt cx="20003" cy="20002"/>
            </a:xfrm>
          </p:grpSpPr>
          <p:grpSp>
            <p:nvGrpSpPr>
              <p:cNvPr id="31" name="Group 1236"/>
              <p:cNvGrpSpPr>
                <a:grpSpLocks/>
              </p:cNvGrpSpPr>
              <p:nvPr/>
            </p:nvGrpSpPr>
            <p:grpSpPr bwMode="auto">
              <a:xfrm>
                <a:off x="4989" y="0"/>
                <a:ext cx="10023" cy="4525"/>
                <a:chOff x="0" y="0"/>
                <a:chExt cx="20002" cy="20000"/>
              </a:xfrm>
            </p:grpSpPr>
            <p:sp>
              <p:nvSpPr>
                <p:cNvPr id="15497" name="Arc 1237"/>
                <p:cNvSpPr>
                  <a:spLocks/>
                </p:cNvSpPr>
                <p:nvPr/>
              </p:nvSpPr>
              <p:spPr bwMode="auto">
                <a:xfrm flipH="1">
                  <a:off x="0" y="172"/>
                  <a:ext cx="10044" cy="1982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50 h 21600"/>
                    <a:gd name="T4" fmla="*/ 0 w 21600"/>
                    <a:gd name="T5" fmla="*/ 5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127119" tIns="63598" rIns="127119" bIns="63598"/>
                <a:lstStyle/>
                <a:p>
                  <a:endParaRPr lang="ru-RU"/>
                </a:p>
              </p:txBody>
            </p:sp>
            <p:sp>
              <p:nvSpPr>
                <p:cNvPr id="15498" name="Arc 1238"/>
                <p:cNvSpPr>
                  <a:spLocks/>
                </p:cNvSpPr>
                <p:nvPr/>
              </p:nvSpPr>
              <p:spPr bwMode="auto">
                <a:xfrm>
                  <a:off x="9958" y="0"/>
                  <a:ext cx="10044" cy="1982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49 h 21600"/>
                    <a:gd name="T4" fmla="*/ 0 w 21600"/>
                    <a:gd name="T5" fmla="*/ 49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127119" tIns="63598" rIns="127119" bIns="63598"/>
                <a:lstStyle/>
                <a:p>
                  <a:endParaRPr lang="ru-RU"/>
                </a:p>
              </p:txBody>
            </p:sp>
          </p:grpSp>
          <p:sp>
            <p:nvSpPr>
              <p:cNvPr id="15493" name="Line 1239"/>
              <p:cNvSpPr>
                <a:spLocks noChangeShapeType="1"/>
              </p:cNvSpPr>
              <p:nvPr/>
            </p:nvSpPr>
            <p:spPr bwMode="auto">
              <a:xfrm>
                <a:off x="4989" y="4446"/>
                <a:ext cx="43" cy="1555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 type="none" w="sm" len="med"/>
                <a:tailEnd type="none" w="sm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94" name="Line 1240"/>
              <p:cNvSpPr>
                <a:spLocks noChangeShapeType="1"/>
              </p:cNvSpPr>
              <p:nvPr/>
            </p:nvSpPr>
            <p:spPr bwMode="auto">
              <a:xfrm>
                <a:off x="14969" y="4446"/>
                <a:ext cx="43" cy="1555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 type="none" w="sm" len="med"/>
                <a:tailEnd type="none" w="sm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95" name="Line 1241"/>
              <p:cNvSpPr>
                <a:spLocks noChangeShapeType="1"/>
              </p:cNvSpPr>
              <p:nvPr/>
            </p:nvSpPr>
            <p:spPr bwMode="auto">
              <a:xfrm>
                <a:off x="-1" y="8890"/>
                <a:ext cx="20003" cy="39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 type="none" w="sm" len="med"/>
                <a:tailEnd type="none" w="sm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96" name="Line 1242"/>
              <p:cNvSpPr>
                <a:spLocks noChangeShapeType="1"/>
              </p:cNvSpPr>
              <p:nvPr/>
            </p:nvSpPr>
            <p:spPr bwMode="auto">
              <a:xfrm>
                <a:off x="-1" y="15516"/>
                <a:ext cx="20003" cy="4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 type="none" w="sm" len="med"/>
                <a:tailEnd type="none" w="sm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5484" name="Line 1243"/>
            <p:cNvSpPr>
              <a:spLocks noChangeShapeType="1"/>
            </p:cNvSpPr>
            <p:nvPr/>
          </p:nvSpPr>
          <p:spPr bwMode="auto">
            <a:xfrm>
              <a:off x="793" y="2370"/>
              <a:ext cx="42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med"/>
              <a:tailEnd type="none" w="sm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485" name="Arc 1244"/>
            <p:cNvSpPr>
              <a:spLocks/>
            </p:cNvSpPr>
            <p:nvPr/>
          </p:nvSpPr>
          <p:spPr bwMode="auto">
            <a:xfrm flipV="1">
              <a:off x="1216" y="2326"/>
              <a:ext cx="46" cy="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rot="10800000" lIns="127119" tIns="63598" rIns="127119" bIns="63598"/>
            <a:lstStyle/>
            <a:p>
              <a:endParaRPr lang="ru-RU"/>
            </a:p>
          </p:txBody>
        </p:sp>
        <p:sp>
          <p:nvSpPr>
            <p:cNvPr id="15486" name="Arc 1245"/>
            <p:cNvSpPr>
              <a:spLocks/>
            </p:cNvSpPr>
            <p:nvPr/>
          </p:nvSpPr>
          <p:spPr bwMode="auto">
            <a:xfrm>
              <a:off x="1216" y="2129"/>
              <a:ext cx="46" cy="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lIns="127119" tIns="63598" rIns="127119" bIns="63598"/>
            <a:lstStyle/>
            <a:p>
              <a:endParaRPr lang="ru-RU"/>
            </a:p>
          </p:txBody>
        </p:sp>
        <p:sp>
          <p:nvSpPr>
            <p:cNvPr id="15487" name="Arc 1246"/>
            <p:cNvSpPr>
              <a:spLocks/>
            </p:cNvSpPr>
            <p:nvPr/>
          </p:nvSpPr>
          <p:spPr bwMode="auto">
            <a:xfrm flipH="1">
              <a:off x="874" y="2063"/>
              <a:ext cx="46" cy="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lIns="127119" tIns="63598" rIns="127119" bIns="63598"/>
            <a:lstStyle/>
            <a:p>
              <a:endParaRPr lang="ru-RU"/>
            </a:p>
          </p:txBody>
        </p:sp>
        <p:sp>
          <p:nvSpPr>
            <p:cNvPr id="15488" name="Line 1247"/>
            <p:cNvSpPr>
              <a:spLocks noChangeShapeType="1"/>
            </p:cNvSpPr>
            <p:nvPr/>
          </p:nvSpPr>
          <p:spPr bwMode="auto">
            <a:xfrm flipV="1">
              <a:off x="1262" y="2172"/>
              <a:ext cx="0" cy="1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med"/>
              <a:tailEnd type="none" w="sm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489" name="Line 1248"/>
            <p:cNvSpPr>
              <a:spLocks noChangeShapeType="1"/>
            </p:cNvSpPr>
            <p:nvPr/>
          </p:nvSpPr>
          <p:spPr bwMode="auto">
            <a:xfrm flipH="1">
              <a:off x="884" y="2063"/>
              <a:ext cx="15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med"/>
              <a:tailEnd type="none" w="sm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490" name="Arc 1249"/>
            <p:cNvSpPr>
              <a:spLocks/>
            </p:cNvSpPr>
            <p:nvPr/>
          </p:nvSpPr>
          <p:spPr bwMode="auto">
            <a:xfrm>
              <a:off x="1033" y="2063"/>
              <a:ext cx="46" cy="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lIns="127119" tIns="63598" rIns="127119" bIns="63598"/>
            <a:lstStyle/>
            <a:p>
              <a:endParaRPr lang="ru-RU"/>
            </a:p>
          </p:txBody>
        </p:sp>
        <p:sp>
          <p:nvSpPr>
            <p:cNvPr id="15491" name="Line 1250"/>
            <p:cNvSpPr>
              <a:spLocks noChangeShapeType="1"/>
            </p:cNvSpPr>
            <p:nvPr/>
          </p:nvSpPr>
          <p:spPr bwMode="auto">
            <a:xfrm flipH="1">
              <a:off x="1079" y="2129"/>
              <a:ext cx="13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med"/>
              <a:tailEnd type="none" w="sm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5459" name="Group 1873"/>
          <p:cNvGrpSpPr>
            <a:grpSpLocks/>
          </p:cNvGrpSpPr>
          <p:nvPr/>
        </p:nvGrpSpPr>
        <p:grpSpPr bwMode="auto">
          <a:xfrm rot="-1334384">
            <a:off x="6989763" y="8866189"/>
            <a:ext cx="409576" cy="403225"/>
            <a:chOff x="258" y="12222"/>
            <a:chExt cx="457" cy="457"/>
          </a:xfrm>
        </p:grpSpPr>
        <p:sp>
          <p:nvSpPr>
            <p:cNvPr id="15474" name="Oval 1874"/>
            <p:cNvSpPr>
              <a:spLocks noChangeArrowheads="1"/>
            </p:cNvSpPr>
            <p:nvPr/>
          </p:nvSpPr>
          <p:spPr bwMode="auto">
            <a:xfrm>
              <a:off x="258" y="12222"/>
              <a:ext cx="457" cy="457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127119" tIns="63598" rIns="127119" bIns="63598"/>
            <a:lstStyle/>
            <a:p>
              <a:pPr defTabSz="1276197"/>
              <a:endParaRPr lang="ru-RU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5460" name="Group 1875"/>
            <p:cNvGrpSpPr>
              <a:grpSpLocks/>
            </p:cNvGrpSpPr>
            <p:nvPr/>
          </p:nvGrpSpPr>
          <p:grpSpPr bwMode="auto">
            <a:xfrm>
              <a:off x="276" y="12276"/>
              <a:ext cx="411" cy="343"/>
              <a:chOff x="0" y="0"/>
              <a:chExt cx="19999" cy="20000"/>
            </a:xfrm>
          </p:grpSpPr>
          <p:grpSp>
            <p:nvGrpSpPr>
              <p:cNvPr id="15461" name="Group 1876"/>
              <p:cNvGrpSpPr>
                <a:grpSpLocks/>
              </p:cNvGrpSpPr>
              <p:nvPr/>
            </p:nvGrpSpPr>
            <p:grpSpPr bwMode="auto">
              <a:xfrm>
                <a:off x="0" y="0"/>
                <a:ext cx="19999" cy="20000"/>
                <a:chOff x="0" y="0"/>
                <a:chExt cx="19999" cy="20000"/>
              </a:xfrm>
            </p:grpSpPr>
            <p:sp>
              <p:nvSpPr>
                <p:cNvPr id="15479" name="Freeform 1877"/>
                <p:cNvSpPr>
                  <a:spLocks/>
                </p:cNvSpPr>
                <p:nvPr/>
              </p:nvSpPr>
              <p:spPr bwMode="auto">
                <a:xfrm>
                  <a:off x="0" y="0"/>
                  <a:ext cx="10024" cy="20000"/>
                </a:xfrm>
                <a:custGeom>
                  <a:avLst/>
                  <a:gdLst>
                    <a:gd name="T0" fmla="*/ 1 w 20000"/>
                    <a:gd name="T1" fmla="*/ 0 h 20000"/>
                    <a:gd name="T2" fmla="*/ 1 w 20000"/>
                    <a:gd name="T3" fmla="*/ 9971 h 20000"/>
                    <a:gd name="T4" fmla="*/ 1 w 20000"/>
                    <a:gd name="T5" fmla="*/ 19942 h 20000"/>
                    <a:gd name="T6" fmla="*/ 1 w 20000"/>
                    <a:gd name="T7" fmla="*/ 19009 h 20000"/>
                    <a:gd name="T8" fmla="*/ 1 w 20000"/>
                    <a:gd name="T9" fmla="*/ 18542 h 20000"/>
                    <a:gd name="T10" fmla="*/ 1 w 20000"/>
                    <a:gd name="T11" fmla="*/ 18542 h 20000"/>
                    <a:gd name="T12" fmla="*/ 1 w 20000"/>
                    <a:gd name="T13" fmla="*/ 17668 h 20000"/>
                    <a:gd name="T14" fmla="*/ 1 w 20000"/>
                    <a:gd name="T15" fmla="*/ 17668 h 20000"/>
                    <a:gd name="T16" fmla="*/ 1 w 20000"/>
                    <a:gd name="T17" fmla="*/ 16793 h 20000"/>
                    <a:gd name="T18" fmla="*/ 0 w 20000"/>
                    <a:gd name="T19" fmla="*/ 16793 h 20000"/>
                    <a:gd name="T20" fmla="*/ 0 w 20000"/>
                    <a:gd name="T21" fmla="*/ 10262 h 20000"/>
                    <a:gd name="T22" fmla="*/ 1 w 20000"/>
                    <a:gd name="T23" fmla="*/ 10262 h 20000"/>
                    <a:gd name="T24" fmla="*/ 1 w 20000"/>
                    <a:gd name="T25" fmla="*/ 5423 h 20000"/>
                    <a:gd name="T26" fmla="*/ 1 w 20000"/>
                    <a:gd name="T27" fmla="*/ 5423 h 20000"/>
                    <a:gd name="T28" fmla="*/ 1 w 20000"/>
                    <a:gd name="T29" fmla="*/ 4548 h 20000"/>
                    <a:gd name="T30" fmla="*/ 1 w 20000"/>
                    <a:gd name="T31" fmla="*/ 4140 h 20000"/>
                    <a:gd name="T32" fmla="*/ 1 w 20000"/>
                    <a:gd name="T33" fmla="*/ 3673 h 20000"/>
                    <a:gd name="T34" fmla="*/ 1 w 20000"/>
                    <a:gd name="T35" fmla="*/ 3673 h 20000"/>
                    <a:gd name="T36" fmla="*/ 1 w 20000"/>
                    <a:gd name="T37" fmla="*/ 2799 h 20000"/>
                    <a:gd name="T38" fmla="*/ 1 w 20000"/>
                    <a:gd name="T39" fmla="*/ 2799 h 20000"/>
                    <a:gd name="T40" fmla="*/ 1 w 20000"/>
                    <a:gd name="T41" fmla="*/ 1516 h 20000"/>
                    <a:gd name="T42" fmla="*/ 1 w 20000"/>
                    <a:gd name="T43" fmla="*/ 0 h 20000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20000"/>
                    <a:gd name="T67" fmla="*/ 0 h 20000"/>
                    <a:gd name="T68" fmla="*/ 20000 w 20000"/>
                    <a:gd name="T69" fmla="*/ 20000 h 20000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20000" h="20000">
                      <a:moveTo>
                        <a:pt x="3301" y="0"/>
                      </a:moveTo>
                      <a:lnTo>
                        <a:pt x="19903" y="9971"/>
                      </a:lnTo>
                      <a:lnTo>
                        <a:pt x="3301" y="19942"/>
                      </a:lnTo>
                      <a:lnTo>
                        <a:pt x="2913" y="19009"/>
                      </a:lnTo>
                      <a:lnTo>
                        <a:pt x="2913" y="18542"/>
                      </a:lnTo>
                      <a:lnTo>
                        <a:pt x="1456" y="18542"/>
                      </a:lnTo>
                      <a:lnTo>
                        <a:pt x="1456" y="17668"/>
                      </a:lnTo>
                      <a:lnTo>
                        <a:pt x="680" y="17668"/>
                      </a:lnTo>
                      <a:lnTo>
                        <a:pt x="680" y="16793"/>
                      </a:lnTo>
                      <a:lnTo>
                        <a:pt x="0" y="16793"/>
                      </a:lnTo>
                      <a:lnTo>
                        <a:pt x="0" y="10262"/>
                      </a:lnTo>
                      <a:lnTo>
                        <a:pt x="680" y="10262"/>
                      </a:lnTo>
                      <a:lnTo>
                        <a:pt x="680" y="5423"/>
                      </a:lnTo>
                      <a:lnTo>
                        <a:pt x="1456" y="5423"/>
                      </a:lnTo>
                      <a:lnTo>
                        <a:pt x="1456" y="4548"/>
                      </a:lnTo>
                      <a:lnTo>
                        <a:pt x="2136" y="4140"/>
                      </a:lnTo>
                      <a:lnTo>
                        <a:pt x="2136" y="3673"/>
                      </a:lnTo>
                      <a:lnTo>
                        <a:pt x="2913" y="3673"/>
                      </a:lnTo>
                      <a:lnTo>
                        <a:pt x="2913" y="2799"/>
                      </a:lnTo>
                      <a:lnTo>
                        <a:pt x="3592" y="2799"/>
                      </a:lnTo>
                      <a:lnTo>
                        <a:pt x="3592" y="1516"/>
                      </a:lnTo>
                      <a:lnTo>
                        <a:pt x="330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127119" tIns="63598" rIns="127119" bIns="63598"/>
                <a:lstStyle/>
                <a:p>
                  <a:endParaRPr lang="ru-RU"/>
                </a:p>
              </p:txBody>
            </p:sp>
            <p:sp>
              <p:nvSpPr>
                <p:cNvPr id="15480" name="Freeform 1878"/>
                <p:cNvSpPr>
                  <a:spLocks/>
                </p:cNvSpPr>
                <p:nvPr/>
              </p:nvSpPr>
              <p:spPr bwMode="auto">
                <a:xfrm>
                  <a:off x="9975" y="0"/>
                  <a:ext cx="10024" cy="20000"/>
                </a:xfrm>
                <a:custGeom>
                  <a:avLst/>
                  <a:gdLst>
                    <a:gd name="T0" fmla="*/ 1 w 20000"/>
                    <a:gd name="T1" fmla="*/ 0 h 20000"/>
                    <a:gd name="T2" fmla="*/ 0 w 20000"/>
                    <a:gd name="T3" fmla="*/ 9971 h 20000"/>
                    <a:gd name="T4" fmla="*/ 1 w 20000"/>
                    <a:gd name="T5" fmla="*/ 19942 h 20000"/>
                    <a:gd name="T6" fmla="*/ 1 w 20000"/>
                    <a:gd name="T7" fmla="*/ 19009 h 20000"/>
                    <a:gd name="T8" fmla="*/ 1 w 20000"/>
                    <a:gd name="T9" fmla="*/ 18542 h 20000"/>
                    <a:gd name="T10" fmla="*/ 1 w 20000"/>
                    <a:gd name="T11" fmla="*/ 18542 h 20000"/>
                    <a:gd name="T12" fmla="*/ 1 w 20000"/>
                    <a:gd name="T13" fmla="*/ 17668 h 20000"/>
                    <a:gd name="T14" fmla="*/ 1 w 20000"/>
                    <a:gd name="T15" fmla="*/ 17668 h 20000"/>
                    <a:gd name="T16" fmla="*/ 1 w 20000"/>
                    <a:gd name="T17" fmla="*/ 16793 h 20000"/>
                    <a:gd name="T18" fmla="*/ 1 w 20000"/>
                    <a:gd name="T19" fmla="*/ 16793 h 20000"/>
                    <a:gd name="T20" fmla="*/ 1 w 20000"/>
                    <a:gd name="T21" fmla="*/ 10262 h 20000"/>
                    <a:gd name="T22" fmla="*/ 1 w 20000"/>
                    <a:gd name="T23" fmla="*/ 10262 h 20000"/>
                    <a:gd name="T24" fmla="*/ 1 w 20000"/>
                    <a:gd name="T25" fmla="*/ 5423 h 20000"/>
                    <a:gd name="T26" fmla="*/ 1 w 20000"/>
                    <a:gd name="T27" fmla="*/ 5423 h 20000"/>
                    <a:gd name="T28" fmla="*/ 1 w 20000"/>
                    <a:gd name="T29" fmla="*/ 4548 h 20000"/>
                    <a:gd name="T30" fmla="*/ 1 w 20000"/>
                    <a:gd name="T31" fmla="*/ 4140 h 20000"/>
                    <a:gd name="T32" fmla="*/ 1 w 20000"/>
                    <a:gd name="T33" fmla="*/ 3673 h 20000"/>
                    <a:gd name="T34" fmla="*/ 1 w 20000"/>
                    <a:gd name="T35" fmla="*/ 3673 h 20000"/>
                    <a:gd name="T36" fmla="*/ 1 w 20000"/>
                    <a:gd name="T37" fmla="*/ 2799 h 20000"/>
                    <a:gd name="T38" fmla="*/ 1 w 20000"/>
                    <a:gd name="T39" fmla="*/ 2799 h 20000"/>
                    <a:gd name="T40" fmla="*/ 1 w 20000"/>
                    <a:gd name="T41" fmla="*/ 1516 h 20000"/>
                    <a:gd name="T42" fmla="*/ 1 w 20000"/>
                    <a:gd name="T43" fmla="*/ 0 h 20000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20000"/>
                    <a:gd name="T67" fmla="*/ 0 h 20000"/>
                    <a:gd name="T68" fmla="*/ 20000 w 20000"/>
                    <a:gd name="T69" fmla="*/ 20000 h 20000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20000" h="20000">
                      <a:moveTo>
                        <a:pt x="16602" y="0"/>
                      </a:moveTo>
                      <a:lnTo>
                        <a:pt x="0" y="9971"/>
                      </a:lnTo>
                      <a:lnTo>
                        <a:pt x="16602" y="19942"/>
                      </a:lnTo>
                      <a:lnTo>
                        <a:pt x="16990" y="19009"/>
                      </a:lnTo>
                      <a:lnTo>
                        <a:pt x="16990" y="18542"/>
                      </a:lnTo>
                      <a:lnTo>
                        <a:pt x="18447" y="18542"/>
                      </a:lnTo>
                      <a:lnTo>
                        <a:pt x="18447" y="17668"/>
                      </a:lnTo>
                      <a:lnTo>
                        <a:pt x="19223" y="17668"/>
                      </a:lnTo>
                      <a:lnTo>
                        <a:pt x="19223" y="16793"/>
                      </a:lnTo>
                      <a:lnTo>
                        <a:pt x="19903" y="16793"/>
                      </a:lnTo>
                      <a:lnTo>
                        <a:pt x="19903" y="10262"/>
                      </a:lnTo>
                      <a:lnTo>
                        <a:pt x="19223" y="10262"/>
                      </a:lnTo>
                      <a:lnTo>
                        <a:pt x="19223" y="5423"/>
                      </a:lnTo>
                      <a:lnTo>
                        <a:pt x="18447" y="5423"/>
                      </a:lnTo>
                      <a:lnTo>
                        <a:pt x="18447" y="4548"/>
                      </a:lnTo>
                      <a:lnTo>
                        <a:pt x="17767" y="4140"/>
                      </a:lnTo>
                      <a:lnTo>
                        <a:pt x="17767" y="3673"/>
                      </a:lnTo>
                      <a:lnTo>
                        <a:pt x="16990" y="3673"/>
                      </a:lnTo>
                      <a:lnTo>
                        <a:pt x="16990" y="2799"/>
                      </a:lnTo>
                      <a:lnTo>
                        <a:pt x="16311" y="2799"/>
                      </a:lnTo>
                      <a:lnTo>
                        <a:pt x="16311" y="1516"/>
                      </a:lnTo>
                      <a:lnTo>
                        <a:pt x="16602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127119" tIns="63598" rIns="127119" bIns="63598"/>
                <a:lstStyle/>
                <a:p>
                  <a:endParaRPr lang="ru-RU"/>
                </a:p>
              </p:txBody>
            </p:sp>
          </p:grpSp>
          <p:sp>
            <p:nvSpPr>
              <p:cNvPr id="15477" name="Line 1879"/>
              <p:cNvSpPr>
                <a:spLocks noChangeShapeType="1"/>
              </p:cNvSpPr>
              <p:nvPr/>
            </p:nvSpPr>
            <p:spPr bwMode="auto">
              <a:xfrm>
                <a:off x="1657" y="0"/>
                <a:ext cx="16685" cy="2000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78" name="Line 1880"/>
              <p:cNvSpPr>
                <a:spLocks noChangeShapeType="1"/>
              </p:cNvSpPr>
              <p:nvPr/>
            </p:nvSpPr>
            <p:spPr bwMode="auto">
              <a:xfrm flipV="1">
                <a:off x="1657" y="0"/>
                <a:ext cx="16685" cy="2000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5462" name="Text Box 89"/>
          <p:cNvSpPr txBox="1">
            <a:spLocks noChangeArrowheads="1"/>
          </p:cNvSpPr>
          <p:nvPr/>
        </p:nvSpPr>
        <p:spPr bwMode="auto">
          <a:xfrm>
            <a:off x="1446214" y="9080502"/>
            <a:ext cx="1809360" cy="440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248072" tIns="124102" rIns="248072" bIns="124102">
            <a:spAutoFit/>
          </a:bodyPr>
          <a:lstStyle/>
          <a:p>
            <a:pPr defTabSz="2501600">
              <a:lnSpc>
                <a:spcPct val="80000"/>
              </a:lnSpc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- нефтепровод;</a:t>
            </a:r>
          </a:p>
        </p:txBody>
      </p:sp>
      <p:sp>
        <p:nvSpPr>
          <p:cNvPr id="15463" name="Text Box 89"/>
          <p:cNvSpPr txBox="1">
            <a:spLocks noChangeArrowheads="1"/>
          </p:cNvSpPr>
          <p:nvPr/>
        </p:nvSpPr>
        <p:spPr bwMode="auto">
          <a:xfrm>
            <a:off x="7327899" y="8869364"/>
            <a:ext cx="2640014" cy="440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48072" tIns="124102" rIns="248072" bIns="124102">
            <a:spAutoFit/>
          </a:bodyPr>
          <a:lstStyle/>
          <a:p>
            <a:pPr defTabSz="2501600">
              <a:lnSpc>
                <a:spcPct val="80000"/>
              </a:lnSpc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-  насосные станции; </a:t>
            </a:r>
          </a:p>
        </p:txBody>
      </p:sp>
      <p:grpSp>
        <p:nvGrpSpPr>
          <p:cNvPr id="15464" name="Группа 231"/>
          <p:cNvGrpSpPr>
            <a:grpSpLocks/>
          </p:cNvGrpSpPr>
          <p:nvPr/>
        </p:nvGrpSpPr>
        <p:grpSpPr bwMode="auto">
          <a:xfrm>
            <a:off x="6780215" y="9317040"/>
            <a:ext cx="503237" cy="200025"/>
            <a:chOff x="6827094" y="5825222"/>
            <a:chExt cx="504000" cy="200060"/>
          </a:xfrm>
        </p:grpSpPr>
        <p:sp>
          <p:nvSpPr>
            <p:cNvPr id="15472" name="Овал 169"/>
            <p:cNvSpPr>
              <a:spLocks noChangeArrowheads="1"/>
            </p:cNvSpPr>
            <p:nvPr/>
          </p:nvSpPr>
          <p:spPr bwMode="auto">
            <a:xfrm rot="-4345915">
              <a:off x="7007458" y="5825250"/>
              <a:ext cx="200060" cy="200004"/>
            </a:xfrm>
            <a:prstGeom prst="ellipse">
              <a:avLst/>
            </a:prstGeom>
            <a:solidFill>
              <a:srgbClr val="FFFF00"/>
            </a:solidFill>
            <a:ln w="25400" algn="ctr">
              <a:solidFill>
                <a:srgbClr val="FFFF00"/>
              </a:solidFill>
              <a:round/>
              <a:headEnd/>
              <a:tailEnd/>
            </a:ln>
          </p:spPr>
          <p:txBody>
            <a:bodyPr rot="10800000" lIns="127088" tIns="63584" rIns="127088" bIns="6358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cxnSp>
          <p:nvCxnSpPr>
            <p:cNvPr id="15473" name="Прямая соединительная линия 170"/>
            <p:cNvCxnSpPr>
              <a:cxnSpLocks noChangeShapeType="1"/>
            </p:cNvCxnSpPr>
            <p:nvPr/>
          </p:nvCxnSpPr>
          <p:spPr bwMode="auto">
            <a:xfrm rot="11854085" flipH="1">
              <a:off x="6827094" y="5838990"/>
              <a:ext cx="504000" cy="142875"/>
            </a:xfrm>
            <a:prstGeom prst="line">
              <a:avLst/>
            </a:prstGeom>
            <a:noFill/>
            <a:ln w="34925" algn="ctr">
              <a:solidFill>
                <a:srgbClr val="FFFF00"/>
              </a:solidFill>
              <a:round/>
              <a:headEnd/>
              <a:tailEnd/>
            </a:ln>
          </p:spPr>
        </p:cxnSp>
      </p:grpSp>
      <p:grpSp>
        <p:nvGrpSpPr>
          <p:cNvPr id="15465" name="Группа 218"/>
          <p:cNvGrpSpPr>
            <a:grpSpLocks/>
          </p:cNvGrpSpPr>
          <p:nvPr/>
        </p:nvGrpSpPr>
        <p:grpSpPr bwMode="auto">
          <a:xfrm>
            <a:off x="1155702" y="5335588"/>
            <a:ext cx="309562" cy="303212"/>
            <a:chOff x="-1121598" y="5086352"/>
            <a:chExt cx="309408" cy="301197"/>
          </a:xfrm>
        </p:grpSpPr>
        <p:sp>
          <p:nvSpPr>
            <p:cNvPr id="15470" name="Oval 41"/>
            <p:cNvSpPr>
              <a:spLocks noChangeArrowheads="1"/>
            </p:cNvSpPr>
            <p:nvPr/>
          </p:nvSpPr>
          <p:spPr bwMode="auto">
            <a:xfrm>
              <a:off x="-1100190" y="5086352"/>
              <a:ext cx="288000" cy="288000"/>
            </a:xfrm>
            <a:prstGeom prst="ellipse">
              <a:avLst/>
            </a:prstGeom>
            <a:solidFill>
              <a:srgbClr val="FF3300"/>
            </a:solidFill>
            <a:ln w="25400">
              <a:solidFill>
                <a:srgbClr val="FF3300"/>
              </a:solidFill>
              <a:round/>
              <a:headEnd/>
              <a:tailEnd/>
            </a:ln>
          </p:spPr>
          <p:txBody>
            <a:bodyPr wrap="none" lIns="126864" tIns="63472" rIns="126864" bIns="63472" anchor="ctr"/>
            <a:lstStyle/>
            <a:p>
              <a:pPr algn="ctr" defTabSz="1276197"/>
              <a:endParaRPr lang="ru-RU" sz="2900" b="1" dirty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5471" name="Oval 41"/>
            <p:cNvSpPr>
              <a:spLocks noChangeArrowheads="1"/>
            </p:cNvSpPr>
            <p:nvPr/>
          </p:nvSpPr>
          <p:spPr bwMode="auto">
            <a:xfrm>
              <a:off x="-1121598" y="5099549"/>
              <a:ext cx="288000" cy="288000"/>
            </a:xfrm>
            <a:prstGeom prst="ellipse">
              <a:avLst/>
            </a:prstGeom>
            <a:noFill/>
            <a:ln w="25400">
              <a:noFill/>
              <a:round/>
              <a:headEnd/>
              <a:tailEnd/>
            </a:ln>
          </p:spPr>
          <p:txBody>
            <a:bodyPr wrap="none" lIns="126864" tIns="63472" rIns="126864" bIns="63472" anchor="ctr"/>
            <a:lstStyle/>
            <a:p>
              <a:pPr algn="ctr" defTabSz="1276197"/>
              <a:r>
                <a:rPr lang="en-US" sz="28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T</a:t>
              </a:r>
              <a:endParaRPr lang="ru-RU" sz="2900" b="1" dirty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</p:grpSp>
      <p:sp>
        <p:nvSpPr>
          <p:cNvPr id="216" name="Прямоугольник 5"/>
          <p:cNvSpPr>
            <a:spLocks noChangeArrowheads="1"/>
          </p:cNvSpPr>
          <p:nvPr/>
        </p:nvSpPr>
        <p:spPr bwMode="auto">
          <a:xfrm>
            <a:off x="0" y="0"/>
            <a:ext cx="12801600" cy="839789"/>
          </a:xfrm>
          <a:prstGeom prst="rect">
            <a:avLst/>
          </a:prstGeom>
          <a:gradFill rotWithShape="1">
            <a:gsLst>
              <a:gs pos="0">
                <a:srgbClr val="BCBCBC"/>
              </a:gs>
              <a:gs pos="35001">
                <a:srgbClr val="D0D0D0"/>
              </a:gs>
              <a:gs pos="100000">
                <a:srgbClr val="EDEDED"/>
              </a:gs>
            </a:gsLst>
            <a:lin ang="16200000" scaled="1"/>
          </a:gradFill>
          <a:ln w="9525" algn="ctr">
            <a:noFill/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0779" tIns="45388" rIns="90779" bIns="45388" anchor="ctr"/>
          <a:lstStyle/>
          <a:p>
            <a:pPr algn="ctr" defTabSz="1279372">
              <a:lnSpc>
                <a:spcPct val="80000"/>
              </a:lnSpc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УСЛОВНЫЕ ОБОЗНАЧЕНИЯ</a:t>
            </a:r>
          </a:p>
        </p:txBody>
      </p:sp>
      <p:sp>
        <p:nvSpPr>
          <p:cNvPr id="15468" name="Line 1557"/>
          <p:cNvSpPr>
            <a:spLocks noChangeShapeType="1"/>
          </p:cNvSpPr>
          <p:nvPr/>
        </p:nvSpPr>
        <p:spPr bwMode="auto">
          <a:xfrm flipV="1">
            <a:off x="1360488" y="4583113"/>
            <a:ext cx="361950" cy="0"/>
          </a:xfrm>
          <a:prstGeom prst="line">
            <a:avLst/>
          </a:prstGeom>
          <a:noFill/>
          <a:ln w="76200">
            <a:solidFill>
              <a:srgbClr val="9900CC"/>
            </a:solidFill>
            <a:round/>
            <a:headEnd/>
            <a:tailEnd/>
          </a:ln>
        </p:spPr>
        <p:txBody>
          <a:bodyPr lIns="91428" tIns="45714" rIns="91428" bIns="45714"/>
          <a:lstStyle/>
          <a:p>
            <a:endParaRPr lang="ru-RU"/>
          </a:p>
        </p:txBody>
      </p:sp>
      <p:sp>
        <p:nvSpPr>
          <p:cNvPr id="15469" name="Line 1557"/>
          <p:cNvSpPr>
            <a:spLocks noChangeShapeType="1"/>
          </p:cNvSpPr>
          <p:nvPr/>
        </p:nvSpPr>
        <p:spPr bwMode="auto">
          <a:xfrm flipV="1">
            <a:off x="855663" y="4583113"/>
            <a:ext cx="357188" cy="0"/>
          </a:xfrm>
          <a:prstGeom prst="line">
            <a:avLst/>
          </a:prstGeom>
          <a:noFill/>
          <a:ln w="76200">
            <a:solidFill>
              <a:srgbClr val="CC0099"/>
            </a:solidFill>
            <a:round/>
            <a:headEnd/>
            <a:tailEnd/>
          </a:ln>
        </p:spPr>
        <p:txBody>
          <a:bodyPr lIns="91428" tIns="45714" rIns="91428" bIns="45714"/>
          <a:lstStyle/>
          <a:p>
            <a:endParaRPr lang="ru-RU"/>
          </a:p>
        </p:txBody>
      </p:sp>
      <p:sp>
        <p:nvSpPr>
          <p:cNvPr id="225" name="Rectangle 1" descr="Темный диагональный 2"/>
          <p:cNvSpPr>
            <a:spLocks noChangeArrowheads="1"/>
          </p:cNvSpPr>
          <p:nvPr/>
        </p:nvSpPr>
        <p:spPr bwMode="auto">
          <a:xfrm>
            <a:off x="1144216" y="3072408"/>
            <a:ext cx="432048" cy="216026"/>
          </a:xfrm>
          <a:prstGeom prst="rect">
            <a:avLst/>
          </a:prstGeom>
          <a:pattFill prst="dkUpDiag">
            <a:fgClr>
              <a:srgbClr val="FFFFFF"/>
            </a:fgClr>
            <a:bgClr>
              <a:srgbClr val="767676"/>
            </a:bgClr>
          </a:pattFill>
          <a:ln w="25400">
            <a:solidFill>
              <a:schemeClr val="tx2"/>
            </a:solidFill>
            <a:miter lim="800000"/>
            <a:headEnd/>
            <a:tailEnd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RU" sz="15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23" name="Прямоугольник 3"/>
          <p:cNvSpPr>
            <a:spLocks noChangeArrowheads="1"/>
          </p:cNvSpPr>
          <p:nvPr/>
        </p:nvSpPr>
        <p:spPr bwMode="auto">
          <a:xfrm>
            <a:off x="1144216" y="1848272"/>
            <a:ext cx="432048" cy="216024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8" tIns="45714" rIns="91428" bIns="45714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15466" name="Группа 223"/>
          <p:cNvGrpSpPr/>
          <p:nvPr/>
        </p:nvGrpSpPr>
        <p:grpSpPr>
          <a:xfrm>
            <a:off x="1144216" y="2424332"/>
            <a:ext cx="581025" cy="311249"/>
            <a:chOff x="103740" y="8897369"/>
            <a:chExt cx="581025" cy="311250"/>
          </a:xfrm>
        </p:grpSpPr>
        <p:grpSp>
          <p:nvGrpSpPr>
            <p:cNvPr id="15467" name="Группа 3"/>
            <p:cNvGrpSpPr>
              <a:grpSpLocks/>
            </p:cNvGrpSpPr>
            <p:nvPr/>
          </p:nvGrpSpPr>
          <p:grpSpPr bwMode="auto">
            <a:xfrm>
              <a:off x="103740" y="8897369"/>
              <a:ext cx="581025" cy="311250"/>
              <a:chOff x="0" y="8412"/>
              <a:chExt cx="5817" cy="3111"/>
            </a:xfrm>
          </p:grpSpPr>
          <p:sp>
            <p:nvSpPr>
              <p:cNvPr id="229" name="Rectangle 21"/>
              <p:cNvSpPr>
                <a:spLocks noChangeArrowheads="1"/>
              </p:cNvSpPr>
              <p:nvPr/>
            </p:nvSpPr>
            <p:spPr bwMode="auto">
              <a:xfrm>
                <a:off x="0" y="8413"/>
                <a:ext cx="5817" cy="31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0" name="Прямоугольник 7"/>
              <p:cNvSpPr>
                <a:spLocks noChangeArrowheads="1"/>
              </p:cNvSpPr>
              <p:nvPr/>
            </p:nvSpPr>
            <p:spPr bwMode="auto">
              <a:xfrm>
                <a:off x="2908" y="8412"/>
                <a:ext cx="2909" cy="1397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228" name="Text Box 23"/>
            <p:cNvSpPr txBox="1">
              <a:spLocks noChangeArrowheads="1"/>
            </p:cNvSpPr>
            <p:nvPr/>
          </p:nvSpPr>
          <p:spPr bwMode="auto">
            <a:xfrm>
              <a:off x="184047" y="8929874"/>
              <a:ext cx="129749" cy="24622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290" eaLnBrk="0" hangingPunct="0"/>
              <a:r>
                <a:rPr lang="ru-RU" altLang="ru-RU" sz="1000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3</a:t>
              </a:r>
              <a:endParaRPr lang="ru-RU" altLang="ru-RU" sz="1800" dirty="0" smtClean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6"/>
          <p:cNvSpPr>
            <a:spLocks noGrp="1"/>
          </p:cNvSpPr>
          <p:nvPr>
            <p:ph type="title" idx="4294967295"/>
          </p:nvPr>
        </p:nvSpPr>
        <p:spPr>
          <a:xfrm>
            <a:off x="612775" y="228600"/>
            <a:ext cx="11523663" cy="500063"/>
          </a:xfrm>
        </p:spPr>
        <p:txBody>
          <a:bodyPr lIns="127679" tIns="63850" rIns="127679" bIns="63850"/>
          <a:lstStyle/>
          <a:p>
            <a:pPr eaLnBrk="1" hangingPunct="1"/>
            <a:r>
              <a:rPr lang="ru-RU" sz="100" smtClean="0"/>
              <a:t>Таблица вызовов и статистика по годам</a:t>
            </a:r>
          </a:p>
        </p:txBody>
      </p:sp>
      <p:sp>
        <p:nvSpPr>
          <p:cNvPr id="135" name="Прямоугольник 5"/>
          <p:cNvSpPr>
            <a:spLocks noChangeArrowheads="1"/>
          </p:cNvSpPr>
          <p:nvPr/>
        </p:nvSpPr>
        <p:spPr bwMode="auto">
          <a:xfrm>
            <a:off x="0" y="0"/>
            <a:ext cx="12801600" cy="1079500"/>
          </a:xfrm>
          <a:prstGeom prst="rect">
            <a:avLst/>
          </a:prstGeom>
          <a:gradFill rotWithShape="1">
            <a:gsLst>
              <a:gs pos="0">
                <a:srgbClr val="BCBCBC"/>
              </a:gs>
              <a:gs pos="35001">
                <a:srgbClr val="D0D0D0"/>
              </a:gs>
              <a:gs pos="100000">
                <a:srgbClr val="EDEDED"/>
              </a:gs>
            </a:gsLst>
            <a:lin ang="16200000" scaled="1"/>
          </a:gradFill>
          <a:ln w="9525" algn="ctr">
            <a:noFill/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328" tIns="45664" rIns="91328" bIns="45664" anchor="ctr"/>
          <a:lstStyle/>
          <a:p>
            <a:pPr algn="ctr" defTabSz="1279525">
              <a:lnSpc>
                <a:spcPct val="80000"/>
              </a:lnSpc>
              <a:defRPr/>
            </a:pPr>
            <a:r>
              <a:rPr lang="ru-RU" sz="2100" b="1">
                <a:latin typeface="Times New Roman" pitchFamily="18" charset="0"/>
                <a:cs typeface="Times New Roman" pitchFamily="18" charset="0"/>
              </a:rPr>
              <a:t>ПАСПОРТ ТЕРРИТОРИИ НАСЕЛЕННОГО ПУНКТА</a:t>
            </a:r>
          </a:p>
          <a:p>
            <a:pPr algn="ctr" defTabSz="1279525">
              <a:lnSpc>
                <a:spcPct val="80000"/>
              </a:lnSpc>
              <a:defRPr/>
            </a:pPr>
            <a:r>
              <a:rPr lang="ru-RU" sz="2100" b="1">
                <a:latin typeface="Times New Roman" pitchFamily="18" charset="0"/>
                <a:cs typeface="Times New Roman" pitchFamily="18" charset="0"/>
              </a:rPr>
              <a:t>п. МИЧУРИНСКИЙ МИЧУРИНСКОГО СЕЛЬСОВЕТА ИСКИТИМСКОГО РАЙОНА</a:t>
            </a:r>
          </a:p>
          <a:p>
            <a:pPr algn="ctr" defTabSz="1279525">
              <a:lnSpc>
                <a:spcPct val="80000"/>
              </a:lnSpc>
              <a:defRPr/>
            </a:pPr>
            <a:r>
              <a:rPr lang="ru-RU" sz="21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(Информация о ЧС на электросетях) </a:t>
            </a:r>
          </a:p>
        </p:txBody>
      </p:sp>
      <p:graphicFrame>
        <p:nvGraphicFramePr>
          <p:cNvPr id="432197" name="Group 69"/>
          <p:cNvGraphicFramePr>
            <a:graphicFrameLocks noGrp="1"/>
          </p:cNvGraphicFramePr>
          <p:nvPr/>
        </p:nvGraphicFramePr>
        <p:xfrm>
          <a:off x="360363" y="1487488"/>
          <a:ext cx="12441237" cy="5686426"/>
        </p:xfrm>
        <a:graphic>
          <a:graphicData uri="http://schemas.openxmlformats.org/drawingml/2006/table">
            <a:tbl>
              <a:tblPr/>
              <a:tblGrid>
                <a:gridCol w="3846512"/>
                <a:gridCol w="4994275"/>
                <a:gridCol w="3600450"/>
              </a:tblGrid>
              <a:tr h="1027113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25150" marR="25150" marT="25150" marB="251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Ф.И.О. Должность руководителя</a:t>
                      </a:r>
                    </a:p>
                  </a:txBody>
                  <a:tcPr marL="25150" marR="25150" marT="25150" marB="251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Телефон</a:t>
                      </a:r>
                    </a:p>
                  </a:txBody>
                  <a:tcPr marL="25150" marR="25150" marT="25150" marB="251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1555750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ПСЧ-12</a:t>
                      </a:r>
                    </a:p>
                  </a:txBody>
                  <a:tcPr marL="24311" marR="24311" marT="26335" marB="2633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Нагибнев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М.А.</a:t>
                      </a:r>
                    </a:p>
                  </a:txBody>
                  <a:tcPr marL="24311" marR="24311" marT="26335" marB="2633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8-383-43-20-708</a:t>
                      </a:r>
                    </a:p>
                  </a:txBody>
                  <a:tcPr marL="24311" marR="24311" marT="26335" marB="2633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52575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Бердские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РЭС</a:t>
                      </a:r>
                    </a:p>
                  </a:txBody>
                  <a:tcPr marL="24311" marR="24311" marT="26335" marB="2633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Мысякин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К.Ю.</a:t>
                      </a:r>
                    </a:p>
                  </a:txBody>
                  <a:tcPr marL="24311" marR="24311" marT="26335" marB="2633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8-383-41-24-411</a:t>
                      </a:r>
                    </a:p>
                  </a:txBody>
                  <a:tcPr marL="24311" marR="24311" marT="26335" marB="2633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50988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Черепановские электрические сети</a:t>
                      </a:r>
                    </a:p>
                  </a:txBody>
                  <a:tcPr marL="24311" marR="24311" marT="26335" marB="2633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Толкалин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Ю.Н.</a:t>
                      </a:r>
                    </a:p>
                  </a:txBody>
                  <a:tcPr marL="24311" marR="24311" marT="26335" marB="2633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8-383-45-21-857</a:t>
                      </a:r>
                    </a:p>
                  </a:txBody>
                  <a:tcPr marL="24311" marR="24311" marT="26335" marB="2633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639763" y="384175"/>
            <a:ext cx="11522075" cy="314325"/>
          </a:xfrm>
        </p:spPr>
        <p:txBody>
          <a:bodyPr/>
          <a:lstStyle/>
          <a:p>
            <a:pPr eaLnBrk="1" hangingPunct="1"/>
            <a:r>
              <a:rPr lang="ru-RU" sz="1300" smtClean="0">
                <a:solidFill>
                  <a:schemeClr val="tx1"/>
                </a:solidFill>
              </a:rPr>
              <a:t>Ведомость</a:t>
            </a:r>
            <a:br>
              <a:rPr lang="ru-RU" sz="1300" smtClean="0">
                <a:solidFill>
                  <a:schemeClr val="tx1"/>
                </a:solidFill>
              </a:rPr>
            </a:br>
            <a:r>
              <a:rPr lang="ru-RU" sz="1300" smtClean="0">
                <a:solidFill>
                  <a:schemeClr val="tx1"/>
                </a:solidFill>
              </a:rPr>
              <a:t>привлечения сил и средств</a:t>
            </a:r>
          </a:p>
        </p:txBody>
      </p:sp>
      <p:sp>
        <p:nvSpPr>
          <p:cNvPr id="46083" name="Text Box 15"/>
          <p:cNvSpPr txBox="1">
            <a:spLocks noChangeArrowheads="1"/>
          </p:cNvSpPr>
          <p:nvPr/>
        </p:nvSpPr>
        <p:spPr bwMode="auto">
          <a:xfrm>
            <a:off x="0" y="-23813"/>
            <a:ext cx="12801600" cy="747713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lIns="213578" tIns="106799" rIns="213578" bIns="106799">
            <a:spAutoFit/>
          </a:bodyPr>
          <a:lstStyle/>
          <a:p>
            <a:pPr algn="ctr" defTabSz="3649663">
              <a:lnSpc>
                <a:spcPct val="80000"/>
              </a:lnSpc>
            </a:pPr>
            <a:r>
              <a:rPr lang="ru-RU" sz="2400">
                <a:latin typeface="Times New Roman" pitchFamily="18" charset="0"/>
              </a:rPr>
              <a:t>Ведомость</a:t>
            </a:r>
          </a:p>
          <a:p>
            <a:pPr algn="ctr" defTabSz="3649663">
              <a:lnSpc>
                <a:spcPct val="80000"/>
              </a:lnSpc>
            </a:pPr>
            <a:r>
              <a:rPr lang="ru-RU" sz="2000">
                <a:latin typeface="Times New Roman" pitchFamily="18" charset="0"/>
              </a:rPr>
              <a:t>привлечения сил и средств для ликвидации последствий ЧС,  вызванной риском на электросетях</a:t>
            </a:r>
          </a:p>
        </p:txBody>
      </p:sp>
      <p:graphicFrame>
        <p:nvGraphicFramePr>
          <p:cNvPr id="645498" name="Group 378"/>
          <p:cNvGraphicFramePr>
            <a:graphicFrameLocks noGrp="1"/>
          </p:cNvGraphicFramePr>
          <p:nvPr/>
        </p:nvGraphicFramePr>
        <p:xfrm>
          <a:off x="134938" y="911225"/>
          <a:ext cx="12568237" cy="8007155"/>
        </p:xfrm>
        <a:graphic>
          <a:graphicData uri="http://schemas.openxmlformats.org/drawingml/2006/table">
            <a:tbl>
              <a:tblPr/>
              <a:tblGrid>
                <a:gridCol w="2389187"/>
                <a:gridCol w="581025"/>
                <a:gridCol w="639763"/>
                <a:gridCol w="657225"/>
                <a:gridCol w="720725"/>
                <a:gridCol w="717550"/>
                <a:gridCol w="728662"/>
                <a:gridCol w="1000125"/>
                <a:gridCol w="1000125"/>
                <a:gridCol w="871538"/>
                <a:gridCol w="873125"/>
                <a:gridCol w="1003300"/>
                <a:gridCol w="1385887"/>
              </a:tblGrid>
              <a:tr h="212725">
                <a:tc rowSpan="3"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подр-я</a:t>
                      </a: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старший (звание, Ф.И.О., телефон)</a:t>
                      </a: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Привл.  в соотв. с пасп-м территории (планами применения)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Привлекалось фактически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Нормативное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79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Нормативн. документ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Временные показатели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Расстояние до места ЧС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Недостатки в реагировании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1571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43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Получение  инф.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убытия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прибытия</a:t>
                      </a: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3825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МЧС России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1763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Органы управления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ГУ МЧС России по НСО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ст. ОДС т. 8-983-314-10-61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Приказ МЧС №647 от 23.11.2009  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 ГУ МЧС России по НСО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1-й зам. НГУ  т. 8-913-926-69-51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Приказ МЧС №647 от 23.11.2009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гарнизона пожарной охраны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Баулин  Сергей  Петрович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 8-913-744-99-79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Ч+0.40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Приказ ГУ/ГБУ от 23.11.09 № 826/260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4938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Силы и средства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ФПС ПСЧ-12, 21, 26 ОФПС-3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Баулин  Сергей  Петрович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 8-913-744-99-79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(город) 20 (село)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ФЗ-123 «Технический регламент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Бердский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ПСО МЧС России–филиал ФГУ СРПСО МЧС России (</a:t>
                      </a: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Ярманов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Н.Е. тел. 8-383-41-24-188)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Ч+1.00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Положение об оперативно-технической готовности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35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за МЧС России по НСО: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ФП РСЧС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1763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Органы управления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 ГУ МВД  России по Новосибирской области         т. 8-383-232-70-89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 регламент»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 ТЦМК  т. 8-383-271-86-32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 регламент»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175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Силы и средства 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335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МВД России: 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Межмуниципальный отдел МВД России «</a:t>
                      </a: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Искитимский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»,  Борисов Е.В.  т. 8-383-43-29-525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Дежурный  т. 8-383-43-29-861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 регламент»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Минздравсоцразвития: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4850">
                <a:tc>
                  <a:txBody>
                    <a:bodyPr/>
                    <a:lstStyle/>
                    <a:p>
                      <a:pPr algn="ctr" defTabSz="1279525"/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БСМП, </a:t>
                      </a:r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Бердская ЦГБ</a:t>
                      </a: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</a:p>
                    <a:p>
                      <a:pPr algn="ctr" defTabSz="1279525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Глав. врач – </a:t>
                      </a:r>
                      <a:r>
                        <a:rPr lang="ru-RU" sz="9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Краморов</a:t>
                      </a:r>
                      <a:r>
                        <a:rPr lang="ru-RU" sz="9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Ю.Н.</a:t>
                      </a:r>
                    </a:p>
                    <a:p>
                      <a:pPr algn="ctr" defTabSz="1279525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раб. тел. 8-383-41-2-66-75 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Приемн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покой. т. 8-383-41-26-677 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СМП Ч+0.02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ВСБ  Ч+0.30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Приказ УЗО № 206 от 23.03.2004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за ФП РСЧС: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39763" y="192088"/>
            <a:ext cx="11522075" cy="314325"/>
          </a:xfrm>
        </p:spPr>
        <p:txBody>
          <a:bodyPr/>
          <a:lstStyle/>
          <a:p>
            <a:pPr eaLnBrk="1" hangingPunct="1"/>
            <a:r>
              <a:rPr lang="ru-RU" sz="1300" smtClean="0">
                <a:solidFill>
                  <a:schemeClr val="tx1"/>
                </a:solidFill>
              </a:rPr>
              <a:t>Ведомость</a:t>
            </a:r>
            <a:br>
              <a:rPr lang="ru-RU" sz="1300" smtClean="0">
                <a:solidFill>
                  <a:schemeClr val="tx1"/>
                </a:solidFill>
              </a:rPr>
            </a:br>
            <a:r>
              <a:rPr lang="ru-RU" sz="1300" smtClean="0">
                <a:solidFill>
                  <a:schemeClr val="tx1"/>
                </a:solidFill>
              </a:rPr>
              <a:t>привлечения сил и средств</a:t>
            </a:r>
          </a:p>
        </p:txBody>
      </p:sp>
      <p:sp>
        <p:nvSpPr>
          <p:cNvPr id="47107" name="Text Box 15"/>
          <p:cNvSpPr txBox="1">
            <a:spLocks noChangeArrowheads="1"/>
          </p:cNvSpPr>
          <p:nvPr/>
        </p:nvSpPr>
        <p:spPr bwMode="auto">
          <a:xfrm>
            <a:off x="0" y="-23813"/>
            <a:ext cx="12801600" cy="747713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lIns="213578" tIns="106799" rIns="213578" bIns="106799">
            <a:spAutoFit/>
          </a:bodyPr>
          <a:lstStyle/>
          <a:p>
            <a:pPr algn="ctr" defTabSz="3649663">
              <a:lnSpc>
                <a:spcPct val="80000"/>
              </a:lnSpc>
            </a:pPr>
            <a:r>
              <a:rPr lang="ru-RU" sz="2400">
                <a:latin typeface="Times New Roman" pitchFamily="18" charset="0"/>
              </a:rPr>
              <a:t>Ведомость</a:t>
            </a:r>
          </a:p>
          <a:p>
            <a:pPr algn="ctr" defTabSz="3649663">
              <a:lnSpc>
                <a:spcPct val="80000"/>
              </a:lnSpc>
            </a:pPr>
            <a:r>
              <a:rPr lang="ru-RU" sz="2000">
                <a:latin typeface="Times New Roman" pitchFamily="18" charset="0"/>
              </a:rPr>
              <a:t>привлечения сил и средств для ликвидации последствий ЧС,  вызванной риском на электросетях</a:t>
            </a:r>
          </a:p>
        </p:txBody>
      </p:sp>
      <p:graphicFrame>
        <p:nvGraphicFramePr>
          <p:cNvPr id="646573" name="Group 429"/>
          <p:cNvGraphicFramePr>
            <a:graphicFrameLocks noGrp="1"/>
          </p:cNvGraphicFramePr>
          <p:nvPr/>
        </p:nvGraphicFramePr>
        <p:xfrm>
          <a:off x="242888" y="901700"/>
          <a:ext cx="12568237" cy="8473566"/>
        </p:xfrm>
        <a:graphic>
          <a:graphicData uri="http://schemas.openxmlformats.org/drawingml/2006/table">
            <a:tbl>
              <a:tblPr/>
              <a:tblGrid>
                <a:gridCol w="2389187"/>
                <a:gridCol w="579438"/>
                <a:gridCol w="639762"/>
                <a:gridCol w="658813"/>
                <a:gridCol w="719137"/>
                <a:gridCol w="717550"/>
                <a:gridCol w="730250"/>
                <a:gridCol w="1000125"/>
                <a:gridCol w="1000125"/>
                <a:gridCol w="869950"/>
                <a:gridCol w="874713"/>
                <a:gridCol w="1001712"/>
                <a:gridCol w="1387475"/>
              </a:tblGrid>
              <a:tr h="236538">
                <a:tc rowSpan="3"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подр-я</a:t>
                      </a: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старший (звание, Ф.И.О., телефон)</a:t>
                      </a: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Привл. в соотв. с пасп-м территории (планами применения)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Привлекалось фактически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Нормативное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79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Нормативн. документ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Временные показатели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Расстояние до места ЧС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Недостатки в реагировании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1476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70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Получение  инф.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убытия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прибытия</a:t>
                      </a: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9225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ТП РСЧС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6050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Органы управления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КЧС и ОПБ  муниципального образования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216" marR="91216" marT="45608" marB="456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216" marR="91216" marT="45608" marB="456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Постановление главы района от 12.05.2014 № 1060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КЧС и ОПБ субъекта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Решение КЧСПБ Правительства НСО от  10.02.11 №4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 (КЧС и ОПБ муниципального образования)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Постановление главы района от 12.05.2014 № 1060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 (КЧС и ОПБ субъекта)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Решение КЧСПБ Правительства НСО от  10.02.11 №4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Силы и средства 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Искитимский ПСО АСС НСО Захаров И.М. 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тел. 8-383-43-26-611; моб. 8-913-762-66-11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Ч+1.15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Положение об оперативно-технической готовности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ПЧ-102  </a:t>
                      </a: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Грабченко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В.Е.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 8(38343)  91-061; 8-913- 376-27-03;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Ч+0.05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ФЗ-123 «Технический регламент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МУП ЖКХ « </a:t>
                      </a: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Агролесовское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Жевлаков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В.В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8-383-41-58-684, 8-383-41-59-030,  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8-903-049-54-46   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Ч+0.50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Технический регламент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ОАО РЭС </a:t>
                      </a: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Бердские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РЭС филиал  «</a:t>
                      </a: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Черепановские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электросети» </a:t>
                      </a: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Мысякин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К.Ю.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т.8-383-41-24-411, 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Ч+0.40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Технический регламент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22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за ТП РСЧС: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министерства и ведомства (организации)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Прокуратура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Ч+0.50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регламент»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ФСБ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Ч+0.50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регламент»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43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 за другие министерства и ведомства: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226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19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1925" y="2120900"/>
            <a:ext cx="10009188" cy="745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smtClean="0">
                <a:solidFill>
                  <a:schemeClr val="tx1"/>
                </a:solidFill>
              </a:rPr>
              <a:t>Риски возникновения ЧС на объектах ЖКХ (сети газоснабжения)</a:t>
            </a:r>
          </a:p>
        </p:txBody>
      </p:sp>
      <p:sp>
        <p:nvSpPr>
          <p:cNvPr id="48132" name="Text Box 553"/>
          <p:cNvSpPr txBox="1">
            <a:spLocks noChangeArrowheads="1"/>
          </p:cNvSpPr>
          <p:nvPr/>
        </p:nvSpPr>
        <p:spPr bwMode="auto">
          <a:xfrm>
            <a:off x="0" y="-23813"/>
            <a:ext cx="12801600" cy="1728788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46088" tIns="23048" rIns="46088" bIns="23048" anchor="ctr" anchorCtr="1"/>
          <a:lstStyle/>
          <a:p>
            <a:pPr algn="ctr" defTabSz="1279525"/>
            <a:r>
              <a:rPr lang="ru-RU" sz="3100">
                <a:latin typeface="Times New Roman" pitchFamily="18" charset="0"/>
              </a:rPr>
              <a:t>Паспорт территории поселка Мичуринский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</a:p>
          <a:p>
            <a:pPr algn="ctr" defTabSz="1279525">
              <a:lnSpc>
                <a:spcPct val="90000"/>
              </a:lnSpc>
            </a:pPr>
            <a:r>
              <a:rPr lang="ru-RU" sz="3100">
                <a:latin typeface="Times New Roman" pitchFamily="18" charset="0"/>
              </a:rPr>
              <a:t>Риски возникновения ЧС на объектах ЖКХ (сети газоснабжения)</a:t>
            </a:r>
          </a:p>
        </p:txBody>
      </p:sp>
      <p:sp>
        <p:nvSpPr>
          <p:cNvPr id="523437" name="Text Box 1354"/>
          <p:cNvSpPr txBox="1">
            <a:spLocks noChangeArrowheads="1"/>
          </p:cNvSpPr>
          <p:nvPr/>
        </p:nvSpPr>
        <p:spPr bwMode="auto">
          <a:xfrm>
            <a:off x="134938" y="6816725"/>
            <a:ext cx="12598400" cy="2333625"/>
          </a:xfrm>
          <a:prstGeom prst="rect">
            <a:avLst/>
          </a:prstGeom>
          <a:solidFill>
            <a:srgbClr val="FFFF99">
              <a:alpha val="70000"/>
            </a:srgbClr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lIns="127616" tIns="63826" rIns="127616" bIns="63826">
            <a:spAutoFit/>
          </a:bodyPr>
          <a:lstStyle/>
          <a:p>
            <a:pPr algn="ctr" defTabSz="1279525">
              <a:defRPr/>
            </a:pPr>
            <a:r>
              <a:rPr lang="ru-RU" sz="3600" b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На территории  н.п</a:t>
            </a:r>
            <a:r>
              <a:rPr lang="ru-RU" sz="3600" b="1">
                <a:solidFill>
                  <a:srgbClr val="FFCC00"/>
                </a:solidFill>
                <a:latin typeface="Calibri" pitchFamily="34" charset="0"/>
              </a:rPr>
              <a:t>.</a:t>
            </a:r>
            <a:r>
              <a:rPr lang="ru-RU" sz="3600" b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риск возникновения</a:t>
            </a:r>
            <a:r>
              <a:rPr lang="ru-RU" sz="360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3600" b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ЧС на сетях газоснабжения </a:t>
            </a:r>
            <a:r>
              <a:rPr lang="ru-RU" sz="3600" b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отсутствуют</a:t>
            </a:r>
            <a:r>
              <a:rPr lang="ru-RU" sz="3600" b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в виду отсутствия Объектов ЖКХ сети газоснабжения (газораспределительных станций и линий  газоснабжения)</a:t>
            </a:r>
            <a:r>
              <a:rPr lang="ru-RU" sz="3200" b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</a:p>
        </p:txBody>
      </p:sp>
      <p:sp>
        <p:nvSpPr>
          <p:cNvPr id="523455" name="AutoShape 191"/>
          <p:cNvSpPr>
            <a:spLocks noChangeArrowheads="1"/>
          </p:cNvSpPr>
          <p:nvPr/>
        </p:nvSpPr>
        <p:spPr bwMode="auto">
          <a:xfrm>
            <a:off x="6256338" y="4656138"/>
            <a:ext cx="1511300" cy="1150937"/>
          </a:xfrm>
          <a:prstGeom prst="wedgeRectCallout">
            <a:avLst>
              <a:gd name="adj1" fmla="val 46324"/>
              <a:gd name="adj2" fmla="val 81449"/>
            </a:avLst>
          </a:prstGeom>
          <a:solidFill>
            <a:srgbClr val="FFDBB7">
              <a:alpha val="89000"/>
            </a:srgbClr>
          </a:solidFill>
          <a:ln w="635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91057" tIns="45528" rIns="91057" bIns="45528"/>
          <a:lstStyle/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ФАП  Казанцева Л.М.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1 этажное, кирпичное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8-383-41-50-240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приемного покоя  нет</a:t>
            </a:r>
          </a:p>
        </p:txBody>
      </p:sp>
      <p:sp>
        <p:nvSpPr>
          <p:cNvPr id="523457" name="Rectangle 193"/>
          <p:cNvSpPr>
            <a:spLocks noChangeArrowheads="1"/>
          </p:cNvSpPr>
          <p:nvPr/>
        </p:nvSpPr>
        <p:spPr bwMode="auto">
          <a:xfrm>
            <a:off x="9640888" y="4295775"/>
            <a:ext cx="2662237" cy="5048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16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1925" y="2120900"/>
            <a:ext cx="10009188" cy="745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5" name="Text Box 553"/>
          <p:cNvSpPr txBox="1">
            <a:spLocks noChangeArrowheads="1"/>
          </p:cNvSpPr>
          <p:nvPr/>
        </p:nvSpPr>
        <p:spPr bwMode="auto">
          <a:xfrm>
            <a:off x="-9525" y="-23813"/>
            <a:ext cx="12811125" cy="1368426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46266" tIns="23136" rIns="46266" bIns="23136" anchor="ctr" anchorCtr="1"/>
          <a:lstStyle/>
          <a:p>
            <a:pPr algn="ctr" defTabSz="1276350"/>
            <a:r>
              <a:rPr lang="ru-RU" sz="3100">
                <a:latin typeface="Times New Roman" pitchFamily="18" charset="0"/>
              </a:rPr>
              <a:t>Паспорт территории поселка Мичуринский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  <a:endParaRPr lang="ru-RU" sz="3100">
              <a:solidFill>
                <a:srgbClr val="000000"/>
              </a:solidFill>
              <a:latin typeface="Times New Roman" pitchFamily="18" charset="0"/>
            </a:endParaRPr>
          </a:p>
          <a:p>
            <a:pPr algn="ctr" defTabSz="1276350">
              <a:lnSpc>
                <a:spcPct val="90000"/>
              </a:lnSpc>
            </a:pPr>
            <a:r>
              <a:rPr lang="ru-RU" sz="31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Риски возникновения ЧС на объектах ЖКХ (системы теплоснабжения)</a:t>
            </a:r>
          </a:p>
        </p:txBody>
      </p:sp>
      <p:sp>
        <p:nvSpPr>
          <p:cNvPr id="526498" name="AutoShape 162"/>
          <p:cNvSpPr>
            <a:spLocks noChangeArrowheads="1"/>
          </p:cNvSpPr>
          <p:nvPr/>
        </p:nvSpPr>
        <p:spPr bwMode="auto">
          <a:xfrm>
            <a:off x="6256338" y="4656138"/>
            <a:ext cx="1511300" cy="1150937"/>
          </a:xfrm>
          <a:prstGeom prst="wedgeRectCallout">
            <a:avLst>
              <a:gd name="adj1" fmla="val 46324"/>
              <a:gd name="adj2" fmla="val 81449"/>
            </a:avLst>
          </a:prstGeom>
          <a:solidFill>
            <a:srgbClr val="FFDBB7">
              <a:alpha val="89000"/>
            </a:srgbClr>
          </a:solidFill>
          <a:ln w="635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91057" tIns="45528" rIns="91057" bIns="45528"/>
          <a:lstStyle/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ФАП  Казанцева Л.М.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1 этажное, кирпичное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8-383-41-50-240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приемного покоя  нет</a:t>
            </a:r>
          </a:p>
        </p:txBody>
      </p:sp>
      <p:sp>
        <p:nvSpPr>
          <p:cNvPr id="526525" name="Text Box 1354"/>
          <p:cNvSpPr txBox="1">
            <a:spLocks noChangeArrowheads="1"/>
          </p:cNvSpPr>
          <p:nvPr/>
        </p:nvSpPr>
        <p:spPr bwMode="auto">
          <a:xfrm>
            <a:off x="279400" y="7754938"/>
            <a:ext cx="11879263" cy="1658937"/>
          </a:xfrm>
          <a:prstGeom prst="rect">
            <a:avLst/>
          </a:prstGeom>
          <a:solidFill>
            <a:srgbClr val="FFFF99">
              <a:alpha val="70000"/>
            </a:srgbClr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lIns="127646" tIns="63840" rIns="127646" bIns="63840">
            <a:spAutoFit/>
          </a:bodyPr>
          <a:lstStyle/>
          <a:p>
            <a:pPr algn="ctr" defTabSz="1279525">
              <a:defRPr/>
            </a:pPr>
            <a:r>
              <a:rPr lang="ru-RU" sz="3200" b="1">
                <a:solidFill>
                  <a:srgbClr val="00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На территории Н.П. риск возникновения ЧС на объектах ЖКХ (системы теплоснабжения) </a:t>
            </a:r>
            <a:r>
              <a:rPr lang="ru-RU" sz="3600" b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ОТСУТСТВУЕТ</a:t>
            </a:r>
            <a:r>
              <a:rPr lang="ru-RU"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3200" b="1">
                <a:solidFill>
                  <a:srgbClr val="00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в виду отсутствия котельных, тепловых пунктов и линий теплоснабжения.</a:t>
            </a:r>
          </a:p>
        </p:txBody>
      </p:sp>
      <p:sp>
        <p:nvSpPr>
          <p:cNvPr id="526526" name="Rectangle 190"/>
          <p:cNvSpPr>
            <a:spLocks noChangeArrowheads="1"/>
          </p:cNvSpPr>
          <p:nvPr/>
        </p:nvSpPr>
        <p:spPr bwMode="auto">
          <a:xfrm>
            <a:off x="9640888" y="4295775"/>
            <a:ext cx="2662237" cy="5048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  <p:sp>
        <p:nvSpPr>
          <p:cNvPr id="49159" name="Rectangle 195"/>
          <p:cNvSpPr>
            <a:spLocks noChangeArrowheads="1"/>
          </p:cNvSpPr>
          <p:nvPr/>
        </p:nvSpPr>
        <p:spPr bwMode="auto">
          <a:xfrm>
            <a:off x="8848725" y="6169025"/>
            <a:ext cx="3455988" cy="129698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395" tIns="45697" rIns="91395" bIns="45697" anchor="ctr"/>
          <a:lstStyle/>
          <a:p>
            <a:pPr algn="ctr" defTabSz="1279525"/>
            <a:r>
              <a:rPr lang="ru-RU" sz="1500">
                <a:solidFill>
                  <a:srgbClr val="0033CC"/>
                </a:solidFill>
                <a:latin typeface="Calibri" pitchFamily="34" charset="0"/>
              </a:rPr>
              <a:t>Характеристика отопления жилых домов в населенном пункте:</a:t>
            </a:r>
          </a:p>
          <a:p>
            <a:pPr algn="ctr" defTabSz="1279525"/>
            <a:r>
              <a:rPr lang="ru-RU" sz="1300" u="sng">
                <a:solidFill>
                  <a:srgbClr val="993300"/>
                </a:solidFill>
                <a:latin typeface="Calibri" pitchFamily="34" charset="0"/>
              </a:rPr>
              <a:t>централизованное отопление жилых домов:</a:t>
            </a:r>
            <a:r>
              <a:rPr lang="ru-RU" sz="1300">
                <a:latin typeface="Calibri" pitchFamily="34" charset="0"/>
              </a:rPr>
              <a:t> </a:t>
            </a:r>
          </a:p>
          <a:p>
            <a:pPr algn="ctr" defTabSz="1279525"/>
            <a:r>
              <a:rPr lang="ru-RU" sz="1300">
                <a:latin typeface="Calibri" pitchFamily="34" charset="0"/>
              </a:rPr>
              <a:t>количество домов -нет</a:t>
            </a:r>
          </a:p>
          <a:p>
            <a:pPr algn="ctr" defTabSz="1279525"/>
            <a:r>
              <a:rPr lang="ru-RU" sz="1300" u="sng">
                <a:solidFill>
                  <a:srgbClr val="993300"/>
                </a:solidFill>
                <a:latin typeface="Calibri" pitchFamily="34" charset="0"/>
              </a:rPr>
              <a:t>печное отопление:</a:t>
            </a:r>
            <a:r>
              <a:rPr lang="ru-RU" sz="1300">
                <a:latin typeface="Calibri" pitchFamily="34" charset="0"/>
              </a:rPr>
              <a:t> </a:t>
            </a:r>
          </a:p>
          <a:p>
            <a:pPr algn="ctr" defTabSz="1279525"/>
            <a:r>
              <a:rPr lang="ru-RU" sz="1300">
                <a:latin typeface="Calibri" pitchFamily="34" charset="0"/>
              </a:rPr>
              <a:t>количество домов -147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1920875" y="5440363"/>
            <a:ext cx="8959850" cy="2454275"/>
          </a:xfrm>
        </p:spPr>
        <p:txBody>
          <a:bodyPr lIns="127631" tIns="63833" rIns="127631" bIns="63833"/>
          <a:lstStyle/>
          <a:p>
            <a:pPr marL="0" indent="0" algn="ctr" eaLnBrk="1" hangingPunct="1">
              <a:buFontTx/>
              <a:buNone/>
            </a:pPr>
            <a:r>
              <a:rPr lang="ru-RU" smtClean="0"/>
              <a:t>Титульный лист</a:t>
            </a:r>
          </a:p>
        </p:txBody>
      </p:sp>
      <p:pic>
        <p:nvPicPr>
          <p:cNvPr id="50179" name="Picture 3" descr="заставка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01600" cy="960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260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3122613"/>
            <a:ext cx="12801600" cy="3365500"/>
          </a:xfrm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127631" tIns="63833" rIns="127631" bIns="63833"/>
          <a:lstStyle/>
          <a:p>
            <a:pPr eaLnBrk="1" hangingPunct="1">
              <a:defRPr/>
            </a:pPr>
            <a:r>
              <a:rPr lang="ru-RU" sz="4300" b="1" smtClean="0">
                <a:solidFill>
                  <a:srgbClr val="FFFF00"/>
                </a:solidFill>
              </a:rPr>
              <a:t>РИСКИ ВОЗНИКНОВЕНИЯ ЧС </a:t>
            </a:r>
            <a:br>
              <a:rPr lang="ru-RU" sz="4300" b="1" smtClean="0">
                <a:solidFill>
                  <a:srgbClr val="FFFF00"/>
                </a:solidFill>
              </a:rPr>
            </a:br>
            <a:r>
              <a:rPr lang="ru-RU" sz="4300" b="1" smtClean="0">
                <a:solidFill>
                  <a:srgbClr val="FFFF00"/>
                </a:solidFill>
              </a:rPr>
              <a:t>НА ГАЗО-, НЕФТЕПРОВОДАХ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1925" y="2120900"/>
            <a:ext cx="10009188" cy="745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smtClean="0">
                <a:solidFill>
                  <a:schemeClr val="tx1"/>
                </a:solidFill>
              </a:rPr>
              <a:t>Риски возникновения ЧС на газопроводах</a:t>
            </a:r>
          </a:p>
        </p:txBody>
      </p:sp>
      <p:sp>
        <p:nvSpPr>
          <p:cNvPr id="51204" name="Text Box 553"/>
          <p:cNvSpPr txBox="1">
            <a:spLocks noChangeArrowheads="1"/>
          </p:cNvSpPr>
          <p:nvPr/>
        </p:nvSpPr>
        <p:spPr bwMode="auto">
          <a:xfrm>
            <a:off x="0" y="0"/>
            <a:ext cx="12801600" cy="1416050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46078" tIns="23041" rIns="46078" bIns="23041" anchor="ctr" anchorCtr="1"/>
          <a:lstStyle/>
          <a:p>
            <a:pPr algn="ctr" defTabSz="1279525"/>
            <a:r>
              <a:rPr lang="ru-RU" sz="3100">
                <a:latin typeface="Times New Roman" pitchFamily="18" charset="0"/>
              </a:rPr>
              <a:t>Паспорт территории поселка Мичуринский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</a:p>
          <a:p>
            <a:pPr algn="ctr" defTabSz="1279525"/>
            <a:r>
              <a:rPr lang="ru-RU" sz="3100">
                <a:latin typeface="Times New Roman" pitchFamily="18" charset="0"/>
              </a:rPr>
              <a:t>Риски возникновения ЧС на газопроводах</a:t>
            </a:r>
          </a:p>
        </p:txBody>
      </p:sp>
      <p:sp>
        <p:nvSpPr>
          <p:cNvPr id="530438" name="Text Box 1354"/>
          <p:cNvSpPr txBox="1">
            <a:spLocks noChangeArrowheads="1"/>
          </p:cNvSpPr>
          <p:nvPr/>
        </p:nvSpPr>
        <p:spPr bwMode="auto">
          <a:xfrm>
            <a:off x="354013" y="7466013"/>
            <a:ext cx="11879262" cy="1844675"/>
          </a:xfrm>
          <a:prstGeom prst="rect">
            <a:avLst/>
          </a:prstGeom>
          <a:solidFill>
            <a:srgbClr val="FFFF99">
              <a:alpha val="80000"/>
            </a:srgbClr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lIns="127008" tIns="63546" rIns="127008" bIns="63546">
            <a:spAutoFit/>
          </a:bodyPr>
          <a:lstStyle/>
          <a:p>
            <a:pPr algn="ctr" defTabSz="1279525">
              <a:defRPr/>
            </a:pPr>
            <a:r>
              <a:rPr lang="ru-RU" sz="2800" b="1">
                <a:solidFill>
                  <a:srgbClr val="0099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Риски возникновения ЧС на газопроводе</a:t>
            </a:r>
            <a:r>
              <a:rPr lang="ru-RU" sz="2800" b="1">
                <a:solidFill>
                  <a:srgbClr val="66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b="1" u="sng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отсутствуют</a:t>
            </a:r>
            <a:r>
              <a:rPr lang="ru-RU" sz="28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b="1">
                <a:solidFill>
                  <a:srgbClr val="0099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виду отсутствия головных и промежуточных перекачивающих станций и магистрального газопровода проходящего через территорию  н.п.</a:t>
            </a:r>
          </a:p>
        </p:txBody>
      </p:sp>
      <p:sp>
        <p:nvSpPr>
          <p:cNvPr id="530485" name="AutoShape 53"/>
          <p:cNvSpPr>
            <a:spLocks noChangeArrowheads="1"/>
          </p:cNvSpPr>
          <p:nvPr/>
        </p:nvSpPr>
        <p:spPr bwMode="auto">
          <a:xfrm>
            <a:off x="6184900" y="4513263"/>
            <a:ext cx="1511300" cy="1152525"/>
          </a:xfrm>
          <a:prstGeom prst="wedgeRectCallout">
            <a:avLst>
              <a:gd name="adj1" fmla="val 55569"/>
              <a:gd name="adj2" fmla="val 98551"/>
            </a:avLst>
          </a:prstGeom>
          <a:solidFill>
            <a:srgbClr val="FFDBB7">
              <a:alpha val="89000"/>
            </a:srgbClr>
          </a:solidFill>
          <a:ln w="635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91057" tIns="45528" rIns="91057" bIns="45528"/>
          <a:lstStyle/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ФАП  Казанцева Л.М.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1 этажное, кирпичное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8-383-41-50-240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приемного покоя  нет</a:t>
            </a:r>
          </a:p>
        </p:txBody>
      </p:sp>
      <p:sp>
        <p:nvSpPr>
          <p:cNvPr id="530487" name="Rectangle 55"/>
          <p:cNvSpPr>
            <a:spLocks noChangeArrowheads="1"/>
          </p:cNvSpPr>
          <p:nvPr/>
        </p:nvSpPr>
        <p:spPr bwMode="auto">
          <a:xfrm>
            <a:off x="9640888" y="4295775"/>
            <a:ext cx="2662237" cy="5048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1925" y="2120900"/>
            <a:ext cx="10009188" cy="745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smtClean="0">
                <a:solidFill>
                  <a:schemeClr val="tx1"/>
                </a:solidFill>
              </a:rPr>
              <a:t>Риски возникновения ЧС на нефтепроводах</a:t>
            </a:r>
          </a:p>
        </p:txBody>
      </p:sp>
      <p:sp>
        <p:nvSpPr>
          <p:cNvPr id="52228" name="Text Box 553"/>
          <p:cNvSpPr txBox="1">
            <a:spLocks noChangeArrowheads="1"/>
          </p:cNvSpPr>
          <p:nvPr/>
        </p:nvSpPr>
        <p:spPr bwMode="auto">
          <a:xfrm>
            <a:off x="0" y="0"/>
            <a:ext cx="12801600" cy="1416050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46078" tIns="23041" rIns="46078" bIns="23041" anchor="ctr" anchorCtr="1"/>
          <a:lstStyle/>
          <a:p>
            <a:pPr algn="ctr" defTabSz="1279525"/>
            <a:r>
              <a:rPr lang="ru-RU" sz="3100">
                <a:latin typeface="Times New Roman" pitchFamily="18" charset="0"/>
              </a:rPr>
              <a:t>Паспорт территории поселка Мичуринский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</a:p>
          <a:p>
            <a:pPr algn="ctr" defTabSz="1279525"/>
            <a:r>
              <a:rPr lang="ru-RU" sz="3100">
                <a:latin typeface="Times New Roman" pitchFamily="18" charset="0"/>
              </a:rPr>
              <a:t>Риски возникновения ЧС на нефтепроводах</a:t>
            </a:r>
          </a:p>
        </p:txBody>
      </p:sp>
      <p:sp>
        <p:nvSpPr>
          <p:cNvPr id="531487" name="Text Box 1354"/>
          <p:cNvSpPr txBox="1">
            <a:spLocks noChangeArrowheads="1"/>
          </p:cNvSpPr>
          <p:nvPr/>
        </p:nvSpPr>
        <p:spPr bwMode="auto">
          <a:xfrm>
            <a:off x="73025" y="7569200"/>
            <a:ext cx="12663488" cy="1477963"/>
          </a:xfrm>
          <a:prstGeom prst="rect">
            <a:avLst/>
          </a:prstGeom>
          <a:solidFill>
            <a:srgbClr val="FFCC99">
              <a:alpha val="71001"/>
            </a:srgbClr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lIns="127008" tIns="63546" rIns="127008" bIns="63546">
            <a:spAutoFit/>
          </a:bodyPr>
          <a:lstStyle/>
          <a:p>
            <a:pPr algn="ctr" defTabSz="1279525">
              <a:defRPr/>
            </a:pPr>
            <a:r>
              <a:rPr lang="ru-RU" sz="2800" b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Риски возникновения ЧС на нефтепроводах </a:t>
            </a:r>
            <a:r>
              <a:rPr lang="ru-RU" sz="3200" b="1" u="sng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отсутствуют</a:t>
            </a:r>
            <a:r>
              <a:rPr lang="ru-RU" sz="3200" b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b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виду отсутствия головных и промежуточных перекачивающих станций и магистрального нефтепровода проходящего через территорию  н.п.</a:t>
            </a:r>
          </a:p>
        </p:txBody>
      </p:sp>
      <p:sp>
        <p:nvSpPr>
          <p:cNvPr id="531508" name="AutoShape 52"/>
          <p:cNvSpPr>
            <a:spLocks noChangeArrowheads="1"/>
          </p:cNvSpPr>
          <p:nvPr/>
        </p:nvSpPr>
        <p:spPr bwMode="auto">
          <a:xfrm>
            <a:off x="6329363" y="4513263"/>
            <a:ext cx="1511300" cy="1152525"/>
          </a:xfrm>
          <a:prstGeom prst="wedgeRectCallout">
            <a:avLst>
              <a:gd name="adj1" fmla="val 41491"/>
              <a:gd name="adj2" fmla="val 93861"/>
            </a:avLst>
          </a:prstGeom>
          <a:solidFill>
            <a:srgbClr val="FFDBB7">
              <a:alpha val="89000"/>
            </a:srgbClr>
          </a:solidFill>
          <a:ln w="635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91057" tIns="45528" rIns="91057" bIns="45528"/>
          <a:lstStyle/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ФАП  Казанцева Л.М.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1 этажное, кирпичное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8-383-41-50-240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приемного покоя  нет</a:t>
            </a:r>
          </a:p>
          <a:p>
            <a:pPr algn="ctr" defTabSz="2090738">
              <a:defRPr/>
            </a:pPr>
            <a:endParaRPr lang="ru-RU" sz="1000" i="1" dirty="0">
              <a:effectLst>
                <a:outerShdw blurRad="38100" dist="38100" dir="2700000" algn="tl">
                  <a:srgbClr val="FFFFFF"/>
                </a:outerShdw>
              </a:effectLst>
              <a:latin typeface="Calibri" pitchFamily="34" charset="0"/>
            </a:endParaRPr>
          </a:p>
        </p:txBody>
      </p:sp>
      <p:sp>
        <p:nvSpPr>
          <p:cNvPr id="531510" name="Rectangle 54"/>
          <p:cNvSpPr>
            <a:spLocks noChangeArrowheads="1"/>
          </p:cNvSpPr>
          <p:nvPr/>
        </p:nvSpPr>
        <p:spPr bwMode="auto">
          <a:xfrm>
            <a:off x="9640888" y="4295775"/>
            <a:ext cx="2662237" cy="5048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1920875" y="5440363"/>
            <a:ext cx="8959850" cy="2454275"/>
          </a:xfrm>
        </p:spPr>
        <p:txBody>
          <a:bodyPr lIns="127646" tIns="63840" rIns="127646" bIns="63840"/>
          <a:lstStyle/>
          <a:p>
            <a:pPr marL="0" indent="0" algn="ctr" eaLnBrk="1" hangingPunct="1">
              <a:buFontTx/>
              <a:buNone/>
            </a:pPr>
            <a:r>
              <a:rPr lang="ru-RU" smtClean="0"/>
              <a:t>Титульный лист</a:t>
            </a:r>
          </a:p>
        </p:txBody>
      </p:sp>
      <p:pic>
        <p:nvPicPr>
          <p:cNvPr id="53251" name="Picture 3" descr="заставка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01600" cy="960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260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3122613"/>
            <a:ext cx="12801600" cy="3365500"/>
          </a:xfrm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127646" tIns="63840" rIns="127646" bIns="63840"/>
          <a:lstStyle/>
          <a:p>
            <a:pPr eaLnBrk="1" hangingPunct="1">
              <a:defRPr/>
            </a:pPr>
            <a:r>
              <a:rPr lang="ru-RU" sz="43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РИСКИ ВОЗНИКНОВЕНИЯ ПОЖАРОВ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33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1925" y="2120900"/>
            <a:ext cx="10009188" cy="745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5" name="Text Box 553"/>
          <p:cNvSpPr txBox="1">
            <a:spLocks noChangeArrowheads="1"/>
          </p:cNvSpPr>
          <p:nvPr/>
        </p:nvSpPr>
        <p:spPr bwMode="auto">
          <a:xfrm>
            <a:off x="0" y="-23813"/>
            <a:ext cx="12801600" cy="1633538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46232" tIns="23118" rIns="46232" bIns="23118" anchor="ctr" anchorCtr="1"/>
          <a:lstStyle/>
          <a:p>
            <a:pPr algn="ctr" defTabSz="1276350"/>
            <a:r>
              <a:rPr lang="ru-RU" sz="3100">
                <a:latin typeface="Times New Roman" pitchFamily="18" charset="0"/>
              </a:rPr>
              <a:t>Паспорт территории поселка Мичуринский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algn="ctr" defTabSz="1276350"/>
            <a:r>
              <a:rPr lang="ru-RU" sz="3100">
                <a:latin typeface="Times New Roman" pitchFamily="18" charset="0"/>
                <a:cs typeface="Times New Roman" pitchFamily="18" charset="0"/>
              </a:rPr>
              <a:t>Риски возникновения техногенных пожаров (не бытовые пожары)</a:t>
            </a:r>
          </a:p>
        </p:txBody>
      </p:sp>
      <p:sp>
        <p:nvSpPr>
          <p:cNvPr id="534535" name="Text Box 193"/>
          <p:cNvSpPr txBox="1">
            <a:spLocks noChangeArrowheads="1"/>
          </p:cNvSpPr>
          <p:nvPr/>
        </p:nvSpPr>
        <p:spPr bwMode="auto">
          <a:xfrm>
            <a:off x="134938" y="3644900"/>
            <a:ext cx="2520950" cy="1516063"/>
          </a:xfrm>
          <a:prstGeom prst="rect">
            <a:avLst/>
          </a:prstGeom>
          <a:solidFill>
            <a:srgbClr val="FFFF66">
              <a:alpha val="81000"/>
            </a:srgbClr>
          </a:solidFill>
          <a:ln w="9525">
            <a:noFill/>
            <a:miter lim="800000"/>
            <a:headEnd/>
            <a:tailEnd/>
          </a:ln>
        </p:spPr>
        <p:txBody>
          <a:bodyPr lIns="127721" tIns="63868" rIns="127721" bIns="63868">
            <a:spAutoFit/>
          </a:bodyPr>
          <a:lstStyle/>
          <a:p>
            <a:pPr defTabSz="1787525">
              <a:defRPr/>
            </a:pPr>
            <a:r>
              <a:rPr lang="ru-RU" sz="1300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расчет эвакуации при угрозе распространения огня  :</a:t>
            </a:r>
          </a:p>
          <a:p>
            <a:pPr defTabSz="1787525">
              <a:defRPr/>
            </a:pPr>
            <a:r>
              <a:rPr lang="ru-RU" sz="13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Население -452 чел.</a:t>
            </a:r>
          </a:p>
          <a:p>
            <a:pPr defTabSz="1787525">
              <a:defRPr/>
            </a:pPr>
            <a:r>
              <a:rPr lang="ru-RU" sz="13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В том числе детей – 63чел.</a:t>
            </a:r>
          </a:p>
          <a:p>
            <a:pPr defTabSz="1787525">
              <a:defRPr/>
            </a:pPr>
            <a:r>
              <a:rPr lang="ru-RU" sz="13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Голов скота – 30</a:t>
            </a:r>
          </a:p>
          <a:p>
            <a:pPr defTabSz="1787525">
              <a:defRPr/>
            </a:pPr>
            <a:r>
              <a:rPr lang="ru-RU" sz="13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Мат. средств – на сумму 22290 тыс. руб.</a:t>
            </a:r>
          </a:p>
        </p:txBody>
      </p:sp>
      <p:graphicFrame>
        <p:nvGraphicFramePr>
          <p:cNvPr id="7170" name="Object 8"/>
          <p:cNvGraphicFramePr>
            <a:graphicFrameLocks/>
          </p:cNvGraphicFramePr>
          <p:nvPr/>
        </p:nvGraphicFramePr>
        <p:xfrm>
          <a:off x="10288588" y="4017963"/>
          <a:ext cx="2451100" cy="1358900"/>
        </p:xfrm>
        <a:graphic>
          <a:graphicData uri="http://schemas.openxmlformats.org/presentationml/2006/ole">
            <p:oleObj spid="_x0000_s7170" name="Лист" r:id="rId4" imgW="3219450" imgH="1733550" progId="Excel.Sheet.8">
              <p:embed/>
            </p:oleObj>
          </a:graphicData>
        </a:graphic>
      </p:graphicFrame>
      <p:sp>
        <p:nvSpPr>
          <p:cNvPr id="534562" name="Rectangle 34"/>
          <p:cNvSpPr>
            <a:spLocks noChangeArrowheads="1"/>
          </p:cNvSpPr>
          <p:nvPr/>
        </p:nvSpPr>
        <p:spPr bwMode="auto">
          <a:xfrm>
            <a:off x="8561388" y="6024563"/>
            <a:ext cx="2230437" cy="576262"/>
          </a:xfrm>
          <a:prstGeom prst="rect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5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Поливомоечная техника отсутствует</a:t>
            </a:r>
          </a:p>
        </p:txBody>
      </p:sp>
      <p:sp>
        <p:nvSpPr>
          <p:cNvPr id="7178" name="Oval 211"/>
          <p:cNvSpPr>
            <a:spLocks noChangeArrowheads="1"/>
          </p:cNvSpPr>
          <p:nvPr/>
        </p:nvSpPr>
        <p:spPr bwMode="auto">
          <a:xfrm rot="-4267696">
            <a:off x="7265987" y="4151313"/>
            <a:ext cx="358775" cy="647700"/>
          </a:xfrm>
          <a:prstGeom prst="ellipse">
            <a:avLst/>
          </a:prstGeom>
          <a:solidFill>
            <a:srgbClr val="FF0000">
              <a:alpha val="45097"/>
            </a:srgbClr>
          </a:solidFill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vert="eaVert" wrap="none" lIns="91167" tIns="45584" rIns="91167" bIns="45584" anchor="ctr"/>
          <a:lstStyle/>
          <a:p>
            <a:pPr defTabSz="654050"/>
            <a:endParaRPr lang="ru-RU" sz="3900" b="1">
              <a:latin typeface="Times New Roman" pitchFamily="18" charset="0"/>
            </a:endParaRPr>
          </a:p>
        </p:txBody>
      </p:sp>
      <p:sp>
        <p:nvSpPr>
          <p:cNvPr id="534566" name="Text Box 207"/>
          <p:cNvSpPr txBox="1">
            <a:spLocks noChangeArrowheads="1"/>
          </p:cNvSpPr>
          <p:nvPr/>
        </p:nvSpPr>
        <p:spPr bwMode="auto">
          <a:xfrm>
            <a:off x="7480300" y="8472488"/>
            <a:ext cx="5256213" cy="1038225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25846" tIns="64728" rIns="125846" bIns="64728">
            <a:spAutoFit/>
          </a:bodyPr>
          <a:lstStyle/>
          <a:p>
            <a:pPr algn="ctr" defTabSz="1789113">
              <a:spcBef>
                <a:spcPct val="50000"/>
              </a:spcBef>
              <a:defRPr/>
            </a:pPr>
            <a:r>
              <a:rPr lang="ru-RU" sz="1400" b="1" u="sng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Превентивные мероприятия проводимые ОМСУ</a:t>
            </a:r>
          </a:p>
          <a:p>
            <a:pPr defTabSz="1789113">
              <a:spcBef>
                <a:spcPct val="50000"/>
              </a:spcBef>
              <a:defRPr/>
            </a:pPr>
            <a:r>
              <a:rPr lang="ru-RU" sz="100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Восстанавливаются и содержатся в исправном состоянии источники противопожарного водоснабжения, в зимнее время расчищаются дороги, подъезды к источникам водоснабжения. В летний период производится выкос травы перед домами, производится разборка ветхих и заброшенных строений</a:t>
            </a:r>
          </a:p>
        </p:txBody>
      </p:sp>
      <p:graphicFrame>
        <p:nvGraphicFramePr>
          <p:cNvPr id="7171" name="Object 39"/>
          <p:cNvGraphicFramePr>
            <a:graphicFrameLocks/>
          </p:cNvGraphicFramePr>
          <p:nvPr/>
        </p:nvGraphicFramePr>
        <p:xfrm>
          <a:off x="66675" y="7754938"/>
          <a:ext cx="4462463" cy="1800225"/>
        </p:xfrm>
        <a:graphic>
          <a:graphicData uri="http://schemas.openxmlformats.org/presentationml/2006/ole">
            <p:oleObj spid="_x0000_s7171" name="Worksheet" r:id="rId5" imgW="6667421" imgH="2571750" progId="Excel.Sheet.8">
              <p:embed/>
            </p:oleObj>
          </a:graphicData>
        </a:graphic>
      </p:graphicFrame>
      <p:grpSp>
        <p:nvGrpSpPr>
          <p:cNvPr id="7180" name="Group 53"/>
          <p:cNvGrpSpPr>
            <a:grpSpLocks/>
          </p:cNvGrpSpPr>
          <p:nvPr/>
        </p:nvGrpSpPr>
        <p:grpSpPr bwMode="auto">
          <a:xfrm>
            <a:off x="11979275" y="7105650"/>
            <a:ext cx="822325" cy="288925"/>
            <a:chOff x="2290" y="4020"/>
            <a:chExt cx="768" cy="218"/>
          </a:xfrm>
        </p:grpSpPr>
        <p:sp>
          <p:nvSpPr>
            <p:cNvPr id="7203" name="Rectangle 54"/>
            <p:cNvSpPr>
              <a:spLocks noChangeArrowheads="1"/>
            </p:cNvSpPr>
            <p:nvPr/>
          </p:nvSpPr>
          <p:spPr bwMode="auto">
            <a:xfrm>
              <a:off x="2653" y="4039"/>
              <a:ext cx="405" cy="19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lIns="17653" tIns="17653" rIns="17653" bIns="17653"/>
            <a:lstStyle/>
            <a:p>
              <a:pPr algn="ctr" defTabSz="1279525"/>
              <a:r>
                <a:rPr lang="ru-RU" sz="1000" u="sng" dirty="0" smtClean="0">
                  <a:latin typeface="Times New Roman" pitchFamily="18" charset="0"/>
                </a:rPr>
                <a:t>БЦГБ</a:t>
              </a:r>
              <a:endParaRPr lang="ru-RU" sz="1000" u="sng" dirty="0">
                <a:latin typeface="Times New Roman" pitchFamily="18" charset="0"/>
              </a:endParaRPr>
            </a:p>
            <a:p>
              <a:pPr algn="ctr" defTabSz="1279525"/>
              <a:r>
                <a:rPr lang="ru-RU" sz="1000" dirty="0" smtClean="0">
                  <a:latin typeface="Times New Roman" pitchFamily="18" charset="0"/>
                </a:rPr>
                <a:t>605</a:t>
              </a:r>
              <a:endParaRPr lang="ru-RU" dirty="0"/>
            </a:p>
          </p:txBody>
        </p:sp>
        <p:grpSp>
          <p:nvGrpSpPr>
            <p:cNvPr id="7204" name="Group 56"/>
            <p:cNvGrpSpPr>
              <a:grpSpLocks/>
            </p:cNvGrpSpPr>
            <p:nvPr/>
          </p:nvGrpSpPr>
          <p:grpSpPr bwMode="auto">
            <a:xfrm>
              <a:off x="2290" y="4020"/>
              <a:ext cx="361" cy="211"/>
              <a:chOff x="0" y="1"/>
              <a:chExt cx="20000" cy="19999"/>
            </a:xfrm>
          </p:grpSpPr>
          <p:sp>
            <p:nvSpPr>
              <p:cNvPr id="7205" name="Rectangle 57"/>
              <p:cNvSpPr>
                <a:spLocks noChangeArrowheads="1"/>
              </p:cNvSpPr>
              <p:nvPr/>
            </p:nvSpPr>
            <p:spPr bwMode="auto">
              <a:xfrm>
                <a:off x="0" y="7756"/>
                <a:ext cx="20000" cy="12244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lIns="127147" tIns="63591" rIns="127147" bIns="63591"/>
              <a:lstStyle/>
              <a:p>
                <a:pPr defTabSz="1279525"/>
                <a:endParaRPr lang="ru-RU"/>
              </a:p>
            </p:txBody>
          </p:sp>
          <p:sp>
            <p:nvSpPr>
              <p:cNvPr id="7206" name="Line 58"/>
              <p:cNvSpPr>
                <a:spLocks noChangeShapeType="1"/>
              </p:cNvSpPr>
              <p:nvPr/>
            </p:nvSpPr>
            <p:spPr bwMode="auto">
              <a:xfrm flipV="1">
                <a:off x="161" y="1"/>
                <a:ext cx="10170" cy="7779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7" name="Line 59"/>
              <p:cNvSpPr>
                <a:spLocks noChangeShapeType="1"/>
              </p:cNvSpPr>
              <p:nvPr/>
            </p:nvSpPr>
            <p:spPr bwMode="auto">
              <a:xfrm>
                <a:off x="10475" y="1"/>
                <a:ext cx="9364" cy="7309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7208" name="Group 60"/>
              <p:cNvGrpSpPr>
                <a:grpSpLocks/>
              </p:cNvGrpSpPr>
              <p:nvPr/>
            </p:nvGrpSpPr>
            <p:grpSpPr bwMode="auto">
              <a:xfrm>
                <a:off x="8652" y="3009"/>
                <a:ext cx="3120" cy="3408"/>
                <a:chOff x="-2659" y="0"/>
                <a:chExt cx="26710" cy="20000"/>
              </a:xfrm>
            </p:grpSpPr>
            <p:sp>
              <p:nvSpPr>
                <p:cNvPr id="7209" name="Line 61"/>
                <p:cNvSpPr>
                  <a:spLocks noChangeShapeType="1"/>
                </p:cNvSpPr>
                <p:nvPr/>
              </p:nvSpPr>
              <p:spPr bwMode="auto">
                <a:xfrm>
                  <a:off x="9649" y="0"/>
                  <a:ext cx="137" cy="20000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10" name="Line 62"/>
                <p:cNvSpPr>
                  <a:spLocks noChangeShapeType="1"/>
                </p:cNvSpPr>
                <p:nvPr/>
              </p:nvSpPr>
              <p:spPr bwMode="auto">
                <a:xfrm>
                  <a:off x="-2659" y="11007"/>
                  <a:ext cx="26710" cy="140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7181" name="AutoShape 97"/>
          <p:cNvSpPr>
            <a:spLocks noChangeArrowheads="1"/>
          </p:cNvSpPr>
          <p:nvPr/>
        </p:nvSpPr>
        <p:spPr bwMode="auto">
          <a:xfrm>
            <a:off x="10936288" y="5735638"/>
            <a:ext cx="1800225" cy="779474"/>
          </a:xfrm>
          <a:prstGeom prst="wedgeRectCallout">
            <a:avLst>
              <a:gd name="adj1" fmla="val 17730"/>
              <a:gd name="adj2" fmla="val 123160"/>
            </a:avLst>
          </a:prstGeom>
          <a:solidFill>
            <a:srgbClr val="FFCC99"/>
          </a:solidFill>
          <a:ln w="9525">
            <a:solidFill>
              <a:srgbClr val="996633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1279525"/>
            <a:r>
              <a:rPr lang="ru-RU" sz="800" b="1" dirty="0" smtClean="0">
                <a:latin typeface="Calibri" pitchFamily="34" charset="0"/>
              </a:rPr>
              <a:t>Бердская центральная городская больница</a:t>
            </a:r>
            <a:r>
              <a:rPr lang="ru-RU" sz="800" dirty="0" smtClean="0">
                <a:latin typeface="Calibri" pitchFamily="34" charset="0"/>
              </a:rPr>
              <a:t>, </a:t>
            </a:r>
          </a:p>
          <a:p>
            <a:pPr algn="just" defTabSz="1279525"/>
            <a:r>
              <a:rPr lang="ru-RU" sz="800" dirty="0" smtClean="0">
                <a:latin typeface="Calibri" pitchFamily="34" charset="0"/>
              </a:rPr>
              <a:t>г.Бердск ул. Островского-53, Глав. врач – </a:t>
            </a:r>
            <a:r>
              <a:rPr lang="ru-RU" sz="800" dirty="0" err="1" smtClean="0">
                <a:solidFill>
                  <a:srgbClr val="000000"/>
                </a:solidFill>
                <a:latin typeface="Calibri" pitchFamily="34" charset="0"/>
              </a:rPr>
              <a:t>Краморов</a:t>
            </a:r>
            <a:r>
              <a:rPr lang="ru-RU" sz="800" dirty="0" smtClean="0">
                <a:solidFill>
                  <a:srgbClr val="000000"/>
                </a:solidFill>
                <a:latin typeface="Calibri" pitchFamily="34" charset="0"/>
              </a:rPr>
              <a:t> Ю.Н.</a:t>
            </a:r>
            <a:r>
              <a:rPr lang="ru-RU" sz="800" dirty="0" smtClean="0">
                <a:latin typeface="Calibri" pitchFamily="34" charset="0"/>
              </a:rPr>
              <a:t> раб. тел. 8-383-41-2-66-75 </a:t>
            </a:r>
          </a:p>
          <a:p>
            <a:pPr algn="ctr" defTabSz="1279525"/>
            <a:r>
              <a:rPr lang="ru-RU" sz="800" dirty="0" smtClean="0">
                <a:latin typeface="Calibri" pitchFamily="34" charset="0"/>
              </a:rPr>
              <a:t>приемный покой тел 8-383-41- 26-675</a:t>
            </a:r>
          </a:p>
          <a:p>
            <a:pPr algn="ctr" defTabSz="1279525"/>
            <a:r>
              <a:rPr lang="ru-RU" sz="800" dirty="0" err="1" smtClean="0">
                <a:latin typeface="Calibri" pitchFamily="34" charset="0"/>
              </a:rPr>
              <a:t>коеч</a:t>
            </a:r>
            <a:r>
              <a:rPr lang="ru-RU" sz="800" dirty="0" smtClean="0">
                <a:latin typeface="Calibri" pitchFamily="34" charset="0"/>
              </a:rPr>
              <a:t>. емкость -605.</a:t>
            </a:r>
          </a:p>
        </p:txBody>
      </p:sp>
      <p:sp>
        <p:nvSpPr>
          <p:cNvPr id="7182" name="TextBox 94"/>
          <p:cNvSpPr txBox="1">
            <a:spLocks noChangeArrowheads="1"/>
          </p:cNvSpPr>
          <p:nvPr/>
        </p:nvSpPr>
        <p:spPr bwMode="auto">
          <a:xfrm>
            <a:off x="114300" y="5591175"/>
            <a:ext cx="1612900" cy="692150"/>
          </a:xfrm>
          <a:prstGeom prst="rect">
            <a:avLst/>
          </a:prstGeom>
          <a:solidFill>
            <a:srgbClr val="404040">
              <a:alpha val="36078"/>
            </a:srgbClr>
          </a:solidFill>
          <a:ln w="34925">
            <a:solidFill>
              <a:srgbClr val="666666"/>
            </a:solidFill>
            <a:miter lim="800000"/>
            <a:headEnd/>
            <a:tailEnd/>
          </a:ln>
        </p:spPr>
        <p:txBody>
          <a:bodyPr wrap="none" lIns="91260" tIns="45630" rIns="91260" bIns="45630">
            <a:spAutoFit/>
          </a:bodyPr>
          <a:lstStyle/>
          <a:p>
            <a:pPr algn="ctr" defTabSz="912813"/>
            <a:r>
              <a:rPr lang="ru-RU" sz="1300" b="1">
                <a:latin typeface="Times New Roman" pitchFamily="18" charset="0"/>
              </a:rPr>
              <a:t>ПСЧ-11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 Расстояние - 1 км,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г. Бердск</a:t>
            </a:r>
            <a:endParaRPr lang="ru-RU" sz="1000" b="1">
              <a:latin typeface="Times New Roman" pitchFamily="18" charset="0"/>
            </a:endParaRPr>
          </a:p>
        </p:txBody>
      </p:sp>
      <p:sp>
        <p:nvSpPr>
          <p:cNvPr id="534845" name="Rectangle 317"/>
          <p:cNvSpPr>
            <a:spLocks noChangeArrowheads="1"/>
          </p:cNvSpPr>
          <p:nvPr/>
        </p:nvSpPr>
        <p:spPr bwMode="auto">
          <a:xfrm>
            <a:off x="0" y="1920875"/>
            <a:ext cx="3956050" cy="792163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258" tIns="45627" rIns="91258" bIns="45627" anchor="ctr"/>
          <a:lstStyle/>
          <a:p>
            <a:pPr algn="ctr" defTabSz="1279525">
              <a:defRPr/>
            </a:pPr>
            <a:r>
              <a:rPr lang="ru-RU" sz="14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Риск</a:t>
            </a:r>
            <a:r>
              <a:rPr lang="ru-RU" sz="14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ru-RU" sz="14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возникновения</a:t>
            </a:r>
            <a:r>
              <a:rPr lang="ru-RU" sz="14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ru-RU" sz="14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техногенных</a:t>
            </a:r>
            <a:r>
              <a:rPr lang="ru-RU" sz="14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ru-RU" sz="14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пожаров</a:t>
            </a:r>
            <a:r>
              <a:rPr lang="ru-RU" sz="14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 </a:t>
            </a:r>
            <a:r>
              <a:rPr lang="ru-RU" sz="1400" b="1" u="sng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отсутствует</a:t>
            </a:r>
            <a:r>
              <a:rPr lang="ru-RU" sz="1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ru-RU" sz="1400" b="1" u="sng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в</a:t>
            </a:r>
            <a:r>
              <a:rPr lang="ru-RU" sz="1400" b="1" u="sng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ru-RU" sz="1400" b="1" u="sng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виду</a:t>
            </a:r>
            <a:r>
              <a:rPr lang="ru-RU" sz="1400" b="1" u="sng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ru-RU" sz="1400" b="1" u="sng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отсутствия</a:t>
            </a:r>
            <a:r>
              <a:rPr lang="ru-RU" sz="1400" b="1" u="sng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ru-RU" sz="1400" b="1" u="sng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источников</a:t>
            </a:r>
            <a:r>
              <a:rPr lang="ru-RU" sz="14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ru-RU" sz="14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техногенных</a:t>
            </a:r>
            <a:r>
              <a:rPr lang="ru-RU" sz="14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ru-RU" sz="14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пожаров</a:t>
            </a:r>
            <a:endParaRPr lang="ru-RU" b="1">
              <a:effectLst>
                <a:outerShdw blurRad="38100" dist="38100" dir="2700000" algn="tl">
                  <a:srgbClr val="FFFFFF"/>
                </a:outerShdw>
              </a:effectLst>
              <a:cs typeface="Arial" charset="0"/>
            </a:endParaRPr>
          </a:p>
        </p:txBody>
      </p:sp>
      <p:sp>
        <p:nvSpPr>
          <p:cNvPr id="534846" name="Text Box 2072"/>
          <p:cNvSpPr txBox="1">
            <a:spLocks noChangeArrowheads="1"/>
          </p:cNvSpPr>
          <p:nvPr/>
        </p:nvSpPr>
        <p:spPr bwMode="auto">
          <a:xfrm>
            <a:off x="7554913" y="7610475"/>
            <a:ext cx="3311525" cy="744538"/>
          </a:xfrm>
          <a:prstGeom prst="rect">
            <a:avLst/>
          </a:prstGeom>
          <a:solidFill>
            <a:schemeClr val="bg1">
              <a:alpha val="80000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91314" tIns="45657" rIns="91314" bIns="45657">
            <a:spAutoFit/>
          </a:bodyPr>
          <a:lstStyle/>
          <a:p>
            <a:pPr algn="ctr" defTabSz="654050">
              <a:defRPr/>
            </a:pPr>
            <a:r>
              <a:rPr lang="ru-RU" sz="14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Озер и искусственных пожарных водоемов забора воды для тушения пожаров на территории НП - </a:t>
            </a:r>
            <a:r>
              <a:rPr lang="ru-RU" sz="1400" b="1" u="sng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НЕТ</a:t>
            </a:r>
          </a:p>
        </p:txBody>
      </p:sp>
      <p:sp>
        <p:nvSpPr>
          <p:cNvPr id="7185" name="AutoShape 33"/>
          <p:cNvSpPr>
            <a:spLocks noChangeArrowheads="1"/>
          </p:cNvSpPr>
          <p:nvPr/>
        </p:nvSpPr>
        <p:spPr bwMode="auto">
          <a:xfrm>
            <a:off x="7408863" y="2713038"/>
            <a:ext cx="2019300" cy="1012825"/>
          </a:xfrm>
          <a:prstGeom prst="wedgeRectCallout">
            <a:avLst>
              <a:gd name="adj1" fmla="val -41431"/>
              <a:gd name="adj2" fmla="val 103449"/>
            </a:avLst>
          </a:prstGeom>
          <a:solidFill>
            <a:srgbClr val="FF0000">
              <a:alpha val="83920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183618" tIns="91809" rIns="183618" bIns="91809">
            <a:spAutoFit/>
          </a:bodyPr>
          <a:lstStyle/>
          <a:p>
            <a:pPr algn="ctr" defTabSz="1279525"/>
            <a:r>
              <a:rPr lang="ru-RU" sz="900" u="sng">
                <a:solidFill>
                  <a:schemeClr val="bg1"/>
                </a:solidFill>
                <a:cs typeface="Times New Roman" pitchFamily="18" charset="0"/>
              </a:rPr>
              <a:t>Зона возможного риска при пожаре в жилой зоне</a:t>
            </a:r>
          </a:p>
          <a:p>
            <a:pPr algn="ctr" defTabSz="1279525"/>
            <a:r>
              <a:rPr lang="ru-RU" sz="900" u="sng">
                <a:solidFill>
                  <a:schemeClr val="bg1"/>
                </a:solidFill>
                <a:cs typeface="Times New Roman" pitchFamily="18" charset="0"/>
              </a:rPr>
              <a:t>В зоне риска находятся:</a:t>
            </a:r>
          </a:p>
          <a:p>
            <a:pPr algn="ctr" defTabSz="1279525"/>
            <a:r>
              <a:rPr lang="ru-RU" sz="900" u="sng">
                <a:solidFill>
                  <a:schemeClr val="bg1"/>
                </a:solidFill>
                <a:cs typeface="Times New Roman" pitchFamily="18" charset="0"/>
              </a:rPr>
              <a:t>-домов- 1;</a:t>
            </a:r>
          </a:p>
          <a:p>
            <a:pPr algn="ctr" defTabSz="1279525"/>
            <a:r>
              <a:rPr lang="ru-RU" sz="900" u="sng">
                <a:solidFill>
                  <a:schemeClr val="bg1"/>
                </a:solidFill>
                <a:cs typeface="Times New Roman" pitchFamily="18" charset="0"/>
              </a:rPr>
              <a:t>- населения – 3  чел.</a:t>
            </a:r>
          </a:p>
          <a:p>
            <a:pPr algn="ctr" defTabSz="1279525"/>
            <a:r>
              <a:rPr lang="ru-RU" sz="900" u="sng">
                <a:solidFill>
                  <a:schemeClr val="bg1"/>
                </a:solidFill>
                <a:cs typeface="Times New Roman" pitchFamily="18" charset="0"/>
              </a:rPr>
              <a:t>- соц. значимых объектов -нет</a:t>
            </a:r>
          </a:p>
        </p:txBody>
      </p:sp>
      <p:sp>
        <p:nvSpPr>
          <p:cNvPr id="534848" name="Text Box 207"/>
          <p:cNvSpPr txBox="1">
            <a:spLocks noChangeArrowheads="1"/>
          </p:cNvSpPr>
          <p:nvPr/>
        </p:nvSpPr>
        <p:spPr bwMode="auto">
          <a:xfrm>
            <a:off x="9634538" y="1704975"/>
            <a:ext cx="3167062" cy="920750"/>
          </a:xfrm>
          <a:prstGeom prst="rect">
            <a:avLst/>
          </a:prstGeom>
          <a:solidFill>
            <a:schemeClr val="bg1">
              <a:alpha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78665" tIns="89337" rIns="178665" bIns="89337">
            <a:spAutoFit/>
          </a:bodyPr>
          <a:lstStyle/>
          <a:p>
            <a:pPr algn="ctr" defTabSz="912813">
              <a:defRPr/>
            </a:pPr>
            <a:r>
              <a:rPr lang="ru-RU" sz="1300" b="1" u="sng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Прогноз возможного развития бытовых пожаров</a:t>
            </a:r>
          </a:p>
          <a:p>
            <a:pPr algn="ctr" defTabSz="912813">
              <a:defRPr/>
            </a:pPr>
            <a:r>
              <a:rPr lang="ru-RU" sz="11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При возникновении пожара в жилой зоне возможно  возгорание от 1 до 2 домов .</a:t>
            </a:r>
            <a:endParaRPr lang="ru-RU" sz="1300">
              <a:latin typeface="Times New Roman" pitchFamily="18" charset="0"/>
              <a:cs typeface="Arial" charset="0"/>
            </a:endParaRPr>
          </a:p>
        </p:txBody>
      </p:sp>
      <p:grpSp>
        <p:nvGrpSpPr>
          <p:cNvPr id="7187" name="Group 567"/>
          <p:cNvGrpSpPr>
            <a:grpSpLocks/>
          </p:cNvGrpSpPr>
          <p:nvPr/>
        </p:nvGrpSpPr>
        <p:grpSpPr bwMode="auto">
          <a:xfrm rot="1313366">
            <a:off x="5465763" y="7610475"/>
            <a:ext cx="288925" cy="144463"/>
            <a:chOff x="3079" y="3840"/>
            <a:chExt cx="181" cy="91"/>
          </a:xfrm>
        </p:grpSpPr>
        <p:sp>
          <p:nvSpPr>
            <p:cNvPr id="7200" name="Line 564"/>
            <p:cNvSpPr>
              <a:spLocks noChangeShapeType="1"/>
            </p:cNvSpPr>
            <p:nvPr/>
          </p:nvSpPr>
          <p:spPr bwMode="auto">
            <a:xfrm flipV="1">
              <a:off x="3260" y="3840"/>
              <a:ext cx="0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1" name="Line 565"/>
            <p:cNvSpPr>
              <a:spLocks noChangeShapeType="1"/>
            </p:cNvSpPr>
            <p:nvPr/>
          </p:nvSpPr>
          <p:spPr bwMode="auto">
            <a:xfrm flipV="1">
              <a:off x="3079" y="3840"/>
              <a:ext cx="0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2" name="Line 566"/>
            <p:cNvSpPr>
              <a:spLocks noChangeShapeType="1"/>
            </p:cNvSpPr>
            <p:nvPr/>
          </p:nvSpPr>
          <p:spPr bwMode="auto">
            <a:xfrm flipH="1">
              <a:off x="3079" y="3886"/>
              <a:ext cx="181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188" name="TextBox 94"/>
          <p:cNvSpPr txBox="1">
            <a:spLocks noChangeArrowheads="1"/>
          </p:cNvSpPr>
          <p:nvPr/>
        </p:nvSpPr>
        <p:spPr bwMode="auto">
          <a:xfrm>
            <a:off x="11096625" y="7610475"/>
            <a:ext cx="1654175" cy="692150"/>
          </a:xfrm>
          <a:prstGeom prst="rect">
            <a:avLst/>
          </a:prstGeom>
          <a:solidFill>
            <a:srgbClr val="404040">
              <a:alpha val="36078"/>
            </a:srgbClr>
          </a:solidFill>
          <a:ln w="34925">
            <a:solidFill>
              <a:srgbClr val="666666"/>
            </a:solidFill>
            <a:miter lim="800000"/>
            <a:headEnd/>
            <a:tailEnd/>
          </a:ln>
        </p:spPr>
        <p:txBody>
          <a:bodyPr wrap="none" lIns="91260" tIns="45630" rIns="91260" bIns="45630">
            <a:spAutoFit/>
          </a:bodyPr>
          <a:lstStyle/>
          <a:p>
            <a:pPr algn="ctr" defTabSz="912813"/>
            <a:r>
              <a:rPr lang="ru-RU" sz="1300" b="1">
                <a:latin typeface="Times New Roman" pitchFamily="18" charset="0"/>
              </a:rPr>
              <a:t>ПСЧ-12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 Расстояние -22 км,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г. Искитим</a:t>
            </a:r>
            <a:endParaRPr lang="ru-RU" sz="1000" b="1">
              <a:latin typeface="Times New Roman" pitchFamily="18" charset="0"/>
            </a:endParaRPr>
          </a:p>
        </p:txBody>
      </p:sp>
      <p:sp>
        <p:nvSpPr>
          <p:cNvPr id="7189" name="AutoShape 252"/>
          <p:cNvSpPr>
            <a:spLocks noChangeArrowheads="1"/>
          </p:cNvSpPr>
          <p:nvPr/>
        </p:nvSpPr>
        <p:spPr bwMode="auto">
          <a:xfrm>
            <a:off x="3735388" y="4368800"/>
            <a:ext cx="1730375" cy="593725"/>
          </a:xfrm>
          <a:prstGeom prst="wedgeRectCallout">
            <a:avLst>
              <a:gd name="adj1" fmla="val -52574"/>
              <a:gd name="adj2" fmla="val 115509"/>
            </a:avLst>
          </a:prstGeom>
          <a:solidFill>
            <a:srgbClr val="FFCC99">
              <a:alpha val="8509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27665" tIns="63840" rIns="127665" bIns="63840">
            <a:spAutoFit/>
          </a:bodyPr>
          <a:lstStyle/>
          <a:p>
            <a:pPr algn="ctr" defTabSz="1279525"/>
            <a:r>
              <a:rPr lang="ru-RU" sz="1000">
                <a:solidFill>
                  <a:srgbClr val="000000"/>
                </a:solidFill>
                <a:latin typeface="Calibri" pitchFamily="34" charset="0"/>
              </a:rPr>
              <a:t>Дорога асфальтная расстояние до места забора воды 1400 м. </a:t>
            </a:r>
            <a:endParaRPr lang="ru-RU" sz="1000">
              <a:latin typeface="Calibri" pitchFamily="34" charset="0"/>
            </a:endParaRPr>
          </a:p>
        </p:txBody>
      </p:sp>
      <p:sp>
        <p:nvSpPr>
          <p:cNvPr id="534865" name="AutoShape 337"/>
          <p:cNvSpPr>
            <a:spLocks noChangeArrowheads="1"/>
          </p:cNvSpPr>
          <p:nvPr/>
        </p:nvSpPr>
        <p:spPr bwMode="auto">
          <a:xfrm>
            <a:off x="5465763" y="5521325"/>
            <a:ext cx="1511300" cy="1150938"/>
          </a:xfrm>
          <a:prstGeom prst="wedgeRectCallout">
            <a:avLst>
              <a:gd name="adj1" fmla="val 98741"/>
              <a:gd name="adj2" fmla="val 6278"/>
            </a:avLst>
          </a:prstGeom>
          <a:solidFill>
            <a:srgbClr val="FFDBB7">
              <a:alpha val="89000"/>
            </a:srgbClr>
          </a:solidFill>
          <a:ln w="635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91057" tIns="45528" rIns="91057" bIns="45528"/>
          <a:lstStyle/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ФАП  Казанцева Л.М.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1 этажное, кирпичное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8-383-41-50-240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приемного покоя  нет</a:t>
            </a:r>
          </a:p>
        </p:txBody>
      </p:sp>
      <p:graphicFrame>
        <p:nvGraphicFramePr>
          <p:cNvPr id="7172" name="Object 150"/>
          <p:cNvGraphicFramePr>
            <a:graphicFrameLocks noChangeAspect="1"/>
          </p:cNvGraphicFramePr>
          <p:nvPr/>
        </p:nvGraphicFramePr>
        <p:xfrm>
          <a:off x="7121525" y="6816725"/>
          <a:ext cx="3722688" cy="727075"/>
        </p:xfrm>
        <a:graphic>
          <a:graphicData uri="http://schemas.openxmlformats.org/presentationml/2006/ole">
            <p:oleObj spid="_x0000_s7172" name="Лист" r:id="rId6" imgW="5695950" imgH="1543050" progId="Excel.Sheet.8">
              <p:embed/>
            </p:oleObj>
          </a:graphicData>
        </a:graphic>
      </p:graphicFrame>
      <p:sp>
        <p:nvSpPr>
          <p:cNvPr id="534869" name="AutoShape 252"/>
          <p:cNvSpPr>
            <a:spLocks noChangeArrowheads="1"/>
          </p:cNvSpPr>
          <p:nvPr/>
        </p:nvSpPr>
        <p:spPr bwMode="auto">
          <a:xfrm>
            <a:off x="5535613" y="8113713"/>
            <a:ext cx="1800225" cy="492125"/>
          </a:xfrm>
          <a:prstGeom prst="wedgeRectCallout">
            <a:avLst>
              <a:gd name="adj1" fmla="val -35713"/>
              <a:gd name="adj2" fmla="val -118708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78587" tIns="89298" rIns="178587" bIns="89298">
            <a:spAutoFit/>
          </a:bodyPr>
          <a:lstStyle/>
          <a:p>
            <a:pPr algn="ctr" defTabSz="1279525">
              <a:defRPr/>
            </a:pPr>
            <a:r>
              <a:rPr lang="ru-RU" sz="100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Пожарный гидрант</a:t>
            </a:r>
          </a:p>
          <a:p>
            <a:pPr algn="ctr" defTabSz="1279525">
              <a:defRPr/>
            </a:pPr>
            <a:r>
              <a:rPr lang="ru-RU" sz="100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Объем  воды – 20 м.куб</a:t>
            </a:r>
            <a:r>
              <a:rPr lang="ru-RU" sz="1000">
                <a:latin typeface="Calibri" pitchFamily="34" charset="0"/>
              </a:rPr>
              <a:t>. </a:t>
            </a:r>
          </a:p>
        </p:txBody>
      </p:sp>
      <p:sp>
        <p:nvSpPr>
          <p:cNvPr id="7192" name="Freeform 342"/>
          <p:cNvSpPr>
            <a:spLocks/>
          </p:cNvSpPr>
          <p:nvPr/>
        </p:nvSpPr>
        <p:spPr bwMode="auto">
          <a:xfrm>
            <a:off x="3016250" y="3360738"/>
            <a:ext cx="4249738" cy="4319587"/>
          </a:xfrm>
          <a:custGeom>
            <a:avLst/>
            <a:gdLst>
              <a:gd name="T0" fmla="*/ 2147483647 w 2676"/>
              <a:gd name="T1" fmla="*/ 2147483647 h 2721"/>
              <a:gd name="T2" fmla="*/ 2147483647 w 2676"/>
              <a:gd name="T3" fmla="*/ 2147483647 h 2721"/>
              <a:gd name="T4" fmla="*/ 2147483647 w 2676"/>
              <a:gd name="T5" fmla="*/ 2147483647 h 2721"/>
              <a:gd name="T6" fmla="*/ 0 w 2676"/>
              <a:gd name="T7" fmla="*/ 2147483647 h 2721"/>
              <a:gd name="T8" fmla="*/ 2147483647 w 2676"/>
              <a:gd name="T9" fmla="*/ 2147483647 h 2721"/>
              <a:gd name="T10" fmla="*/ 2147483647 w 2676"/>
              <a:gd name="T11" fmla="*/ 2147483647 h 2721"/>
              <a:gd name="T12" fmla="*/ 2147483647 w 2676"/>
              <a:gd name="T13" fmla="*/ 0 h 2721"/>
              <a:gd name="T14" fmla="*/ 2147483647 w 2676"/>
              <a:gd name="T15" fmla="*/ 2147483647 h 272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676"/>
              <a:gd name="T25" fmla="*/ 0 h 2721"/>
              <a:gd name="T26" fmla="*/ 2676 w 2676"/>
              <a:gd name="T27" fmla="*/ 2721 h 272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676" h="2721">
                <a:moveTo>
                  <a:pt x="1678" y="2721"/>
                </a:moveTo>
                <a:lnTo>
                  <a:pt x="1678" y="2585"/>
                </a:lnTo>
                <a:lnTo>
                  <a:pt x="1134" y="2404"/>
                </a:lnTo>
                <a:lnTo>
                  <a:pt x="0" y="680"/>
                </a:lnTo>
                <a:lnTo>
                  <a:pt x="45" y="499"/>
                </a:lnTo>
                <a:lnTo>
                  <a:pt x="1361" y="136"/>
                </a:lnTo>
                <a:lnTo>
                  <a:pt x="2087" y="0"/>
                </a:lnTo>
                <a:lnTo>
                  <a:pt x="2676" y="816"/>
                </a:lnTo>
              </a:path>
            </a:pathLst>
          </a:custGeom>
          <a:noFill/>
          <a:ln w="57150" cmpd="sng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4871" name="Rectangle 343"/>
          <p:cNvSpPr>
            <a:spLocks noChangeArrowheads="1"/>
          </p:cNvSpPr>
          <p:nvPr/>
        </p:nvSpPr>
        <p:spPr bwMode="auto">
          <a:xfrm>
            <a:off x="4745038" y="8832850"/>
            <a:ext cx="2665412" cy="50323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  <p:graphicFrame>
        <p:nvGraphicFramePr>
          <p:cNvPr id="7173" name="Object 102"/>
          <p:cNvGraphicFramePr>
            <a:graphicFrameLocks noChangeAspect="1"/>
          </p:cNvGraphicFramePr>
          <p:nvPr/>
        </p:nvGraphicFramePr>
        <p:xfrm>
          <a:off x="0" y="6384925"/>
          <a:ext cx="3419475" cy="1385888"/>
        </p:xfrm>
        <a:graphic>
          <a:graphicData uri="http://schemas.openxmlformats.org/presentationml/2006/ole">
            <p:oleObj spid="_x0000_s7173" name="Worksheet" r:id="rId7" imgW="4676812" imgH="1895400" progId="Excel.Sheet.8">
              <p:embed/>
            </p:oleObj>
          </a:graphicData>
        </a:graphic>
      </p:graphicFrame>
      <p:grpSp>
        <p:nvGrpSpPr>
          <p:cNvPr id="7194" name="Group 349"/>
          <p:cNvGrpSpPr>
            <a:grpSpLocks/>
          </p:cNvGrpSpPr>
          <p:nvPr/>
        </p:nvGrpSpPr>
        <p:grpSpPr bwMode="auto">
          <a:xfrm>
            <a:off x="207963" y="3000375"/>
            <a:ext cx="2747962" cy="433388"/>
            <a:chOff x="2988" y="2231"/>
            <a:chExt cx="1731" cy="382"/>
          </a:xfrm>
        </p:grpSpPr>
        <p:grpSp>
          <p:nvGrpSpPr>
            <p:cNvPr id="7196" name="Прямоугольник 22"/>
            <p:cNvGrpSpPr>
              <a:grpSpLocks/>
            </p:cNvGrpSpPr>
            <p:nvPr/>
          </p:nvGrpSpPr>
          <p:grpSpPr bwMode="auto">
            <a:xfrm>
              <a:off x="2988" y="2231"/>
              <a:ext cx="1731" cy="382"/>
              <a:chOff x="2431" y="1901"/>
              <a:chExt cx="1397" cy="326"/>
            </a:xfrm>
          </p:grpSpPr>
          <p:pic>
            <p:nvPicPr>
              <p:cNvPr id="7198" name="Прямоугольник 22"/>
              <p:cNvPicPr>
                <a:picLocks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2431" y="1901"/>
                <a:ext cx="1397" cy="3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199" name="Text Box 352"/>
              <p:cNvSpPr txBox="1">
                <a:spLocks noChangeArrowheads="1"/>
              </p:cNvSpPr>
              <p:nvPr/>
            </p:nvSpPr>
            <p:spPr bwMode="auto">
              <a:xfrm>
                <a:off x="2448" y="1917"/>
                <a:ext cx="1368" cy="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7943" tIns="63973" rIns="127943" bIns="63973" anchor="ctr"/>
              <a:lstStyle/>
              <a:p>
                <a:pPr algn="ctr" defTabSz="1279525"/>
                <a:endParaRPr lang="ru-RU"/>
              </a:p>
            </p:txBody>
          </p:sp>
        </p:grpSp>
        <p:sp>
          <p:nvSpPr>
            <p:cNvPr id="24" name="Прямоугольник 23"/>
            <p:cNvSpPr>
              <a:spLocks noChangeArrowheads="1"/>
            </p:cNvSpPr>
            <p:nvPr/>
          </p:nvSpPr>
          <p:spPr bwMode="auto">
            <a:xfrm>
              <a:off x="3197" y="2305"/>
              <a:ext cx="1378" cy="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27943" tIns="63973" rIns="127943" bIns="63973">
              <a:spAutoFit/>
            </a:bodyPr>
            <a:lstStyle/>
            <a:p>
              <a:pPr algn="ctr" defTabSz="1279525">
                <a:defRPr/>
              </a:pP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Приемлемый риск - 10</a:t>
              </a:r>
              <a:r>
                <a:rPr lang="ru-RU" sz="1400" b="1" baseline="30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-4</a:t>
              </a:r>
              <a:endParaRPr lang="ru-RU"/>
            </a:p>
          </p:txBody>
        </p:sp>
      </p:grpSp>
      <p:sp>
        <p:nvSpPr>
          <p:cNvPr id="534883" name="Text Box 2072"/>
          <p:cNvSpPr txBox="1">
            <a:spLocks noChangeArrowheads="1"/>
          </p:cNvSpPr>
          <p:nvPr/>
        </p:nvSpPr>
        <p:spPr bwMode="auto">
          <a:xfrm>
            <a:off x="5824538" y="1631950"/>
            <a:ext cx="2592387" cy="700088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91325" tIns="45662" rIns="91325" bIns="45662">
            <a:spAutoFit/>
          </a:bodyPr>
          <a:lstStyle/>
          <a:p>
            <a:pPr algn="ctr" defTabSz="1279525">
              <a:defRPr/>
            </a:pPr>
            <a:r>
              <a:rPr lang="ru-RU" sz="13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Забор воды из реки Шадриха</a:t>
            </a:r>
            <a:r>
              <a:rPr lang="ru-RU" sz="1300" b="1" u="sng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</a:t>
            </a:r>
            <a:r>
              <a:rPr lang="ru-RU" sz="1300" b="1" u="sng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невозможен </a:t>
            </a:r>
            <a:r>
              <a:rPr lang="ru-RU" sz="13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из-за отсутствия подъездов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4"/>
          <p:cNvSpPr txBox="1">
            <a:spLocks noChangeArrowheads="1"/>
          </p:cNvSpPr>
          <p:nvPr/>
        </p:nvSpPr>
        <p:spPr bwMode="auto">
          <a:xfrm>
            <a:off x="1109663" y="320675"/>
            <a:ext cx="10582275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6993" tIns="63539" rIns="126993" bIns="63539">
            <a:spAutoFit/>
          </a:bodyPr>
          <a:lstStyle/>
          <a:p>
            <a:pPr algn="ctr" defTabSz="1276350"/>
            <a:r>
              <a:rPr lang="ru-RU" b="1">
                <a:latin typeface="Times New Roman" pitchFamily="18" charset="0"/>
                <a:cs typeface="Times New Roman" pitchFamily="18" charset="0"/>
              </a:rPr>
              <a:t>УСЛОВНЫЕ ОБОЗНАЧЕНИЯ</a:t>
            </a:r>
          </a:p>
        </p:txBody>
      </p:sp>
      <p:grpSp>
        <p:nvGrpSpPr>
          <p:cNvPr id="1028" name="Group 60"/>
          <p:cNvGrpSpPr>
            <a:grpSpLocks/>
          </p:cNvGrpSpPr>
          <p:nvPr/>
        </p:nvGrpSpPr>
        <p:grpSpPr bwMode="auto">
          <a:xfrm>
            <a:off x="276225" y="2894013"/>
            <a:ext cx="692150" cy="382587"/>
            <a:chOff x="4852" y="4203"/>
            <a:chExt cx="219" cy="225"/>
          </a:xfrm>
        </p:grpSpPr>
        <p:grpSp>
          <p:nvGrpSpPr>
            <p:cNvPr id="1205" name="Group 61"/>
            <p:cNvGrpSpPr>
              <a:grpSpLocks/>
            </p:cNvGrpSpPr>
            <p:nvPr/>
          </p:nvGrpSpPr>
          <p:grpSpPr bwMode="auto">
            <a:xfrm>
              <a:off x="4900" y="4218"/>
              <a:ext cx="140" cy="210"/>
              <a:chOff x="1766" y="5636"/>
              <a:chExt cx="240" cy="318"/>
            </a:xfrm>
          </p:grpSpPr>
          <p:grpSp>
            <p:nvGrpSpPr>
              <p:cNvPr id="1207" name="Group 62"/>
              <p:cNvGrpSpPr>
                <a:grpSpLocks/>
              </p:cNvGrpSpPr>
              <p:nvPr/>
            </p:nvGrpSpPr>
            <p:grpSpPr bwMode="auto">
              <a:xfrm>
                <a:off x="1766" y="5636"/>
                <a:ext cx="240" cy="318"/>
                <a:chOff x="3168" y="192"/>
                <a:chExt cx="240" cy="672"/>
              </a:xfrm>
            </p:grpSpPr>
            <p:sp>
              <p:nvSpPr>
                <p:cNvPr id="1209" name="Line 63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10" name="Line 64"/>
                <p:cNvSpPr>
                  <a:spLocks noChangeShapeType="1"/>
                </p:cNvSpPr>
                <p:nvPr/>
              </p:nvSpPr>
              <p:spPr bwMode="auto">
                <a:xfrm>
                  <a:off x="3175" y="192"/>
                  <a:ext cx="231" cy="86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11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77" y="478"/>
                  <a:ext cx="231" cy="98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12" name="Line 66"/>
                <p:cNvSpPr>
                  <a:spLocks noChangeShapeType="1"/>
                </p:cNvSpPr>
                <p:nvPr/>
              </p:nvSpPr>
              <p:spPr bwMode="auto">
                <a:xfrm>
                  <a:off x="3400" y="279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1208" name="Freeform 67"/>
              <p:cNvSpPr>
                <a:spLocks/>
              </p:cNvSpPr>
              <p:nvPr/>
            </p:nvSpPr>
            <p:spPr bwMode="auto">
              <a:xfrm>
                <a:off x="1780" y="5650"/>
                <a:ext cx="219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2 w 291"/>
                  <a:gd name="T5" fmla="*/ 114 h 159"/>
                  <a:gd name="T6" fmla="*/ 2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0677" tIns="45333" rIns="90677" bIns="45333"/>
              <a:lstStyle/>
              <a:p>
                <a:endParaRPr lang="ru-RU"/>
              </a:p>
            </p:txBody>
          </p:sp>
        </p:grpSp>
        <p:sp>
          <p:nvSpPr>
            <p:cNvPr id="1206" name="Text Box 68"/>
            <p:cNvSpPr txBox="1">
              <a:spLocks noChangeArrowheads="1"/>
            </p:cNvSpPr>
            <p:nvPr/>
          </p:nvSpPr>
          <p:spPr bwMode="auto">
            <a:xfrm>
              <a:off x="4852" y="4203"/>
              <a:ext cx="219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4701" tIns="42370" rIns="84701" bIns="42370">
              <a:spAutoFit/>
            </a:bodyPr>
            <a:lstStyle/>
            <a:p>
              <a:pPr algn="ctr" defTabSz="1195388" eaLnBrk="0" hangingPunct="0"/>
              <a:r>
                <a:rPr lang="ru-RU" sz="1100" b="1">
                  <a:latin typeface="Times New Roman" pitchFamily="18" charset="0"/>
                  <a:cs typeface="Times New Roman" pitchFamily="18" charset="0"/>
                </a:rPr>
                <a:t>1ПЧ</a:t>
              </a:r>
            </a:p>
          </p:txBody>
        </p:sp>
      </p:grpSp>
      <p:sp>
        <p:nvSpPr>
          <p:cNvPr id="1029" name="Text Box 69"/>
          <p:cNvSpPr txBox="1">
            <a:spLocks noChangeArrowheads="1"/>
          </p:cNvSpPr>
          <p:nvPr/>
        </p:nvSpPr>
        <p:spPr bwMode="auto">
          <a:xfrm>
            <a:off x="922338" y="3246438"/>
            <a:ext cx="3468687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6896" tIns="63497" rIns="126896" bIns="63497">
            <a:spAutoFit/>
          </a:bodyPr>
          <a:lstStyle/>
          <a:p>
            <a:pPr defTabSz="2039938">
              <a:lnSpc>
                <a:spcPct val="80000"/>
              </a:lnSpc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- добровольная  пожарная охрана;</a:t>
            </a:r>
          </a:p>
        </p:txBody>
      </p:sp>
      <p:sp>
        <p:nvSpPr>
          <p:cNvPr id="1030" name="Text Box 965"/>
          <p:cNvSpPr txBox="1">
            <a:spLocks noChangeArrowheads="1"/>
          </p:cNvSpPr>
          <p:nvPr/>
        </p:nvSpPr>
        <p:spPr bwMode="auto">
          <a:xfrm>
            <a:off x="957263" y="2916238"/>
            <a:ext cx="4059237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005" tIns="39005" rIns="78005" bIns="39005">
            <a:spAutoFit/>
          </a:bodyPr>
          <a:lstStyle/>
          <a:p>
            <a:pPr defTabSz="1257300">
              <a:lnSpc>
                <a:spcPct val="70000"/>
              </a:lnSpc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- противопожарная служба субъектов;</a:t>
            </a:r>
          </a:p>
        </p:txBody>
      </p:sp>
      <p:sp>
        <p:nvSpPr>
          <p:cNvPr id="1031" name="Text Box 982"/>
          <p:cNvSpPr txBox="1">
            <a:spLocks noChangeArrowheads="1"/>
          </p:cNvSpPr>
          <p:nvPr/>
        </p:nvSpPr>
        <p:spPr bwMode="auto">
          <a:xfrm>
            <a:off x="979488" y="4283075"/>
            <a:ext cx="4060825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005" tIns="39005" rIns="78005" bIns="39005">
            <a:spAutoFit/>
          </a:bodyPr>
          <a:lstStyle/>
          <a:p>
            <a:pPr defTabSz="1257300">
              <a:lnSpc>
                <a:spcPct val="70000"/>
              </a:lnSpc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- водоемы для забора воды;</a:t>
            </a:r>
          </a:p>
        </p:txBody>
      </p:sp>
      <p:sp>
        <p:nvSpPr>
          <p:cNvPr id="1032" name="Rectangle 90"/>
          <p:cNvSpPr>
            <a:spLocks noChangeArrowheads="1"/>
          </p:cNvSpPr>
          <p:nvPr/>
        </p:nvSpPr>
        <p:spPr bwMode="auto">
          <a:xfrm>
            <a:off x="1020763" y="4491038"/>
            <a:ext cx="27574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697" tIns="35697" rIns="35697" bIns="35697" anchor="ctr"/>
          <a:lstStyle/>
          <a:p>
            <a:pPr defTabSz="1789113">
              <a:spcBef>
                <a:spcPct val="20000"/>
              </a:spcBef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- пожарный поезд;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455613" y="4616450"/>
          <a:ext cx="365125" cy="285750"/>
        </p:xfrm>
        <a:graphic>
          <a:graphicData uri="http://schemas.openxmlformats.org/presentationml/2006/ole">
            <p:oleObj spid="_x0000_s1026" name="Clip" r:id="rId3" imgW="3827880" imgH="3382560" progId="">
              <p:embed/>
            </p:oleObj>
          </a:graphicData>
        </a:graphic>
      </p:graphicFrame>
      <p:sp>
        <p:nvSpPr>
          <p:cNvPr id="1033" name="Oval 115" descr="Темный диагональный 2"/>
          <p:cNvSpPr>
            <a:spLocks noChangeArrowheads="1"/>
          </p:cNvSpPr>
          <p:nvPr/>
        </p:nvSpPr>
        <p:spPr bwMode="auto">
          <a:xfrm>
            <a:off x="482600" y="4246563"/>
            <a:ext cx="306388" cy="276225"/>
          </a:xfrm>
          <a:prstGeom prst="ellipse">
            <a:avLst/>
          </a:prstGeom>
          <a:pattFill prst="dkUpDiag">
            <a:fgClr>
              <a:srgbClr val="99CCFF">
                <a:alpha val="59999"/>
              </a:srgbClr>
            </a:fgClr>
            <a:bgClr>
              <a:schemeClr val="bg1">
                <a:alpha val="59999"/>
              </a:schemeClr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761" tIns="45378" rIns="90761" bIns="45378" anchor="ctr"/>
          <a:lstStyle/>
          <a:p>
            <a:pPr defTabSz="912813"/>
            <a:endParaRPr lang="ru-RU" sz="5500" b="1">
              <a:latin typeface="Times New Roman" pitchFamily="18" charset="0"/>
            </a:endParaRPr>
          </a:p>
        </p:txBody>
      </p:sp>
      <p:sp>
        <p:nvSpPr>
          <p:cNvPr id="1034" name="Oval 212"/>
          <p:cNvSpPr>
            <a:spLocks noChangeArrowheads="1"/>
          </p:cNvSpPr>
          <p:nvPr/>
        </p:nvSpPr>
        <p:spPr bwMode="auto">
          <a:xfrm>
            <a:off x="454025" y="3724275"/>
            <a:ext cx="319088" cy="388938"/>
          </a:xfrm>
          <a:prstGeom prst="ellipse">
            <a:avLst/>
          </a:prstGeom>
          <a:solidFill>
            <a:srgbClr val="FF0000">
              <a:alpha val="45097"/>
            </a:srgbClr>
          </a:solidFill>
          <a:ln w="28575" algn="ctr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90761" tIns="45378" rIns="90761" bIns="45378" anchor="ctr"/>
          <a:lstStyle/>
          <a:p>
            <a:pPr defTabSz="912813"/>
            <a:endParaRPr lang="ru-RU" sz="5500" b="1">
              <a:latin typeface="Times New Roman" pitchFamily="18" charset="0"/>
            </a:endParaRPr>
          </a:p>
        </p:txBody>
      </p:sp>
      <p:sp>
        <p:nvSpPr>
          <p:cNvPr id="1035" name="Text Box 69"/>
          <p:cNvSpPr txBox="1">
            <a:spLocks noChangeArrowheads="1"/>
          </p:cNvSpPr>
          <p:nvPr/>
        </p:nvSpPr>
        <p:spPr bwMode="auto">
          <a:xfrm>
            <a:off x="922338" y="3724275"/>
            <a:ext cx="444658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6896" tIns="63497" rIns="126896" bIns="63497">
            <a:spAutoFit/>
          </a:bodyPr>
          <a:lstStyle/>
          <a:p>
            <a:pPr defTabSz="2039938">
              <a:lnSpc>
                <a:spcPct val="80000"/>
              </a:lnSpc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- зона горения при наиболее неблагоприятном развитии обстановки, очаг пожара;</a:t>
            </a:r>
          </a:p>
        </p:txBody>
      </p:sp>
      <p:grpSp>
        <p:nvGrpSpPr>
          <p:cNvPr id="1036" name="Group 567"/>
          <p:cNvGrpSpPr>
            <a:grpSpLocks/>
          </p:cNvGrpSpPr>
          <p:nvPr/>
        </p:nvGrpSpPr>
        <p:grpSpPr bwMode="auto">
          <a:xfrm rot="-749454">
            <a:off x="455613" y="2120900"/>
            <a:ext cx="288925" cy="144463"/>
            <a:chOff x="3079" y="3840"/>
            <a:chExt cx="181" cy="91"/>
          </a:xfrm>
        </p:grpSpPr>
        <p:sp>
          <p:nvSpPr>
            <p:cNvPr id="1202" name="Line 564"/>
            <p:cNvSpPr>
              <a:spLocks noChangeShapeType="1"/>
            </p:cNvSpPr>
            <p:nvPr/>
          </p:nvSpPr>
          <p:spPr bwMode="auto">
            <a:xfrm flipV="1">
              <a:off x="3260" y="3840"/>
              <a:ext cx="0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03" name="Line 565"/>
            <p:cNvSpPr>
              <a:spLocks noChangeShapeType="1"/>
            </p:cNvSpPr>
            <p:nvPr/>
          </p:nvSpPr>
          <p:spPr bwMode="auto">
            <a:xfrm flipV="1">
              <a:off x="3079" y="3840"/>
              <a:ext cx="0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04" name="Line 566"/>
            <p:cNvSpPr>
              <a:spLocks noChangeShapeType="1"/>
            </p:cNvSpPr>
            <p:nvPr/>
          </p:nvSpPr>
          <p:spPr bwMode="auto">
            <a:xfrm flipH="1">
              <a:off x="3079" y="3886"/>
              <a:ext cx="181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37" name="Text Box 965"/>
          <p:cNvSpPr txBox="1">
            <a:spLocks noChangeArrowheads="1"/>
          </p:cNvSpPr>
          <p:nvPr/>
        </p:nvSpPr>
        <p:spPr bwMode="auto">
          <a:xfrm>
            <a:off x="944563" y="2076450"/>
            <a:ext cx="4067175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005" tIns="39005" rIns="78005" bIns="39005">
            <a:spAutoFit/>
          </a:bodyPr>
          <a:lstStyle/>
          <a:p>
            <a:pPr defTabSz="1257300">
              <a:lnSpc>
                <a:spcPct val="70000"/>
              </a:lnSpc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- место забора воды;</a:t>
            </a:r>
          </a:p>
        </p:txBody>
      </p:sp>
      <p:sp>
        <p:nvSpPr>
          <p:cNvPr id="1038" name="Полилиния 115"/>
          <p:cNvSpPr>
            <a:spLocks noChangeArrowheads="1"/>
          </p:cNvSpPr>
          <p:nvPr/>
        </p:nvSpPr>
        <p:spPr bwMode="auto">
          <a:xfrm>
            <a:off x="366713" y="1801813"/>
            <a:ext cx="454025" cy="222250"/>
          </a:xfrm>
          <a:custGeom>
            <a:avLst/>
            <a:gdLst>
              <a:gd name="T0" fmla="*/ 0 w 2163288"/>
              <a:gd name="T1" fmla="*/ 0 h 1822863"/>
              <a:gd name="T2" fmla="*/ 0 w 2163288"/>
              <a:gd name="T3" fmla="*/ 0 h 1822863"/>
              <a:gd name="T4" fmla="*/ 0 w 2163288"/>
              <a:gd name="T5" fmla="*/ 0 h 1822863"/>
              <a:gd name="T6" fmla="*/ 0 w 2163288"/>
              <a:gd name="T7" fmla="*/ 0 h 1822863"/>
              <a:gd name="T8" fmla="*/ 0 w 2163288"/>
              <a:gd name="T9" fmla="*/ 0 h 1822863"/>
              <a:gd name="T10" fmla="*/ 0 w 2163288"/>
              <a:gd name="T11" fmla="*/ 0 h 1822863"/>
              <a:gd name="T12" fmla="*/ 0 w 2163288"/>
              <a:gd name="T13" fmla="*/ 0 h 1822863"/>
              <a:gd name="T14" fmla="*/ 0 w 2163288"/>
              <a:gd name="T15" fmla="*/ 0 h 1822863"/>
              <a:gd name="T16" fmla="*/ 0 w 2163288"/>
              <a:gd name="T17" fmla="*/ 0 h 1822863"/>
              <a:gd name="T18" fmla="*/ 0 w 2163288"/>
              <a:gd name="T19" fmla="*/ 0 h 1822863"/>
              <a:gd name="T20" fmla="*/ 0 w 2163288"/>
              <a:gd name="T21" fmla="*/ 0 h 1822863"/>
              <a:gd name="T22" fmla="*/ 0 w 2163288"/>
              <a:gd name="T23" fmla="*/ 0 h 1822863"/>
              <a:gd name="T24" fmla="*/ 0 w 2163288"/>
              <a:gd name="T25" fmla="*/ 0 h 182286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163288"/>
              <a:gd name="T40" fmla="*/ 0 h 1822863"/>
              <a:gd name="T41" fmla="*/ 2163288 w 2163288"/>
              <a:gd name="T42" fmla="*/ 1822863 h 1822863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163288" h="1822863">
                <a:moveTo>
                  <a:pt x="2163288" y="0"/>
                </a:moveTo>
                <a:cubicBezTo>
                  <a:pt x="2092036" y="48491"/>
                  <a:pt x="2020784" y="96982"/>
                  <a:pt x="1913906" y="142504"/>
                </a:cubicBezTo>
                <a:cubicBezTo>
                  <a:pt x="1807028" y="188026"/>
                  <a:pt x="1688274" y="217715"/>
                  <a:pt x="1522020" y="273133"/>
                </a:cubicBezTo>
                <a:cubicBezTo>
                  <a:pt x="1355766" y="328551"/>
                  <a:pt x="1126176" y="423553"/>
                  <a:pt x="916379" y="475013"/>
                </a:cubicBezTo>
                <a:cubicBezTo>
                  <a:pt x="706582" y="526473"/>
                  <a:pt x="409698" y="522514"/>
                  <a:pt x="263236" y="581891"/>
                </a:cubicBezTo>
                <a:cubicBezTo>
                  <a:pt x="116774" y="641268"/>
                  <a:pt x="75210" y="704603"/>
                  <a:pt x="37605" y="831273"/>
                </a:cubicBezTo>
                <a:cubicBezTo>
                  <a:pt x="0" y="957943"/>
                  <a:pt x="0" y="1229096"/>
                  <a:pt x="37605" y="1341912"/>
                </a:cubicBezTo>
                <a:cubicBezTo>
                  <a:pt x="75210" y="1454728"/>
                  <a:pt x="81148" y="1474520"/>
                  <a:pt x="263236" y="1508167"/>
                </a:cubicBezTo>
                <a:cubicBezTo>
                  <a:pt x="445324" y="1541814"/>
                  <a:pt x="938151" y="1494313"/>
                  <a:pt x="1130135" y="1543793"/>
                </a:cubicBezTo>
                <a:cubicBezTo>
                  <a:pt x="1322119" y="1593274"/>
                  <a:pt x="1335973" y="1787237"/>
                  <a:pt x="1415142" y="1805050"/>
                </a:cubicBezTo>
                <a:cubicBezTo>
                  <a:pt x="1494311" y="1822863"/>
                  <a:pt x="1605148" y="1650671"/>
                  <a:pt x="1605148" y="1650671"/>
                </a:cubicBezTo>
                <a:lnTo>
                  <a:pt x="1617023" y="1650671"/>
                </a:lnTo>
              </a:path>
            </a:pathLst>
          </a:custGeom>
          <a:noFill/>
          <a:ln w="50800" algn="ctr">
            <a:solidFill>
              <a:srgbClr val="C00000"/>
            </a:solidFill>
            <a:round/>
            <a:headEnd/>
            <a:tailEnd/>
          </a:ln>
        </p:spPr>
        <p:txBody>
          <a:bodyPr lIns="90761" tIns="45378" rIns="90761" bIns="45378"/>
          <a:lstStyle/>
          <a:p>
            <a:endParaRPr lang="ru-RU"/>
          </a:p>
        </p:txBody>
      </p:sp>
      <p:sp>
        <p:nvSpPr>
          <p:cNvPr id="1039" name="Text Box 965"/>
          <p:cNvSpPr txBox="1">
            <a:spLocks noChangeArrowheads="1"/>
          </p:cNvSpPr>
          <p:nvPr/>
        </p:nvSpPr>
        <p:spPr bwMode="auto">
          <a:xfrm>
            <a:off x="944563" y="1728788"/>
            <a:ext cx="4067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005" tIns="39005" rIns="78005" bIns="39005">
            <a:spAutoFit/>
          </a:bodyPr>
          <a:lstStyle/>
          <a:p>
            <a:pPr defTabSz="1257300">
              <a:lnSpc>
                <a:spcPct val="70000"/>
              </a:lnSpc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-  маршруты движения к водоемам для забора воды;</a:t>
            </a:r>
          </a:p>
        </p:txBody>
      </p:sp>
      <p:grpSp>
        <p:nvGrpSpPr>
          <p:cNvPr id="1040" name="Group 60"/>
          <p:cNvGrpSpPr>
            <a:grpSpLocks/>
          </p:cNvGrpSpPr>
          <p:nvPr/>
        </p:nvGrpSpPr>
        <p:grpSpPr bwMode="auto">
          <a:xfrm>
            <a:off x="300038" y="3289300"/>
            <a:ext cx="688975" cy="388938"/>
            <a:chOff x="4860" y="4199"/>
            <a:chExt cx="219" cy="229"/>
          </a:xfrm>
        </p:grpSpPr>
        <p:grpSp>
          <p:nvGrpSpPr>
            <p:cNvPr id="1194" name="Group 61"/>
            <p:cNvGrpSpPr>
              <a:grpSpLocks/>
            </p:cNvGrpSpPr>
            <p:nvPr/>
          </p:nvGrpSpPr>
          <p:grpSpPr bwMode="auto">
            <a:xfrm>
              <a:off x="4902" y="4218"/>
              <a:ext cx="140" cy="210"/>
              <a:chOff x="1766" y="5636"/>
              <a:chExt cx="240" cy="318"/>
            </a:xfrm>
          </p:grpSpPr>
          <p:grpSp>
            <p:nvGrpSpPr>
              <p:cNvPr id="1196" name="Group 62"/>
              <p:cNvGrpSpPr>
                <a:grpSpLocks/>
              </p:cNvGrpSpPr>
              <p:nvPr/>
            </p:nvGrpSpPr>
            <p:grpSpPr bwMode="auto">
              <a:xfrm>
                <a:off x="1766" y="5636"/>
                <a:ext cx="240" cy="318"/>
                <a:chOff x="3168" y="192"/>
                <a:chExt cx="240" cy="672"/>
              </a:xfrm>
            </p:grpSpPr>
            <p:sp>
              <p:nvSpPr>
                <p:cNvPr id="1198" name="Line 63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199" name="Line 64"/>
                <p:cNvSpPr>
                  <a:spLocks noChangeShapeType="1"/>
                </p:cNvSpPr>
                <p:nvPr/>
              </p:nvSpPr>
              <p:spPr bwMode="auto">
                <a:xfrm>
                  <a:off x="3175" y="192"/>
                  <a:ext cx="231" cy="86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00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77" y="478"/>
                  <a:ext cx="231" cy="98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01" name="Line 66"/>
                <p:cNvSpPr>
                  <a:spLocks noChangeShapeType="1"/>
                </p:cNvSpPr>
                <p:nvPr/>
              </p:nvSpPr>
              <p:spPr bwMode="auto">
                <a:xfrm>
                  <a:off x="3400" y="279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1197" name="Freeform 67"/>
              <p:cNvSpPr>
                <a:spLocks/>
              </p:cNvSpPr>
              <p:nvPr/>
            </p:nvSpPr>
            <p:spPr bwMode="auto">
              <a:xfrm>
                <a:off x="1780" y="5650"/>
                <a:ext cx="219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2 w 291"/>
                  <a:gd name="T5" fmla="*/ 114 h 159"/>
                  <a:gd name="T6" fmla="*/ 2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0677" tIns="45333" rIns="90677" bIns="45333"/>
              <a:lstStyle/>
              <a:p>
                <a:endParaRPr lang="ru-RU"/>
              </a:p>
            </p:txBody>
          </p:sp>
        </p:grpSp>
        <p:sp>
          <p:nvSpPr>
            <p:cNvPr id="1195" name="Text Box 68"/>
            <p:cNvSpPr txBox="1">
              <a:spLocks noChangeArrowheads="1"/>
            </p:cNvSpPr>
            <p:nvPr/>
          </p:nvSpPr>
          <p:spPr bwMode="auto">
            <a:xfrm>
              <a:off x="4860" y="4199"/>
              <a:ext cx="219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4701" tIns="42370" rIns="84701" bIns="42370">
              <a:spAutoFit/>
            </a:bodyPr>
            <a:lstStyle/>
            <a:p>
              <a:pPr algn="ctr" defTabSz="1195388" eaLnBrk="0" hangingPunct="0"/>
              <a:r>
                <a:rPr lang="ru-RU" sz="1100" b="1">
                  <a:latin typeface="Times New Roman" pitchFamily="18" charset="0"/>
                  <a:cs typeface="Times New Roman" pitchFamily="18" charset="0"/>
                </a:rPr>
                <a:t>ДПО</a:t>
              </a:r>
            </a:p>
          </p:txBody>
        </p:sp>
      </p:grpSp>
      <p:grpSp>
        <p:nvGrpSpPr>
          <p:cNvPr id="1041" name="Группа 153"/>
          <p:cNvGrpSpPr>
            <a:grpSpLocks/>
          </p:cNvGrpSpPr>
          <p:nvPr/>
        </p:nvGrpSpPr>
        <p:grpSpPr bwMode="auto">
          <a:xfrm rot="10800000">
            <a:off x="479425" y="4999038"/>
            <a:ext cx="358775" cy="150812"/>
            <a:chOff x="6757196" y="7872434"/>
            <a:chExt cx="1073158" cy="153323"/>
          </a:xfrm>
        </p:grpSpPr>
        <p:cxnSp>
          <p:nvCxnSpPr>
            <p:cNvPr id="1185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1186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1187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1188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1189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1190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1191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1192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1193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</p:grpSp>
      <p:sp>
        <p:nvSpPr>
          <p:cNvPr id="1042" name="Text Box 55"/>
          <p:cNvSpPr txBox="1">
            <a:spLocks noChangeArrowheads="1"/>
          </p:cNvSpPr>
          <p:nvPr/>
        </p:nvSpPr>
        <p:spPr bwMode="auto">
          <a:xfrm>
            <a:off x="889000" y="4827588"/>
            <a:ext cx="46736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484" tIns="88756" rIns="177484" bIns="88756">
            <a:spAutoFit/>
          </a:bodyPr>
          <a:lstStyle/>
          <a:p>
            <a:pPr defTabSz="1787525"/>
            <a:r>
              <a:rPr lang="ru-RU" sz="1500">
                <a:latin typeface="Times New Roman" pitchFamily="18" charset="0"/>
                <a:cs typeface="Times New Roman" pitchFamily="18" charset="0"/>
              </a:rPr>
              <a:t>- минерализованная полоса (ширина, длина);</a:t>
            </a:r>
          </a:p>
        </p:txBody>
      </p:sp>
      <p:grpSp>
        <p:nvGrpSpPr>
          <p:cNvPr id="1043" name="Группа 153"/>
          <p:cNvGrpSpPr>
            <a:grpSpLocks/>
          </p:cNvGrpSpPr>
          <p:nvPr/>
        </p:nvGrpSpPr>
        <p:grpSpPr bwMode="auto">
          <a:xfrm rot="10800000">
            <a:off x="6545263" y="8977313"/>
            <a:ext cx="355600" cy="152400"/>
            <a:chOff x="6757196" y="7872434"/>
            <a:chExt cx="1073158" cy="153323"/>
          </a:xfrm>
        </p:grpSpPr>
        <p:cxnSp>
          <p:nvCxnSpPr>
            <p:cNvPr id="1176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177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178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179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180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181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182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183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184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sp>
        <p:nvSpPr>
          <p:cNvPr id="1044" name="Text Box 55"/>
          <p:cNvSpPr txBox="1">
            <a:spLocks noChangeArrowheads="1"/>
          </p:cNvSpPr>
          <p:nvPr/>
        </p:nvSpPr>
        <p:spPr bwMode="auto">
          <a:xfrm>
            <a:off x="6902450" y="8761413"/>
            <a:ext cx="4675188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484" tIns="88756" rIns="177484" bIns="88756">
            <a:spAutoFit/>
          </a:bodyPr>
          <a:lstStyle/>
          <a:p>
            <a:pPr defTabSz="1787525"/>
            <a:r>
              <a:rPr lang="ru-RU" sz="1500">
                <a:latin typeface="Times New Roman" pitchFamily="18" charset="0"/>
                <a:cs typeface="Times New Roman" pitchFamily="18" charset="0"/>
              </a:rPr>
              <a:t>- заградительная полоса (ширина, длина);</a:t>
            </a:r>
          </a:p>
        </p:txBody>
      </p:sp>
      <p:sp>
        <p:nvSpPr>
          <p:cNvPr id="1045" name="Полилиния 115"/>
          <p:cNvSpPr>
            <a:spLocks noChangeArrowheads="1"/>
          </p:cNvSpPr>
          <p:nvPr/>
        </p:nvSpPr>
        <p:spPr bwMode="auto">
          <a:xfrm>
            <a:off x="423863" y="1390650"/>
            <a:ext cx="454025" cy="222250"/>
          </a:xfrm>
          <a:custGeom>
            <a:avLst/>
            <a:gdLst>
              <a:gd name="T0" fmla="*/ 0 w 2163288"/>
              <a:gd name="T1" fmla="*/ 0 h 1822863"/>
              <a:gd name="T2" fmla="*/ 0 w 2163288"/>
              <a:gd name="T3" fmla="*/ 0 h 1822863"/>
              <a:gd name="T4" fmla="*/ 0 w 2163288"/>
              <a:gd name="T5" fmla="*/ 0 h 1822863"/>
              <a:gd name="T6" fmla="*/ 0 w 2163288"/>
              <a:gd name="T7" fmla="*/ 0 h 1822863"/>
              <a:gd name="T8" fmla="*/ 0 w 2163288"/>
              <a:gd name="T9" fmla="*/ 0 h 1822863"/>
              <a:gd name="T10" fmla="*/ 0 w 2163288"/>
              <a:gd name="T11" fmla="*/ 0 h 1822863"/>
              <a:gd name="T12" fmla="*/ 0 w 2163288"/>
              <a:gd name="T13" fmla="*/ 0 h 1822863"/>
              <a:gd name="T14" fmla="*/ 0 w 2163288"/>
              <a:gd name="T15" fmla="*/ 0 h 1822863"/>
              <a:gd name="T16" fmla="*/ 0 w 2163288"/>
              <a:gd name="T17" fmla="*/ 0 h 1822863"/>
              <a:gd name="T18" fmla="*/ 0 w 2163288"/>
              <a:gd name="T19" fmla="*/ 0 h 1822863"/>
              <a:gd name="T20" fmla="*/ 0 w 2163288"/>
              <a:gd name="T21" fmla="*/ 0 h 1822863"/>
              <a:gd name="T22" fmla="*/ 0 w 2163288"/>
              <a:gd name="T23" fmla="*/ 0 h 1822863"/>
              <a:gd name="T24" fmla="*/ 0 w 2163288"/>
              <a:gd name="T25" fmla="*/ 0 h 182286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163288"/>
              <a:gd name="T40" fmla="*/ 0 h 1822863"/>
              <a:gd name="T41" fmla="*/ 2163288 w 2163288"/>
              <a:gd name="T42" fmla="*/ 1822863 h 1822863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163288" h="1822863">
                <a:moveTo>
                  <a:pt x="2163288" y="0"/>
                </a:moveTo>
                <a:cubicBezTo>
                  <a:pt x="2092036" y="48491"/>
                  <a:pt x="2020784" y="96982"/>
                  <a:pt x="1913906" y="142504"/>
                </a:cubicBezTo>
                <a:cubicBezTo>
                  <a:pt x="1807028" y="188026"/>
                  <a:pt x="1688274" y="217715"/>
                  <a:pt x="1522020" y="273133"/>
                </a:cubicBezTo>
                <a:cubicBezTo>
                  <a:pt x="1355766" y="328551"/>
                  <a:pt x="1126176" y="423553"/>
                  <a:pt x="916379" y="475013"/>
                </a:cubicBezTo>
                <a:cubicBezTo>
                  <a:pt x="706582" y="526473"/>
                  <a:pt x="409698" y="522514"/>
                  <a:pt x="263236" y="581891"/>
                </a:cubicBezTo>
                <a:cubicBezTo>
                  <a:pt x="116774" y="641268"/>
                  <a:pt x="75210" y="704603"/>
                  <a:pt x="37605" y="831273"/>
                </a:cubicBezTo>
                <a:cubicBezTo>
                  <a:pt x="0" y="957943"/>
                  <a:pt x="0" y="1229096"/>
                  <a:pt x="37605" y="1341912"/>
                </a:cubicBezTo>
                <a:cubicBezTo>
                  <a:pt x="75210" y="1454728"/>
                  <a:pt x="81148" y="1474520"/>
                  <a:pt x="263236" y="1508167"/>
                </a:cubicBezTo>
                <a:cubicBezTo>
                  <a:pt x="445324" y="1541814"/>
                  <a:pt x="938151" y="1494313"/>
                  <a:pt x="1130135" y="1543793"/>
                </a:cubicBezTo>
                <a:cubicBezTo>
                  <a:pt x="1322119" y="1593274"/>
                  <a:pt x="1335973" y="1787237"/>
                  <a:pt x="1415142" y="1805050"/>
                </a:cubicBezTo>
                <a:cubicBezTo>
                  <a:pt x="1494311" y="1822863"/>
                  <a:pt x="1605148" y="1650671"/>
                  <a:pt x="1605148" y="1650671"/>
                </a:cubicBezTo>
                <a:lnTo>
                  <a:pt x="1617023" y="1650671"/>
                </a:lnTo>
              </a:path>
            </a:pathLst>
          </a:custGeom>
          <a:noFill/>
          <a:ln w="50800" algn="ctr">
            <a:solidFill>
              <a:srgbClr val="009900"/>
            </a:solidFill>
            <a:round/>
            <a:headEnd/>
            <a:tailEnd/>
          </a:ln>
        </p:spPr>
        <p:txBody>
          <a:bodyPr lIns="90761" tIns="45378" rIns="90761" bIns="45378"/>
          <a:lstStyle/>
          <a:p>
            <a:endParaRPr lang="ru-RU"/>
          </a:p>
        </p:txBody>
      </p:sp>
      <p:sp>
        <p:nvSpPr>
          <p:cNvPr id="1046" name="Text Box 965"/>
          <p:cNvSpPr txBox="1">
            <a:spLocks noChangeArrowheads="1"/>
          </p:cNvSpPr>
          <p:nvPr/>
        </p:nvSpPr>
        <p:spPr bwMode="auto">
          <a:xfrm>
            <a:off x="935038" y="1357313"/>
            <a:ext cx="3355975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005" tIns="39005" rIns="78005" bIns="39005">
            <a:spAutoFit/>
          </a:bodyPr>
          <a:lstStyle/>
          <a:p>
            <a:pPr defTabSz="1257300">
              <a:lnSpc>
                <a:spcPct val="70000"/>
              </a:lnSpc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-  маршруты эвакуации населения;</a:t>
            </a:r>
          </a:p>
        </p:txBody>
      </p:sp>
      <p:sp>
        <p:nvSpPr>
          <p:cNvPr id="1047" name="Text Box 47"/>
          <p:cNvSpPr txBox="1">
            <a:spLocks noChangeArrowheads="1"/>
          </p:cNvSpPr>
          <p:nvPr/>
        </p:nvSpPr>
        <p:spPr bwMode="auto">
          <a:xfrm>
            <a:off x="865188" y="2312988"/>
            <a:ext cx="3189287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646" tIns="88833" rIns="177646" bIns="88833">
            <a:spAutoFit/>
          </a:bodyPr>
          <a:lstStyle/>
          <a:p>
            <a:pPr defTabSz="2035175">
              <a:lnSpc>
                <a:spcPct val="80000"/>
              </a:lnSpc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- федеральная противопожарная служба МЧС России;</a:t>
            </a:r>
          </a:p>
        </p:txBody>
      </p:sp>
      <p:grpSp>
        <p:nvGrpSpPr>
          <p:cNvPr id="1048" name="Group 61"/>
          <p:cNvGrpSpPr>
            <a:grpSpLocks/>
          </p:cNvGrpSpPr>
          <p:nvPr/>
        </p:nvGrpSpPr>
        <p:grpSpPr bwMode="auto">
          <a:xfrm>
            <a:off x="423863" y="2457450"/>
            <a:ext cx="444500" cy="355600"/>
            <a:chOff x="1766" y="5636"/>
            <a:chExt cx="240" cy="318"/>
          </a:xfrm>
        </p:grpSpPr>
        <p:grpSp>
          <p:nvGrpSpPr>
            <p:cNvPr id="1170" name="Group 62"/>
            <p:cNvGrpSpPr>
              <a:grpSpLocks/>
            </p:cNvGrpSpPr>
            <p:nvPr/>
          </p:nvGrpSpPr>
          <p:grpSpPr bwMode="auto">
            <a:xfrm>
              <a:off x="1766" y="5636"/>
              <a:ext cx="240" cy="318"/>
              <a:chOff x="3168" y="192"/>
              <a:chExt cx="240" cy="672"/>
            </a:xfrm>
          </p:grpSpPr>
          <p:sp>
            <p:nvSpPr>
              <p:cNvPr id="1172" name="Line 63"/>
              <p:cNvSpPr>
                <a:spLocks noChangeShapeType="1"/>
              </p:cNvSpPr>
              <p:nvPr/>
            </p:nvSpPr>
            <p:spPr bwMode="auto">
              <a:xfrm>
                <a:off x="3168" y="192"/>
                <a:ext cx="0" cy="672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73" name="Line 64"/>
              <p:cNvSpPr>
                <a:spLocks noChangeShapeType="1"/>
              </p:cNvSpPr>
              <p:nvPr/>
            </p:nvSpPr>
            <p:spPr bwMode="auto">
              <a:xfrm>
                <a:off x="3175" y="192"/>
                <a:ext cx="231" cy="86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74" name="Line 65"/>
              <p:cNvSpPr>
                <a:spLocks noChangeShapeType="1"/>
              </p:cNvSpPr>
              <p:nvPr/>
            </p:nvSpPr>
            <p:spPr bwMode="auto">
              <a:xfrm flipV="1">
                <a:off x="3177" y="478"/>
                <a:ext cx="231" cy="98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75" name="Line 66"/>
              <p:cNvSpPr>
                <a:spLocks noChangeShapeType="1"/>
              </p:cNvSpPr>
              <p:nvPr/>
            </p:nvSpPr>
            <p:spPr bwMode="auto">
              <a:xfrm>
                <a:off x="3400" y="279"/>
                <a:ext cx="0" cy="192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171" name="Freeform 67"/>
            <p:cNvSpPr>
              <a:spLocks/>
            </p:cNvSpPr>
            <p:nvPr/>
          </p:nvSpPr>
          <p:spPr bwMode="auto">
            <a:xfrm>
              <a:off x="1780" y="5650"/>
              <a:ext cx="219" cy="159"/>
            </a:xfrm>
            <a:custGeom>
              <a:avLst/>
              <a:gdLst>
                <a:gd name="T0" fmla="*/ 0 w 291"/>
                <a:gd name="T1" fmla="*/ 0 h 159"/>
                <a:gd name="T2" fmla="*/ 0 w 291"/>
                <a:gd name="T3" fmla="*/ 159 h 159"/>
                <a:gd name="T4" fmla="*/ 2 w 291"/>
                <a:gd name="T5" fmla="*/ 114 h 159"/>
                <a:gd name="T6" fmla="*/ 2 w 291"/>
                <a:gd name="T7" fmla="*/ 39 h 159"/>
                <a:gd name="T8" fmla="*/ 0 w 291"/>
                <a:gd name="T9" fmla="*/ 0 h 1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1"/>
                <a:gd name="T16" fmla="*/ 0 h 159"/>
                <a:gd name="T17" fmla="*/ 291 w 291"/>
                <a:gd name="T18" fmla="*/ 159 h 1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1" h="159">
                  <a:moveTo>
                    <a:pt x="0" y="0"/>
                  </a:moveTo>
                  <a:lnTo>
                    <a:pt x="0" y="159"/>
                  </a:lnTo>
                  <a:lnTo>
                    <a:pt x="291" y="114"/>
                  </a:lnTo>
                  <a:lnTo>
                    <a:pt x="291" y="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lIns="90677" tIns="45333" rIns="90677" bIns="45333"/>
            <a:lstStyle/>
            <a:p>
              <a:endParaRPr lang="ru-RU"/>
            </a:p>
          </p:txBody>
        </p:sp>
      </p:grpSp>
      <p:sp>
        <p:nvSpPr>
          <p:cNvPr id="1049" name="Text Box 37"/>
          <p:cNvSpPr txBox="1">
            <a:spLocks noChangeArrowheads="1"/>
          </p:cNvSpPr>
          <p:nvPr/>
        </p:nvSpPr>
        <p:spPr bwMode="auto">
          <a:xfrm>
            <a:off x="6923088" y="3127375"/>
            <a:ext cx="54102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474" tIns="88753" rIns="177474" bIns="88753">
            <a:spAutoFit/>
          </a:bodyPr>
          <a:lstStyle/>
          <a:p>
            <a:pPr defTabSz="1784350">
              <a:spcBef>
                <a:spcPct val="50000"/>
              </a:spcBef>
              <a:buFontTx/>
              <a:buChar char="-"/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 вещевые склады, 7 тонн </a:t>
            </a:r>
            <a:r>
              <a:rPr lang="ru-RU" sz="13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(наименование основного имущества) ;</a:t>
            </a:r>
            <a:endParaRPr lang="ru-RU" sz="15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0" name="Text Box 34"/>
          <p:cNvSpPr txBox="1">
            <a:spLocks noChangeArrowheads="1"/>
          </p:cNvSpPr>
          <p:nvPr/>
        </p:nvSpPr>
        <p:spPr bwMode="auto">
          <a:xfrm>
            <a:off x="6932613" y="3535363"/>
            <a:ext cx="5400675" cy="7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474" tIns="88753" rIns="177474" bIns="88753">
            <a:spAutoFit/>
          </a:bodyPr>
          <a:lstStyle/>
          <a:p>
            <a:pPr defTabSz="1784350">
              <a:spcBef>
                <a:spcPct val="50000"/>
              </a:spcBef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- прод-ые склады, 7 тонн</a:t>
            </a:r>
            <a:r>
              <a:rPr lang="en-US" sz="15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(наименование основного имущества) ;</a:t>
            </a:r>
            <a:endParaRPr lang="ru-RU" sz="15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defTabSz="1784350">
              <a:spcBef>
                <a:spcPct val="50000"/>
              </a:spcBef>
            </a:pPr>
            <a:endParaRPr lang="ru-RU" sz="15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1" name="Rectangle 47"/>
          <p:cNvSpPr>
            <a:spLocks noChangeArrowheads="1"/>
          </p:cNvSpPr>
          <p:nvPr/>
        </p:nvSpPr>
        <p:spPr bwMode="auto">
          <a:xfrm>
            <a:off x="6122988" y="3190875"/>
            <a:ext cx="635000" cy="32226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127046" tIns="63567" rIns="127046" bIns="63567" anchor="ctr"/>
          <a:lstStyle/>
          <a:p>
            <a:pPr algn="ctr" defTabSz="912813"/>
            <a:r>
              <a:rPr lang="ru-RU" sz="2000" b="1">
                <a:latin typeface="Calibri" pitchFamily="34" charset="0"/>
              </a:rPr>
              <a:t>вещ</a:t>
            </a:r>
          </a:p>
        </p:txBody>
      </p:sp>
      <p:sp>
        <p:nvSpPr>
          <p:cNvPr id="1052" name="Rectangle 48"/>
          <p:cNvSpPr>
            <a:spLocks noChangeArrowheads="1"/>
          </p:cNvSpPr>
          <p:nvPr/>
        </p:nvSpPr>
        <p:spPr bwMode="auto">
          <a:xfrm>
            <a:off x="6054725" y="3602038"/>
            <a:ext cx="722313" cy="322262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127046" tIns="63567" rIns="127046" bIns="63567" anchor="ctr"/>
          <a:lstStyle/>
          <a:p>
            <a:pPr algn="ctr" defTabSz="912813"/>
            <a:r>
              <a:rPr lang="ru-RU" sz="2000" b="1">
                <a:latin typeface="Calibri" pitchFamily="34" charset="0"/>
              </a:rPr>
              <a:t>прод</a:t>
            </a:r>
          </a:p>
        </p:txBody>
      </p:sp>
      <p:sp>
        <p:nvSpPr>
          <p:cNvPr id="1053" name="Text Box 34"/>
          <p:cNvSpPr txBox="1">
            <a:spLocks noChangeArrowheads="1"/>
          </p:cNvSpPr>
          <p:nvPr/>
        </p:nvSpPr>
        <p:spPr bwMode="auto">
          <a:xfrm>
            <a:off x="6945313" y="3946525"/>
            <a:ext cx="5534025" cy="40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474" tIns="88753" rIns="177474" bIns="88753">
            <a:spAutoFit/>
          </a:bodyPr>
          <a:lstStyle/>
          <a:p>
            <a:pPr defTabSz="1784350">
              <a:spcBef>
                <a:spcPct val="50000"/>
              </a:spcBef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- склады мед. им-ва7 тонн 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(наименование основного имущества);</a:t>
            </a:r>
          </a:p>
        </p:txBody>
      </p:sp>
      <p:sp>
        <p:nvSpPr>
          <p:cNvPr id="1054" name="Text Box 34"/>
          <p:cNvSpPr txBox="1">
            <a:spLocks noChangeArrowheads="1"/>
          </p:cNvSpPr>
          <p:nvPr/>
        </p:nvSpPr>
        <p:spPr bwMode="auto">
          <a:xfrm>
            <a:off x="6927850" y="4295775"/>
            <a:ext cx="5519738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474" tIns="88753" rIns="177474" bIns="88753">
            <a:spAutoFit/>
          </a:bodyPr>
          <a:lstStyle/>
          <a:p>
            <a:pPr defTabSz="1784350">
              <a:spcBef>
                <a:spcPct val="50000"/>
              </a:spcBef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- склады стройматериалов, 7 тонн </a:t>
            </a:r>
            <a:r>
              <a:rPr lang="ru-RU" sz="13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(наименование основного </a:t>
            </a:r>
            <a:r>
              <a:rPr lang="en-US" sz="13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3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имущества) ;</a:t>
            </a:r>
            <a:endParaRPr lang="ru-RU" sz="15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5" name="Rectangle 65"/>
          <p:cNvSpPr>
            <a:spLocks noChangeArrowheads="1"/>
          </p:cNvSpPr>
          <p:nvPr/>
        </p:nvSpPr>
        <p:spPr bwMode="auto">
          <a:xfrm>
            <a:off x="6124575" y="4013200"/>
            <a:ext cx="641350" cy="319088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127046" tIns="63567" rIns="127046" bIns="63567" anchor="ctr"/>
          <a:lstStyle/>
          <a:p>
            <a:pPr algn="ctr" defTabSz="912813"/>
            <a:r>
              <a:rPr lang="ru-RU" sz="2000" b="1">
                <a:latin typeface="Calibri" pitchFamily="34" charset="0"/>
              </a:rPr>
              <a:t>мед</a:t>
            </a:r>
          </a:p>
        </p:txBody>
      </p:sp>
      <p:sp>
        <p:nvSpPr>
          <p:cNvPr id="1056" name="Rectangle 66"/>
          <p:cNvSpPr>
            <a:spLocks noChangeArrowheads="1"/>
          </p:cNvSpPr>
          <p:nvPr/>
        </p:nvSpPr>
        <p:spPr bwMode="auto">
          <a:xfrm>
            <a:off x="6145213" y="4421188"/>
            <a:ext cx="644525" cy="317500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127046" tIns="63567" rIns="127046" bIns="63567" anchor="ctr"/>
          <a:lstStyle/>
          <a:p>
            <a:pPr algn="ctr" defTabSz="912813"/>
            <a:r>
              <a:rPr lang="ru-RU" sz="2000" b="1">
                <a:latin typeface="Calibri" pitchFamily="34" charset="0"/>
              </a:rPr>
              <a:t>стр</a:t>
            </a:r>
          </a:p>
        </p:txBody>
      </p:sp>
      <p:sp>
        <p:nvSpPr>
          <p:cNvPr id="1057" name="Text Box 37"/>
          <p:cNvSpPr txBox="1">
            <a:spLocks noChangeArrowheads="1"/>
          </p:cNvSpPr>
          <p:nvPr/>
        </p:nvSpPr>
        <p:spPr bwMode="auto">
          <a:xfrm>
            <a:off x="6694488" y="3602038"/>
            <a:ext cx="427037" cy="34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474" tIns="88753" rIns="177474" bIns="88753">
            <a:spAutoFit/>
          </a:bodyPr>
          <a:lstStyle/>
          <a:p>
            <a:pPr defTabSz="1784350">
              <a:spcBef>
                <a:spcPct val="50000"/>
              </a:spcBef>
            </a:pPr>
            <a:r>
              <a:rPr lang="ru-RU" sz="1100" b="1">
                <a:latin typeface="Calibri" pitchFamily="34" charset="0"/>
              </a:rPr>
              <a:t>7</a:t>
            </a:r>
          </a:p>
        </p:txBody>
      </p:sp>
      <p:sp>
        <p:nvSpPr>
          <p:cNvPr id="1058" name="Text Box 37"/>
          <p:cNvSpPr txBox="1">
            <a:spLocks noChangeArrowheads="1"/>
          </p:cNvSpPr>
          <p:nvPr/>
        </p:nvSpPr>
        <p:spPr bwMode="auto">
          <a:xfrm>
            <a:off x="6721475" y="4010025"/>
            <a:ext cx="42545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474" tIns="88753" rIns="177474" bIns="88753">
            <a:spAutoFit/>
          </a:bodyPr>
          <a:lstStyle/>
          <a:p>
            <a:pPr defTabSz="1784350">
              <a:spcBef>
                <a:spcPct val="50000"/>
              </a:spcBef>
            </a:pPr>
            <a:r>
              <a:rPr lang="ru-RU" sz="1100" b="1">
                <a:latin typeface="Calibri" pitchFamily="34" charset="0"/>
              </a:rPr>
              <a:t>7</a:t>
            </a:r>
          </a:p>
        </p:txBody>
      </p:sp>
      <p:sp>
        <p:nvSpPr>
          <p:cNvPr id="1059" name="Text Box 37"/>
          <p:cNvSpPr txBox="1">
            <a:spLocks noChangeArrowheads="1"/>
          </p:cNvSpPr>
          <p:nvPr/>
        </p:nvSpPr>
        <p:spPr bwMode="auto">
          <a:xfrm>
            <a:off x="6721475" y="4389438"/>
            <a:ext cx="42545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474" tIns="88753" rIns="177474" bIns="88753">
            <a:spAutoFit/>
          </a:bodyPr>
          <a:lstStyle/>
          <a:p>
            <a:pPr defTabSz="1784350">
              <a:spcBef>
                <a:spcPct val="50000"/>
              </a:spcBef>
            </a:pPr>
            <a:r>
              <a:rPr lang="ru-RU" sz="1100" b="1">
                <a:latin typeface="Calibri" pitchFamily="34" charset="0"/>
              </a:rPr>
              <a:t>7</a:t>
            </a:r>
          </a:p>
        </p:txBody>
      </p:sp>
      <p:sp>
        <p:nvSpPr>
          <p:cNvPr id="1060" name="Text Box 37"/>
          <p:cNvSpPr txBox="1">
            <a:spLocks noChangeArrowheads="1"/>
          </p:cNvSpPr>
          <p:nvPr/>
        </p:nvSpPr>
        <p:spPr bwMode="auto">
          <a:xfrm>
            <a:off x="6694488" y="3190875"/>
            <a:ext cx="427037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474" tIns="88753" rIns="177474" bIns="88753">
            <a:spAutoFit/>
          </a:bodyPr>
          <a:lstStyle/>
          <a:p>
            <a:pPr defTabSz="1784350">
              <a:spcBef>
                <a:spcPct val="50000"/>
              </a:spcBef>
            </a:pPr>
            <a:r>
              <a:rPr lang="ru-RU" sz="1100" b="1">
                <a:latin typeface="Calibri" pitchFamily="34" charset="0"/>
              </a:rPr>
              <a:t>7</a:t>
            </a:r>
          </a:p>
        </p:txBody>
      </p:sp>
      <p:grpSp>
        <p:nvGrpSpPr>
          <p:cNvPr id="1061" name="Group 53"/>
          <p:cNvGrpSpPr>
            <a:grpSpLocks/>
          </p:cNvGrpSpPr>
          <p:nvPr/>
        </p:nvGrpSpPr>
        <p:grpSpPr bwMode="auto">
          <a:xfrm>
            <a:off x="6167438" y="2676525"/>
            <a:ext cx="422275" cy="425450"/>
            <a:chOff x="0" y="417"/>
            <a:chExt cx="4864" cy="17088"/>
          </a:xfrm>
        </p:grpSpPr>
        <p:sp>
          <p:nvSpPr>
            <p:cNvPr id="1168" name="Freeform 54"/>
            <p:cNvSpPr>
              <a:spLocks/>
            </p:cNvSpPr>
            <p:nvPr/>
          </p:nvSpPr>
          <p:spPr bwMode="auto">
            <a:xfrm>
              <a:off x="0" y="8732"/>
              <a:ext cx="4864" cy="8773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0000"/>
                <a:gd name="T52" fmla="*/ 0 h 20000"/>
                <a:gd name="T53" fmla="*/ 20000 w 20000"/>
                <a:gd name="T54" fmla="*/ 20000 h 2000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0000" h="20000">
                  <a:moveTo>
                    <a:pt x="0" y="0"/>
                  </a:moveTo>
                  <a:lnTo>
                    <a:pt x="475" y="0"/>
                  </a:lnTo>
                  <a:lnTo>
                    <a:pt x="475" y="948"/>
                  </a:lnTo>
                  <a:lnTo>
                    <a:pt x="19952" y="948"/>
                  </a:lnTo>
                  <a:lnTo>
                    <a:pt x="19952" y="6635"/>
                  </a:lnTo>
                  <a:lnTo>
                    <a:pt x="19002" y="7583"/>
                  </a:lnTo>
                  <a:lnTo>
                    <a:pt x="19002" y="10427"/>
                  </a:lnTo>
                  <a:lnTo>
                    <a:pt x="17577" y="12322"/>
                  </a:lnTo>
                  <a:lnTo>
                    <a:pt x="15677" y="15166"/>
                  </a:lnTo>
                  <a:lnTo>
                    <a:pt x="14252" y="18957"/>
                  </a:lnTo>
                  <a:lnTo>
                    <a:pt x="13777" y="18957"/>
                  </a:lnTo>
                  <a:lnTo>
                    <a:pt x="10926" y="19905"/>
                  </a:lnTo>
                  <a:lnTo>
                    <a:pt x="8076" y="19905"/>
                  </a:lnTo>
                  <a:lnTo>
                    <a:pt x="4751" y="18009"/>
                  </a:lnTo>
                  <a:lnTo>
                    <a:pt x="3325" y="15166"/>
                  </a:lnTo>
                  <a:lnTo>
                    <a:pt x="2375" y="123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333333"/>
              </a:solidFill>
              <a:round/>
              <a:headEnd type="none" w="sm" len="med"/>
              <a:tailEnd type="none" w="sm" len="med"/>
            </a:ln>
          </p:spPr>
          <p:txBody>
            <a:bodyPr lIns="90761" tIns="45378" rIns="90761" bIns="45378"/>
            <a:lstStyle/>
            <a:p>
              <a:endParaRPr lang="ru-RU"/>
            </a:p>
          </p:txBody>
        </p:sp>
        <p:sp>
          <p:nvSpPr>
            <p:cNvPr id="1169" name="Oval 60"/>
            <p:cNvSpPr>
              <a:spLocks noChangeArrowheads="1"/>
            </p:cNvSpPr>
            <p:nvPr/>
          </p:nvSpPr>
          <p:spPr bwMode="auto">
            <a:xfrm>
              <a:off x="116" y="417"/>
              <a:ext cx="4748" cy="17088"/>
            </a:xfrm>
            <a:prstGeom prst="ellipse">
              <a:avLst/>
            </a:prstGeom>
            <a:noFill/>
            <a:ln w="25400">
              <a:solidFill>
                <a:srgbClr val="333333"/>
              </a:solidFill>
              <a:round/>
              <a:headEnd/>
              <a:tailEnd/>
            </a:ln>
          </p:spPr>
          <p:txBody>
            <a:bodyPr lIns="90761" tIns="45378" rIns="90761" bIns="45378"/>
            <a:lstStyle/>
            <a:p>
              <a:pPr defTabSz="912813"/>
              <a:endParaRPr lang="ru-RU" sz="5500" b="1">
                <a:latin typeface="Calibri" pitchFamily="34" charset="0"/>
              </a:endParaRPr>
            </a:p>
          </p:txBody>
        </p:sp>
      </p:grpSp>
      <p:sp>
        <p:nvSpPr>
          <p:cNvPr id="1062" name="Text Box 37"/>
          <p:cNvSpPr txBox="1">
            <a:spLocks noChangeArrowheads="1"/>
          </p:cNvSpPr>
          <p:nvPr/>
        </p:nvSpPr>
        <p:spPr bwMode="auto">
          <a:xfrm>
            <a:off x="6691313" y="2732088"/>
            <a:ext cx="427037" cy="34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474" tIns="88753" rIns="177474" bIns="88753">
            <a:spAutoFit/>
          </a:bodyPr>
          <a:lstStyle/>
          <a:p>
            <a:pPr defTabSz="1784350">
              <a:spcBef>
                <a:spcPct val="50000"/>
              </a:spcBef>
            </a:pPr>
            <a:r>
              <a:rPr lang="ru-RU" sz="1100" b="1">
                <a:latin typeface="Calibri" pitchFamily="34" charset="0"/>
              </a:rPr>
              <a:t>7</a:t>
            </a:r>
          </a:p>
        </p:txBody>
      </p:sp>
      <p:sp>
        <p:nvSpPr>
          <p:cNvPr id="1063" name="Text Box 37"/>
          <p:cNvSpPr txBox="1">
            <a:spLocks noChangeArrowheads="1"/>
          </p:cNvSpPr>
          <p:nvPr/>
        </p:nvSpPr>
        <p:spPr bwMode="auto">
          <a:xfrm>
            <a:off x="6927850" y="2643188"/>
            <a:ext cx="49911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474" tIns="88753" rIns="177474" bIns="88753">
            <a:spAutoFit/>
          </a:bodyPr>
          <a:lstStyle/>
          <a:p>
            <a:pPr defTabSz="1784350">
              <a:spcBef>
                <a:spcPct val="50000"/>
              </a:spcBef>
              <a:buFontTx/>
              <a:buChar char="-"/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 ГСМ, 7 тонн;</a:t>
            </a:r>
          </a:p>
        </p:txBody>
      </p:sp>
      <p:sp>
        <p:nvSpPr>
          <p:cNvPr id="1064" name="Равнобедренный треугольник 74"/>
          <p:cNvSpPr>
            <a:spLocks noChangeArrowheads="1"/>
          </p:cNvSpPr>
          <p:nvPr/>
        </p:nvSpPr>
        <p:spPr bwMode="auto">
          <a:xfrm>
            <a:off x="6291263" y="1195388"/>
            <a:ext cx="427037" cy="428625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90751" tIns="45373" rIns="90751" bIns="45373"/>
          <a:lstStyle/>
          <a:p>
            <a:pPr defTabSz="912813"/>
            <a:endParaRPr lang="ru-RU" sz="11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065" name="Text Box 982"/>
          <p:cNvSpPr txBox="1">
            <a:spLocks noChangeArrowheads="1"/>
          </p:cNvSpPr>
          <p:nvPr/>
        </p:nvSpPr>
        <p:spPr bwMode="auto">
          <a:xfrm>
            <a:off x="6821488" y="1344613"/>
            <a:ext cx="2297112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9124" tIns="54565" rIns="109124" bIns="54565">
            <a:spAutoFit/>
          </a:bodyPr>
          <a:lstStyle/>
          <a:p>
            <a:pPr defTabSz="1255713">
              <a:lnSpc>
                <a:spcPct val="70000"/>
              </a:lnSpc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- пожарный пост;</a:t>
            </a:r>
          </a:p>
        </p:txBody>
      </p:sp>
      <p:sp>
        <p:nvSpPr>
          <p:cNvPr id="1066" name="Овал 76"/>
          <p:cNvSpPr>
            <a:spLocks noChangeArrowheads="1"/>
          </p:cNvSpPr>
          <p:nvPr/>
        </p:nvSpPr>
        <p:spPr bwMode="auto">
          <a:xfrm>
            <a:off x="6269038" y="1706563"/>
            <a:ext cx="498475" cy="427037"/>
          </a:xfrm>
          <a:prstGeom prst="ellipse">
            <a:avLst/>
          </a:prstGeom>
          <a:noFill/>
          <a:ln w="41275" algn="ctr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lIns="90751" tIns="45373" rIns="90751" bIns="45373"/>
          <a:lstStyle/>
          <a:p>
            <a:pPr defTabSz="912813"/>
            <a:endParaRPr lang="ru-RU" sz="5500" b="1">
              <a:latin typeface="Calibri" pitchFamily="34" charset="0"/>
            </a:endParaRPr>
          </a:p>
        </p:txBody>
      </p:sp>
      <p:sp>
        <p:nvSpPr>
          <p:cNvPr id="1067" name="Text Box 982"/>
          <p:cNvSpPr txBox="1">
            <a:spLocks noChangeArrowheads="1"/>
          </p:cNvSpPr>
          <p:nvPr/>
        </p:nvSpPr>
        <p:spPr bwMode="auto">
          <a:xfrm>
            <a:off x="6834188" y="1784350"/>
            <a:ext cx="3913187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9124" tIns="54565" rIns="109124" bIns="54565">
            <a:spAutoFit/>
          </a:bodyPr>
          <a:lstStyle/>
          <a:p>
            <a:pPr defTabSz="1255713">
              <a:lnSpc>
                <a:spcPct val="70000"/>
              </a:lnSpc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- зона ответственности пожарных постов;</a:t>
            </a:r>
          </a:p>
        </p:txBody>
      </p:sp>
      <p:sp>
        <p:nvSpPr>
          <p:cNvPr id="101" name="Text Box 2072"/>
          <p:cNvSpPr txBox="1">
            <a:spLocks noChangeArrowheads="1"/>
          </p:cNvSpPr>
          <p:nvPr/>
        </p:nvSpPr>
        <p:spPr bwMode="auto">
          <a:xfrm>
            <a:off x="6122988" y="2301875"/>
            <a:ext cx="698500" cy="292100"/>
          </a:xfrm>
          <a:prstGeom prst="rect">
            <a:avLst/>
          </a:prstGeom>
          <a:solidFill>
            <a:srgbClr val="0000FF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127077" tIns="63581" rIns="127077" bIns="63581">
            <a:spAutoFit/>
          </a:bodyPr>
          <a:lstStyle/>
          <a:p>
            <a:pPr algn="ctr" defTabSz="912813">
              <a:spcBef>
                <a:spcPct val="50000"/>
              </a:spcBef>
              <a:defRPr/>
            </a:pPr>
            <a:endParaRPr lang="ru-RU" sz="1000" b="1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069" name="Text Box 982"/>
          <p:cNvSpPr txBox="1">
            <a:spLocks noChangeArrowheads="1"/>
          </p:cNvSpPr>
          <p:nvPr/>
        </p:nvSpPr>
        <p:spPr bwMode="auto">
          <a:xfrm>
            <a:off x="6846888" y="2279650"/>
            <a:ext cx="3919537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9124" tIns="54565" rIns="109124" bIns="54565">
            <a:spAutoFit/>
          </a:bodyPr>
          <a:lstStyle/>
          <a:p>
            <a:pPr defTabSz="1255713">
              <a:lnSpc>
                <a:spcPct val="70000"/>
              </a:lnSpc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- места забора воды БЕ-200ЧС;</a:t>
            </a:r>
          </a:p>
        </p:txBody>
      </p:sp>
      <p:grpSp>
        <p:nvGrpSpPr>
          <p:cNvPr id="1070" name="Группа 90"/>
          <p:cNvGrpSpPr>
            <a:grpSpLocks/>
          </p:cNvGrpSpPr>
          <p:nvPr/>
        </p:nvGrpSpPr>
        <p:grpSpPr bwMode="auto">
          <a:xfrm>
            <a:off x="487363" y="5257800"/>
            <a:ext cx="350837" cy="377825"/>
            <a:chOff x="4040346" y="5502280"/>
            <a:chExt cx="352876" cy="378000"/>
          </a:xfrm>
        </p:grpSpPr>
        <p:sp>
          <p:nvSpPr>
            <p:cNvPr id="1164" name="Oval 41"/>
            <p:cNvSpPr>
              <a:spLocks noChangeArrowheads="1"/>
            </p:cNvSpPr>
            <p:nvPr/>
          </p:nvSpPr>
          <p:spPr bwMode="auto">
            <a:xfrm>
              <a:off x="4040346" y="5514980"/>
              <a:ext cx="352876" cy="344227"/>
            </a:xfrm>
            <a:prstGeom prst="ellipse">
              <a:avLst/>
            </a:prstGeom>
            <a:solidFill>
              <a:srgbClr val="FF3300"/>
            </a:solidFill>
            <a:ln w="25400">
              <a:solidFill>
                <a:srgbClr val="FF3300"/>
              </a:solidFill>
              <a:round/>
              <a:headEnd/>
              <a:tailEnd/>
            </a:ln>
          </p:spPr>
          <p:txBody>
            <a:bodyPr wrap="none" lIns="126822" tIns="63454" rIns="126822" bIns="63454" anchor="ctr"/>
            <a:lstStyle/>
            <a:p>
              <a:pPr algn="ctr" defTabSz="1276350"/>
              <a:endParaRPr lang="ru-RU" sz="4100" b="1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  <p:grpSp>
          <p:nvGrpSpPr>
            <p:cNvPr id="1165" name="Прямоугольник 92"/>
            <p:cNvGrpSpPr>
              <a:grpSpLocks/>
            </p:cNvGrpSpPr>
            <p:nvPr/>
          </p:nvGrpSpPr>
          <p:grpSpPr bwMode="auto">
            <a:xfrm>
              <a:off x="4156636" y="5497642"/>
              <a:ext cx="122076" cy="390325"/>
              <a:chOff x="603504" y="5254752"/>
              <a:chExt cx="121920" cy="390144"/>
            </a:xfrm>
          </p:grpSpPr>
          <p:pic>
            <p:nvPicPr>
              <p:cNvPr id="1166" name="Прямоугольник 92"/>
              <p:cNvPicPr>
                <a:picLocks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603504" y="5254752"/>
                <a:ext cx="121920" cy="390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67" name="Text Box 95"/>
              <p:cNvSpPr txBox="1">
                <a:spLocks noChangeArrowheads="1"/>
              </p:cNvSpPr>
              <p:nvPr/>
            </p:nvSpPr>
            <p:spPr bwMode="auto">
              <a:xfrm>
                <a:off x="609645" y="5259388"/>
                <a:ext cx="107862" cy="377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7046" tIns="63567" rIns="127046" bIns="63567" anchor="ctr"/>
              <a:lstStyle/>
              <a:p>
                <a:pPr algn="ctr" defTabSz="1276350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</p:grpSp>
      <p:grpSp>
        <p:nvGrpSpPr>
          <p:cNvPr id="1071" name="Группа 93"/>
          <p:cNvGrpSpPr>
            <a:grpSpLocks/>
          </p:cNvGrpSpPr>
          <p:nvPr/>
        </p:nvGrpSpPr>
        <p:grpSpPr bwMode="auto">
          <a:xfrm>
            <a:off x="490538" y="5691188"/>
            <a:ext cx="354012" cy="377825"/>
            <a:chOff x="4040346" y="5502280"/>
            <a:chExt cx="352876" cy="378000"/>
          </a:xfrm>
        </p:grpSpPr>
        <p:sp>
          <p:nvSpPr>
            <p:cNvPr id="1160" name="Oval 41"/>
            <p:cNvSpPr>
              <a:spLocks noChangeArrowheads="1"/>
            </p:cNvSpPr>
            <p:nvPr/>
          </p:nvSpPr>
          <p:spPr bwMode="auto">
            <a:xfrm>
              <a:off x="4040346" y="5514980"/>
              <a:ext cx="352876" cy="344227"/>
            </a:xfrm>
            <a:prstGeom prst="ellipse">
              <a:avLst/>
            </a:prstGeom>
            <a:solidFill>
              <a:srgbClr val="FF3300"/>
            </a:solidFill>
            <a:ln w="25400">
              <a:solidFill>
                <a:srgbClr val="FF3300"/>
              </a:solidFill>
              <a:round/>
              <a:headEnd/>
              <a:tailEnd/>
            </a:ln>
          </p:spPr>
          <p:txBody>
            <a:bodyPr wrap="none" lIns="126822" tIns="63454" rIns="126822" bIns="63454" anchor="ctr"/>
            <a:lstStyle/>
            <a:p>
              <a:pPr algn="ctr" defTabSz="1276350"/>
              <a:endParaRPr lang="ru-RU" sz="4100" b="1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  <p:grpSp>
          <p:nvGrpSpPr>
            <p:cNvPr id="1161" name="Прямоугольник 95"/>
            <p:cNvGrpSpPr>
              <a:grpSpLocks/>
            </p:cNvGrpSpPr>
            <p:nvPr/>
          </p:nvGrpSpPr>
          <p:grpSpPr bwMode="auto">
            <a:xfrm>
              <a:off x="4170179" y="5497071"/>
              <a:ext cx="122076" cy="390325"/>
              <a:chOff x="621792" y="5687568"/>
              <a:chExt cx="121920" cy="390144"/>
            </a:xfrm>
          </p:grpSpPr>
          <p:pic>
            <p:nvPicPr>
              <p:cNvPr id="1162" name="Прямоугольник 95"/>
              <p:cNvPicPr>
                <a:picLocks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621792" y="5687568"/>
                <a:ext cx="121920" cy="390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63" name="Text Box 100"/>
              <p:cNvSpPr txBox="1">
                <a:spLocks noChangeArrowheads="1"/>
              </p:cNvSpPr>
              <p:nvPr/>
            </p:nvSpPr>
            <p:spPr bwMode="auto">
              <a:xfrm>
                <a:off x="627107" y="5692775"/>
                <a:ext cx="107862" cy="377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7046" tIns="63567" rIns="127046" bIns="63567" anchor="ctr"/>
              <a:lstStyle/>
              <a:p>
                <a:pPr algn="ctr" defTabSz="1276350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</p:grpSp>
      <p:grpSp>
        <p:nvGrpSpPr>
          <p:cNvPr id="1072" name="Группа 96"/>
          <p:cNvGrpSpPr>
            <a:grpSpLocks/>
          </p:cNvGrpSpPr>
          <p:nvPr/>
        </p:nvGrpSpPr>
        <p:grpSpPr bwMode="auto">
          <a:xfrm>
            <a:off x="490538" y="6105525"/>
            <a:ext cx="354012" cy="377825"/>
            <a:chOff x="4040346" y="5502280"/>
            <a:chExt cx="352876" cy="378000"/>
          </a:xfrm>
        </p:grpSpPr>
        <p:sp>
          <p:nvSpPr>
            <p:cNvPr id="1156" name="Oval 41"/>
            <p:cNvSpPr>
              <a:spLocks noChangeArrowheads="1"/>
            </p:cNvSpPr>
            <p:nvPr/>
          </p:nvSpPr>
          <p:spPr bwMode="auto">
            <a:xfrm>
              <a:off x="4040346" y="5514980"/>
              <a:ext cx="352876" cy="344227"/>
            </a:xfrm>
            <a:prstGeom prst="ellipse">
              <a:avLst/>
            </a:prstGeom>
            <a:solidFill>
              <a:srgbClr val="FF3300"/>
            </a:solidFill>
            <a:ln w="25400">
              <a:solidFill>
                <a:srgbClr val="FF3300"/>
              </a:solidFill>
              <a:round/>
              <a:headEnd/>
              <a:tailEnd/>
            </a:ln>
          </p:spPr>
          <p:txBody>
            <a:bodyPr wrap="none" lIns="126822" tIns="63454" rIns="126822" bIns="63454" anchor="ctr"/>
            <a:lstStyle/>
            <a:p>
              <a:pPr algn="ctr" defTabSz="1276350"/>
              <a:endParaRPr lang="ru-RU" sz="4100" b="1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  <p:grpSp>
          <p:nvGrpSpPr>
            <p:cNvPr id="1157" name="Прямоугольник 98"/>
            <p:cNvGrpSpPr>
              <a:grpSpLocks/>
            </p:cNvGrpSpPr>
            <p:nvPr/>
          </p:nvGrpSpPr>
          <p:grpSpPr bwMode="auto">
            <a:xfrm>
              <a:off x="4170179" y="5498849"/>
              <a:ext cx="122076" cy="390325"/>
              <a:chOff x="621792" y="6102096"/>
              <a:chExt cx="121920" cy="390144"/>
            </a:xfrm>
          </p:grpSpPr>
          <p:pic>
            <p:nvPicPr>
              <p:cNvPr id="1158" name="Прямоугольник 98"/>
              <p:cNvPicPr>
                <a:picLocks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621792" y="6102096"/>
                <a:ext cx="121920" cy="390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59" name="Text Box 105"/>
              <p:cNvSpPr txBox="1">
                <a:spLocks noChangeArrowheads="1"/>
              </p:cNvSpPr>
              <p:nvPr/>
            </p:nvSpPr>
            <p:spPr bwMode="auto">
              <a:xfrm>
                <a:off x="627107" y="6105525"/>
                <a:ext cx="107862" cy="377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7046" tIns="63567" rIns="127046" bIns="63567" anchor="ctr"/>
              <a:lstStyle/>
              <a:p>
                <a:pPr algn="ctr" defTabSz="1276350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</p:grpSp>
      <p:grpSp>
        <p:nvGrpSpPr>
          <p:cNvPr id="1073" name="Группа 99"/>
          <p:cNvGrpSpPr>
            <a:grpSpLocks/>
          </p:cNvGrpSpPr>
          <p:nvPr/>
        </p:nvGrpSpPr>
        <p:grpSpPr bwMode="auto">
          <a:xfrm>
            <a:off x="498475" y="6535738"/>
            <a:ext cx="352425" cy="377825"/>
            <a:chOff x="4040346" y="5502280"/>
            <a:chExt cx="352876" cy="378000"/>
          </a:xfrm>
        </p:grpSpPr>
        <p:sp>
          <p:nvSpPr>
            <p:cNvPr id="1152" name="Oval 41"/>
            <p:cNvSpPr>
              <a:spLocks noChangeArrowheads="1"/>
            </p:cNvSpPr>
            <p:nvPr/>
          </p:nvSpPr>
          <p:spPr bwMode="auto">
            <a:xfrm>
              <a:off x="4040346" y="5514980"/>
              <a:ext cx="352876" cy="344227"/>
            </a:xfrm>
            <a:prstGeom prst="ellipse">
              <a:avLst/>
            </a:prstGeom>
            <a:solidFill>
              <a:srgbClr val="FF3300"/>
            </a:solidFill>
            <a:ln w="25400">
              <a:solidFill>
                <a:srgbClr val="FF3300"/>
              </a:solidFill>
              <a:round/>
              <a:headEnd/>
              <a:tailEnd/>
            </a:ln>
          </p:spPr>
          <p:txBody>
            <a:bodyPr wrap="none" lIns="126822" tIns="63454" rIns="126822" bIns="63454" anchor="ctr"/>
            <a:lstStyle/>
            <a:p>
              <a:pPr algn="ctr" defTabSz="1276350"/>
              <a:endParaRPr lang="ru-RU" sz="4100" b="1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  <p:grpSp>
          <p:nvGrpSpPr>
            <p:cNvPr id="1153" name="Прямоугольник 102"/>
            <p:cNvGrpSpPr>
              <a:grpSpLocks/>
            </p:cNvGrpSpPr>
            <p:nvPr/>
          </p:nvGrpSpPr>
          <p:grpSpPr bwMode="auto">
            <a:xfrm>
              <a:off x="4170926" y="5493767"/>
              <a:ext cx="121529" cy="390325"/>
              <a:chOff x="627888" y="6528816"/>
              <a:chExt cx="121920" cy="390144"/>
            </a:xfrm>
          </p:grpSpPr>
          <p:pic>
            <p:nvPicPr>
              <p:cNvPr id="1154" name="Прямоугольник 102"/>
              <p:cNvPicPr>
                <a:picLocks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627888" y="6528816"/>
                <a:ext cx="121920" cy="390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55" name="Text Box 110"/>
              <p:cNvSpPr txBox="1">
                <a:spLocks noChangeArrowheads="1"/>
              </p:cNvSpPr>
              <p:nvPr/>
            </p:nvSpPr>
            <p:spPr bwMode="auto">
              <a:xfrm>
                <a:off x="632420" y="6537325"/>
                <a:ext cx="108348" cy="377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7046" tIns="63567" rIns="127046" bIns="63567" anchor="ctr"/>
              <a:lstStyle/>
              <a:p>
                <a:pPr algn="ctr" defTabSz="1276350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</p:grpSp>
      <p:sp>
        <p:nvSpPr>
          <p:cNvPr id="1074" name="Text Box 982"/>
          <p:cNvSpPr txBox="1">
            <a:spLocks noChangeArrowheads="1"/>
          </p:cNvSpPr>
          <p:nvPr/>
        </p:nvSpPr>
        <p:spPr bwMode="auto">
          <a:xfrm>
            <a:off x="977900" y="5757863"/>
            <a:ext cx="23241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005" tIns="39005" rIns="78005" bIns="39005">
            <a:spAutoFit/>
          </a:bodyPr>
          <a:lstStyle/>
          <a:p>
            <a:pPr defTabSz="1257300">
              <a:lnSpc>
                <a:spcPct val="70000"/>
              </a:lnSpc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- военный аэродром;</a:t>
            </a:r>
          </a:p>
        </p:txBody>
      </p:sp>
      <p:sp>
        <p:nvSpPr>
          <p:cNvPr id="1075" name="Rectangle 90"/>
          <p:cNvSpPr>
            <a:spLocks noChangeArrowheads="1"/>
          </p:cNvSpPr>
          <p:nvPr/>
        </p:nvSpPr>
        <p:spPr bwMode="auto">
          <a:xfrm>
            <a:off x="1016000" y="6069013"/>
            <a:ext cx="27606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697" tIns="35697" rIns="35697" bIns="35697" anchor="ctr"/>
          <a:lstStyle/>
          <a:p>
            <a:pPr defTabSz="1789113">
              <a:spcBef>
                <a:spcPct val="20000"/>
              </a:spcBef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- заброшенный аэродром;</a:t>
            </a:r>
          </a:p>
        </p:txBody>
      </p:sp>
      <p:sp>
        <p:nvSpPr>
          <p:cNvPr id="1076" name="Text Box 69"/>
          <p:cNvSpPr txBox="1">
            <a:spLocks noChangeArrowheads="1"/>
          </p:cNvSpPr>
          <p:nvPr/>
        </p:nvSpPr>
        <p:spPr bwMode="auto">
          <a:xfrm>
            <a:off x="922338" y="5302250"/>
            <a:ext cx="4445000" cy="30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6896" tIns="63497" rIns="126896" bIns="63497">
            <a:spAutoFit/>
          </a:bodyPr>
          <a:lstStyle/>
          <a:p>
            <a:pPr defTabSz="2039938">
              <a:lnSpc>
                <a:spcPct val="80000"/>
              </a:lnSpc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- гражданский аэродром;</a:t>
            </a:r>
          </a:p>
        </p:txBody>
      </p:sp>
      <p:sp>
        <p:nvSpPr>
          <p:cNvPr id="1077" name="Text Box 55"/>
          <p:cNvSpPr txBox="1">
            <a:spLocks noChangeArrowheads="1"/>
          </p:cNvSpPr>
          <p:nvPr/>
        </p:nvSpPr>
        <p:spPr bwMode="auto">
          <a:xfrm>
            <a:off x="887413" y="6494463"/>
            <a:ext cx="4670425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484" tIns="88756" rIns="177484" bIns="88756">
            <a:spAutoFit/>
          </a:bodyPr>
          <a:lstStyle/>
          <a:p>
            <a:pPr defTabSz="1787525"/>
            <a:r>
              <a:rPr lang="ru-RU" sz="1500">
                <a:latin typeface="Times New Roman" pitchFamily="18" charset="0"/>
                <a:cs typeface="Times New Roman" pitchFamily="18" charset="0"/>
              </a:rPr>
              <a:t>- законсервированный аэродром;</a:t>
            </a:r>
          </a:p>
        </p:txBody>
      </p:sp>
      <p:grpSp>
        <p:nvGrpSpPr>
          <p:cNvPr id="1078" name="Group 144"/>
          <p:cNvGrpSpPr>
            <a:grpSpLocks/>
          </p:cNvGrpSpPr>
          <p:nvPr/>
        </p:nvGrpSpPr>
        <p:grpSpPr bwMode="auto">
          <a:xfrm>
            <a:off x="468313" y="6962775"/>
            <a:ext cx="409575" cy="369888"/>
            <a:chOff x="-1411" y="2480"/>
            <a:chExt cx="862" cy="816"/>
          </a:xfrm>
        </p:grpSpPr>
        <p:sp>
          <p:nvSpPr>
            <p:cNvPr id="1138" name="Oval 145"/>
            <p:cNvSpPr>
              <a:spLocks noChangeArrowheads="1"/>
            </p:cNvSpPr>
            <p:nvPr/>
          </p:nvSpPr>
          <p:spPr bwMode="auto">
            <a:xfrm>
              <a:off x="-1411" y="2480"/>
              <a:ext cx="862" cy="816"/>
            </a:xfrm>
            <a:prstGeom prst="ellipse">
              <a:avLst/>
            </a:prstGeom>
            <a:solidFill>
              <a:srgbClr val="FFFF00">
                <a:alpha val="3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761" tIns="45378" rIns="90761" bIns="45378" anchor="ctr"/>
            <a:lstStyle/>
            <a:p>
              <a:pPr defTabSz="912813"/>
              <a:endParaRPr lang="ru-RU" sz="5500" b="1">
                <a:latin typeface="Times New Roman" pitchFamily="18" charset="0"/>
              </a:endParaRPr>
            </a:p>
          </p:txBody>
        </p:sp>
        <p:grpSp>
          <p:nvGrpSpPr>
            <p:cNvPr id="1139" name="Group 146"/>
            <p:cNvGrpSpPr>
              <a:grpSpLocks/>
            </p:cNvGrpSpPr>
            <p:nvPr/>
          </p:nvGrpSpPr>
          <p:grpSpPr bwMode="auto">
            <a:xfrm>
              <a:off x="-1139" y="2752"/>
              <a:ext cx="291" cy="273"/>
              <a:chOff x="266" y="1017"/>
              <a:chExt cx="357" cy="384"/>
            </a:xfrm>
          </p:grpSpPr>
          <p:grpSp>
            <p:nvGrpSpPr>
              <p:cNvPr id="1141" name="Group 147"/>
              <p:cNvGrpSpPr>
                <a:grpSpLocks/>
              </p:cNvGrpSpPr>
              <p:nvPr/>
            </p:nvGrpSpPr>
            <p:grpSpPr bwMode="auto">
              <a:xfrm>
                <a:off x="365" y="1259"/>
                <a:ext cx="258" cy="142"/>
                <a:chOff x="365" y="1259"/>
                <a:chExt cx="258" cy="142"/>
              </a:xfrm>
            </p:grpSpPr>
            <p:sp>
              <p:nvSpPr>
                <p:cNvPr id="1150" name="Rectangle 148"/>
                <p:cNvSpPr>
                  <a:spLocks noChangeArrowheads="1"/>
                </p:cNvSpPr>
                <p:nvPr/>
              </p:nvSpPr>
              <p:spPr bwMode="auto">
                <a:xfrm>
                  <a:off x="365" y="1259"/>
                  <a:ext cx="258" cy="142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lIns="90761" tIns="45378" rIns="90761" bIns="45378"/>
                <a:lstStyle/>
                <a:p>
                  <a:pPr defTabSz="912813"/>
                  <a:endParaRPr lang="ru-RU" sz="5500" b="1">
                    <a:latin typeface="Times New Roman" pitchFamily="18" charset="0"/>
                  </a:endParaRPr>
                </a:p>
              </p:txBody>
            </p:sp>
            <p:sp>
              <p:nvSpPr>
                <p:cNvPr id="1151" name="Rectangle 149"/>
                <p:cNvSpPr>
                  <a:spLocks noChangeArrowheads="1"/>
                </p:cNvSpPr>
                <p:nvPr/>
              </p:nvSpPr>
              <p:spPr bwMode="auto">
                <a:xfrm>
                  <a:off x="365" y="1259"/>
                  <a:ext cx="258" cy="142"/>
                </a:xfrm>
                <a:prstGeom prst="rect">
                  <a:avLst/>
                </a:prstGeom>
                <a:noFill/>
                <a:ln w="22225" cap="rnd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90761" tIns="45378" rIns="90761" bIns="45378"/>
                <a:lstStyle/>
                <a:p>
                  <a:pPr defTabSz="912813"/>
                  <a:endParaRPr lang="ru-RU" sz="5500" b="1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142" name="Group 150"/>
              <p:cNvGrpSpPr>
                <a:grpSpLocks/>
              </p:cNvGrpSpPr>
              <p:nvPr/>
            </p:nvGrpSpPr>
            <p:grpSpPr bwMode="auto">
              <a:xfrm>
                <a:off x="266" y="1138"/>
                <a:ext cx="178" cy="262"/>
                <a:chOff x="266" y="1138"/>
                <a:chExt cx="178" cy="262"/>
              </a:xfrm>
            </p:grpSpPr>
            <p:sp>
              <p:nvSpPr>
                <p:cNvPr id="1148" name="Freeform 151"/>
                <p:cNvSpPr>
                  <a:spLocks/>
                </p:cNvSpPr>
                <p:nvPr/>
              </p:nvSpPr>
              <p:spPr bwMode="auto">
                <a:xfrm>
                  <a:off x="266" y="1138"/>
                  <a:ext cx="178" cy="262"/>
                </a:xfrm>
                <a:custGeom>
                  <a:avLst/>
                  <a:gdLst>
                    <a:gd name="T0" fmla="*/ 0 w 178"/>
                    <a:gd name="T1" fmla="*/ 262 h 262"/>
                    <a:gd name="T2" fmla="*/ 39 w 178"/>
                    <a:gd name="T3" fmla="*/ 0 h 262"/>
                    <a:gd name="T4" fmla="*/ 139 w 178"/>
                    <a:gd name="T5" fmla="*/ 0 h 262"/>
                    <a:gd name="T6" fmla="*/ 178 w 178"/>
                    <a:gd name="T7" fmla="*/ 262 h 262"/>
                    <a:gd name="T8" fmla="*/ 0 w 178"/>
                    <a:gd name="T9" fmla="*/ 262 h 2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8"/>
                    <a:gd name="T16" fmla="*/ 0 h 262"/>
                    <a:gd name="T17" fmla="*/ 178 w 178"/>
                    <a:gd name="T18" fmla="*/ 262 h 2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8" h="262">
                      <a:moveTo>
                        <a:pt x="0" y="262"/>
                      </a:moveTo>
                      <a:lnTo>
                        <a:pt x="39" y="0"/>
                      </a:lnTo>
                      <a:lnTo>
                        <a:pt x="139" y="0"/>
                      </a:lnTo>
                      <a:lnTo>
                        <a:pt x="178" y="262"/>
                      </a:lnTo>
                      <a:lnTo>
                        <a:pt x="0" y="26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lIns="90761" tIns="45378" rIns="90761" bIns="45378"/>
                <a:lstStyle/>
                <a:p>
                  <a:endParaRPr lang="ru-RU"/>
                </a:p>
              </p:txBody>
            </p:sp>
            <p:sp>
              <p:nvSpPr>
                <p:cNvPr id="1149" name="Freeform 152"/>
                <p:cNvSpPr>
                  <a:spLocks/>
                </p:cNvSpPr>
                <p:nvPr/>
              </p:nvSpPr>
              <p:spPr bwMode="auto">
                <a:xfrm>
                  <a:off x="266" y="1138"/>
                  <a:ext cx="178" cy="262"/>
                </a:xfrm>
                <a:custGeom>
                  <a:avLst/>
                  <a:gdLst>
                    <a:gd name="T0" fmla="*/ 0 w 178"/>
                    <a:gd name="T1" fmla="*/ 262 h 262"/>
                    <a:gd name="T2" fmla="*/ 39 w 178"/>
                    <a:gd name="T3" fmla="*/ 0 h 262"/>
                    <a:gd name="T4" fmla="*/ 139 w 178"/>
                    <a:gd name="T5" fmla="*/ 0 h 262"/>
                    <a:gd name="T6" fmla="*/ 178 w 178"/>
                    <a:gd name="T7" fmla="*/ 262 h 262"/>
                    <a:gd name="T8" fmla="*/ 0 w 178"/>
                    <a:gd name="T9" fmla="*/ 262 h 2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8"/>
                    <a:gd name="T16" fmla="*/ 0 h 262"/>
                    <a:gd name="T17" fmla="*/ 178 w 178"/>
                    <a:gd name="T18" fmla="*/ 262 h 2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8" h="262">
                      <a:moveTo>
                        <a:pt x="0" y="262"/>
                      </a:moveTo>
                      <a:lnTo>
                        <a:pt x="39" y="0"/>
                      </a:lnTo>
                      <a:lnTo>
                        <a:pt x="139" y="0"/>
                      </a:lnTo>
                      <a:lnTo>
                        <a:pt x="178" y="262"/>
                      </a:lnTo>
                      <a:lnTo>
                        <a:pt x="0" y="262"/>
                      </a:lnTo>
                      <a:close/>
                    </a:path>
                  </a:pathLst>
                </a:custGeom>
                <a:noFill/>
                <a:ln w="222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90761" tIns="45378" rIns="90761" bIns="45378"/>
                <a:lstStyle/>
                <a:p>
                  <a:endParaRPr lang="ru-RU"/>
                </a:p>
              </p:txBody>
            </p:sp>
          </p:grpSp>
          <p:grpSp>
            <p:nvGrpSpPr>
              <p:cNvPr id="1143" name="Group 153"/>
              <p:cNvGrpSpPr>
                <a:grpSpLocks/>
              </p:cNvGrpSpPr>
              <p:nvPr/>
            </p:nvGrpSpPr>
            <p:grpSpPr bwMode="auto">
              <a:xfrm>
                <a:off x="524" y="1219"/>
                <a:ext cx="20" cy="40"/>
                <a:chOff x="524" y="1219"/>
                <a:chExt cx="20" cy="40"/>
              </a:xfrm>
            </p:grpSpPr>
            <p:sp>
              <p:nvSpPr>
                <p:cNvPr id="1146" name="Rectangle 154"/>
                <p:cNvSpPr>
                  <a:spLocks noChangeArrowheads="1"/>
                </p:cNvSpPr>
                <p:nvPr/>
              </p:nvSpPr>
              <p:spPr bwMode="auto">
                <a:xfrm>
                  <a:off x="524" y="1219"/>
                  <a:ext cx="20" cy="40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lIns="90761" tIns="45378" rIns="90761" bIns="45378"/>
                <a:lstStyle/>
                <a:p>
                  <a:pPr defTabSz="912813"/>
                  <a:endParaRPr lang="ru-RU" sz="5500" b="1">
                    <a:latin typeface="Times New Roman" pitchFamily="18" charset="0"/>
                  </a:endParaRPr>
                </a:p>
              </p:txBody>
            </p:sp>
            <p:sp>
              <p:nvSpPr>
                <p:cNvPr id="1147" name="Rectangle 155"/>
                <p:cNvSpPr>
                  <a:spLocks noChangeArrowheads="1"/>
                </p:cNvSpPr>
                <p:nvPr/>
              </p:nvSpPr>
              <p:spPr bwMode="auto">
                <a:xfrm>
                  <a:off x="524" y="1219"/>
                  <a:ext cx="20" cy="40"/>
                </a:xfrm>
                <a:prstGeom prst="rect">
                  <a:avLst/>
                </a:prstGeom>
                <a:noFill/>
                <a:ln w="22225" cap="rnd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90761" tIns="45378" rIns="90761" bIns="45378"/>
                <a:lstStyle/>
                <a:p>
                  <a:pPr defTabSz="912813"/>
                  <a:endParaRPr lang="ru-RU" sz="5500" b="1"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1144" name="Freeform 156"/>
              <p:cNvSpPr>
                <a:spLocks/>
              </p:cNvSpPr>
              <p:nvPr/>
            </p:nvSpPr>
            <p:spPr bwMode="auto">
              <a:xfrm>
                <a:off x="517" y="1097"/>
                <a:ext cx="46" cy="107"/>
              </a:xfrm>
              <a:custGeom>
                <a:avLst/>
                <a:gdLst>
                  <a:gd name="T0" fmla="*/ 7 w 46"/>
                  <a:gd name="T1" fmla="*/ 99 h 107"/>
                  <a:gd name="T2" fmla="*/ 15 w 46"/>
                  <a:gd name="T3" fmla="*/ 107 h 107"/>
                  <a:gd name="T4" fmla="*/ 9 w 46"/>
                  <a:gd name="T5" fmla="*/ 100 h 107"/>
                  <a:gd name="T6" fmla="*/ 9 w 46"/>
                  <a:gd name="T7" fmla="*/ 92 h 107"/>
                  <a:gd name="T8" fmla="*/ 4 w 46"/>
                  <a:gd name="T9" fmla="*/ 92 h 107"/>
                  <a:gd name="T10" fmla="*/ 4 w 46"/>
                  <a:gd name="T11" fmla="*/ 88 h 107"/>
                  <a:gd name="T12" fmla="*/ 0 w 46"/>
                  <a:gd name="T13" fmla="*/ 88 h 107"/>
                  <a:gd name="T14" fmla="*/ 0 w 46"/>
                  <a:gd name="T15" fmla="*/ 52 h 107"/>
                  <a:gd name="T16" fmla="*/ 4 w 46"/>
                  <a:gd name="T17" fmla="*/ 52 h 107"/>
                  <a:gd name="T18" fmla="*/ 4 w 46"/>
                  <a:gd name="T19" fmla="*/ 48 h 107"/>
                  <a:gd name="T20" fmla="*/ 6 w 46"/>
                  <a:gd name="T21" fmla="*/ 48 h 107"/>
                  <a:gd name="T22" fmla="*/ 6 w 46"/>
                  <a:gd name="T23" fmla="*/ 44 h 107"/>
                  <a:gd name="T24" fmla="*/ 9 w 46"/>
                  <a:gd name="T25" fmla="*/ 44 h 107"/>
                  <a:gd name="T26" fmla="*/ 12 w 46"/>
                  <a:gd name="T27" fmla="*/ 41 h 107"/>
                  <a:gd name="T28" fmla="*/ 15 w 46"/>
                  <a:gd name="T29" fmla="*/ 41 h 107"/>
                  <a:gd name="T30" fmla="*/ 18 w 46"/>
                  <a:gd name="T31" fmla="*/ 37 h 107"/>
                  <a:gd name="T32" fmla="*/ 23 w 46"/>
                  <a:gd name="T33" fmla="*/ 37 h 107"/>
                  <a:gd name="T34" fmla="*/ 23 w 46"/>
                  <a:gd name="T35" fmla="*/ 34 h 107"/>
                  <a:gd name="T36" fmla="*/ 29 w 46"/>
                  <a:gd name="T37" fmla="*/ 34 h 107"/>
                  <a:gd name="T38" fmla="*/ 32 w 46"/>
                  <a:gd name="T39" fmla="*/ 30 h 107"/>
                  <a:gd name="T40" fmla="*/ 32 w 46"/>
                  <a:gd name="T41" fmla="*/ 27 h 107"/>
                  <a:gd name="T42" fmla="*/ 35 w 46"/>
                  <a:gd name="T43" fmla="*/ 27 h 107"/>
                  <a:gd name="T44" fmla="*/ 35 w 46"/>
                  <a:gd name="T45" fmla="*/ 23 h 107"/>
                  <a:gd name="T46" fmla="*/ 38 w 46"/>
                  <a:gd name="T47" fmla="*/ 19 h 107"/>
                  <a:gd name="T48" fmla="*/ 38 w 46"/>
                  <a:gd name="T49" fmla="*/ 12 h 107"/>
                  <a:gd name="T50" fmla="*/ 41 w 46"/>
                  <a:gd name="T51" fmla="*/ 12 h 107"/>
                  <a:gd name="T52" fmla="*/ 41 w 46"/>
                  <a:gd name="T53" fmla="*/ 0 h 107"/>
                  <a:gd name="T54" fmla="*/ 38 w 46"/>
                  <a:gd name="T55" fmla="*/ 0 h 107"/>
                  <a:gd name="T56" fmla="*/ 46 w 46"/>
                  <a:gd name="T57" fmla="*/ 0 h 107"/>
                  <a:gd name="T58" fmla="*/ 46 w 46"/>
                  <a:gd name="T59" fmla="*/ 56 h 107"/>
                  <a:gd name="T60" fmla="*/ 44 w 46"/>
                  <a:gd name="T61" fmla="*/ 59 h 107"/>
                  <a:gd name="T62" fmla="*/ 44 w 46"/>
                  <a:gd name="T63" fmla="*/ 63 h 107"/>
                  <a:gd name="T64" fmla="*/ 41 w 46"/>
                  <a:gd name="T65" fmla="*/ 63 h 107"/>
                  <a:gd name="T66" fmla="*/ 38 w 46"/>
                  <a:gd name="T67" fmla="*/ 67 h 107"/>
                  <a:gd name="T68" fmla="*/ 35 w 46"/>
                  <a:gd name="T69" fmla="*/ 67 h 107"/>
                  <a:gd name="T70" fmla="*/ 35 w 46"/>
                  <a:gd name="T71" fmla="*/ 74 h 107"/>
                  <a:gd name="T72" fmla="*/ 32 w 46"/>
                  <a:gd name="T73" fmla="*/ 74 h 107"/>
                  <a:gd name="T74" fmla="*/ 32 w 46"/>
                  <a:gd name="T75" fmla="*/ 81 h 107"/>
                  <a:gd name="T76" fmla="*/ 29 w 46"/>
                  <a:gd name="T77" fmla="*/ 81 h 107"/>
                  <a:gd name="T78" fmla="*/ 29 w 46"/>
                  <a:gd name="T79" fmla="*/ 85 h 107"/>
                  <a:gd name="T80" fmla="*/ 27 w 46"/>
                  <a:gd name="T81" fmla="*/ 85 h 107"/>
                  <a:gd name="T82" fmla="*/ 27 w 46"/>
                  <a:gd name="T83" fmla="*/ 100 h 107"/>
                  <a:gd name="T84" fmla="*/ 23 w 46"/>
                  <a:gd name="T85" fmla="*/ 100 h 107"/>
                  <a:gd name="T86" fmla="*/ 23 w 46"/>
                  <a:gd name="T87" fmla="*/ 103 h 107"/>
                  <a:gd name="T88" fmla="*/ 21 w 46"/>
                  <a:gd name="T89" fmla="*/ 107 h 107"/>
                  <a:gd name="T90" fmla="*/ 15 w 46"/>
                  <a:gd name="T91" fmla="*/ 107 h 107"/>
                  <a:gd name="T92" fmla="*/ 7 w 46"/>
                  <a:gd name="T93" fmla="*/ 99 h 107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46"/>
                  <a:gd name="T142" fmla="*/ 0 h 107"/>
                  <a:gd name="T143" fmla="*/ 46 w 46"/>
                  <a:gd name="T144" fmla="*/ 107 h 107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46" h="107">
                    <a:moveTo>
                      <a:pt x="7" y="99"/>
                    </a:moveTo>
                    <a:lnTo>
                      <a:pt x="15" y="107"/>
                    </a:lnTo>
                    <a:lnTo>
                      <a:pt x="9" y="100"/>
                    </a:lnTo>
                    <a:lnTo>
                      <a:pt x="9" y="92"/>
                    </a:lnTo>
                    <a:lnTo>
                      <a:pt x="4" y="92"/>
                    </a:lnTo>
                    <a:lnTo>
                      <a:pt x="4" y="88"/>
                    </a:lnTo>
                    <a:lnTo>
                      <a:pt x="0" y="88"/>
                    </a:lnTo>
                    <a:lnTo>
                      <a:pt x="0" y="52"/>
                    </a:lnTo>
                    <a:lnTo>
                      <a:pt x="4" y="52"/>
                    </a:lnTo>
                    <a:lnTo>
                      <a:pt x="4" y="48"/>
                    </a:lnTo>
                    <a:lnTo>
                      <a:pt x="6" y="48"/>
                    </a:lnTo>
                    <a:lnTo>
                      <a:pt x="6" y="44"/>
                    </a:lnTo>
                    <a:lnTo>
                      <a:pt x="9" y="44"/>
                    </a:lnTo>
                    <a:lnTo>
                      <a:pt x="12" y="41"/>
                    </a:lnTo>
                    <a:lnTo>
                      <a:pt x="15" y="41"/>
                    </a:lnTo>
                    <a:lnTo>
                      <a:pt x="18" y="37"/>
                    </a:lnTo>
                    <a:lnTo>
                      <a:pt x="23" y="37"/>
                    </a:lnTo>
                    <a:lnTo>
                      <a:pt x="23" y="34"/>
                    </a:lnTo>
                    <a:lnTo>
                      <a:pt x="29" y="34"/>
                    </a:lnTo>
                    <a:lnTo>
                      <a:pt x="32" y="30"/>
                    </a:lnTo>
                    <a:lnTo>
                      <a:pt x="32" y="27"/>
                    </a:lnTo>
                    <a:lnTo>
                      <a:pt x="35" y="27"/>
                    </a:lnTo>
                    <a:lnTo>
                      <a:pt x="35" y="23"/>
                    </a:lnTo>
                    <a:lnTo>
                      <a:pt x="38" y="19"/>
                    </a:lnTo>
                    <a:lnTo>
                      <a:pt x="38" y="12"/>
                    </a:lnTo>
                    <a:lnTo>
                      <a:pt x="41" y="12"/>
                    </a:lnTo>
                    <a:lnTo>
                      <a:pt x="41" y="0"/>
                    </a:lnTo>
                    <a:lnTo>
                      <a:pt x="38" y="0"/>
                    </a:lnTo>
                    <a:lnTo>
                      <a:pt x="46" y="0"/>
                    </a:lnTo>
                    <a:lnTo>
                      <a:pt x="46" y="56"/>
                    </a:lnTo>
                    <a:lnTo>
                      <a:pt x="44" y="59"/>
                    </a:lnTo>
                    <a:lnTo>
                      <a:pt x="44" y="63"/>
                    </a:lnTo>
                    <a:lnTo>
                      <a:pt x="41" y="63"/>
                    </a:lnTo>
                    <a:lnTo>
                      <a:pt x="38" y="67"/>
                    </a:lnTo>
                    <a:lnTo>
                      <a:pt x="35" y="67"/>
                    </a:lnTo>
                    <a:lnTo>
                      <a:pt x="35" y="74"/>
                    </a:lnTo>
                    <a:lnTo>
                      <a:pt x="32" y="74"/>
                    </a:lnTo>
                    <a:lnTo>
                      <a:pt x="32" y="81"/>
                    </a:lnTo>
                    <a:lnTo>
                      <a:pt x="29" y="81"/>
                    </a:lnTo>
                    <a:lnTo>
                      <a:pt x="29" y="85"/>
                    </a:lnTo>
                    <a:lnTo>
                      <a:pt x="27" y="85"/>
                    </a:lnTo>
                    <a:lnTo>
                      <a:pt x="27" y="100"/>
                    </a:lnTo>
                    <a:lnTo>
                      <a:pt x="23" y="100"/>
                    </a:lnTo>
                    <a:lnTo>
                      <a:pt x="23" y="103"/>
                    </a:lnTo>
                    <a:lnTo>
                      <a:pt x="21" y="107"/>
                    </a:lnTo>
                    <a:lnTo>
                      <a:pt x="15" y="107"/>
                    </a:lnTo>
                    <a:lnTo>
                      <a:pt x="7" y="99"/>
                    </a:lnTo>
                    <a:close/>
                  </a:path>
                </a:pathLst>
              </a:custGeom>
              <a:noFill/>
              <a:ln w="22225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90761" tIns="45378" rIns="90761" bIns="45378"/>
              <a:lstStyle/>
              <a:p>
                <a:endParaRPr lang="ru-RU"/>
              </a:p>
            </p:txBody>
          </p:sp>
          <p:sp>
            <p:nvSpPr>
              <p:cNvPr id="1145" name="Freeform 157"/>
              <p:cNvSpPr>
                <a:spLocks/>
              </p:cNvSpPr>
              <p:nvPr/>
            </p:nvSpPr>
            <p:spPr bwMode="auto">
              <a:xfrm>
                <a:off x="325" y="1017"/>
                <a:ext cx="46" cy="107"/>
              </a:xfrm>
              <a:custGeom>
                <a:avLst/>
                <a:gdLst>
                  <a:gd name="T0" fmla="*/ 7 w 46"/>
                  <a:gd name="T1" fmla="*/ 98 h 107"/>
                  <a:gd name="T2" fmla="*/ 15 w 46"/>
                  <a:gd name="T3" fmla="*/ 107 h 107"/>
                  <a:gd name="T4" fmla="*/ 9 w 46"/>
                  <a:gd name="T5" fmla="*/ 99 h 107"/>
                  <a:gd name="T6" fmla="*/ 9 w 46"/>
                  <a:gd name="T7" fmla="*/ 92 h 107"/>
                  <a:gd name="T8" fmla="*/ 3 w 46"/>
                  <a:gd name="T9" fmla="*/ 92 h 107"/>
                  <a:gd name="T10" fmla="*/ 3 w 46"/>
                  <a:gd name="T11" fmla="*/ 88 h 107"/>
                  <a:gd name="T12" fmla="*/ 0 w 46"/>
                  <a:gd name="T13" fmla="*/ 88 h 107"/>
                  <a:gd name="T14" fmla="*/ 0 w 46"/>
                  <a:gd name="T15" fmla="*/ 51 h 107"/>
                  <a:gd name="T16" fmla="*/ 3 w 46"/>
                  <a:gd name="T17" fmla="*/ 51 h 107"/>
                  <a:gd name="T18" fmla="*/ 3 w 46"/>
                  <a:gd name="T19" fmla="*/ 48 h 107"/>
                  <a:gd name="T20" fmla="*/ 6 w 46"/>
                  <a:gd name="T21" fmla="*/ 48 h 107"/>
                  <a:gd name="T22" fmla="*/ 6 w 46"/>
                  <a:gd name="T23" fmla="*/ 44 h 107"/>
                  <a:gd name="T24" fmla="*/ 9 w 46"/>
                  <a:gd name="T25" fmla="*/ 44 h 107"/>
                  <a:gd name="T26" fmla="*/ 12 w 46"/>
                  <a:gd name="T27" fmla="*/ 41 h 107"/>
                  <a:gd name="T28" fmla="*/ 15 w 46"/>
                  <a:gd name="T29" fmla="*/ 41 h 107"/>
                  <a:gd name="T30" fmla="*/ 18 w 46"/>
                  <a:gd name="T31" fmla="*/ 36 h 107"/>
                  <a:gd name="T32" fmla="*/ 23 w 46"/>
                  <a:gd name="T33" fmla="*/ 36 h 107"/>
                  <a:gd name="T34" fmla="*/ 23 w 46"/>
                  <a:gd name="T35" fmla="*/ 33 h 107"/>
                  <a:gd name="T36" fmla="*/ 29 w 46"/>
                  <a:gd name="T37" fmla="*/ 33 h 107"/>
                  <a:gd name="T38" fmla="*/ 32 w 46"/>
                  <a:gd name="T39" fmla="*/ 29 h 107"/>
                  <a:gd name="T40" fmla="*/ 32 w 46"/>
                  <a:gd name="T41" fmla="*/ 26 h 107"/>
                  <a:gd name="T42" fmla="*/ 35 w 46"/>
                  <a:gd name="T43" fmla="*/ 26 h 107"/>
                  <a:gd name="T44" fmla="*/ 35 w 46"/>
                  <a:gd name="T45" fmla="*/ 22 h 107"/>
                  <a:gd name="T46" fmla="*/ 38 w 46"/>
                  <a:gd name="T47" fmla="*/ 19 h 107"/>
                  <a:gd name="T48" fmla="*/ 38 w 46"/>
                  <a:gd name="T49" fmla="*/ 11 h 107"/>
                  <a:gd name="T50" fmla="*/ 41 w 46"/>
                  <a:gd name="T51" fmla="*/ 11 h 107"/>
                  <a:gd name="T52" fmla="*/ 41 w 46"/>
                  <a:gd name="T53" fmla="*/ 0 h 107"/>
                  <a:gd name="T54" fmla="*/ 38 w 46"/>
                  <a:gd name="T55" fmla="*/ 0 h 107"/>
                  <a:gd name="T56" fmla="*/ 46 w 46"/>
                  <a:gd name="T57" fmla="*/ 0 h 107"/>
                  <a:gd name="T58" fmla="*/ 46 w 46"/>
                  <a:gd name="T59" fmla="*/ 55 h 107"/>
                  <a:gd name="T60" fmla="*/ 44 w 46"/>
                  <a:gd name="T61" fmla="*/ 59 h 107"/>
                  <a:gd name="T62" fmla="*/ 44 w 46"/>
                  <a:gd name="T63" fmla="*/ 63 h 107"/>
                  <a:gd name="T64" fmla="*/ 41 w 46"/>
                  <a:gd name="T65" fmla="*/ 63 h 107"/>
                  <a:gd name="T66" fmla="*/ 38 w 46"/>
                  <a:gd name="T67" fmla="*/ 66 h 107"/>
                  <a:gd name="T68" fmla="*/ 35 w 46"/>
                  <a:gd name="T69" fmla="*/ 66 h 107"/>
                  <a:gd name="T70" fmla="*/ 35 w 46"/>
                  <a:gd name="T71" fmla="*/ 73 h 107"/>
                  <a:gd name="T72" fmla="*/ 32 w 46"/>
                  <a:gd name="T73" fmla="*/ 73 h 107"/>
                  <a:gd name="T74" fmla="*/ 32 w 46"/>
                  <a:gd name="T75" fmla="*/ 81 h 107"/>
                  <a:gd name="T76" fmla="*/ 29 w 46"/>
                  <a:gd name="T77" fmla="*/ 81 h 107"/>
                  <a:gd name="T78" fmla="*/ 29 w 46"/>
                  <a:gd name="T79" fmla="*/ 85 h 107"/>
                  <a:gd name="T80" fmla="*/ 26 w 46"/>
                  <a:gd name="T81" fmla="*/ 85 h 107"/>
                  <a:gd name="T82" fmla="*/ 26 w 46"/>
                  <a:gd name="T83" fmla="*/ 99 h 107"/>
                  <a:gd name="T84" fmla="*/ 23 w 46"/>
                  <a:gd name="T85" fmla="*/ 99 h 107"/>
                  <a:gd name="T86" fmla="*/ 23 w 46"/>
                  <a:gd name="T87" fmla="*/ 103 h 107"/>
                  <a:gd name="T88" fmla="*/ 20 w 46"/>
                  <a:gd name="T89" fmla="*/ 107 h 107"/>
                  <a:gd name="T90" fmla="*/ 15 w 46"/>
                  <a:gd name="T91" fmla="*/ 107 h 107"/>
                  <a:gd name="T92" fmla="*/ 7 w 46"/>
                  <a:gd name="T93" fmla="*/ 98 h 107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46"/>
                  <a:gd name="T142" fmla="*/ 0 h 107"/>
                  <a:gd name="T143" fmla="*/ 46 w 46"/>
                  <a:gd name="T144" fmla="*/ 107 h 107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46" h="107">
                    <a:moveTo>
                      <a:pt x="7" y="98"/>
                    </a:moveTo>
                    <a:lnTo>
                      <a:pt x="15" y="107"/>
                    </a:lnTo>
                    <a:lnTo>
                      <a:pt x="9" y="99"/>
                    </a:lnTo>
                    <a:lnTo>
                      <a:pt x="9" y="92"/>
                    </a:lnTo>
                    <a:lnTo>
                      <a:pt x="3" y="92"/>
                    </a:lnTo>
                    <a:lnTo>
                      <a:pt x="3" y="88"/>
                    </a:lnTo>
                    <a:lnTo>
                      <a:pt x="0" y="88"/>
                    </a:lnTo>
                    <a:lnTo>
                      <a:pt x="0" y="51"/>
                    </a:lnTo>
                    <a:lnTo>
                      <a:pt x="3" y="51"/>
                    </a:lnTo>
                    <a:lnTo>
                      <a:pt x="3" y="48"/>
                    </a:lnTo>
                    <a:lnTo>
                      <a:pt x="6" y="48"/>
                    </a:lnTo>
                    <a:lnTo>
                      <a:pt x="6" y="44"/>
                    </a:lnTo>
                    <a:lnTo>
                      <a:pt x="9" y="44"/>
                    </a:lnTo>
                    <a:lnTo>
                      <a:pt x="12" y="41"/>
                    </a:lnTo>
                    <a:lnTo>
                      <a:pt x="15" y="41"/>
                    </a:lnTo>
                    <a:lnTo>
                      <a:pt x="18" y="36"/>
                    </a:lnTo>
                    <a:lnTo>
                      <a:pt x="23" y="36"/>
                    </a:lnTo>
                    <a:lnTo>
                      <a:pt x="23" y="33"/>
                    </a:lnTo>
                    <a:lnTo>
                      <a:pt x="29" y="33"/>
                    </a:lnTo>
                    <a:lnTo>
                      <a:pt x="32" y="29"/>
                    </a:lnTo>
                    <a:lnTo>
                      <a:pt x="32" y="26"/>
                    </a:lnTo>
                    <a:lnTo>
                      <a:pt x="35" y="26"/>
                    </a:lnTo>
                    <a:lnTo>
                      <a:pt x="35" y="22"/>
                    </a:lnTo>
                    <a:lnTo>
                      <a:pt x="38" y="19"/>
                    </a:lnTo>
                    <a:lnTo>
                      <a:pt x="38" y="11"/>
                    </a:lnTo>
                    <a:lnTo>
                      <a:pt x="41" y="11"/>
                    </a:lnTo>
                    <a:lnTo>
                      <a:pt x="41" y="0"/>
                    </a:lnTo>
                    <a:lnTo>
                      <a:pt x="38" y="0"/>
                    </a:lnTo>
                    <a:lnTo>
                      <a:pt x="46" y="0"/>
                    </a:lnTo>
                    <a:lnTo>
                      <a:pt x="46" y="55"/>
                    </a:lnTo>
                    <a:lnTo>
                      <a:pt x="44" y="59"/>
                    </a:lnTo>
                    <a:lnTo>
                      <a:pt x="44" y="63"/>
                    </a:lnTo>
                    <a:lnTo>
                      <a:pt x="41" y="63"/>
                    </a:lnTo>
                    <a:lnTo>
                      <a:pt x="38" y="66"/>
                    </a:lnTo>
                    <a:lnTo>
                      <a:pt x="35" y="66"/>
                    </a:lnTo>
                    <a:lnTo>
                      <a:pt x="35" y="73"/>
                    </a:lnTo>
                    <a:lnTo>
                      <a:pt x="32" y="73"/>
                    </a:lnTo>
                    <a:lnTo>
                      <a:pt x="32" y="81"/>
                    </a:lnTo>
                    <a:lnTo>
                      <a:pt x="29" y="81"/>
                    </a:lnTo>
                    <a:lnTo>
                      <a:pt x="29" y="85"/>
                    </a:lnTo>
                    <a:lnTo>
                      <a:pt x="26" y="85"/>
                    </a:lnTo>
                    <a:lnTo>
                      <a:pt x="26" y="99"/>
                    </a:lnTo>
                    <a:lnTo>
                      <a:pt x="23" y="99"/>
                    </a:lnTo>
                    <a:lnTo>
                      <a:pt x="23" y="103"/>
                    </a:lnTo>
                    <a:lnTo>
                      <a:pt x="20" y="107"/>
                    </a:lnTo>
                    <a:lnTo>
                      <a:pt x="15" y="107"/>
                    </a:lnTo>
                    <a:lnTo>
                      <a:pt x="7" y="98"/>
                    </a:lnTo>
                    <a:close/>
                  </a:path>
                </a:pathLst>
              </a:custGeom>
              <a:noFill/>
              <a:ln w="22225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90761" tIns="45378" rIns="90761" bIns="45378"/>
              <a:lstStyle/>
              <a:p>
                <a:endParaRPr lang="ru-RU"/>
              </a:p>
            </p:txBody>
          </p:sp>
        </p:grpSp>
        <p:sp>
          <p:nvSpPr>
            <p:cNvPr id="1140" name="Oval 158"/>
            <p:cNvSpPr>
              <a:spLocks noChangeArrowheads="1"/>
            </p:cNvSpPr>
            <p:nvPr/>
          </p:nvSpPr>
          <p:spPr bwMode="auto">
            <a:xfrm>
              <a:off x="-1275" y="2616"/>
              <a:ext cx="590" cy="544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  <a:prstDash val="dashDot"/>
              <a:round/>
              <a:headEnd/>
              <a:tailEnd/>
            </a:ln>
          </p:spPr>
          <p:txBody>
            <a:bodyPr wrap="none" lIns="90761" tIns="45378" rIns="90761" bIns="45378" anchor="ctr"/>
            <a:lstStyle/>
            <a:p>
              <a:pPr defTabSz="912813"/>
              <a:endParaRPr lang="ru-RU" sz="5500" b="1">
                <a:latin typeface="Times New Roman" pitchFamily="18" charset="0"/>
              </a:endParaRPr>
            </a:p>
          </p:txBody>
        </p:sp>
      </p:grpSp>
      <p:sp>
        <p:nvSpPr>
          <p:cNvPr id="1079" name="Text Box 55"/>
          <p:cNvSpPr txBox="1">
            <a:spLocks noChangeArrowheads="1"/>
          </p:cNvSpPr>
          <p:nvPr/>
        </p:nvSpPr>
        <p:spPr bwMode="auto">
          <a:xfrm>
            <a:off x="887413" y="6900863"/>
            <a:ext cx="4670425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484" tIns="88756" rIns="177484" bIns="88756">
            <a:spAutoFit/>
          </a:bodyPr>
          <a:lstStyle/>
          <a:p>
            <a:pPr defTabSz="1787525"/>
            <a:r>
              <a:rPr lang="ru-RU" sz="1500">
                <a:latin typeface="Times New Roman" pitchFamily="18" charset="0"/>
                <a:cs typeface="Times New Roman" pitchFamily="18" charset="0"/>
              </a:rPr>
              <a:t>- химическиопасныый объект;</a:t>
            </a:r>
          </a:p>
        </p:txBody>
      </p:sp>
      <p:grpSp>
        <p:nvGrpSpPr>
          <p:cNvPr id="1080" name="Группа 123"/>
          <p:cNvGrpSpPr>
            <a:grpSpLocks/>
          </p:cNvGrpSpPr>
          <p:nvPr/>
        </p:nvGrpSpPr>
        <p:grpSpPr bwMode="auto">
          <a:xfrm>
            <a:off x="587375" y="7432675"/>
            <a:ext cx="212725" cy="252413"/>
            <a:chOff x="1286633" y="5729294"/>
            <a:chExt cx="214314" cy="385766"/>
          </a:xfrm>
        </p:grpSpPr>
        <p:sp>
          <p:nvSpPr>
            <p:cNvPr id="1136" name="Овал 124"/>
            <p:cNvSpPr>
              <a:spLocks noChangeArrowheads="1"/>
            </p:cNvSpPr>
            <p:nvPr/>
          </p:nvSpPr>
          <p:spPr bwMode="auto">
            <a:xfrm>
              <a:off x="1286633" y="5729294"/>
              <a:ext cx="214314" cy="214314"/>
            </a:xfrm>
            <a:prstGeom prst="ellipse">
              <a:avLst/>
            </a:prstGeom>
            <a:solidFill>
              <a:schemeClr val="tx1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1137" name="Равнобедренный треугольник 125"/>
            <p:cNvSpPr>
              <a:spLocks noChangeArrowheads="1"/>
            </p:cNvSpPr>
            <p:nvPr/>
          </p:nvSpPr>
          <p:spPr bwMode="auto">
            <a:xfrm>
              <a:off x="1286633" y="5829308"/>
              <a:ext cx="214314" cy="285752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sp>
        <p:nvSpPr>
          <p:cNvPr id="1081" name="Text Box 55"/>
          <p:cNvSpPr txBox="1">
            <a:spLocks noChangeArrowheads="1"/>
          </p:cNvSpPr>
          <p:nvPr/>
        </p:nvSpPr>
        <p:spPr bwMode="auto">
          <a:xfrm>
            <a:off x="882650" y="7294563"/>
            <a:ext cx="46736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484" tIns="88756" rIns="177484" bIns="88756">
            <a:spAutoFit/>
          </a:bodyPr>
          <a:lstStyle/>
          <a:p>
            <a:pPr defTabSz="1787525"/>
            <a:r>
              <a:rPr lang="ru-RU" sz="1500">
                <a:latin typeface="Times New Roman" pitchFamily="18" charset="0"/>
                <a:cs typeface="Times New Roman" pitchFamily="18" charset="0"/>
              </a:rPr>
              <a:t>- пещеры;</a:t>
            </a:r>
          </a:p>
        </p:txBody>
      </p:sp>
      <p:grpSp>
        <p:nvGrpSpPr>
          <p:cNvPr id="1082" name="Группа 136"/>
          <p:cNvGrpSpPr>
            <a:grpSpLocks/>
          </p:cNvGrpSpPr>
          <p:nvPr/>
        </p:nvGrpSpPr>
        <p:grpSpPr bwMode="auto">
          <a:xfrm>
            <a:off x="6523038" y="6249988"/>
            <a:ext cx="498475" cy="282575"/>
            <a:chOff x="957263" y="7653358"/>
            <a:chExt cx="500029" cy="280966"/>
          </a:xfrm>
        </p:grpSpPr>
        <p:sp>
          <p:nvSpPr>
            <p:cNvPr id="1129" name="Полилиния 115"/>
            <p:cNvSpPr>
              <a:spLocks noChangeArrowheads="1"/>
            </p:cNvSpPr>
            <p:nvPr/>
          </p:nvSpPr>
          <p:spPr bwMode="auto">
            <a:xfrm>
              <a:off x="957263" y="7686675"/>
              <a:ext cx="449262" cy="222250"/>
            </a:xfrm>
            <a:custGeom>
              <a:avLst/>
              <a:gdLst>
                <a:gd name="T0" fmla="*/ 0 w 2163288"/>
                <a:gd name="T1" fmla="*/ 0 h 1822863"/>
                <a:gd name="T2" fmla="*/ 0 w 2163288"/>
                <a:gd name="T3" fmla="*/ 0 h 1822863"/>
                <a:gd name="T4" fmla="*/ 0 w 2163288"/>
                <a:gd name="T5" fmla="*/ 0 h 1822863"/>
                <a:gd name="T6" fmla="*/ 0 w 2163288"/>
                <a:gd name="T7" fmla="*/ 0 h 1822863"/>
                <a:gd name="T8" fmla="*/ 0 w 2163288"/>
                <a:gd name="T9" fmla="*/ 0 h 1822863"/>
                <a:gd name="T10" fmla="*/ 0 w 2163288"/>
                <a:gd name="T11" fmla="*/ 0 h 1822863"/>
                <a:gd name="T12" fmla="*/ 0 w 2163288"/>
                <a:gd name="T13" fmla="*/ 0 h 1822863"/>
                <a:gd name="T14" fmla="*/ 0 w 2163288"/>
                <a:gd name="T15" fmla="*/ 0 h 1822863"/>
                <a:gd name="T16" fmla="*/ 0 w 2163288"/>
                <a:gd name="T17" fmla="*/ 0 h 1822863"/>
                <a:gd name="T18" fmla="*/ 0 w 2163288"/>
                <a:gd name="T19" fmla="*/ 0 h 1822863"/>
                <a:gd name="T20" fmla="*/ 0 w 2163288"/>
                <a:gd name="T21" fmla="*/ 0 h 1822863"/>
                <a:gd name="T22" fmla="*/ 0 w 2163288"/>
                <a:gd name="T23" fmla="*/ 0 h 1822863"/>
                <a:gd name="T24" fmla="*/ 0 w 2163288"/>
                <a:gd name="T25" fmla="*/ 0 h 182286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63288"/>
                <a:gd name="T40" fmla="*/ 0 h 1822863"/>
                <a:gd name="T41" fmla="*/ 2163288 w 2163288"/>
                <a:gd name="T42" fmla="*/ 1822863 h 182286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63288" h="1822863">
                  <a:moveTo>
                    <a:pt x="2163288" y="0"/>
                  </a:moveTo>
                  <a:cubicBezTo>
                    <a:pt x="2092036" y="48491"/>
                    <a:pt x="2020784" y="96982"/>
                    <a:pt x="1913906" y="142504"/>
                  </a:cubicBezTo>
                  <a:cubicBezTo>
                    <a:pt x="1807028" y="188026"/>
                    <a:pt x="1688274" y="217715"/>
                    <a:pt x="1522020" y="273133"/>
                  </a:cubicBezTo>
                  <a:cubicBezTo>
                    <a:pt x="1355766" y="328551"/>
                    <a:pt x="1126176" y="423553"/>
                    <a:pt x="916379" y="475013"/>
                  </a:cubicBezTo>
                  <a:cubicBezTo>
                    <a:pt x="706582" y="526473"/>
                    <a:pt x="409698" y="522514"/>
                    <a:pt x="263236" y="581891"/>
                  </a:cubicBezTo>
                  <a:cubicBezTo>
                    <a:pt x="116774" y="641268"/>
                    <a:pt x="75210" y="704603"/>
                    <a:pt x="37605" y="831273"/>
                  </a:cubicBezTo>
                  <a:cubicBezTo>
                    <a:pt x="0" y="957943"/>
                    <a:pt x="0" y="1229096"/>
                    <a:pt x="37605" y="1341912"/>
                  </a:cubicBezTo>
                  <a:cubicBezTo>
                    <a:pt x="75210" y="1454728"/>
                    <a:pt x="81148" y="1474520"/>
                    <a:pt x="263236" y="1508167"/>
                  </a:cubicBezTo>
                  <a:cubicBezTo>
                    <a:pt x="445324" y="1541814"/>
                    <a:pt x="938151" y="1494313"/>
                    <a:pt x="1130135" y="1543793"/>
                  </a:cubicBezTo>
                  <a:cubicBezTo>
                    <a:pt x="1322119" y="1593274"/>
                    <a:pt x="1335973" y="1787237"/>
                    <a:pt x="1415142" y="1805050"/>
                  </a:cubicBezTo>
                  <a:cubicBezTo>
                    <a:pt x="1494311" y="1822863"/>
                    <a:pt x="1605148" y="1650671"/>
                    <a:pt x="1605148" y="1650671"/>
                  </a:cubicBezTo>
                  <a:lnTo>
                    <a:pt x="1617023" y="1650671"/>
                  </a:lnTo>
                </a:path>
              </a:pathLst>
            </a:custGeom>
            <a:noFill/>
            <a:ln w="50800" algn="ctr">
              <a:solidFill>
                <a:srgbClr val="009900"/>
              </a:solidFill>
              <a:prstDash val="sysDash"/>
              <a:round/>
              <a:headEnd/>
              <a:tailEnd/>
            </a:ln>
          </p:spPr>
          <p:txBody>
            <a:bodyPr lIns="90761" tIns="45378" rIns="90761" bIns="45378"/>
            <a:lstStyle/>
            <a:p>
              <a:endParaRPr lang="ru-RU"/>
            </a:p>
          </p:txBody>
        </p:sp>
        <p:grpSp>
          <p:nvGrpSpPr>
            <p:cNvPr id="1130" name="Группа 132"/>
            <p:cNvGrpSpPr>
              <a:grpSpLocks/>
            </p:cNvGrpSpPr>
            <p:nvPr/>
          </p:nvGrpSpPr>
          <p:grpSpPr bwMode="auto">
            <a:xfrm>
              <a:off x="1385854" y="7653358"/>
              <a:ext cx="71438" cy="71438"/>
              <a:chOff x="1614454" y="7729558"/>
              <a:chExt cx="71438" cy="71438"/>
            </a:xfrm>
          </p:grpSpPr>
          <p:cxnSp>
            <p:nvCxnSpPr>
              <p:cNvPr id="1134" name="Прямая соединительная линия 129"/>
              <p:cNvCxnSpPr>
                <a:cxnSpLocks noChangeShapeType="1"/>
              </p:cNvCxnSpPr>
              <p:nvPr/>
            </p:nvCxnSpPr>
            <p:spPr bwMode="auto">
              <a:xfrm rot="16200000" flipH="1">
                <a:off x="1614454" y="7729558"/>
                <a:ext cx="71438" cy="71438"/>
              </a:xfrm>
              <a:prstGeom prst="line">
                <a:avLst/>
              </a:prstGeom>
              <a:noFill/>
              <a:ln w="50800" algn="ctr">
                <a:solidFill>
                  <a:srgbClr val="009900"/>
                </a:solidFill>
                <a:round/>
                <a:headEnd/>
                <a:tailEnd/>
              </a:ln>
            </p:spPr>
          </p:cxnSp>
          <p:cxnSp>
            <p:nvCxnSpPr>
              <p:cNvPr id="1135" name="Прямая соединительная линия 131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1614454" y="7729558"/>
                <a:ext cx="71438" cy="71438"/>
              </a:xfrm>
              <a:prstGeom prst="line">
                <a:avLst/>
              </a:prstGeom>
              <a:noFill/>
              <a:ln w="50800" algn="ctr">
                <a:solidFill>
                  <a:srgbClr val="009900"/>
                </a:solidFill>
                <a:round/>
                <a:headEnd/>
                <a:tailEnd/>
              </a:ln>
            </p:spPr>
          </p:cxnSp>
        </p:grpSp>
        <p:grpSp>
          <p:nvGrpSpPr>
            <p:cNvPr id="1131" name="Группа 133"/>
            <p:cNvGrpSpPr>
              <a:grpSpLocks/>
            </p:cNvGrpSpPr>
            <p:nvPr/>
          </p:nvGrpSpPr>
          <p:grpSpPr bwMode="auto">
            <a:xfrm>
              <a:off x="1262061" y="7862886"/>
              <a:ext cx="71438" cy="71438"/>
              <a:chOff x="1614454" y="7729558"/>
              <a:chExt cx="71438" cy="71438"/>
            </a:xfrm>
          </p:grpSpPr>
          <p:cxnSp>
            <p:nvCxnSpPr>
              <p:cNvPr id="1132" name="Прямая соединительная линия 134"/>
              <p:cNvCxnSpPr>
                <a:cxnSpLocks noChangeShapeType="1"/>
              </p:cNvCxnSpPr>
              <p:nvPr/>
            </p:nvCxnSpPr>
            <p:spPr bwMode="auto">
              <a:xfrm rot="16200000" flipH="1">
                <a:off x="1614454" y="7729558"/>
                <a:ext cx="71438" cy="71438"/>
              </a:xfrm>
              <a:prstGeom prst="line">
                <a:avLst/>
              </a:prstGeom>
              <a:noFill/>
              <a:ln w="50800" algn="ctr">
                <a:solidFill>
                  <a:srgbClr val="009900"/>
                </a:solidFill>
                <a:round/>
                <a:headEnd/>
                <a:tailEnd/>
              </a:ln>
            </p:spPr>
          </p:cxnSp>
          <p:cxnSp>
            <p:nvCxnSpPr>
              <p:cNvPr id="1133" name="Прямая соединительная линия 135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1614454" y="7729558"/>
                <a:ext cx="71438" cy="71438"/>
              </a:xfrm>
              <a:prstGeom prst="line">
                <a:avLst/>
              </a:prstGeom>
              <a:noFill/>
              <a:ln w="50800" algn="ctr">
                <a:solidFill>
                  <a:srgbClr val="009900"/>
                </a:solidFill>
                <a:round/>
                <a:headEnd/>
                <a:tailEnd/>
              </a:ln>
            </p:spPr>
          </p:cxnSp>
        </p:grpSp>
      </p:grpSp>
      <p:sp>
        <p:nvSpPr>
          <p:cNvPr id="1083" name="Text Box 55"/>
          <p:cNvSpPr txBox="1">
            <a:spLocks noChangeArrowheads="1"/>
          </p:cNvSpPr>
          <p:nvPr/>
        </p:nvSpPr>
        <p:spPr bwMode="auto">
          <a:xfrm>
            <a:off x="6935788" y="6056313"/>
            <a:ext cx="3871912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484" tIns="88756" rIns="177484" bIns="88756">
            <a:spAutoFit/>
          </a:bodyPr>
          <a:lstStyle/>
          <a:p>
            <a:pPr algn="just" defTabSz="1787525">
              <a:lnSpc>
                <a:spcPct val="70000"/>
              </a:lnSpc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- туристические маршруты с указанием типа (пеший), класса сложности (</a:t>
            </a:r>
            <a:r>
              <a:rPr lang="en-US" sz="150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1500">
                <a:latin typeface="Times New Roman" pitchFamily="18" charset="0"/>
                <a:cs typeface="Times New Roman" pitchFamily="18" charset="0"/>
              </a:rPr>
              <a:t>), названия («Дремучий лес») и протяженности</a:t>
            </a:r>
            <a:r>
              <a:rPr lang="en-US" sz="1500">
                <a:latin typeface="Times New Roman" pitchFamily="18" charset="0"/>
                <a:cs typeface="Times New Roman" pitchFamily="18" charset="0"/>
              </a:rPr>
              <a:t> (12 </a:t>
            </a:r>
            <a:r>
              <a:rPr lang="ru-RU" sz="1500">
                <a:latin typeface="Times New Roman" pitchFamily="18" charset="0"/>
                <a:cs typeface="Times New Roman" pitchFamily="18" charset="0"/>
              </a:rPr>
              <a:t>км</a:t>
            </a:r>
            <a:r>
              <a:rPr lang="en-US" sz="150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500"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  <p:sp>
        <p:nvSpPr>
          <p:cNvPr id="1084" name="Rectangle 54"/>
          <p:cNvSpPr>
            <a:spLocks noChangeArrowheads="1"/>
          </p:cNvSpPr>
          <p:nvPr/>
        </p:nvSpPr>
        <p:spPr bwMode="auto">
          <a:xfrm>
            <a:off x="5611813" y="6573838"/>
            <a:ext cx="1420812" cy="28416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17606" tIns="17606" rIns="17606" bIns="17606"/>
          <a:lstStyle/>
          <a:p>
            <a:pPr algn="ctr" defTabSz="1787525"/>
            <a:r>
              <a:rPr lang="ru-RU" sz="1000" b="1" u="sng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sz="1000" b="1" u="sng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b="1" u="sng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sz="1000" b="1" u="sng">
                <a:latin typeface="Times New Roman" pitchFamily="18" charset="0"/>
                <a:cs typeface="Times New Roman" pitchFamily="18" charset="0"/>
              </a:rPr>
              <a:t> II</a:t>
            </a:r>
            <a:r>
              <a:rPr lang="ru-RU" sz="1000" b="1" u="sng">
                <a:latin typeface="Times New Roman" pitchFamily="18" charset="0"/>
                <a:cs typeface="Times New Roman" pitchFamily="18" charset="0"/>
              </a:rPr>
              <a:t> «Дремучий лес»</a:t>
            </a:r>
          </a:p>
          <a:p>
            <a:pPr algn="ctr" defTabSz="1787525"/>
            <a:r>
              <a:rPr lang="ru-RU" sz="1000" b="1">
                <a:latin typeface="Times New Roman" pitchFamily="18" charset="0"/>
                <a:cs typeface="Times New Roman" pitchFamily="18" charset="0"/>
              </a:rPr>
              <a:t> 12км</a:t>
            </a:r>
            <a:endParaRPr lang="ru-RU" sz="2800" b="1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85" name="Группа 139"/>
          <p:cNvGrpSpPr>
            <a:grpSpLocks/>
          </p:cNvGrpSpPr>
          <p:nvPr/>
        </p:nvGrpSpPr>
        <p:grpSpPr bwMode="auto">
          <a:xfrm>
            <a:off x="542925" y="7756525"/>
            <a:ext cx="312738" cy="298450"/>
            <a:chOff x="542885" y="6954971"/>
            <a:chExt cx="318332" cy="296242"/>
          </a:xfrm>
        </p:grpSpPr>
        <p:grpSp>
          <p:nvGrpSpPr>
            <p:cNvPr id="1121" name="Group 56"/>
            <p:cNvGrpSpPr>
              <a:grpSpLocks/>
            </p:cNvGrpSpPr>
            <p:nvPr/>
          </p:nvGrpSpPr>
          <p:grpSpPr bwMode="auto">
            <a:xfrm>
              <a:off x="542885" y="6954971"/>
              <a:ext cx="318332" cy="296241"/>
              <a:chOff x="0" y="1"/>
              <a:chExt cx="20000" cy="19999"/>
            </a:xfrm>
          </p:grpSpPr>
          <p:sp>
            <p:nvSpPr>
              <p:cNvPr id="1123" name="Rectangle 57"/>
              <p:cNvSpPr>
                <a:spLocks noChangeArrowheads="1"/>
              </p:cNvSpPr>
              <p:nvPr/>
            </p:nvSpPr>
            <p:spPr bwMode="auto">
              <a:xfrm>
                <a:off x="0" y="7756"/>
                <a:ext cx="20000" cy="1224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126822" tIns="63454" rIns="126822" bIns="63454"/>
              <a:lstStyle/>
              <a:p>
                <a:pPr defTabSz="1787525"/>
                <a:endParaRPr lang="ru-RU" sz="3500">
                  <a:latin typeface="Calibri" pitchFamily="34" charset="0"/>
                </a:endParaRPr>
              </a:p>
            </p:txBody>
          </p:sp>
          <p:sp>
            <p:nvSpPr>
              <p:cNvPr id="1124" name="Line 58"/>
              <p:cNvSpPr>
                <a:spLocks noChangeShapeType="1"/>
              </p:cNvSpPr>
              <p:nvPr/>
            </p:nvSpPr>
            <p:spPr bwMode="auto">
              <a:xfrm flipV="1">
                <a:off x="161" y="1"/>
                <a:ext cx="10170" cy="7779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5" name="Line 59"/>
              <p:cNvSpPr>
                <a:spLocks noChangeShapeType="1"/>
              </p:cNvSpPr>
              <p:nvPr/>
            </p:nvSpPr>
            <p:spPr bwMode="auto">
              <a:xfrm>
                <a:off x="10475" y="1"/>
                <a:ext cx="9364" cy="7309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126" name="Group 60"/>
              <p:cNvGrpSpPr>
                <a:grpSpLocks/>
              </p:cNvGrpSpPr>
              <p:nvPr/>
            </p:nvGrpSpPr>
            <p:grpSpPr bwMode="auto">
              <a:xfrm>
                <a:off x="8652" y="3009"/>
                <a:ext cx="3119" cy="3408"/>
                <a:chOff x="-2659" y="0"/>
                <a:chExt cx="26710" cy="20000"/>
              </a:xfrm>
            </p:grpSpPr>
            <p:sp>
              <p:nvSpPr>
                <p:cNvPr id="1127" name="Line 61"/>
                <p:cNvSpPr>
                  <a:spLocks noChangeShapeType="1"/>
                </p:cNvSpPr>
                <p:nvPr/>
              </p:nvSpPr>
              <p:spPr bwMode="auto">
                <a:xfrm>
                  <a:off x="9649" y="0"/>
                  <a:ext cx="137" cy="2000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28" name="Line 62"/>
                <p:cNvSpPr>
                  <a:spLocks noChangeShapeType="1"/>
                </p:cNvSpPr>
                <p:nvPr/>
              </p:nvSpPr>
              <p:spPr bwMode="auto">
                <a:xfrm>
                  <a:off x="-2659" y="11007"/>
                  <a:ext cx="26710" cy="14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1122" name="Rectangle 57"/>
            <p:cNvSpPr>
              <a:spLocks noChangeArrowheads="1"/>
            </p:cNvSpPr>
            <p:nvPr/>
          </p:nvSpPr>
          <p:spPr bwMode="auto">
            <a:xfrm>
              <a:off x="614322" y="7067447"/>
              <a:ext cx="175536" cy="181368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6822" tIns="63454" rIns="126822" bIns="63454"/>
            <a:lstStyle/>
            <a:p>
              <a:pPr defTabSz="1787525"/>
              <a:endParaRPr lang="ru-RU" sz="3500">
                <a:latin typeface="Calibri" pitchFamily="34" charset="0"/>
              </a:endParaRPr>
            </a:p>
          </p:txBody>
        </p:sp>
      </p:grpSp>
      <p:sp>
        <p:nvSpPr>
          <p:cNvPr id="1086" name="Text Box 55"/>
          <p:cNvSpPr txBox="1">
            <a:spLocks noChangeArrowheads="1"/>
          </p:cNvSpPr>
          <p:nvPr/>
        </p:nvSpPr>
        <p:spPr bwMode="auto">
          <a:xfrm>
            <a:off x="906463" y="7689850"/>
            <a:ext cx="46736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484" tIns="88756" rIns="177484" bIns="88756">
            <a:spAutoFit/>
          </a:bodyPr>
          <a:lstStyle/>
          <a:p>
            <a:pPr defTabSz="1787525"/>
            <a:r>
              <a:rPr lang="ru-RU" sz="1500">
                <a:latin typeface="Times New Roman" pitchFamily="18" charset="0"/>
                <a:cs typeface="Times New Roman" pitchFamily="18" charset="0"/>
              </a:rPr>
              <a:t>- музеи;</a:t>
            </a:r>
          </a:p>
        </p:txBody>
      </p:sp>
      <p:sp>
        <p:nvSpPr>
          <p:cNvPr id="1087" name="Прямоугольник 149"/>
          <p:cNvSpPr>
            <a:spLocks noChangeArrowheads="1"/>
          </p:cNvSpPr>
          <p:nvPr/>
        </p:nvSpPr>
        <p:spPr bwMode="auto">
          <a:xfrm>
            <a:off x="6661150" y="7088188"/>
            <a:ext cx="217488" cy="214312"/>
          </a:xfrm>
          <a:prstGeom prst="rect">
            <a:avLst/>
          </a:prstGeom>
          <a:solidFill>
            <a:schemeClr val="tx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127046" tIns="63567" rIns="127046" bIns="63567" anchor="ctr"/>
          <a:lstStyle/>
          <a:p>
            <a:pPr algn="ctr" defTabSz="1276350"/>
            <a:endParaRPr lang="ru-RU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088" name="Text Box 55"/>
          <p:cNvSpPr txBox="1">
            <a:spLocks noChangeArrowheads="1"/>
          </p:cNvSpPr>
          <p:nvPr/>
        </p:nvSpPr>
        <p:spPr bwMode="auto">
          <a:xfrm>
            <a:off x="6945313" y="6943725"/>
            <a:ext cx="4673600" cy="40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484" tIns="88756" rIns="177484" bIns="88756">
            <a:spAutoFit/>
          </a:bodyPr>
          <a:lstStyle/>
          <a:p>
            <a:pPr defTabSz="1787525"/>
            <a:r>
              <a:rPr lang="ru-RU" sz="1500">
                <a:latin typeface="Times New Roman" pitchFamily="18" charset="0"/>
                <a:cs typeface="Times New Roman" pitchFamily="18" charset="0"/>
              </a:rPr>
              <a:t>- шахты;</a:t>
            </a:r>
          </a:p>
        </p:txBody>
      </p:sp>
      <p:sp>
        <p:nvSpPr>
          <p:cNvPr id="1089" name="5-конечная звезда 151"/>
          <p:cNvSpPr>
            <a:spLocks noChangeArrowheads="1"/>
          </p:cNvSpPr>
          <p:nvPr/>
        </p:nvSpPr>
        <p:spPr bwMode="auto">
          <a:xfrm>
            <a:off x="6577013" y="7412038"/>
            <a:ext cx="357187" cy="339725"/>
          </a:xfrm>
          <a:custGeom>
            <a:avLst/>
            <a:gdLst>
              <a:gd name="T0" fmla="*/ 147578 w 358775"/>
              <a:gd name="T1" fmla="*/ 0 h 339725"/>
              <a:gd name="T2" fmla="*/ 0 w 358775"/>
              <a:gd name="T3" fmla="*/ 129763 h 339725"/>
              <a:gd name="T4" fmla="*/ 56369 w 358775"/>
              <a:gd name="T5" fmla="*/ 339724 h 339725"/>
              <a:gd name="T6" fmla="*/ 238786 w 358775"/>
              <a:gd name="T7" fmla="*/ 339724 h 339725"/>
              <a:gd name="T8" fmla="*/ 295156 w 358775"/>
              <a:gd name="T9" fmla="*/ 129763 h 339725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10869 w 358775"/>
              <a:gd name="T16" fmla="*/ 129764 h 339725"/>
              <a:gd name="T17" fmla="*/ 247906 w 358775"/>
              <a:gd name="T18" fmla="*/ 259525 h 3397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58775" h="339725">
                <a:moveTo>
                  <a:pt x="0" y="129763"/>
                </a:moveTo>
                <a:lnTo>
                  <a:pt x="137041" y="129764"/>
                </a:lnTo>
                <a:lnTo>
                  <a:pt x="179388" y="0"/>
                </a:lnTo>
                <a:lnTo>
                  <a:pt x="221734" y="129764"/>
                </a:lnTo>
                <a:lnTo>
                  <a:pt x="358775" y="129763"/>
                </a:lnTo>
                <a:lnTo>
                  <a:pt x="247906" y="209961"/>
                </a:lnTo>
                <a:lnTo>
                  <a:pt x="290255" y="339724"/>
                </a:lnTo>
                <a:lnTo>
                  <a:pt x="179388" y="259525"/>
                </a:lnTo>
                <a:lnTo>
                  <a:pt x="68520" y="339724"/>
                </a:lnTo>
                <a:lnTo>
                  <a:pt x="110869" y="209961"/>
                </a:lnTo>
                <a:close/>
              </a:path>
            </a:pathLst>
          </a:custGeom>
          <a:solidFill>
            <a:srgbClr val="006600"/>
          </a:solidFill>
          <a:ln w="15875" algn="ctr">
            <a:solidFill>
              <a:srgbClr val="FF0000"/>
            </a:solidFill>
            <a:miter lim="800000"/>
            <a:headEnd/>
            <a:tailEnd/>
          </a:ln>
        </p:spPr>
        <p:txBody>
          <a:bodyPr lIns="127046" tIns="63567" rIns="127046" bIns="63567" anchor="ctr"/>
          <a:lstStyle/>
          <a:p>
            <a:endParaRPr lang="ru-RU"/>
          </a:p>
        </p:txBody>
      </p:sp>
      <p:sp>
        <p:nvSpPr>
          <p:cNvPr id="1090" name="Text Box 55"/>
          <p:cNvSpPr txBox="1">
            <a:spLocks noChangeArrowheads="1"/>
          </p:cNvSpPr>
          <p:nvPr/>
        </p:nvSpPr>
        <p:spPr bwMode="auto">
          <a:xfrm>
            <a:off x="6945313" y="7346950"/>
            <a:ext cx="4673600" cy="40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484" tIns="88756" rIns="177484" bIns="88756">
            <a:spAutoFit/>
          </a:bodyPr>
          <a:lstStyle/>
          <a:p>
            <a:pPr defTabSz="1787525"/>
            <a:r>
              <a:rPr lang="ru-RU" sz="1500">
                <a:latin typeface="Times New Roman" pitchFamily="18" charset="0"/>
                <a:cs typeface="Times New Roman" pitchFamily="18" charset="0"/>
              </a:rPr>
              <a:t>- места добычи лесных ресурсов;</a:t>
            </a:r>
          </a:p>
        </p:txBody>
      </p:sp>
      <p:sp>
        <p:nvSpPr>
          <p:cNvPr id="1091" name="Text Box 55"/>
          <p:cNvSpPr txBox="1">
            <a:spLocks noChangeArrowheads="1"/>
          </p:cNvSpPr>
          <p:nvPr/>
        </p:nvSpPr>
        <p:spPr bwMode="auto">
          <a:xfrm>
            <a:off x="6977063" y="5160963"/>
            <a:ext cx="4675187" cy="4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484" tIns="88756" rIns="177484" bIns="88756">
            <a:spAutoFit/>
          </a:bodyPr>
          <a:lstStyle/>
          <a:p>
            <a:pPr defTabSz="1787525"/>
            <a:r>
              <a:rPr lang="ru-RU" sz="1500">
                <a:latin typeface="Times New Roman" pitchFamily="18" charset="0"/>
                <a:cs typeface="Times New Roman" pitchFamily="18" charset="0"/>
              </a:rPr>
              <a:t>- детские дома;</a:t>
            </a:r>
          </a:p>
        </p:txBody>
      </p:sp>
      <p:sp>
        <p:nvSpPr>
          <p:cNvPr id="1092" name="Text Box 55"/>
          <p:cNvSpPr txBox="1">
            <a:spLocks noChangeArrowheads="1"/>
          </p:cNvSpPr>
          <p:nvPr/>
        </p:nvSpPr>
        <p:spPr bwMode="auto">
          <a:xfrm>
            <a:off x="6954838" y="5621338"/>
            <a:ext cx="4670425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484" tIns="88756" rIns="177484" bIns="88756">
            <a:spAutoFit/>
          </a:bodyPr>
          <a:lstStyle/>
          <a:p>
            <a:pPr defTabSz="1787525"/>
            <a:r>
              <a:rPr lang="ru-RU" sz="1500">
                <a:latin typeface="Times New Roman" pitchFamily="18" charset="0"/>
                <a:cs typeface="Times New Roman" pitchFamily="18" charset="0"/>
              </a:rPr>
              <a:t>- дома престарелых;</a:t>
            </a:r>
          </a:p>
        </p:txBody>
      </p:sp>
      <p:sp>
        <p:nvSpPr>
          <p:cNvPr id="155" name="Прямоугольник 5"/>
          <p:cNvSpPr>
            <a:spLocks noChangeArrowheads="1"/>
          </p:cNvSpPr>
          <p:nvPr/>
        </p:nvSpPr>
        <p:spPr bwMode="auto">
          <a:xfrm>
            <a:off x="0" y="0"/>
            <a:ext cx="12801600" cy="1079500"/>
          </a:xfrm>
          <a:prstGeom prst="rect">
            <a:avLst/>
          </a:prstGeom>
          <a:gradFill rotWithShape="1">
            <a:gsLst>
              <a:gs pos="0">
                <a:srgbClr val="BCBCBC"/>
              </a:gs>
              <a:gs pos="35001">
                <a:srgbClr val="D0D0D0"/>
              </a:gs>
              <a:gs pos="100000">
                <a:srgbClr val="EDEDED"/>
              </a:gs>
            </a:gsLst>
            <a:lin ang="16200000" scaled="1"/>
          </a:gradFill>
          <a:ln w="9525" algn="ctr">
            <a:noFill/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0761" tIns="45378" rIns="90761" bIns="45378" anchor="ctr"/>
          <a:lstStyle/>
          <a:p>
            <a:pPr algn="ctr" defTabSz="1279525">
              <a:lnSpc>
                <a:spcPct val="80000"/>
              </a:lnSpc>
              <a:defRPr/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УСЛОВНЫЕ ОБОЗНАЧЕНИЯ</a:t>
            </a:r>
          </a:p>
        </p:txBody>
      </p:sp>
      <p:grpSp>
        <p:nvGrpSpPr>
          <p:cNvPr id="1094" name="Группа 166"/>
          <p:cNvGrpSpPr>
            <a:grpSpLocks/>
          </p:cNvGrpSpPr>
          <p:nvPr/>
        </p:nvGrpSpPr>
        <p:grpSpPr bwMode="auto">
          <a:xfrm>
            <a:off x="6613525" y="5243513"/>
            <a:ext cx="331788" cy="295275"/>
            <a:chOff x="6305556" y="8259762"/>
            <a:chExt cx="330990" cy="296862"/>
          </a:xfrm>
        </p:grpSpPr>
        <p:grpSp>
          <p:nvGrpSpPr>
            <p:cNvPr id="1111" name="Группа 374"/>
            <p:cNvGrpSpPr>
              <a:grpSpLocks/>
            </p:cNvGrpSpPr>
            <p:nvPr/>
          </p:nvGrpSpPr>
          <p:grpSpPr bwMode="auto">
            <a:xfrm>
              <a:off x="6305556" y="8259762"/>
              <a:ext cx="330990" cy="296862"/>
              <a:chOff x="534974" y="6954971"/>
              <a:chExt cx="330206" cy="296241"/>
            </a:xfrm>
          </p:grpSpPr>
          <p:grpSp>
            <p:nvGrpSpPr>
              <p:cNvPr id="1113" name="Group 56"/>
              <p:cNvGrpSpPr>
                <a:grpSpLocks/>
              </p:cNvGrpSpPr>
              <p:nvPr/>
            </p:nvGrpSpPr>
            <p:grpSpPr bwMode="auto">
              <a:xfrm>
                <a:off x="534974" y="6954971"/>
                <a:ext cx="330206" cy="296241"/>
                <a:chOff x="-497" y="1"/>
                <a:chExt cx="20746" cy="19999"/>
              </a:xfrm>
            </p:grpSpPr>
            <p:sp>
              <p:nvSpPr>
                <p:cNvPr id="1115" name="Rectangle 57"/>
                <p:cNvSpPr>
                  <a:spLocks noChangeArrowheads="1"/>
                </p:cNvSpPr>
                <p:nvPr/>
              </p:nvSpPr>
              <p:spPr bwMode="auto">
                <a:xfrm>
                  <a:off x="0" y="7756"/>
                  <a:ext cx="20000" cy="12244"/>
                </a:xfrm>
                <a:prstGeom prst="rect">
                  <a:avLst/>
                </a:prstGeom>
                <a:noFill/>
                <a:ln w="25400">
                  <a:solidFill>
                    <a:srgbClr val="006600"/>
                  </a:solidFill>
                  <a:miter lim="800000"/>
                  <a:headEnd/>
                  <a:tailEnd/>
                </a:ln>
              </p:spPr>
              <p:txBody>
                <a:bodyPr lIns="126822" tIns="63454" rIns="126822" bIns="63454"/>
                <a:lstStyle/>
                <a:p>
                  <a:pPr defTabSz="1787525"/>
                  <a:endParaRPr lang="ru-RU" sz="3500">
                    <a:latin typeface="Calibri" pitchFamily="34" charset="0"/>
                  </a:endParaRPr>
                </a:p>
              </p:txBody>
            </p:sp>
            <p:sp>
              <p:nvSpPr>
                <p:cNvPr id="1116" name="Line 58"/>
                <p:cNvSpPr>
                  <a:spLocks noChangeShapeType="1"/>
                </p:cNvSpPr>
                <p:nvPr/>
              </p:nvSpPr>
              <p:spPr bwMode="auto">
                <a:xfrm flipV="1">
                  <a:off x="-497" y="1"/>
                  <a:ext cx="10828" cy="7593"/>
                </a:xfrm>
                <a:prstGeom prst="line">
                  <a:avLst/>
                </a:prstGeom>
                <a:noFill/>
                <a:ln w="25400">
                  <a:solidFill>
                    <a:srgbClr val="0066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17" name="Line 59"/>
                <p:cNvSpPr>
                  <a:spLocks noChangeShapeType="1"/>
                </p:cNvSpPr>
                <p:nvPr/>
              </p:nvSpPr>
              <p:spPr bwMode="auto">
                <a:xfrm>
                  <a:off x="9801" y="54"/>
                  <a:ext cx="10448" cy="7540"/>
                </a:xfrm>
                <a:prstGeom prst="line">
                  <a:avLst/>
                </a:prstGeom>
                <a:noFill/>
                <a:ln w="25400">
                  <a:solidFill>
                    <a:srgbClr val="0066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118" name="Group 60"/>
                <p:cNvGrpSpPr>
                  <a:grpSpLocks/>
                </p:cNvGrpSpPr>
                <p:nvPr/>
              </p:nvGrpSpPr>
              <p:grpSpPr bwMode="auto">
                <a:xfrm>
                  <a:off x="8652" y="3009"/>
                  <a:ext cx="3119" cy="3408"/>
                  <a:chOff x="-2659" y="0"/>
                  <a:chExt cx="26710" cy="20000"/>
                </a:xfrm>
              </p:grpSpPr>
              <p:sp>
                <p:nvSpPr>
                  <p:cNvPr id="1119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9649" y="0"/>
                    <a:ext cx="137" cy="20000"/>
                  </a:xfrm>
                  <a:prstGeom prst="line">
                    <a:avLst/>
                  </a:prstGeom>
                  <a:noFill/>
                  <a:ln w="25400">
                    <a:solidFill>
                      <a:srgbClr val="0066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20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-2659" y="11007"/>
                    <a:ext cx="26710" cy="140"/>
                  </a:xfrm>
                  <a:prstGeom prst="line">
                    <a:avLst/>
                  </a:prstGeom>
                  <a:noFill/>
                  <a:ln w="25400">
                    <a:solidFill>
                      <a:srgbClr val="0066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1114" name="Rectangle 57"/>
              <p:cNvSpPr>
                <a:spLocks noChangeArrowheads="1"/>
              </p:cNvSpPr>
              <p:nvPr/>
            </p:nvSpPr>
            <p:spPr bwMode="auto">
              <a:xfrm>
                <a:off x="614322" y="7067447"/>
                <a:ext cx="175536" cy="181368"/>
              </a:xfrm>
              <a:prstGeom prst="rect">
                <a:avLst/>
              </a:prstGeom>
              <a:noFill/>
              <a:ln w="25400">
                <a:solidFill>
                  <a:srgbClr val="006600"/>
                </a:solidFill>
                <a:miter lim="800000"/>
                <a:headEnd/>
                <a:tailEnd/>
              </a:ln>
            </p:spPr>
            <p:txBody>
              <a:bodyPr lIns="126822" tIns="63454" rIns="126822" bIns="63454"/>
              <a:lstStyle/>
              <a:p>
                <a:pPr defTabSz="1787525"/>
                <a:endParaRPr lang="ru-RU" sz="3500">
                  <a:latin typeface="Calibri" pitchFamily="34" charset="0"/>
                </a:endParaRPr>
              </a:p>
            </p:txBody>
          </p:sp>
        </p:grpSp>
        <p:cxnSp>
          <p:nvCxnSpPr>
            <p:cNvPr id="1112" name="Прямая соединительная линия 168"/>
            <p:cNvCxnSpPr>
              <a:cxnSpLocks noChangeShapeType="1"/>
              <a:stCxn id="1115" idx="1"/>
              <a:endCxn id="1115" idx="3"/>
            </p:cNvCxnSpPr>
            <p:nvPr/>
          </p:nvCxnSpPr>
          <p:spPr bwMode="auto">
            <a:xfrm rot="10800000" flipH="1">
              <a:off x="6313486" y="8465344"/>
              <a:ext cx="308770" cy="406"/>
            </a:xfrm>
            <a:prstGeom prst="line">
              <a:avLst/>
            </a:prstGeom>
            <a:noFill/>
            <a:ln w="25400">
              <a:solidFill>
                <a:srgbClr val="006600"/>
              </a:solidFill>
              <a:miter lim="800000"/>
              <a:headEnd/>
              <a:tailEnd/>
            </a:ln>
          </p:spPr>
        </p:cxnSp>
      </p:grpSp>
      <p:grpSp>
        <p:nvGrpSpPr>
          <p:cNvPr id="1095" name="Группа 177"/>
          <p:cNvGrpSpPr>
            <a:grpSpLocks/>
          </p:cNvGrpSpPr>
          <p:nvPr/>
        </p:nvGrpSpPr>
        <p:grpSpPr bwMode="auto">
          <a:xfrm>
            <a:off x="6613525" y="5661025"/>
            <a:ext cx="331788" cy="296863"/>
            <a:chOff x="6305556" y="8259762"/>
            <a:chExt cx="330990" cy="296862"/>
          </a:xfrm>
        </p:grpSpPr>
        <p:grpSp>
          <p:nvGrpSpPr>
            <p:cNvPr id="1101" name="Группа 374"/>
            <p:cNvGrpSpPr>
              <a:grpSpLocks/>
            </p:cNvGrpSpPr>
            <p:nvPr/>
          </p:nvGrpSpPr>
          <p:grpSpPr bwMode="auto">
            <a:xfrm>
              <a:off x="6305556" y="8259762"/>
              <a:ext cx="330990" cy="296862"/>
              <a:chOff x="534974" y="6954971"/>
              <a:chExt cx="330206" cy="296241"/>
            </a:xfrm>
          </p:grpSpPr>
          <p:grpSp>
            <p:nvGrpSpPr>
              <p:cNvPr id="1103" name="Group 56"/>
              <p:cNvGrpSpPr>
                <a:grpSpLocks/>
              </p:cNvGrpSpPr>
              <p:nvPr/>
            </p:nvGrpSpPr>
            <p:grpSpPr bwMode="auto">
              <a:xfrm>
                <a:off x="534974" y="6954971"/>
                <a:ext cx="330206" cy="296241"/>
                <a:chOff x="-497" y="1"/>
                <a:chExt cx="20746" cy="19999"/>
              </a:xfrm>
            </p:grpSpPr>
            <p:sp>
              <p:nvSpPr>
                <p:cNvPr id="1105" name="Rectangle 57"/>
                <p:cNvSpPr>
                  <a:spLocks noChangeArrowheads="1"/>
                </p:cNvSpPr>
                <p:nvPr/>
              </p:nvSpPr>
              <p:spPr bwMode="auto">
                <a:xfrm>
                  <a:off x="0" y="7756"/>
                  <a:ext cx="20000" cy="12244"/>
                </a:xfrm>
                <a:prstGeom prst="rect">
                  <a:avLst/>
                </a:prstGeom>
                <a:noFill/>
                <a:ln w="25400">
                  <a:solidFill>
                    <a:srgbClr val="0000FF"/>
                  </a:solidFill>
                  <a:miter lim="800000"/>
                  <a:headEnd/>
                  <a:tailEnd/>
                </a:ln>
              </p:spPr>
              <p:txBody>
                <a:bodyPr lIns="126822" tIns="63454" rIns="126822" bIns="63454"/>
                <a:lstStyle/>
                <a:p>
                  <a:pPr defTabSz="1787525"/>
                  <a:endParaRPr lang="ru-RU" sz="3500">
                    <a:latin typeface="Calibri" pitchFamily="34" charset="0"/>
                  </a:endParaRPr>
                </a:p>
              </p:txBody>
            </p:sp>
            <p:sp>
              <p:nvSpPr>
                <p:cNvPr id="1106" name="Line 58"/>
                <p:cNvSpPr>
                  <a:spLocks noChangeShapeType="1"/>
                </p:cNvSpPr>
                <p:nvPr/>
              </p:nvSpPr>
              <p:spPr bwMode="auto">
                <a:xfrm flipV="1">
                  <a:off x="-497" y="1"/>
                  <a:ext cx="10828" cy="7593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07" name="Line 59"/>
                <p:cNvSpPr>
                  <a:spLocks noChangeShapeType="1"/>
                </p:cNvSpPr>
                <p:nvPr/>
              </p:nvSpPr>
              <p:spPr bwMode="auto">
                <a:xfrm>
                  <a:off x="9801" y="54"/>
                  <a:ext cx="10448" cy="754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108" name="Group 60"/>
                <p:cNvGrpSpPr>
                  <a:grpSpLocks/>
                </p:cNvGrpSpPr>
                <p:nvPr/>
              </p:nvGrpSpPr>
              <p:grpSpPr bwMode="auto">
                <a:xfrm>
                  <a:off x="8652" y="3009"/>
                  <a:ext cx="3119" cy="3408"/>
                  <a:chOff x="-2659" y="0"/>
                  <a:chExt cx="26710" cy="20000"/>
                </a:xfrm>
              </p:grpSpPr>
              <p:sp>
                <p:nvSpPr>
                  <p:cNvPr id="1109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9649" y="0"/>
                    <a:ext cx="137" cy="20000"/>
                  </a:xfrm>
                  <a:prstGeom prst="line">
                    <a:avLst/>
                  </a:prstGeom>
                  <a:noFill/>
                  <a:ln w="25400">
                    <a:solidFill>
                      <a:srgbClr val="0000FF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10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-2659" y="11007"/>
                    <a:ext cx="26710" cy="140"/>
                  </a:xfrm>
                  <a:prstGeom prst="line">
                    <a:avLst/>
                  </a:prstGeom>
                  <a:noFill/>
                  <a:ln w="25400">
                    <a:solidFill>
                      <a:srgbClr val="0000FF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1104" name="Rectangle 57"/>
              <p:cNvSpPr>
                <a:spLocks noChangeArrowheads="1"/>
              </p:cNvSpPr>
              <p:nvPr/>
            </p:nvSpPr>
            <p:spPr bwMode="auto">
              <a:xfrm>
                <a:off x="614322" y="7067447"/>
                <a:ext cx="175536" cy="181368"/>
              </a:xfrm>
              <a:prstGeom prst="rect">
                <a:avLst/>
              </a:prstGeom>
              <a:noFill/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lIns="126822" tIns="63454" rIns="126822" bIns="63454"/>
              <a:lstStyle/>
              <a:p>
                <a:pPr defTabSz="1787525"/>
                <a:endParaRPr lang="ru-RU" sz="3500">
                  <a:latin typeface="Calibri" pitchFamily="34" charset="0"/>
                </a:endParaRPr>
              </a:p>
            </p:txBody>
          </p:sp>
        </p:grpSp>
        <p:cxnSp>
          <p:nvCxnSpPr>
            <p:cNvPr id="1102" name="Прямая соединительная линия 179"/>
            <p:cNvCxnSpPr>
              <a:cxnSpLocks noChangeShapeType="1"/>
              <a:stCxn id="1105" idx="1"/>
              <a:endCxn id="1105" idx="3"/>
            </p:cNvCxnSpPr>
            <p:nvPr/>
          </p:nvCxnSpPr>
          <p:spPr bwMode="auto">
            <a:xfrm rot="10800000" flipH="1">
              <a:off x="6313486" y="8465344"/>
              <a:ext cx="308770" cy="40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miter lim="800000"/>
              <a:headEnd/>
              <a:tailEnd/>
            </a:ln>
          </p:spPr>
        </p:cxnSp>
      </p:grpSp>
      <p:sp>
        <p:nvSpPr>
          <p:cNvPr id="1096" name="Rectangle 18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100" b="1" smtClean="0">
                <a:solidFill>
                  <a:schemeClr val="tx1"/>
                </a:solidFill>
              </a:rPr>
              <a:t>УСЛОВНЫЕ ОБОЗНАЧЕНИЯ</a:t>
            </a:r>
          </a:p>
        </p:txBody>
      </p:sp>
      <p:sp>
        <p:nvSpPr>
          <p:cNvPr id="1097" name="Rectangle 75"/>
          <p:cNvSpPr>
            <a:spLocks noChangeArrowheads="1"/>
          </p:cNvSpPr>
          <p:nvPr/>
        </p:nvSpPr>
        <p:spPr bwMode="auto">
          <a:xfrm>
            <a:off x="6113463" y="4800600"/>
            <a:ext cx="676275" cy="36036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1273" tIns="45639" rIns="91273" bIns="45639" anchor="ctr"/>
          <a:lstStyle/>
          <a:p>
            <a:pPr algn="ctr" defTabSz="654050"/>
            <a:r>
              <a:rPr lang="ru-RU" sz="2000" b="1">
                <a:latin typeface="Calibri" pitchFamily="34" charset="0"/>
              </a:rPr>
              <a:t>Зерн</a:t>
            </a:r>
          </a:p>
        </p:txBody>
      </p:sp>
      <p:sp>
        <p:nvSpPr>
          <p:cNvPr id="1098" name="Text Box 34"/>
          <p:cNvSpPr txBox="1">
            <a:spLocks noChangeArrowheads="1"/>
          </p:cNvSpPr>
          <p:nvPr/>
        </p:nvSpPr>
        <p:spPr bwMode="auto">
          <a:xfrm>
            <a:off x="6902450" y="4729163"/>
            <a:ext cx="5522913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474" tIns="88753" rIns="177474" bIns="88753">
            <a:spAutoFit/>
          </a:bodyPr>
          <a:lstStyle/>
          <a:p>
            <a:pPr defTabSz="1784350">
              <a:spcBef>
                <a:spcPct val="50000"/>
              </a:spcBef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- Зерносклады, 7 тонн </a:t>
            </a:r>
            <a:r>
              <a:rPr lang="ru-RU" sz="13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(наименование основного </a:t>
            </a:r>
            <a:r>
              <a:rPr lang="en-US" sz="13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3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имущества) ;</a:t>
            </a:r>
            <a:endParaRPr lang="ru-RU" sz="15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99" name="AutoShape 187"/>
          <p:cNvSpPr>
            <a:spLocks noChangeArrowheads="1"/>
          </p:cNvSpPr>
          <p:nvPr/>
        </p:nvSpPr>
        <p:spPr bwMode="auto">
          <a:xfrm>
            <a:off x="6329363" y="8040688"/>
            <a:ext cx="420687" cy="360362"/>
          </a:xfrm>
          <a:prstGeom prst="triangle">
            <a:avLst>
              <a:gd name="adj" fmla="val 50000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00" name="Text Box 55"/>
          <p:cNvSpPr txBox="1">
            <a:spLocks noChangeArrowheads="1"/>
          </p:cNvSpPr>
          <p:nvPr/>
        </p:nvSpPr>
        <p:spPr bwMode="auto">
          <a:xfrm>
            <a:off x="6834188" y="7969250"/>
            <a:ext cx="1439862" cy="40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484" tIns="88756" rIns="177484" bIns="88756">
            <a:spAutoFit/>
          </a:bodyPr>
          <a:lstStyle/>
          <a:p>
            <a:pPr defTabSz="1787525"/>
            <a:r>
              <a:rPr lang="ru-RU" sz="1500">
                <a:latin typeface="Times New Roman" pitchFamily="18" charset="0"/>
                <a:cs typeface="Times New Roman" pitchFamily="18" charset="0"/>
              </a:rPr>
              <a:t>- ГРС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35"/>
          <p:cNvSpPr>
            <a:spLocks noChangeArrowheads="1"/>
          </p:cNvSpPr>
          <p:nvPr/>
        </p:nvSpPr>
        <p:spPr bwMode="auto">
          <a:xfrm>
            <a:off x="0" y="0"/>
            <a:ext cx="12801600" cy="1905000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202269" tIns="101139" rIns="202269" bIns="101139">
            <a:spAutoFit/>
          </a:bodyPr>
          <a:lstStyle/>
          <a:p>
            <a:pPr algn="ctr" defTabSz="2835275">
              <a:lnSpc>
                <a:spcPct val="90000"/>
              </a:lnSpc>
            </a:pPr>
            <a:r>
              <a:rPr lang="ru-RU" sz="3100">
                <a:latin typeface="Times New Roman" pitchFamily="18" charset="0"/>
              </a:rPr>
              <a:t>Паспорт территории поселка Мичуринский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  <a:endParaRPr lang="ru-RU" sz="3100">
              <a:latin typeface="Times New Roman" pitchFamily="18" charset="0"/>
              <a:cs typeface="Arial" charset="0"/>
            </a:endParaRPr>
          </a:p>
          <a:p>
            <a:pPr algn="ctr" defTabSz="2835275">
              <a:lnSpc>
                <a:spcPct val="90000"/>
              </a:lnSpc>
            </a:pPr>
            <a:r>
              <a:rPr lang="ru-RU" sz="3100">
                <a:latin typeface="Times New Roman" pitchFamily="18" charset="0"/>
              </a:rPr>
              <a:t>Выписка из Расписания выезда подразделений пожарной охраны на тушение пожаров</a:t>
            </a:r>
          </a:p>
        </p:txBody>
      </p:sp>
      <p:graphicFrame>
        <p:nvGraphicFramePr>
          <p:cNvPr id="429371" name="Group 315"/>
          <p:cNvGraphicFramePr>
            <a:graphicFrameLocks noGrp="1"/>
          </p:cNvGraphicFramePr>
          <p:nvPr/>
        </p:nvGraphicFramePr>
        <p:xfrm>
          <a:off x="331788" y="2135188"/>
          <a:ext cx="12190412" cy="4315052"/>
        </p:xfrm>
        <a:graphic>
          <a:graphicData uri="http://schemas.openxmlformats.org/drawingml/2006/table">
            <a:tbl>
              <a:tblPr/>
              <a:tblGrid>
                <a:gridCol w="341312"/>
                <a:gridCol w="1470025"/>
                <a:gridCol w="1195388"/>
                <a:gridCol w="1868487"/>
                <a:gridCol w="995363"/>
                <a:gridCol w="1474787"/>
                <a:gridCol w="941388"/>
                <a:gridCol w="947737"/>
                <a:gridCol w="2955925"/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Номер (ранг) пожара: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Дополнительные силы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</a:tr>
              <a:tr h="266700">
                <a:tc row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муниципальных образований и населенных пунктов 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1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2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589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Привлекаемые подразделения и техника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Расчетное время прибытия, мин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Привлекаемые подразделения и техника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Расчетное время прибытия, мин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 Мичуринский сельсовет</a:t>
                      </a: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5113">
                <a:tc rowSpan="2"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п. Мичуринский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ПСЧ-21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АЦ-40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ПСЧ-21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АЦ-40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ПСЧ-12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АЦ-40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ПСЧ-12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АЦ-40(Р)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 по видам техники предназначенной для целей пожаротушения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АЦ-2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АЦ-2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7694" name="Group 302"/>
          <p:cNvGraphicFramePr>
            <a:graphicFrameLocks noGrp="1"/>
          </p:cNvGraphicFramePr>
          <p:nvPr/>
        </p:nvGraphicFramePr>
        <p:xfrm>
          <a:off x="134938" y="911225"/>
          <a:ext cx="12568237" cy="7646303"/>
        </p:xfrm>
        <a:graphic>
          <a:graphicData uri="http://schemas.openxmlformats.org/drawingml/2006/table">
            <a:tbl>
              <a:tblPr/>
              <a:tblGrid>
                <a:gridCol w="2389187"/>
                <a:gridCol w="581025"/>
                <a:gridCol w="639763"/>
                <a:gridCol w="657225"/>
                <a:gridCol w="720725"/>
                <a:gridCol w="717550"/>
                <a:gridCol w="728662"/>
                <a:gridCol w="1000125"/>
                <a:gridCol w="1000125"/>
                <a:gridCol w="871538"/>
                <a:gridCol w="873125"/>
                <a:gridCol w="1003300"/>
                <a:gridCol w="1385887"/>
              </a:tblGrid>
              <a:tr h="365125">
                <a:tc rowSpan="3"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подр-я</a:t>
                      </a: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старший (звание, Ф.И.О., телефон)</a:t>
                      </a: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Привл.  в соотв. с пасп-м территории (планами применения)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Привлекалось фактически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Нормативное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79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Нормативн. документ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Временные показатели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Расстояние до места ЧС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Недостатки в реагировании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2698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Получение  инф.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убытия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прибытия</a:t>
                      </a: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2725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МЧС России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7013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Органы управления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ГУ МЧС России по НСО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ст. ОДС т. 8-983-314-10-61 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Приказ МЧС №647 от 23.11.2009   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25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 ГУ МЧС России по НСО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1-й зам. НГУ  т. 8-913-926-69-51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Приказ МЧС №647 от 23.11.2009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гарнизона пожарной охраны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Баулин Сергей Петрович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 8-913-744-99-79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Ч+0.40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Приказ ГУ/ГБУ от 23.11.09 № 826/260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Силы и средства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ФПС ПСЧ-12, 21, 26 ОФПС-3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Баулин  Сергей  Петрович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 8-913-744-99-79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(город) 20 (село)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ФЗ-123 «Технический регламент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13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за МЧС России по НСО: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138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ФП РСЧС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4313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Органы управления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 ГУ МВД  России по Новосибирской области         т. 8-383-232-70-89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 регламент»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 ТЦМК  т. 8-383-271-86-32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 регламент»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138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Силы и средства 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МВД России: 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Межмуниципальный отдел МВД России «</a:t>
                      </a: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Искитимский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»,  Борисов Е.В.  т. 8-383-43-29-525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Дежурный  т. 8-383-43-29-861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 регламент»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96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Минздравсоцразвития: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6349">
                <a:tc>
                  <a:txBody>
                    <a:bodyPr/>
                    <a:lstStyle/>
                    <a:p>
                      <a:pPr algn="ctr" defTabSz="1279525"/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БСМП, </a:t>
                      </a:r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Бердская ЦГБ</a:t>
                      </a: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</a:p>
                    <a:p>
                      <a:pPr algn="ctr" defTabSz="1279525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Глав. врач – </a:t>
                      </a:r>
                      <a:r>
                        <a:rPr lang="ru-RU" sz="9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Краморов</a:t>
                      </a:r>
                      <a:r>
                        <a:rPr lang="ru-RU" sz="9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Ю.Н.</a:t>
                      </a:r>
                    </a:p>
                    <a:p>
                      <a:pPr algn="ctr" defTabSz="1279525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раб. тел. 8-383-41-2-66-75 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Приемн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покой. т. 8-383-41-26-677 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СМП Ч+0.02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ВСБ  Ч+0.30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Приказ УЗО № 206 от 23.03.2004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за ФП РСЧС: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5576" name="Rectangle 268"/>
          <p:cNvSpPr>
            <a:spLocks noGrp="1" noChangeArrowheads="1"/>
          </p:cNvSpPr>
          <p:nvPr>
            <p:ph type="title" idx="4294967295"/>
          </p:nvPr>
        </p:nvSpPr>
        <p:spPr>
          <a:xfrm>
            <a:off x="639763" y="384175"/>
            <a:ext cx="11522075" cy="314325"/>
          </a:xfrm>
        </p:spPr>
        <p:txBody>
          <a:bodyPr/>
          <a:lstStyle/>
          <a:p>
            <a:pPr eaLnBrk="1" hangingPunct="1"/>
            <a:r>
              <a:rPr lang="ru-RU" sz="1300" smtClean="0">
                <a:solidFill>
                  <a:schemeClr val="tx1"/>
                </a:solidFill>
              </a:rPr>
              <a:t>Ведомость</a:t>
            </a:r>
            <a:br>
              <a:rPr lang="ru-RU" sz="1300" smtClean="0">
                <a:solidFill>
                  <a:schemeClr val="tx1"/>
                </a:solidFill>
              </a:rPr>
            </a:br>
            <a:r>
              <a:rPr lang="ru-RU" sz="1300" smtClean="0">
                <a:solidFill>
                  <a:schemeClr val="tx1"/>
                </a:solidFill>
              </a:rPr>
              <a:t>привлечения сил и средств</a:t>
            </a:r>
          </a:p>
        </p:txBody>
      </p:sp>
      <p:sp>
        <p:nvSpPr>
          <p:cNvPr id="55577" name="Text Box 15"/>
          <p:cNvSpPr txBox="1">
            <a:spLocks noChangeArrowheads="1"/>
          </p:cNvSpPr>
          <p:nvPr/>
        </p:nvSpPr>
        <p:spPr bwMode="auto">
          <a:xfrm>
            <a:off x="0" y="-23813"/>
            <a:ext cx="12801600" cy="747713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lIns="213732" tIns="106875" rIns="213732" bIns="106875">
            <a:spAutoFit/>
          </a:bodyPr>
          <a:lstStyle/>
          <a:p>
            <a:pPr algn="ctr" defTabSz="3649663">
              <a:lnSpc>
                <a:spcPct val="80000"/>
              </a:lnSpc>
            </a:pPr>
            <a:r>
              <a:rPr lang="ru-RU" sz="2400">
                <a:latin typeface="Times New Roman" pitchFamily="18" charset="0"/>
              </a:rPr>
              <a:t>Ведомость</a:t>
            </a:r>
          </a:p>
          <a:p>
            <a:pPr algn="ctr" defTabSz="3649663">
              <a:lnSpc>
                <a:spcPct val="80000"/>
              </a:lnSpc>
            </a:pPr>
            <a:r>
              <a:rPr lang="ru-RU" sz="2000">
                <a:latin typeface="Times New Roman" pitchFamily="18" charset="0"/>
              </a:rPr>
              <a:t>привлечения сил и средств для ликвидации последствий ЧС,  вызванной риском </a:t>
            </a:r>
            <a:r>
              <a:rPr lang="ru-RU" sz="1800">
                <a:latin typeface="Times New Roman" pitchFamily="18" charset="0"/>
              </a:rPr>
              <a:t>техногенных пожаров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8715" name="Group 299"/>
          <p:cNvGraphicFramePr>
            <a:graphicFrameLocks noGrp="1"/>
          </p:cNvGraphicFramePr>
          <p:nvPr/>
        </p:nvGraphicFramePr>
        <p:xfrm>
          <a:off x="134938" y="768350"/>
          <a:ext cx="12568237" cy="8017910"/>
        </p:xfrm>
        <a:graphic>
          <a:graphicData uri="http://schemas.openxmlformats.org/drawingml/2006/table">
            <a:tbl>
              <a:tblPr/>
              <a:tblGrid>
                <a:gridCol w="2389187"/>
                <a:gridCol w="581025"/>
                <a:gridCol w="639763"/>
                <a:gridCol w="657225"/>
                <a:gridCol w="720725"/>
                <a:gridCol w="717550"/>
                <a:gridCol w="728662"/>
                <a:gridCol w="1000125"/>
                <a:gridCol w="1000125"/>
                <a:gridCol w="871538"/>
                <a:gridCol w="873125"/>
                <a:gridCol w="1003300"/>
                <a:gridCol w="1385887"/>
              </a:tblGrid>
              <a:tr h="365125">
                <a:tc rowSpan="3"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подр-я</a:t>
                      </a: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старший (звание, Ф.И.О., телефон)</a:t>
                      </a: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Привл. в соотв. с пасп-м территории (планами применения)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Привлекалось фактически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Нормативное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79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Нормативн. документ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Временные показатели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Расстояние до места ЧС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Недостатки в реагировании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2714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75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Получение  инф.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убытия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прибытия</a:t>
                      </a: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3838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ТП РСЧС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1775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Органы управления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КЧС и ОПБ  муниципального образования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294" marR="91294" marT="45647" marB="4564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294" marR="91294" marT="45647" marB="4564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Постановление главы района от 12.05.2014 № 1060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КЧС и ОПБ субъекта 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Решение КЧСПБ Правительства НСО от  10.02.11 №4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 (КЧС и ОПБ муниципального образования)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Постановление главы района от 12.05.2014 № 1060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 (КЧС и ОПБ субъекта) 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Решение КЧСПБ Правительства НСО от  10.02.11 №4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Силы и средства 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Искитимский ПСО АСС НСО Захаров И.М. 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тел. 8-383-43-26-611; моб. 8-913-762-66-11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Ч+1.15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Положение об оперативно-технической готовности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ПЧ-102  </a:t>
                      </a:r>
                      <a:r>
                        <a:rPr kumimoji="0" lang="ru-RU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Грабченко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В.Е.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 8(38343)  91-061; 8-913- 376-27-03;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Ч+0.05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ФЗ-123 «Технический регламент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ОАО РЭС </a:t>
                      </a:r>
                      <a:r>
                        <a:rPr kumimoji="0" lang="ru-RU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Бердские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РЭС филиал  «</a:t>
                      </a:r>
                      <a:r>
                        <a:rPr kumimoji="0" lang="ru-RU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Черепановские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электросети» </a:t>
                      </a:r>
                      <a:r>
                        <a:rPr kumimoji="0" lang="ru-RU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Мысякин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К.Ю.</a:t>
                      </a:r>
                    </a:p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т.8-383-41-24-411,  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Технический регламент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06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ВПО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Диспетчер ЦППС гарнизона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 </a:t>
                      </a: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8-383-43-20-698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(город) 20 (село)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ФЗ-123 «Технический регламент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06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ДПО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Диспетчер ЦППС гарнизона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 </a:t>
                      </a: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8-383-43-20-698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(город) 20 (село)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ФЗ-123 «Технический регламент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83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за ТП РСЧС: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министерства и ведомства (организации)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Прокуратура 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Ч+0.50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регламент»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ФСБ 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Ч+0.50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регламент»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 за другие министерства и ведомства: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185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6600" name="Rectangle 295"/>
          <p:cNvSpPr>
            <a:spLocks noGrp="1" noChangeArrowheads="1"/>
          </p:cNvSpPr>
          <p:nvPr>
            <p:ph type="title" idx="4294967295"/>
          </p:nvPr>
        </p:nvSpPr>
        <p:spPr>
          <a:xfrm>
            <a:off x="639763" y="384175"/>
            <a:ext cx="11522075" cy="239713"/>
          </a:xfrm>
        </p:spPr>
        <p:txBody>
          <a:bodyPr/>
          <a:lstStyle/>
          <a:p>
            <a:pPr eaLnBrk="1" hangingPunct="1"/>
            <a:r>
              <a:rPr lang="ru-RU" sz="1300" smtClean="0">
                <a:solidFill>
                  <a:schemeClr val="tx1"/>
                </a:solidFill>
              </a:rPr>
              <a:t>Ведомость</a:t>
            </a:r>
            <a:br>
              <a:rPr lang="ru-RU" sz="1300" smtClean="0">
                <a:solidFill>
                  <a:schemeClr val="tx1"/>
                </a:solidFill>
              </a:rPr>
            </a:br>
            <a:r>
              <a:rPr lang="ru-RU" sz="1300" smtClean="0">
                <a:solidFill>
                  <a:schemeClr val="tx1"/>
                </a:solidFill>
              </a:rPr>
              <a:t>привлечения сил и средств</a:t>
            </a:r>
          </a:p>
        </p:txBody>
      </p:sp>
      <p:sp>
        <p:nvSpPr>
          <p:cNvPr id="56601" name="Text Box 15"/>
          <p:cNvSpPr txBox="1">
            <a:spLocks noChangeArrowheads="1"/>
          </p:cNvSpPr>
          <p:nvPr/>
        </p:nvSpPr>
        <p:spPr bwMode="auto">
          <a:xfrm>
            <a:off x="0" y="-23813"/>
            <a:ext cx="12801600" cy="747713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lIns="213732" tIns="106875" rIns="213732" bIns="106875">
            <a:spAutoFit/>
          </a:bodyPr>
          <a:lstStyle/>
          <a:p>
            <a:pPr algn="ctr" defTabSz="3649663">
              <a:lnSpc>
                <a:spcPct val="80000"/>
              </a:lnSpc>
            </a:pPr>
            <a:r>
              <a:rPr lang="ru-RU" sz="2400">
                <a:latin typeface="Times New Roman" pitchFamily="18" charset="0"/>
              </a:rPr>
              <a:t>Ведомость</a:t>
            </a:r>
          </a:p>
          <a:p>
            <a:pPr algn="ctr" defTabSz="3649663">
              <a:lnSpc>
                <a:spcPct val="80000"/>
              </a:lnSpc>
            </a:pPr>
            <a:r>
              <a:rPr lang="ru-RU" sz="2000">
                <a:latin typeface="Times New Roman" pitchFamily="18" charset="0"/>
              </a:rPr>
              <a:t>привлечения сил и средств для ликвидации последствий ЧС,  вызванной риском </a:t>
            </a:r>
            <a:r>
              <a:rPr lang="ru-RU" sz="1800">
                <a:latin typeface="Times New Roman" pitchFamily="18" charset="0"/>
              </a:rPr>
              <a:t>техногенных пожаров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1920875" y="5440363"/>
            <a:ext cx="8959850" cy="2454275"/>
          </a:xfrm>
        </p:spPr>
        <p:txBody>
          <a:bodyPr lIns="127646" tIns="63840" rIns="127646" bIns="63840"/>
          <a:lstStyle/>
          <a:p>
            <a:pPr marL="0" indent="0" algn="ctr" eaLnBrk="1" hangingPunct="1">
              <a:buFontTx/>
              <a:buNone/>
            </a:pPr>
            <a:r>
              <a:rPr lang="ru-RU" smtClean="0"/>
              <a:t>Титульный лист</a:t>
            </a:r>
          </a:p>
        </p:txBody>
      </p:sp>
      <p:pic>
        <p:nvPicPr>
          <p:cNvPr id="57347" name="Picture 3" descr="заставка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01600" cy="960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260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3122613"/>
            <a:ext cx="12801600" cy="3365500"/>
          </a:xfrm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127646" tIns="63840" rIns="127646" bIns="63840"/>
          <a:lstStyle/>
          <a:p>
            <a:pPr eaLnBrk="1" hangingPunct="1">
              <a:defRPr/>
            </a:pPr>
            <a:r>
              <a:rPr lang="ru-RU" sz="4300" b="1" smtClean="0">
                <a:solidFill>
                  <a:srgbClr val="FFFF00"/>
                </a:solidFill>
              </a:rPr>
              <a:t>РИСКИ ВОЗНИКНОВЕНИЯ ЧС </a:t>
            </a:r>
            <a:br>
              <a:rPr lang="ru-RU" sz="4300" b="1" smtClean="0">
                <a:solidFill>
                  <a:srgbClr val="FFFF00"/>
                </a:solidFill>
              </a:rPr>
            </a:br>
            <a:r>
              <a:rPr lang="ru-RU" sz="4300" b="1" smtClean="0">
                <a:solidFill>
                  <a:srgbClr val="FFFF00"/>
                </a:solidFill>
              </a:rPr>
              <a:t>ПРИРОДНОГО ХАРАКТЕРА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59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1925" y="2120900"/>
            <a:ext cx="10009188" cy="745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1" name="Oval 63"/>
          <p:cNvSpPr>
            <a:spLocks noChangeArrowheads="1"/>
          </p:cNvSpPr>
          <p:nvPr/>
        </p:nvSpPr>
        <p:spPr bwMode="auto">
          <a:xfrm rot="3151957">
            <a:off x="6895306" y="4017170"/>
            <a:ext cx="1260475" cy="1674812"/>
          </a:xfrm>
          <a:prstGeom prst="ellipse">
            <a:avLst/>
          </a:prstGeom>
          <a:solidFill>
            <a:srgbClr val="FFFF00">
              <a:alpha val="21176"/>
            </a:srgbClr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rot="10800000" vert="eaVert" wrap="none" lIns="91125" tIns="45564" rIns="91125" bIns="45564" anchor="ctr"/>
          <a:lstStyle/>
          <a:p>
            <a:pPr algn="ctr" defTabSz="911225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58372" name="Line 22"/>
          <p:cNvSpPr>
            <a:spLocks noChangeShapeType="1"/>
          </p:cNvSpPr>
          <p:nvPr/>
        </p:nvSpPr>
        <p:spPr bwMode="auto">
          <a:xfrm flipH="1">
            <a:off x="3954463" y="3935413"/>
            <a:ext cx="144462" cy="219075"/>
          </a:xfrm>
          <a:prstGeom prst="line">
            <a:avLst/>
          </a:prstGeom>
          <a:noFill/>
          <a:ln w="57150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8373" name="Text Box 553"/>
          <p:cNvSpPr txBox="1">
            <a:spLocks noChangeArrowheads="1"/>
          </p:cNvSpPr>
          <p:nvPr/>
        </p:nvSpPr>
        <p:spPr bwMode="auto">
          <a:xfrm>
            <a:off x="-9525" y="-23813"/>
            <a:ext cx="12801600" cy="1584326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64889" tIns="32448" rIns="64889" bIns="32448" anchor="ctr" anchorCtr="1"/>
          <a:lstStyle/>
          <a:p>
            <a:pPr algn="ctr" defTabSz="1784350"/>
            <a:r>
              <a:rPr lang="ru-RU" sz="3100">
                <a:latin typeface="Times New Roman" pitchFamily="18" charset="0"/>
              </a:rPr>
              <a:t>Паспорт территории поселка Мичуринский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  <a:endParaRPr lang="ru-RU" sz="3100">
              <a:latin typeface="Times New Roman" pitchFamily="18" charset="0"/>
              <a:cs typeface="Times New Roman" pitchFamily="18" charset="0"/>
            </a:endParaRPr>
          </a:p>
          <a:p>
            <a:pPr algn="ctr" defTabSz="1784350"/>
            <a:r>
              <a:rPr lang="ru-RU" sz="3100">
                <a:latin typeface="Times New Roman" pitchFamily="18" charset="0"/>
                <a:cs typeface="Times New Roman" pitchFamily="18" charset="0"/>
              </a:rPr>
              <a:t>Риски возникновения природных пожаров (слайд №1)</a:t>
            </a:r>
          </a:p>
        </p:txBody>
      </p:sp>
      <p:sp>
        <p:nvSpPr>
          <p:cNvPr id="58374" name="AutoShape 252"/>
          <p:cNvSpPr>
            <a:spLocks noChangeArrowheads="1"/>
          </p:cNvSpPr>
          <p:nvPr/>
        </p:nvSpPr>
        <p:spPr bwMode="auto">
          <a:xfrm>
            <a:off x="134938" y="4440238"/>
            <a:ext cx="1731962" cy="592137"/>
          </a:xfrm>
          <a:prstGeom prst="wedgeRectCallout">
            <a:avLst>
              <a:gd name="adj1" fmla="val 51560"/>
              <a:gd name="adj2" fmla="val -10200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27588" tIns="63805" rIns="127588" bIns="63805">
            <a:spAutoFit/>
          </a:bodyPr>
          <a:lstStyle/>
          <a:p>
            <a:pPr algn="ctr" defTabSz="1279525"/>
            <a:r>
              <a:rPr lang="ru-RU" sz="1000" b="1">
                <a:latin typeface="Calibri" pitchFamily="34" charset="0"/>
              </a:rPr>
              <a:t>Заградительная полоса.</a:t>
            </a:r>
          </a:p>
          <a:p>
            <a:pPr algn="ctr" defTabSz="1279525"/>
            <a:r>
              <a:rPr lang="ru-RU" sz="1000" i="1">
                <a:latin typeface="Calibri" pitchFamily="34" charset="0"/>
              </a:rPr>
              <a:t>Ширина – 2.5 м.</a:t>
            </a:r>
          </a:p>
          <a:p>
            <a:pPr algn="ctr" defTabSz="1279525"/>
            <a:r>
              <a:rPr lang="ru-RU" sz="1000" i="1">
                <a:latin typeface="Calibri" pitchFamily="34" charset="0"/>
              </a:rPr>
              <a:t>Длинна  - 16 км</a:t>
            </a:r>
            <a:endParaRPr lang="ru-RU" sz="1000">
              <a:latin typeface="Calibri" pitchFamily="34" charset="0"/>
            </a:endParaRPr>
          </a:p>
        </p:txBody>
      </p:sp>
      <p:grpSp>
        <p:nvGrpSpPr>
          <p:cNvPr id="58375" name="Группа 153"/>
          <p:cNvGrpSpPr>
            <a:grpSpLocks/>
          </p:cNvGrpSpPr>
          <p:nvPr/>
        </p:nvGrpSpPr>
        <p:grpSpPr bwMode="auto">
          <a:xfrm rot="-1466637">
            <a:off x="8345488" y="9191625"/>
            <a:ext cx="1000125" cy="74613"/>
            <a:chOff x="6757196" y="7872434"/>
            <a:chExt cx="1073158" cy="153323"/>
          </a:xfrm>
        </p:grpSpPr>
        <p:cxnSp>
          <p:nvCxnSpPr>
            <p:cNvPr id="58695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96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97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98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99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700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701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702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703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58376" name="Группа 153"/>
          <p:cNvGrpSpPr>
            <a:grpSpLocks/>
          </p:cNvGrpSpPr>
          <p:nvPr/>
        </p:nvGrpSpPr>
        <p:grpSpPr bwMode="auto">
          <a:xfrm rot="-8652828">
            <a:off x="9136063" y="5810250"/>
            <a:ext cx="1000125" cy="74613"/>
            <a:chOff x="6757196" y="7872434"/>
            <a:chExt cx="1073158" cy="153323"/>
          </a:xfrm>
        </p:grpSpPr>
        <p:cxnSp>
          <p:nvCxnSpPr>
            <p:cNvPr id="58686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87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88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89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90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91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92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93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94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58377" name="Группа 118"/>
          <p:cNvGrpSpPr>
            <a:grpSpLocks/>
          </p:cNvGrpSpPr>
          <p:nvPr/>
        </p:nvGrpSpPr>
        <p:grpSpPr bwMode="auto">
          <a:xfrm>
            <a:off x="3590925" y="4513263"/>
            <a:ext cx="938213" cy="365125"/>
            <a:chOff x="3186092" y="7871693"/>
            <a:chExt cx="721494" cy="372283"/>
          </a:xfrm>
        </p:grpSpPr>
        <p:sp>
          <p:nvSpPr>
            <p:cNvPr id="58683" name="Rectangle 9"/>
            <p:cNvSpPr>
              <a:spLocks noChangeArrowheads="1"/>
            </p:cNvSpPr>
            <p:nvPr/>
          </p:nvSpPr>
          <p:spPr bwMode="auto">
            <a:xfrm>
              <a:off x="3186092" y="7871693"/>
              <a:ext cx="721494" cy="326962"/>
            </a:xfrm>
            <a:prstGeom prst="rect">
              <a:avLst/>
            </a:prstGeom>
            <a:solidFill>
              <a:schemeClr val="bg1">
                <a:alpha val="49019"/>
              </a:schemeClr>
            </a:solidFill>
            <a:ln w="25400">
              <a:solidFill>
                <a:srgbClr val="FF0000"/>
              </a:solidFill>
              <a:miter lim="800000"/>
              <a:headEnd/>
              <a:tailEnd/>
            </a:ln>
          </p:spPr>
          <p:txBody>
            <a:bodyPr lIns="24717" tIns="24717" rIns="24717" bIns="24717">
              <a:spAutoFit/>
            </a:bodyPr>
            <a:lstStyle/>
            <a:p>
              <a:pPr defTabSz="1789113"/>
              <a:r>
                <a:rPr lang="ru-RU" sz="800" b="1">
                  <a:latin typeface="Times New Roman" pitchFamily="18" charset="0"/>
                  <a:cs typeface="Times New Roman" pitchFamily="18" charset="0"/>
                </a:rPr>
                <a:t>       </a:t>
              </a:r>
              <a:r>
                <a:rPr lang="ru-RU" sz="800" b="1" u="sng">
                  <a:latin typeface="Times New Roman" pitchFamily="18" charset="0"/>
                  <a:cs typeface="Times New Roman" pitchFamily="18" charset="0"/>
                </a:rPr>
                <a:t>1-3     </a:t>
              </a:r>
            </a:p>
            <a:p>
              <a:pPr defTabSz="1789113"/>
              <a:r>
                <a:rPr lang="ru-RU" sz="800" b="1">
                  <a:latin typeface="Times New Roman" pitchFamily="18" charset="0"/>
                  <a:cs typeface="Times New Roman" pitchFamily="18" charset="0"/>
                </a:rPr>
                <a:t>        1/ 9</a:t>
              </a:r>
            </a:p>
          </p:txBody>
        </p:sp>
        <p:sp>
          <p:nvSpPr>
            <p:cNvPr id="58684" name="Rectangle 9"/>
            <p:cNvSpPr>
              <a:spLocks noChangeArrowheads="1"/>
            </p:cNvSpPr>
            <p:nvPr/>
          </p:nvSpPr>
          <p:spPr bwMode="auto">
            <a:xfrm>
              <a:off x="3215441" y="7871693"/>
              <a:ext cx="136961" cy="362571"/>
            </a:xfrm>
            <a:prstGeom prst="rect">
              <a:avLst/>
            </a:prstGeom>
            <a:solidFill>
              <a:schemeClr val="bg1">
                <a:alpha val="49019"/>
              </a:schemeClr>
            </a:solidFill>
            <a:ln w="47625">
              <a:noFill/>
              <a:miter lim="800000"/>
              <a:headEnd/>
              <a:tailEnd/>
            </a:ln>
          </p:spPr>
          <p:txBody>
            <a:bodyPr wrap="none" lIns="24717" tIns="24717" rIns="24717" bIns="24717">
              <a:spAutoFit/>
            </a:bodyPr>
            <a:lstStyle/>
            <a:p>
              <a:pPr algn="ctr" defTabSz="1789113"/>
              <a:r>
                <a:rPr lang="ru-RU" sz="2000"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58685" name="Rectangle 9"/>
            <p:cNvSpPr>
              <a:spLocks noChangeArrowheads="1"/>
            </p:cNvSpPr>
            <p:nvPr/>
          </p:nvSpPr>
          <p:spPr bwMode="auto">
            <a:xfrm>
              <a:off x="3685023" y="7881405"/>
              <a:ext cx="180985" cy="362571"/>
            </a:xfrm>
            <a:prstGeom prst="rect">
              <a:avLst/>
            </a:prstGeom>
            <a:solidFill>
              <a:schemeClr val="bg1">
                <a:alpha val="49019"/>
              </a:schemeClr>
            </a:solidFill>
            <a:ln w="47625">
              <a:noFill/>
              <a:miter lim="800000"/>
              <a:headEnd/>
              <a:tailEnd/>
            </a:ln>
          </p:spPr>
          <p:txBody>
            <a:bodyPr wrap="none" lIns="24717" tIns="24717" rIns="24717" bIns="24717">
              <a:spAutoFit/>
            </a:bodyPr>
            <a:lstStyle/>
            <a:p>
              <a:pPr algn="ctr" defTabSz="1789113"/>
              <a:r>
                <a:rPr lang="ru-RU" sz="2000">
                  <a:latin typeface="Times New Roman" pitchFamily="18" charset="0"/>
                  <a:cs typeface="Times New Roman" pitchFamily="18" charset="0"/>
                </a:rPr>
                <a:t>А</a:t>
              </a:r>
            </a:p>
          </p:txBody>
        </p:sp>
      </p:grpSp>
      <p:grpSp>
        <p:nvGrpSpPr>
          <p:cNvPr id="58378" name="Группа 153"/>
          <p:cNvGrpSpPr>
            <a:grpSpLocks/>
          </p:cNvGrpSpPr>
          <p:nvPr/>
        </p:nvGrpSpPr>
        <p:grpSpPr bwMode="auto">
          <a:xfrm rot="-7423326">
            <a:off x="6328569" y="3247231"/>
            <a:ext cx="1000125" cy="74613"/>
            <a:chOff x="6757196" y="7872434"/>
            <a:chExt cx="1073158" cy="153323"/>
          </a:xfrm>
        </p:grpSpPr>
        <p:cxnSp>
          <p:nvCxnSpPr>
            <p:cNvPr id="58674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75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76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77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78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79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80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81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82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58379" name="Группа 153"/>
          <p:cNvGrpSpPr>
            <a:grpSpLocks/>
          </p:cNvGrpSpPr>
          <p:nvPr/>
        </p:nvGrpSpPr>
        <p:grpSpPr bwMode="auto">
          <a:xfrm rot="-4912100">
            <a:off x="9495631" y="6961982"/>
            <a:ext cx="1000125" cy="74612"/>
            <a:chOff x="6757196" y="7872434"/>
            <a:chExt cx="1073158" cy="153323"/>
          </a:xfrm>
        </p:grpSpPr>
        <p:cxnSp>
          <p:nvCxnSpPr>
            <p:cNvPr id="58665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66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67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68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69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70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71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72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73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58380" name="Группа 153"/>
          <p:cNvGrpSpPr>
            <a:grpSpLocks/>
          </p:cNvGrpSpPr>
          <p:nvPr/>
        </p:nvGrpSpPr>
        <p:grpSpPr bwMode="auto">
          <a:xfrm rot="-2916409">
            <a:off x="6975475" y="5307013"/>
            <a:ext cx="649288" cy="68262"/>
            <a:chOff x="6757196" y="7872434"/>
            <a:chExt cx="1073158" cy="153323"/>
          </a:xfrm>
        </p:grpSpPr>
        <p:cxnSp>
          <p:nvCxnSpPr>
            <p:cNvPr id="58656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657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658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659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660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661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662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663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664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</p:grpSp>
      <p:grpSp>
        <p:nvGrpSpPr>
          <p:cNvPr id="58381" name="Группа 153"/>
          <p:cNvGrpSpPr>
            <a:grpSpLocks/>
          </p:cNvGrpSpPr>
          <p:nvPr/>
        </p:nvGrpSpPr>
        <p:grpSpPr bwMode="auto">
          <a:xfrm rot="9693903">
            <a:off x="3016250" y="3721100"/>
            <a:ext cx="1000125" cy="73025"/>
            <a:chOff x="6757196" y="7872434"/>
            <a:chExt cx="1073158" cy="153323"/>
          </a:xfrm>
        </p:grpSpPr>
        <p:cxnSp>
          <p:nvCxnSpPr>
            <p:cNvPr id="58647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48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49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50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51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52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53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54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55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58382" name="Группа 153"/>
          <p:cNvGrpSpPr>
            <a:grpSpLocks/>
          </p:cNvGrpSpPr>
          <p:nvPr/>
        </p:nvGrpSpPr>
        <p:grpSpPr bwMode="auto">
          <a:xfrm rot="-1723179">
            <a:off x="9355138" y="8688388"/>
            <a:ext cx="1000125" cy="74612"/>
            <a:chOff x="6757196" y="7872434"/>
            <a:chExt cx="1073158" cy="153323"/>
          </a:xfrm>
        </p:grpSpPr>
        <p:cxnSp>
          <p:nvCxnSpPr>
            <p:cNvPr id="58638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39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40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41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42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43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44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45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46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58383" name="Группа 153"/>
          <p:cNvGrpSpPr>
            <a:grpSpLocks/>
          </p:cNvGrpSpPr>
          <p:nvPr/>
        </p:nvGrpSpPr>
        <p:grpSpPr bwMode="auto">
          <a:xfrm rot="-7064724">
            <a:off x="6873081" y="4183857"/>
            <a:ext cx="1000125" cy="74612"/>
            <a:chOff x="6757196" y="7872434"/>
            <a:chExt cx="1073158" cy="153323"/>
          </a:xfrm>
        </p:grpSpPr>
        <p:cxnSp>
          <p:nvCxnSpPr>
            <p:cNvPr id="58629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30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31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32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33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34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35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36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37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58384" name="Группа 153"/>
          <p:cNvGrpSpPr>
            <a:grpSpLocks/>
          </p:cNvGrpSpPr>
          <p:nvPr/>
        </p:nvGrpSpPr>
        <p:grpSpPr bwMode="auto">
          <a:xfrm rot="3360908">
            <a:off x="3417094" y="7495381"/>
            <a:ext cx="1000125" cy="74613"/>
            <a:chOff x="6757196" y="7872434"/>
            <a:chExt cx="1073158" cy="153323"/>
          </a:xfrm>
        </p:grpSpPr>
        <p:cxnSp>
          <p:nvCxnSpPr>
            <p:cNvPr id="58620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21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22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23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24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25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26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27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28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58385" name="Группа 153"/>
          <p:cNvGrpSpPr>
            <a:grpSpLocks/>
          </p:cNvGrpSpPr>
          <p:nvPr/>
        </p:nvGrpSpPr>
        <p:grpSpPr bwMode="auto">
          <a:xfrm rot="3398064">
            <a:off x="2770981" y="6528594"/>
            <a:ext cx="1000125" cy="77788"/>
            <a:chOff x="6757196" y="7872434"/>
            <a:chExt cx="1073158" cy="153323"/>
          </a:xfrm>
        </p:grpSpPr>
        <p:cxnSp>
          <p:nvCxnSpPr>
            <p:cNvPr id="58611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12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13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14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15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16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17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18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19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58386" name="Группа 153"/>
          <p:cNvGrpSpPr>
            <a:grpSpLocks/>
          </p:cNvGrpSpPr>
          <p:nvPr/>
        </p:nvGrpSpPr>
        <p:grpSpPr bwMode="auto">
          <a:xfrm rot="3502024">
            <a:off x="2223294" y="5593556"/>
            <a:ext cx="1000125" cy="68263"/>
            <a:chOff x="6757196" y="7872434"/>
            <a:chExt cx="1073158" cy="153323"/>
          </a:xfrm>
        </p:grpSpPr>
        <p:cxnSp>
          <p:nvCxnSpPr>
            <p:cNvPr id="58602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03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04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05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06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07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08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09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10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58387" name="Группа 153"/>
          <p:cNvGrpSpPr>
            <a:grpSpLocks/>
          </p:cNvGrpSpPr>
          <p:nvPr/>
        </p:nvGrpSpPr>
        <p:grpSpPr bwMode="auto">
          <a:xfrm rot="9429981">
            <a:off x="5246688" y="3071813"/>
            <a:ext cx="1000125" cy="68262"/>
            <a:chOff x="6757196" y="7872434"/>
            <a:chExt cx="1073158" cy="153323"/>
          </a:xfrm>
        </p:grpSpPr>
        <p:cxnSp>
          <p:nvCxnSpPr>
            <p:cNvPr id="58593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94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95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96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97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98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99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00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601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58388" name="Группа 153"/>
          <p:cNvGrpSpPr>
            <a:grpSpLocks/>
          </p:cNvGrpSpPr>
          <p:nvPr/>
        </p:nvGrpSpPr>
        <p:grpSpPr bwMode="auto">
          <a:xfrm rot="9971322">
            <a:off x="1790700" y="4010025"/>
            <a:ext cx="1000125" cy="77788"/>
            <a:chOff x="6757196" y="7872434"/>
            <a:chExt cx="1073158" cy="153323"/>
          </a:xfrm>
        </p:grpSpPr>
        <p:cxnSp>
          <p:nvCxnSpPr>
            <p:cNvPr id="58584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85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86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87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88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89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90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91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92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58389" name="Группа 153"/>
          <p:cNvGrpSpPr>
            <a:grpSpLocks/>
          </p:cNvGrpSpPr>
          <p:nvPr/>
        </p:nvGrpSpPr>
        <p:grpSpPr bwMode="auto">
          <a:xfrm rot="3425163">
            <a:off x="1616869" y="4617244"/>
            <a:ext cx="1000125" cy="74613"/>
            <a:chOff x="6757196" y="7872434"/>
            <a:chExt cx="1073158" cy="153323"/>
          </a:xfrm>
        </p:grpSpPr>
        <p:cxnSp>
          <p:nvCxnSpPr>
            <p:cNvPr id="58575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76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77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78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79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80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81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82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83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58390" name="Группа 153"/>
          <p:cNvGrpSpPr>
            <a:grpSpLocks/>
          </p:cNvGrpSpPr>
          <p:nvPr/>
        </p:nvGrpSpPr>
        <p:grpSpPr bwMode="auto">
          <a:xfrm rot="-7351737">
            <a:off x="9569450" y="7935913"/>
            <a:ext cx="1000125" cy="73025"/>
            <a:chOff x="6757196" y="7872434"/>
            <a:chExt cx="1073158" cy="153323"/>
          </a:xfrm>
        </p:grpSpPr>
        <p:cxnSp>
          <p:nvCxnSpPr>
            <p:cNvPr id="58566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67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68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69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70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71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72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73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74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58391" name="Группа 153"/>
          <p:cNvGrpSpPr>
            <a:grpSpLocks/>
          </p:cNvGrpSpPr>
          <p:nvPr/>
        </p:nvGrpSpPr>
        <p:grpSpPr bwMode="auto">
          <a:xfrm rot="9769591">
            <a:off x="6832600" y="5810250"/>
            <a:ext cx="1000125" cy="73025"/>
            <a:chOff x="6757196" y="7872434"/>
            <a:chExt cx="1073158" cy="153323"/>
          </a:xfrm>
        </p:grpSpPr>
        <p:cxnSp>
          <p:nvCxnSpPr>
            <p:cNvPr id="58557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58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59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60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61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62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63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64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65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58392" name="Группа 153"/>
          <p:cNvGrpSpPr>
            <a:grpSpLocks/>
          </p:cNvGrpSpPr>
          <p:nvPr/>
        </p:nvGrpSpPr>
        <p:grpSpPr bwMode="auto">
          <a:xfrm rot="-2298939">
            <a:off x="7554913" y="4724400"/>
            <a:ext cx="650875" cy="76200"/>
            <a:chOff x="6757196" y="7872434"/>
            <a:chExt cx="1073158" cy="153323"/>
          </a:xfrm>
        </p:grpSpPr>
        <p:cxnSp>
          <p:nvCxnSpPr>
            <p:cNvPr id="58548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549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550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551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552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553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554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555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556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</p:grpSp>
      <p:grpSp>
        <p:nvGrpSpPr>
          <p:cNvPr id="58393" name="Группа 153"/>
          <p:cNvGrpSpPr>
            <a:grpSpLocks/>
          </p:cNvGrpSpPr>
          <p:nvPr/>
        </p:nvGrpSpPr>
        <p:grpSpPr bwMode="auto">
          <a:xfrm rot="-6251990">
            <a:off x="7765257" y="4082256"/>
            <a:ext cx="655638" cy="73025"/>
            <a:chOff x="6757196" y="7872434"/>
            <a:chExt cx="1073158" cy="153323"/>
          </a:xfrm>
        </p:grpSpPr>
        <p:cxnSp>
          <p:nvCxnSpPr>
            <p:cNvPr id="58539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540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541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542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543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544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545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546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547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</p:grpSp>
      <p:sp>
        <p:nvSpPr>
          <p:cNvPr id="58394" name="Oval 218"/>
          <p:cNvSpPr>
            <a:spLocks noChangeArrowheads="1"/>
          </p:cNvSpPr>
          <p:nvPr/>
        </p:nvSpPr>
        <p:spPr bwMode="auto">
          <a:xfrm rot="-2633822">
            <a:off x="7191375" y="5016500"/>
            <a:ext cx="1087438" cy="285750"/>
          </a:xfrm>
          <a:prstGeom prst="ellipse">
            <a:avLst/>
          </a:prstGeom>
          <a:solidFill>
            <a:srgbClr val="FF0000">
              <a:alpha val="74901"/>
            </a:srgbClr>
          </a:solidFill>
          <a:ln w="28575" algn="ctr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91307" tIns="45655" rIns="91307" bIns="45655" anchor="ctr"/>
          <a:lstStyle/>
          <a:p>
            <a:pPr defTabSz="911225"/>
            <a:endParaRPr lang="ru-RU" sz="1800">
              <a:latin typeface="Calibri" pitchFamily="34" charset="0"/>
            </a:endParaRPr>
          </a:p>
        </p:txBody>
      </p:sp>
      <p:sp>
        <p:nvSpPr>
          <p:cNvPr id="58395" name="TextBox 130"/>
          <p:cNvSpPr txBox="1">
            <a:spLocks noChangeArrowheads="1"/>
          </p:cNvSpPr>
          <p:nvPr/>
        </p:nvSpPr>
        <p:spPr bwMode="auto">
          <a:xfrm rot="-1788442">
            <a:off x="10001250" y="7032625"/>
            <a:ext cx="766763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243" tIns="32616" rIns="65243" bIns="32616">
            <a:spAutoFit/>
          </a:bodyPr>
          <a:lstStyle/>
          <a:p>
            <a:pPr defTabSz="654050"/>
            <a:r>
              <a:rPr lang="en-US" sz="1000" b="1">
                <a:latin typeface="Calibri" pitchFamily="34" charset="0"/>
              </a:rPr>
              <a:t>R </a:t>
            </a:r>
            <a:r>
              <a:rPr lang="ru-RU" sz="1000" b="1">
                <a:latin typeface="Calibri" pitchFamily="34" charset="0"/>
              </a:rPr>
              <a:t>= 250 м</a:t>
            </a:r>
            <a:r>
              <a:rPr lang="en-US" sz="1100" b="1">
                <a:latin typeface="Times New Roman" pitchFamily="18" charset="0"/>
              </a:rPr>
              <a:t> </a:t>
            </a:r>
            <a:endParaRPr lang="ru-RU" sz="1100" b="1">
              <a:latin typeface="Times New Roman" pitchFamily="18" charset="0"/>
            </a:endParaRPr>
          </a:p>
        </p:txBody>
      </p:sp>
      <p:sp>
        <p:nvSpPr>
          <p:cNvPr id="58396" name="Line 491"/>
          <p:cNvSpPr>
            <a:spLocks noChangeShapeType="1"/>
          </p:cNvSpPr>
          <p:nvPr/>
        </p:nvSpPr>
        <p:spPr bwMode="auto">
          <a:xfrm flipH="1" flipV="1">
            <a:off x="7410450" y="4656138"/>
            <a:ext cx="214313" cy="2206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39041" name="AutoShape 252"/>
          <p:cNvSpPr>
            <a:spLocks noChangeArrowheads="1"/>
          </p:cNvSpPr>
          <p:nvPr/>
        </p:nvSpPr>
        <p:spPr bwMode="auto">
          <a:xfrm>
            <a:off x="10791825" y="6529388"/>
            <a:ext cx="1730375" cy="554037"/>
          </a:xfrm>
          <a:prstGeom prst="wedgeRectCallout">
            <a:avLst>
              <a:gd name="adj1" fmla="val -50000"/>
              <a:gd name="adj2" fmla="val 89361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78419" tIns="89214" rIns="178419" bIns="89214">
            <a:spAutoFit/>
          </a:bodyPr>
          <a:lstStyle/>
          <a:p>
            <a:pPr algn="ctr" defTabSz="1279525">
              <a:defRPr/>
            </a:pPr>
            <a:r>
              <a:rPr lang="ru-RU" sz="80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Минерализованная полоса</a:t>
            </a:r>
          </a:p>
          <a:p>
            <a:pPr algn="ctr" defTabSz="1279525">
              <a:defRPr/>
            </a:pPr>
            <a:r>
              <a:rPr lang="ru-RU" sz="80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Ширина – 2,5 м.</a:t>
            </a:r>
          </a:p>
          <a:p>
            <a:pPr algn="ctr" defTabSz="1279525">
              <a:defRPr/>
            </a:pPr>
            <a:r>
              <a:rPr lang="ru-RU" sz="80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Длинна  - 1 км.</a:t>
            </a:r>
            <a:r>
              <a:rPr lang="ru-RU" sz="800" b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</a:t>
            </a:r>
          </a:p>
        </p:txBody>
      </p:sp>
      <p:grpSp>
        <p:nvGrpSpPr>
          <p:cNvPr id="58398" name="Группа 153"/>
          <p:cNvGrpSpPr>
            <a:grpSpLocks/>
          </p:cNvGrpSpPr>
          <p:nvPr/>
        </p:nvGrpSpPr>
        <p:grpSpPr bwMode="auto">
          <a:xfrm rot="10668921">
            <a:off x="7991475" y="5665788"/>
            <a:ext cx="1000125" cy="66675"/>
            <a:chOff x="6757196" y="7872434"/>
            <a:chExt cx="1073158" cy="153323"/>
          </a:xfrm>
        </p:grpSpPr>
        <p:cxnSp>
          <p:nvCxnSpPr>
            <p:cNvPr id="58530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31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32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33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34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35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36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37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38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58399" name="Группа 153"/>
          <p:cNvGrpSpPr>
            <a:grpSpLocks/>
          </p:cNvGrpSpPr>
          <p:nvPr/>
        </p:nvGrpSpPr>
        <p:grpSpPr bwMode="auto">
          <a:xfrm rot="9688453">
            <a:off x="4098925" y="3360738"/>
            <a:ext cx="1000125" cy="71437"/>
            <a:chOff x="6757196" y="7872434"/>
            <a:chExt cx="1073158" cy="153323"/>
          </a:xfrm>
        </p:grpSpPr>
        <p:cxnSp>
          <p:nvCxnSpPr>
            <p:cNvPr id="58521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22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23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24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25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26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27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28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29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sp>
        <p:nvSpPr>
          <p:cNvPr id="539136" name="Text Box 2072"/>
          <p:cNvSpPr txBox="1">
            <a:spLocks noChangeArrowheads="1"/>
          </p:cNvSpPr>
          <p:nvPr/>
        </p:nvSpPr>
        <p:spPr bwMode="auto">
          <a:xfrm>
            <a:off x="568325" y="8688388"/>
            <a:ext cx="3311525" cy="744537"/>
          </a:xfrm>
          <a:prstGeom prst="rect">
            <a:avLst/>
          </a:prstGeom>
          <a:solidFill>
            <a:schemeClr val="bg1">
              <a:alpha val="80000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91314" tIns="45657" rIns="91314" bIns="45657">
            <a:spAutoFit/>
          </a:bodyPr>
          <a:lstStyle/>
          <a:p>
            <a:pPr algn="ctr" defTabSz="654050">
              <a:defRPr/>
            </a:pPr>
            <a:r>
              <a:rPr lang="ru-RU" sz="14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Озер и искусственных пожарных водоемов забора воды для тушения пожаров на территории НП - </a:t>
            </a:r>
            <a:r>
              <a:rPr lang="ru-RU" sz="1400" b="1" u="sng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НЕТ</a:t>
            </a:r>
          </a:p>
        </p:txBody>
      </p:sp>
      <p:grpSp>
        <p:nvGrpSpPr>
          <p:cNvPr id="58401" name="Группа 153"/>
          <p:cNvGrpSpPr>
            <a:grpSpLocks/>
          </p:cNvGrpSpPr>
          <p:nvPr/>
        </p:nvGrpSpPr>
        <p:grpSpPr bwMode="auto">
          <a:xfrm rot="-3093580">
            <a:off x="6624638" y="5199063"/>
            <a:ext cx="1000125" cy="73025"/>
            <a:chOff x="6757196" y="7872434"/>
            <a:chExt cx="1073158" cy="153323"/>
          </a:xfrm>
        </p:grpSpPr>
        <p:cxnSp>
          <p:nvCxnSpPr>
            <p:cNvPr id="58512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13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14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15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16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17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18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19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520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58402" name="Группа 153"/>
          <p:cNvGrpSpPr>
            <a:grpSpLocks/>
          </p:cNvGrpSpPr>
          <p:nvPr/>
        </p:nvGrpSpPr>
        <p:grpSpPr bwMode="auto">
          <a:xfrm rot="-6719407">
            <a:off x="10144125" y="8043863"/>
            <a:ext cx="647700" cy="69850"/>
            <a:chOff x="6757196" y="7872434"/>
            <a:chExt cx="1073158" cy="153323"/>
          </a:xfrm>
        </p:grpSpPr>
        <p:cxnSp>
          <p:nvCxnSpPr>
            <p:cNvPr id="58503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504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505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506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507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508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509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510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511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</p:grpSp>
      <p:grpSp>
        <p:nvGrpSpPr>
          <p:cNvPr id="58403" name="Группа 153"/>
          <p:cNvGrpSpPr>
            <a:grpSpLocks/>
          </p:cNvGrpSpPr>
          <p:nvPr/>
        </p:nvGrpSpPr>
        <p:grpSpPr bwMode="auto">
          <a:xfrm rot="-2113195">
            <a:off x="10217150" y="7466013"/>
            <a:ext cx="649288" cy="68262"/>
            <a:chOff x="6757196" y="7872434"/>
            <a:chExt cx="1073158" cy="153323"/>
          </a:xfrm>
        </p:grpSpPr>
        <p:cxnSp>
          <p:nvCxnSpPr>
            <p:cNvPr id="58494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495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496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497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498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499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500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501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502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</p:grpSp>
      <p:grpSp>
        <p:nvGrpSpPr>
          <p:cNvPr id="58404" name="Группа 153"/>
          <p:cNvGrpSpPr>
            <a:grpSpLocks/>
          </p:cNvGrpSpPr>
          <p:nvPr/>
        </p:nvGrpSpPr>
        <p:grpSpPr bwMode="auto">
          <a:xfrm rot="9486276">
            <a:off x="7050088" y="5595938"/>
            <a:ext cx="646112" cy="69850"/>
            <a:chOff x="6757196" y="7872434"/>
            <a:chExt cx="1073158" cy="153323"/>
          </a:xfrm>
        </p:grpSpPr>
        <p:cxnSp>
          <p:nvCxnSpPr>
            <p:cNvPr id="58485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486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487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488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489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490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491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492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493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</p:grpSp>
      <p:grpSp>
        <p:nvGrpSpPr>
          <p:cNvPr id="58405" name="Группа 153"/>
          <p:cNvGrpSpPr>
            <a:grpSpLocks/>
          </p:cNvGrpSpPr>
          <p:nvPr/>
        </p:nvGrpSpPr>
        <p:grpSpPr bwMode="auto">
          <a:xfrm rot="-7975974">
            <a:off x="7479506" y="3434557"/>
            <a:ext cx="649287" cy="69850"/>
            <a:chOff x="6757196" y="7872434"/>
            <a:chExt cx="1073158" cy="153323"/>
          </a:xfrm>
        </p:grpSpPr>
        <p:cxnSp>
          <p:nvCxnSpPr>
            <p:cNvPr id="58476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477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478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479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480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481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482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483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484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</p:grpSp>
      <p:grpSp>
        <p:nvGrpSpPr>
          <p:cNvPr id="58406" name="Группа 153"/>
          <p:cNvGrpSpPr>
            <a:grpSpLocks/>
          </p:cNvGrpSpPr>
          <p:nvPr/>
        </p:nvGrpSpPr>
        <p:grpSpPr bwMode="auto">
          <a:xfrm rot="-7505771">
            <a:off x="7049294" y="2926557"/>
            <a:ext cx="647700" cy="74612"/>
            <a:chOff x="6757196" y="7872434"/>
            <a:chExt cx="1073158" cy="153323"/>
          </a:xfrm>
        </p:grpSpPr>
        <p:cxnSp>
          <p:nvCxnSpPr>
            <p:cNvPr id="58467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468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469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470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471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472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473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474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8475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</p:grpSp>
      <p:grpSp>
        <p:nvGrpSpPr>
          <p:cNvPr id="58407" name="Group 567"/>
          <p:cNvGrpSpPr>
            <a:grpSpLocks/>
          </p:cNvGrpSpPr>
          <p:nvPr/>
        </p:nvGrpSpPr>
        <p:grpSpPr bwMode="auto">
          <a:xfrm rot="-749454">
            <a:off x="5535613" y="7610475"/>
            <a:ext cx="288925" cy="144463"/>
            <a:chOff x="3079" y="3840"/>
            <a:chExt cx="181" cy="91"/>
          </a:xfrm>
        </p:grpSpPr>
        <p:sp>
          <p:nvSpPr>
            <p:cNvPr id="58464" name="Line 564"/>
            <p:cNvSpPr>
              <a:spLocks noChangeShapeType="1"/>
            </p:cNvSpPr>
            <p:nvPr/>
          </p:nvSpPr>
          <p:spPr bwMode="auto">
            <a:xfrm flipV="1">
              <a:off x="3260" y="3840"/>
              <a:ext cx="0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465" name="Line 565"/>
            <p:cNvSpPr>
              <a:spLocks noChangeShapeType="1"/>
            </p:cNvSpPr>
            <p:nvPr/>
          </p:nvSpPr>
          <p:spPr bwMode="auto">
            <a:xfrm flipV="1">
              <a:off x="3079" y="3840"/>
              <a:ext cx="0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466" name="Line 566"/>
            <p:cNvSpPr>
              <a:spLocks noChangeShapeType="1"/>
            </p:cNvSpPr>
            <p:nvPr/>
          </p:nvSpPr>
          <p:spPr bwMode="auto">
            <a:xfrm flipH="1">
              <a:off x="3079" y="3886"/>
              <a:ext cx="181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8408" name="AutoShape 252"/>
          <p:cNvSpPr>
            <a:spLocks noChangeArrowheads="1"/>
          </p:cNvSpPr>
          <p:nvPr/>
        </p:nvSpPr>
        <p:spPr bwMode="auto">
          <a:xfrm>
            <a:off x="4456113" y="5376863"/>
            <a:ext cx="1724025" cy="592137"/>
          </a:xfrm>
          <a:prstGeom prst="wedgeRectCallout">
            <a:avLst>
              <a:gd name="adj1" fmla="val -58278"/>
              <a:gd name="adj2" fmla="val 125065"/>
            </a:avLst>
          </a:prstGeom>
          <a:solidFill>
            <a:srgbClr val="FFCC99">
              <a:alpha val="8509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27665" tIns="63840" rIns="127665" bIns="63840">
            <a:spAutoFit/>
          </a:bodyPr>
          <a:lstStyle/>
          <a:p>
            <a:pPr algn="ctr" defTabSz="1279525"/>
            <a:r>
              <a:rPr lang="ru-RU" sz="1000">
                <a:solidFill>
                  <a:srgbClr val="000000"/>
                </a:solidFill>
                <a:latin typeface="Calibri" pitchFamily="34" charset="0"/>
              </a:rPr>
              <a:t>Дорога асфальтная расстояние до места забора воды 1400 м. </a:t>
            </a:r>
            <a:endParaRPr lang="ru-RU" sz="1000">
              <a:latin typeface="Calibri" pitchFamily="34" charset="0"/>
            </a:endParaRPr>
          </a:p>
        </p:txBody>
      </p:sp>
      <p:sp>
        <p:nvSpPr>
          <p:cNvPr id="58409" name="AutoShape 33"/>
          <p:cNvSpPr>
            <a:spLocks noChangeArrowheads="1"/>
          </p:cNvSpPr>
          <p:nvPr/>
        </p:nvSpPr>
        <p:spPr bwMode="auto">
          <a:xfrm>
            <a:off x="8201025" y="2784475"/>
            <a:ext cx="2449513" cy="927100"/>
          </a:xfrm>
          <a:prstGeom prst="wedgeRectCallout">
            <a:avLst>
              <a:gd name="adj1" fmla="val -49870"/>
              <a:gd name="adj2" fmla="val 142912"/>
            </a:avLst>
          </a:prstGeom>
          <a:solidFill>
            <a:srgbClr val="FF0000">
              <a:alpha val="83920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183618" tIns="91809" rIns="183618" bIns="91809">
            <a:spAutoFit/>
          </a:bodyPr>
          <a:lstStyle/>
          <a:p>
            <a:pPr algn="ctr" defTabSz="1279525"/>
            <a:r>
              <a:rPr lang="ru-RU" sz="800" u="sng">
                <a:solidFill>
                  <a:schemeClr val="bg1"/>
                </a:solidFill>
                <a:cs typeface="Times New Roman" pitchFamily="18" charset="0"/>
              </a:rPr>
              <a:t>Зона возможного риска </a:t>
            </a:r>
            <a:r>
              <a:rPr lang="en-US" sz="800" u="sng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800" u="sng">
                <a:solidFill>
                  <a:schemeClr val="bg1"/>
                </a:solidFill>
                <a:cs typeface="Times New Roman" pitchFamily="18" charset="0"/>
              </a:rPr>
              <a:t>воздействия природного пожара</a:t>
            </a:r>
          </a:p>
          <a:p>
            <a:pPr algn="ctr" defTabSz="1279525"/>
            <a:r>
              <a:rPr lang="ru-RU" sz="800" u="sng">
                <a:solidFill>
                  <a:schemeClr val="bg1"/>
                </a:solidFill>
                <a:cs typeface="Times New Roman" pitchFamily="18" charset="0"/>
              </a:rPr>
              <a:t>В зоне риска находятся:</a:t>
            </a:r>
          </a:p>
          <a:p>
            <a:pPr algn="ctr" defTabSz="1279525"/>
            <a:r>
              <a:rPr lang="ru-RU" sz="800" u="sng">
                <a:solidFill>
                  <a:schemeClr val="bg1"/>
                </a:solidFill>
                <a:cs typeface="Times New Roman" pitchFamily="18" charset="0"/>
              </a:rPr>
              <a:t>- домов 3;</a:t>
            </a:r>
          </a:p>
          <a:p>
            <a:pPr algn="ctr" defTabSz="1279525"/>
            <a:r>
              <a:rPr lang="ru-RU" sz="800" u="sng">
                <a:solidFill>
                  <a:schemeClr val="bg1"/>
                </a:solidFill>
                <a:cs typeface="Times New Roman" pitchFamily="18" charset="0"/>
              </a:rPr>
              <a:t>- населения – 9 чел.</a:t>
            </a:r>
          </a:p>
          <a:p>
            <a:pPr algn="ctr" defTabSz="1279525"/>
            <a:r>
              <a:rPr lang="ru-RU" sz="800" u="sng">
                <a:solidFill>
                  <a:schemeClr val="bg1"/>
                </a:solidFill>
                <a:cs typeface="Times New Roman" pitchFamily="18" charset="0"/>
              </a:rPr>
              <a:t>- соц. значимых объектов – нет</a:t>
            </a:r>
          </a:p>
        </p:txBody>
      </p:sp>
      <p:sp>
        <p:nvSpPr>
          <p:cNvPr id="538842" name="Rectangle 54"/>
          <p:cNvSpPr>
            <a:spLocks noChangeArrowheads="1"/>
          </p:cNvSpPr>
          <p:nvPr/>
        </p:nvSpPr>
        <p:spPr bwMode="auto">
          <a:xfrm>
            <a:off x="3665538" y="4224338"/>
            <a:ext cx="530225" cy="22225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318" tIns="45660" rIns="91318" bIns="45660" anchor="ctr"/>
          <a:lstStyle/>
          <a:p>
            <a:pPr algn="ctr" defTabSz="654050">
              <a:defRPr/>
            </a:pPr>
            <a:r>
              <a:rPr lang="ru-RU" sz="13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ПВР</a:t>
            </a:r>
          </a:p>
        </p:txBody>
      </p:sp>
      <p:grpSp>
        <p:nvGrpSpPr>
          <p:cNvPr id="58411" name="Группа 153"/>
          <p:cNvGrpSpPr>
            <a:grpSpLocks/>
          </p:cNvGrpSpPr>
          <p:nvPr/>
        </p:nvGrpSpPr>
        <p:grpSpPr bwMode="auto">
          <a:xfrm rot="-511291">
            <a:off x="4713288" y="8432800"/>
            <a:ext cx="1000125" cy="73025"/>
            <a:chOff x="6757196" y="7872434"/>
            <a:chExt cx="1073158" cy="153323"/>
          </a:xfrm>
        </p:grpSpPr>
        <p:cxnSp>
          <p:nvCxnSpPr>
            <p:cNvPr id="58455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456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457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458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459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460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461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462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463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58412" name="Группа 153"/>
          <p:cNvGrpSpPr>
            <a:grpSpLocks/>
          </p:cNvGrpSpPr>
          <p:nvPr/>
        </p:nvGrpSpPr>
        <p:grpSpPr bwMode="auto">
          <a:xfrm rot="1298088">
            <a:off x="5905500" y="8401050"/>
            <a:ext cx="1000125" cy="76200"/>
            <a:chOff x="6757196" y="7872434"/>
            <a:chExt cx="1073158" cy="153323"/>
          </a:xfrm>
        </p:grpSpPr>
        <p:cxnSp>
          <p:nvCxnSpPr>
            <p:cNvPr id="58446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447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448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449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450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451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452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453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454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58413" name="Группа 153"/>
          <p:cNvGrpSpPr>
            <a:grpSpLocks/>
          </p:cNvGrpSpPr>
          <p:nvPr/>
        </p:nvGrpSpPr>
        <p:grpSpPr bwMode="auto">
          <a:xfrm rot="2445602">
            <a:off x="6802438" y="9007475"/>
            <a:ext cx="1000125" cy="73025"/>
            <a:chOff x="6757196" y="7872434"/>
            <a:chExt cx="1073158" cy="153323"/>
          </a:xfrm>
        </p:grpSpPr>
        <p:cxnSp>
          <p:nvCxnSpPr>
            <p:cNvPr id="58437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438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439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440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441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442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443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444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8445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sp>
        <p:nvSpPr>
          <p:cNvPr id="58414" name="Line 491"/>
          <p:cNvSpPr>
            <a:spLocks noChangeShapeType="1"/>
          </p:cNvSpPr>
          <p:nvPr/>
        </p:nvSpPr>
        <p:spPr bwMode="auto">
          <a:xfrm flipH="1" flipV="1">
            <a:off x="10001250" y="7321550"/>
            <a:ext cx="215900" cy="2190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8415" name="TextBox 130"/>
          <p:cNvSpPr txBox="1">
            <a:spLocks noChangeArrowheads="1"/>
          </p:cNvSpPr>
          <p:nvPr/>
        </p:nvSpPr>
        <p:spPr bwMode="auto">
          <a:xfrm rot="-1788442">
            <a:off x="7505700" y="4495800"/>
            <a:ext cx="766763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243" tIns="32616" rIns="65243" bIns="32616">
            <a:spAutoFit/>
          </a:bodyPr>
          <a:lstStyle/>
          <a:p>
            <a:pPr defTabSz="654050"/>
            <a:r>
              <a:rPr lang="en-US" sz="1000" b="1">
                <a:latin typeface="Calibri" pitchFamily="34" charset="0"/>
              </a:rPr>
              <a:t>R </a:t>
            </a:r>
            <a:r>
              <a:rPr lang="ru-RU" sz="1000" b="1">
                <a:latin typeface="Calibri" pitchFamily="34" charset="0"/>
              </a:rPr>
              <a:t>= 70 м</a:t>
            </a:r>
            <a:r>
              <a:rPr lang="en-US" sz="1100" b="1">
                <a:latin typeface="Times New Roman" pitchFamily="18" charset="0"/>
              </a:rPr>
              <a:t> </a:t>
            </a:r>
            <a:endParaRPr lang="ru-RU" sz="1100" b="1">
              <a:latin typeface="Times New Roman" pitchFamily="18" charset="0"/>
            </a:endParaRPr>
          </a:p>
        </p:txBody>
      </p:sp>
      <p:sp>
        <p:nvSpPr>
          <p:cNvPr id="58416" name="AutoShape 252"/>
          <p:cNvSpPr>
            <a:spLocks noChangeArrowheads="1"/>
          </p:cNvSpPr>
          <p:nvPr/>
        </p:nvSpPr>
        <p:spPr bwMode="auto">
          <a:xfrm>
            <a:off x="10502900" y="8761413"/>
            <a:ext cx="2178050" cy="746125"/>
          </a:xfrm>
          <a:prstGeom prst="wedgeRectCallout">
            <a:avLst>
              <a:gd name="adj1" fmla="val -48398"/>
              <a:gd name="adj2" fmla="val -130426"/>
            </a:avLst>
          </a:prstGeom>
          <a:solidFill>
            <a:srgbClr val="009900">
              <a:alpha val="8509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27726" tIns="63868" rIns="127726" bIns="63868">
            <a:spAutoFit/>
          </a:bodyPr>
          <a:lstStyle/>
          <a:p>
            <a:pPr algn="ctr" defTabSz="912813"/>
            <a:r>
              <a:rPr lang="ru-RU" sz="1000" b="1">
                <a:latin typeface="Times New Roman" pitchFamily="18" charset="0"/>
              </a:rPr>
              <a:t>Характеристика лесного участка</a:t>
            </a:r>
          </a:p>
          <a:p>
            <a:pPr algn="ctr" defTabSz="912813"/>
            <a:r>
              <a:rPr lang="ru-RU" sz="1000" i="1">
                <a:latin typeface="Times New Roman" pitchFamily="18" charset="0"/>
              </a:rPr>
              <a:t>Площадь леса – 2 га</a:t>
            </a:r>
          </a:p>
          <a:p>
            <a:pPr algn="ctr" defTabSz="912813"/>
            <a:r>
              <a:rPr lang="ru-RU" sz="1000" i="1">
                <a:latin typeface="Times New Roman" pitchFamily="18" charset="0"/>
              </a:rPr>
              <a:t>Состав леса – береза, сосна</a:t>
            </a:r>
          </a:p>
          <a:p>
            <a:pPr algn="ctr" defTabSz="912813"/>
            <a:r>
              <a:rPr lang="ru-RU" sz="1000" i="1">
                <a:latin typeface="Times New Roman" pitchFamily="18" charset="0"/>
              </a:rPr>
              <a:t>Высота деревьев 4-6 м</a:t>
            </a:r>
          </a:p>
        </p:txBody>
      </p:sp>
      <p:sp>
        <p:nvSpPr>
          <p:cNvPr id="58417" name="AutoShape 252"/>
          <p:cNvSpPr>
            <a:spLocks noChangeArrowheads="1"/>
          </p:cNvSpPr>
          <p:nvPr/>
        </p:nvSpPr>
        <p:spPr bwMode="auto">
          <a:xfrm>
            <a:off x="7335838" y="1704975"/>
            <a:ext cx="2178050" cy="746125"/>
          </a:xfrm>
          <a:prstGeom prst="wedgeRectCallout">
            <a:avLst>
              <a:gd name="adj1" fmla="val -43005"/>
              <a:gd name="adj2" fmla="val 89574"/>
            </a:avLst>
          </a:prstGeom>
          <a:solidFill>
            <a:srgbClr val="009900">
              <a:alpha val="8509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27726" tIns="63868" rIns="127726" bIns="63868">
            <a:spAutoFit/>
          </a:bodyPr>
          <a:lstStyle/>
          <a:p>
            <a:pPr algn="ctr" defTabSz="912813"/>
            <a:r>
              <a:rPr lang="ru-RU" sz="1000" b="1">
                <a:latin typeface="Times New Roman" pitchFamily="18" charset="0"/>
              </a:rPr>
              <a:t>Характеристика лесного участка</a:t>
            </a:r>
          </a:p>
          <a:p>
            <a:pPr algn="ctr" defTabSz="912813"/>
            <a:r>
              <a:rPr lang="ru-RU" sz="1000" i="1">
                <a:latin typeface="Times New Roman" pitchFamily="18" charset="0"/>
              </a:rPr>
              <a:t>Площадь леса – 6 га</a:t>
            </a:r>
          </a:p>
          <a:p>
            <a:pPr algn="ctr" defTabSz="912813"/>
            <a:r>
              <a:rPr lang="ru-RU" sz="1000" i="1">
                <a:latin typeface="Times New Roman" pitchFamily="18" charset="0"/>
              </a:rPr>
              <a:t>Состав леса – береза, сосна</a:t>
            </a:r>
          </a:p>
          <a:p>
            <a:pPr algn="ctr" defTabSz="912813"/>
            <a:r>
              <a:rPr lang="ru-RU" sz="1000" i="1">
                <a:latin typeface="Times New Roman" pitchFamily="18" charset="0"/>
              </a:rPr>
              <a:t>Высота деревьев 4-6 м</a:t>
            </a:r>
          </a:p>
        </p:txBody>
      </p:sp>
      <p:sp>
        <p:nvSpPr>
          <p:cNvPr id="539254" name="AutoShape 252"/>
          <p:cNvSpPr>
            <a:spLocks noChangeArrowheads="1"/>
          </p:cNvSpPr>
          <p:nvPr/>
        </p:nvSpPr>
        <p:spPr bwMode="auto">
          <a:xfrm>
            <a:off x="8201025" y="5160963"/>
            <a:ext cx="1728788" cy="552450"/>
          </a:xfrm>
          <a:prstGeom prst="wedgeRectCallout">
            <a:avLst>
              <a:gd name="adj1" fmla="val -54866"/>
              <a:gd name="adj2" fmla="val -130583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78419" tIns="89214" rIns="178419" bIns="89214">
            <a:spAutoFit/>
          </a:bodyPr>
          <a:lstStyle/>
          <a:p>
            <a:pPr algn="ctr" defTabSz="1279525">
              <a:defRPr/>
            </a:pPr>
            <a:r>
              <a:rPr lang="ru-RU" sz="80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Минерализованная полоса</a:t>
            </a:r>
          </a:p>
          <a:p>
            <a:pPr algn="ctr" defTabSz="1279525">
              <a:defRPr/>
            </a:pPr>
            <a:r>
              <a:rPr lang="ru-RU" sz="80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Ширина – 2,5 м.</a:t>
            </a:r>
          </a:p>
          <a:p>
            <a:pPr algn="ctr" defTabSz="1279525">
              <a:defRPr/>
            </a:pPr>
            <a:r>
              <a:rPr lang="ru-RU" sz="80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Длинна  - 2 км.</a:t>
            </a:r>
            <a:r>
              <a:rPr lang="ru-RU" sz="800" b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</a:t>
            </a:r>
          </a:p>
        </p:txBody>
      </p:sp>
      <p:sp>
        <p:nvSpPr>
          <p:cNvPr id="58419" name="Freeform 631"/>
          <p:cNvSpPr>
            <a:spLocks/>
          </p:cNvSpPr>
          <p:nvPr/>
        </p:nvSpPr>
        <p:spPr bwMode="auto">
          <a:xfrm>
            <a:off x="4098925" y="3360738"/>
            <a:ext cx="2733675" cy="719137"/>
          </a:xfrm>
          <a:custGeom>
            <a:avLst/>
            <a:gdLst>
              <a:gd name="T0" fmla="*/ 2147483647 w 1723"/>
              <a:gd name="T1" fmla="*/ 2147483647 h 453"/>
              <a:gd name="T2" fmla="*/ 2147483647 w 1723"/>
              <a:gd name="T3" fmla="*/ 0 h 453"/>
              <a:gd name="T4" fmla="*/ 2147483647 w 1723"/>
              <a:gd name="T5" fmla="*/ 2147483647 h 453"/>
              <a:gd name="T6" fmla="*/ 0 w 1723"/>
              <a:gd name="T7" fmla="*/ 2147483647 h 453"/>
              <a:gd name="T8" fmla="*/ 0 60000 65536"/>
              <a:gd name="T9" fmla="*/ 0 60000 65536"/>
              <a:gd name="T10" fmla="*/ 0 60000 65536"/>
              <a:gd name="T11" fmla="*/ 0 60000 65536"/>
              <a:gd name="T12" fmla="*/ 0 w 1723"/>
              <a:gd name="T13" fmla="*/ 0 h 453"/>
              <a:gd name="T14" fmla="*/ 1723 w 1723"/>
              <a:gd name="T15" fmla="*/ 453 h 4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23" h="453">
                <a:moveTo>
                  <a:pt x="1723" y="453"/>
                </a:moveTo>
                <a:lnTo>
                  <a:pt x="1406" y="0"/>
                </a:lnTo>
                <a:lnTo>
                  <a:pt x="680" y="181"/>
                </a:lnTo>
                <a:lnTo>
                  <a:pt x="0" y="363"/>
                </a:lnTo>
              </a:path>
            </a:pathLst>
          </a:custGeom>
          <a:noFill/>
          <a:ln w="57150" cmpd="sng">
            <a:solidFill>
              <a:srgbClr val="0099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58420" name="Группа 114"/>
          <p:cNvGrpSpPr>
            <a:grpSpLocks/>
          </p:cNvGrpSpPr>
          <p:nvPr/>
        </p:nvGrpSpPr>
        <p:grpSpPr bwMode="auto">
          <a:xfrm>
            <a:off x="6400800" y="3576638"/>
            <a:ext cx="839788" cy="769937"/>
            <a:chOff x="7847002" y="5565780"/>
            <a:chExt cx="836281" cy="761138"/>
          </a:xfrm>
        </p:grpSpPr>
        <p:grpSp>
          <p:nvGrpSpPr>
            <p:cNvPr id="58433" name="Группа 110"/>
            <p:cNvGrpSpPr>
              <a:grpSpLocks/>
            </p:cNvGrpSpPr>
            <p:nvPr/>
          </p:nvGrpSpPr>
          <p:grpSpPr bwMode="auto">
            <a:xfrm>
              <a:off x="7847002" y="5575300"/>
              <a:ext cx="360000" cy="751618"/>
              <a:chOff x="6757990" y="3514716"/>
              <a:chExt cx="540000" cy="1127427"/>
            </a:xfrm>
          </p:grpSpPr>
          <p:sp>
            <p:nvSpPr>
              <p:cNvPr id="58435" name="Овал 111"/>
              <p:cNvSpPr>
                <a:spLocks noChangeArrowheads="1"/>
              </p:cNvSpPr>
              <p:nvPr/>
            </p:nvSpPr>
            <p:spPr bwMode="auto">
              <a:xfrm>
                <a:off x="6757990" y="3514716"/>
                <a:ext cx="540000" cy="540000"/>
              </a:xfrm>
              <a:prstGeom prst="ellipse">
                <a:avLst/>
              </a:prstGeom>
              <a:solidFill>
                <a:srgbClr val="FF0000">
                  <a:alpha val="41176"/>
                </a:srgbClr>
              </a:solidFill>
              <a:ln w="31750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lIns="90996" tIns="45497" rIns="90996" bIns="45497"/>
              <a:lstStyle/>
              <a:p>
                <a:pPr algn="ctr" defTabSz="912813"/>
                <a:endParaRPr lang="ru-RU" sz="1500" b="1">
                  <a:latin typeface="Times New Roman" pitchFamily="18" charset="0"/>
                </a:endParaRPr>
              </a:p>
            </p:txBody>
          </p:sp>
          <p:sp>
            <p:nvSpPr>
              <p:cNvPr id="58436" name="TextBox 112"/>
              <p:cNvSpPr txBox="1">
                <a:spLocks noChangeArrowheads="1"/>
              </p:cNvSpPr>
              <p:nvPr/>
            </p:nvSpPr>
            <p:spPr bwMode="auto">
              <a:xfrm>
                <a:off x="6784043" y="3535855"/>
                <a:ext cx="286579" cy="1106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0996" tIns="45497" rIns="90996" bIns="45497">
                <a:spAutoFit/>
              </a:bodyPr>
              <a:lstStyle/>
              <a:p>
                <a:pPr defTabSz="912813"/>
                <a:endParaRPr lang="ru-RU" sz="4300" b="1">
                  <a:latin typeface="Times New Roman" pitchFamily="18" charset="0"/>
                </a:endParaRPr>
              </a:p>
            </p:txBody>
          </p:sp>
        </p:grpSp>
        <p:sp>
          <p:nvSpPr>
            <p:cNvPr id="58434" name="Rectangle 9"/>
            <p:cNvSpPr>
              <a:spLocks noChangeArrowheads="1"/>
            </p:cNvSpPr>
            <p:nvPr/>
          </p:nvSpPr>
          <p:spPr bwMode="auto">
            <a:xfrm>
              <a:off x="8314940" y="5565780"/>
              <a:ext cx="368343" cy="291300"/>
            </a:xfrm>
            <a:prstGeom prst="rect">
              <a:avLst/>
            </a:prstGeom>
            <a:solidFill>
              <a:schemeClr val="bg1">
                <a:alpha val="49019"/>
              </a:schemeClr>
            </a:solidFill>
            <a:ln w="47625">
              <a:noFill/>
              <a:miter lim="800000"/>
              <a:headEnd/>
              <a:tailEnd/>
            </a:ln>
          </p:spPr>
          <p:txBody>
            <a:bodyPr wrap="none" lIns="24717" tIns="24717" rIns="24717" bIns="24717">
              <a:spAutoFit/>
            </a:bodyPr>
            <a:lstStyle/>
            <a:p>
              <a:pPr algn="ctr" defTabSz="1789113"/>
              <a:r>
                <a:rPr lang="ru-RU" sz="800" u="sng">
                  <a:cs typeface="Times New Roman" pitchFamily="18" charset="0"/>
                </a:rPr>
                <a:t>1-3___</a:t>
              </a:r>
            </a:p>
            <a:p>
              <a:pPr algn="ctr" defTabSz="1789113"/>
              <a:r>
                <a:rPr lang="ru-RU" sz="800">
                  <a:cs typeface="Times New Roman" pitchFamily="18" charset="0"/>
                </a:rPr>
                <a:t>9чел.</a:t>
              </a:r>
            </a:p>
          </p:txBody>
        </p:sp>
      </p:grpSp>
      <p:sp>
        <p:nvSpPr>
          <p:cNvPr id="539257" name="AutoShape 252"/>
          <p:cNvSpPr>
            <a:spLocks noChangeArrowheads="1"/>
          </p:cNvSpPr>
          <p:nvPr/>
        </p:nvSpPr>
        <p:spPr bwMode="auto">
          <a:xfrm>
            <a:off x="5535613" y="8113713"/>
            <a:ext cx="1800225" cy="492125"/>
          </a:xfrm>
          <a:prstGeom prst="wedgeRectCallout">
            <a:avLst>
              <a:gd name="adj1" fmla="val -35713"/>
              <a:gd name="adj2" fmla="val -118708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78587" tIns="89298" rIns="178587" bIns="89298">
            <a:spAutoFit/>
          </a:bodyPr>
          <a:lstStyle/>
          <a:p>
            <a:pPr algn="ctr" defTabSz="1279525">
              <a:defRPr/>
            </a:pPr>
            <a:r>
              <a:rPr lang="ru-RU" sz="100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Пожарный гидрант</a:t>
            </a:r>
          </a:p>
          <a:p>
            <a:pPr algn="ctr" defTabSz="1279525">
              <a:defRPr/>
            </a:pPr>
            <a:r>
              <a:rPr lang="ru-RU" sz="100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Объем  воды – 20 м.куб</a:t>
            </a:r>
            <a:r>
              <a:rPr lang="ru-RU" sz="1000">
                <a:latin typeface="Calibri" pitchFamily="34" charset="0"/>
              </a:rPr>
              <a:t>. </a:t>
            </a:r>
          </a:p>
        </p:txBody>
      </p:sp>
      <p:sp>
        <p:nvSpPr>
          <p:cNvPr id="58422" name="TextBox 94"/>
          <p:cNvSpPr txBox="1">
            <a:spLocks noChangeArrowheads="1"/>
          </p:cNvSpPr>
          <p:nvPr/>
        </p:nvSpPr>
        <p:spPr bwMode="auto">
          <a:xfrm>
            <a:off x="80963" y="2498725"/>
            <a:ext cx="1695450" cy="692150"/>
          </a:xfrm>
          <a:prstGeom prst="rect">
            <a:avLst/>
          </a:prstGeom>
          <a:solidFill>
            <a:srgbClr val="404040">
              <a:alpha val="36078"/>
            </a:srgbClr>
          </a:solidFill>
          <a:ln w="34925">
            <a:solidFill>
              <a:srgbClr val="666666"/>
            </a:solidFill>
            <a:miter lim="800000"/>
            <a:headEnd/>
            <a:tailEnd/>
          </a:ln>
        </p:spPr>
        <p:txBody>
          <a:bodyPr wrap="none" lIns="91260" tIns="45630" rIns="91260" bIns="45630">
            <a:spAutoFit/>
          </a:bodyPr>
          <a:lstStyle/>
          <a:p>
            <a:pPr algn="ctr" defTabSz="912813"/>
            <a:r>
              <a:rPr lang="ru-RU" sz="1300" b="1">
                <a:latin typeface="Times New Roman" pitchFamily="18" charset="0"/>
              </a:rPr>
              <a:t>ПСЧ-21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 Расстояние - 22 км,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г. Искитим</a:t>
            </a:r>
            <a:endParaRPr lang="ru-RU" sz="1000" b="1">
              <a:latin typeface="Times New Roman" pitchFamily="18" charset="0"/>
            </a:endParaRPr>
          </a:p>
        </p:txBody>
      </p:sp>
      <p:sp>
        <p:nvSpPr>
          <p:cNvPr id="58423" name="TextBox 94"/>
          <p:cNvSpPr txBox="1">
            <a:spLocks noChangeArrowheads="1"/>
          </p:cNvSpPr>
          <p:nvPr/>
        </p:nvSpPr>
        <p:spPr bwMode="auto">
          <a:xfrm>
            <a:off x="1951038" y="2493963"/>
            <a:ext cx="1654175" cy="692150"/>
          </a:xfrm>
          <a:prstGeom prst="rect">
            <a:avLst/>
          </a:prstGeom>
          <a:solidFill>
            <a:srgbClr val="404040">
              <a:alpha val="36078"/>
            </a:srgbClr>
          </a:solidFill>
          <a:ln w="34925">
            <a:solidFill>
              <a:srgbClr val="666666"/>
            </a:solidFill>
            <a:miter lim="800000"/>
            <a:headEnd/>
            <a:tailEnd/>
          </a:ln>
        </p:spPr>
        <p:txBody>
          <a:bodyPr wrap="none" lIns="91260" tIns="45630" rIns="91260" bIns="45630">
            <a:spAutoFit/>
          </a:bodyPr>
          <a:lstStyle/>
          <a:p>
            <a:pPr algn="ctr" defTabSz="912813"/>
            <a:r>
              <a:rPr lang="ru-RU" sz="1300" b="1">
                <a:latin typeface="Times New Roman" pitchFamily="18" charset="0"/>
              </a:rPr>
              <a:t>ПСЧ-12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 Расстояние -22 км,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г. Искитим</a:t>
            </a:r>
            <a:endParaRPr lang="ru-RU" sz="1000" b="1">
              <a:latin typeface="Times New Roman" pitchFamily="18" charset="0"/>
            </a:endParaRPr>
          </a:p>
        </p:txBody>
      </p:sp>
      <p:sp>
        <p:nvSpPr>
          <p:cNvPr id="58424" name="TextBox 94"/>
          <p:cNvSpPr txBox="1">
            <a:spLocks noChangeArrowheads="1"/>
          </p:cNvSpPr>
          <p:nvPr/>
        </p:nvSpPr>
        <p:spPr bwMode="auto">
          <a:xfrm>
            <a:off x="3825875" y="1631950"/>
            <a:ext cx="1612900" cy="692150"/>
          </a:xfrm>
          <a:prstGeom prst="rect">
            <a:avLst/>
          </a:prstGeom>
          <a:solidFill>
            <a:srgbClr val="404040">
              <a:alpha val="36078"/>
            </a:srgbClr>
          </a:solidFill>
          <a:ln w="34925">
            <a:solidFill>
              <a:srgbClr val="666666"/>
            </a:solidFill>
            <a:miter lim="800000"/>
            <a:headEnd/>
            <a:tailEnd/>
          </a:ln>
        </p:spPr>
        <p:txBody>
          <a:bodyPr wrap="none" lIns="91260" tIns="45630" rIns="91260" bIns="45630">
            <a:spAutoFit/>
          </a:bodyPr>
          <a:lstStyle/>
          <a:p>
            <a:pPr algn="ctr" defTabSz="912813"/>
            <a:r>
              <a:rPr lang="ru-RU" sz="1300" b="1">
                <a:latin typeface="Times New Roman" pitchFamily="18" charset="0"/>
              </a:rPr>
              <a:t>ПСЧ-11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 Расстояние - 1 км,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г. Бердск</a:t>
            </a:r>
            <a:endParaRPr lang="ru-RU" sz="1000" b="1">
              <a:latin typeface="Times New Roman" pitchFamily="18" charset="0"/>
            </a:endParaRPr>
          </a:p>
        </p:txBody>
      </p:sp>
      <p:sp>
        <p:nvSpPr>
          <p:cNvPr id="58425" name="Freeform 637"/>
          <p:cNvSpPr>
            <a:spLocks/>
          </p:cNvSpPr>
          <p:nvPr/>
        </p:nvSpPr>
        <p:spPr bwMode="auto">
          <a:xfrm>
            <a:off x="3016250" y="3360738"/>
            <a:ext cx="4249738" cy="4319587"/>
          </a:xfrm>
          <a:custGeom>
            <a:avLst/>
            <a:gdLst>
              <a:gd name="T0" fmla="*/ 2147483647 w 2676"/>
              <a:gd name="T1" fmla="*/ 2147483647 h 2721"/>
              <a:gd name="T2" fmla="*/ 2147483647 w 2676"/>
              <a:gd name="T3" fmla="*/ 2147483647 h 2721"/>
              <a:gd name="T4" fmla="*/ 2147483647 w 2676"/>
              <a:gd name="T5" fmla="*/ 2147483647 h 2721"/>
              <a:gd name="T6" fmla="*/ 0 w 2676"/>
              <a:gd name="T7" fmla="*/ 2147483647 h 2721"/>
              <a:gd name="T8" fmla="*/ 2147483647 w 2676"/>
              <a:gd name="T9" fmla="*/ 2147483647 h 2721"/>
              <a:gd name="T10" fmla="*/ 2147483647 w 2676"/>
              <a:gd name="T11" fmla="*/ 2147483647 h 2721"/>
              <a:gd name="T12" fmla="*/ 2147483647 w 2676"/>
              <a:gd name="T13" fmla="*/ 0 h 2721"/>
              <a:gd name="T14" fmla="*/ 2147483647 w 2676"/>
              <a:gd name="T15" fmla="*/ 2147483647 h 272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676"/>
              <a:gd name="T25" fmla="*/ 0 h 2721"/>
              <a:gd name="T26" fmla="*/ 2676 w 2676"/>
              <a:gd name="T27" fmla="*/ 2721 h 272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676" h="2721">
                <a:moveTo>
                  <a:pt x="1678" y="2721"/>
                </a:moveTo>
                <a:lnTo>
                  <a:pt x="1678" y="2585"/>
                </a:lnTo>
                <a:lnTo>
                  <a:pt x="1134" y="2404"/>
                </a:lnTo>
                <a:lnTo>
                  <a:pt x="0" y="680"/>
                </a:lnTo>
                <a:lnTo>
                  <a:pt x="45" y="499"/>
                </a:lnTo>
                <a:lnTo>
                  <a:pt x="1361" y="136"/>
                </a:lnTo>
                <a:lnTo>
                  <a:pt x="2087" y="0"/>
                </a:lnTo>
                <a:lnTo>
                  <a:pt x="2676" y="816"/>
                </a:lnTo>
              </a:path>
            </a:pathLst>
          </a:custGeom>
          <a:noFill/>
          <a:ln w="57150" cmpd="sng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9262" name="Rectangle 638"/>
          <p:cNvSpPr>
            <a:spLocks noChangeArrowheads="1"/>
          </p:cNvSpPr>
          <p:nvPr/>
        </p:nvSpPr>
        <p:spPr bwMode="auto">
          <a:xfrm>
            <a:off x="279400" y="1776413"/>
            <a:ext cx="2663825" cy="503237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  <p:grpSp>
        <p:nvGrpSpPr>
          <p:cNvPr id="58427" name="Group 639"/>
          <p:cNvGrpSpPr>
            <a:grpSpLocks/>
          </p:cNvGrpSpPr>
          <p:nvPr/>
        </p:nvGrpSpPr>
        <p:grpSpPr bwMode="auto">
          <a:xfrm>
            <a:off x="10053638" y="1704975"/>
            <a:ext cx="2747962" cy="433388"/>
            <a:chOff x="2988" y="2231"/>
            <a:chExt cx="1731" cy="382"/>
          </a:xfrm>
        </p:grpSpPr>
        <p:grpSp>
          <p:nvGrpSpPr>
            <p:cNvPr id="58429" name="Прямоугольник 22"/>
            <p:cNvGrpSpPr>
              <a:grpSpLocks/>
            </p:cNvGrpSpPr>
            <p:nvPr/>
          </p:nvGrpSpPr>
          <p:grpSpPr bwMode="auto">
            <a:xfrm>
              <a:off x="2988" y="2231"/>
              <a:ext cx="1731" cy="382"/>
              <a:chOff x="2431" y="1901"/>
              <a:chExt cx="1397" cy="326"/>
            </a:xfrm>
          </p:grpSpPr>
          <p:pic>
            <p:nvPicPr>
              <p:cNvPr id="58431" name="Прямоугольник 22"/>
              <p:cNvPicPr>
                <a:picLocks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431" y="1901"/>
                <a:ext cx="1397" cy="3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8432" name="Text Box 642"/>
              <p:cNvSpPr txBox="1">
                <a:spLocks noChangeArrowheads="1"/>
              </p:cNvSpPr>
              <p:nvPr/>
            </p:nvSpPr>
            <p:spPr bwMode="auto">
              <a:xfrm>
                <a:off x="2448" y="1917"/>
                <a:ext cx="1368" cy="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7943" tIns="63973" rIns="127943" bIns="63973" anchor="ctr"/>
              <a:lstStyle/>
              <a:p>
                <a:pPr algn="ctr" defTabSz="1279525"/>
                <a:endParaRPr lang="ru-RU"/>
              </a:p>
            </p:txBody>
          </p:sp>
        </p:grpSp>
        <p:sp>
          <p:nvSpPr>
            <p:cNvPr id="24" name="Прямоугольник 23"/>
            <p:cNvSpPr>
              <a:spLocks noChangeArrowheads="1"/>
            </p:cNvSpPr>
            <p:nvPr/>
          </p:nvSpPr>
          <p:spPr bwMode="auto">
            <a:xfrm>
              <a:off x="3197" y="2305"/>
              <a:ext cx="1378" cy="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27943" tIns="63973" rIns="127943" bIns="63973">
              <a:spAutoFit/>
            </a:bodyPr>
            <a:lstStyle/>
            <a:p>
              <a:pPr algn="ctr" defTabSz="1279525">
                <a:defRPr/>
              </a:pP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Приемлемый риск - 10</a:t>
              </a:r>
              <a:r>
                <a:rPr lang="ru-RU" sz="1400" b="1" baseline="30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-4</a:t>
              </a:r>
              <a:endParaRPr lang="ru-RU"/>
            </a:p>
          </p:txBody>
        </p:sp>
      </p:grpSp>
      <p:sp>
        <p:nvSpPr>
          <p:cNvPr id="539269" name="Text Box 2072"/>
          <p:cNvSpPr txBox="1">
            <a:spLocks noChangeArrowheads="1"/>
          </p:cNvSpPr>
          <p:nvPr/>
        </p:nvSpPr>
        <p:spPr bwMode="auto">
          <a:xfrm>
            <a:off x="855663" y="7680325"/>
            <a:ext cx="2592387" cy="700088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91325" tIns="45662" rIns="91325" bIns="45662">
            <a:spAutoFit/>
          </a:bodyPr>
          <a:lstStyle/>
          <a:p>
            <a:pPr algn="ctr" defTabSz="1279525">
              <a:defRPr/>
            </a:pPr>
            <a:r>
              <a:rPr lang="ru-RU" sz="13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Забор воды из реки Шадриха</a:t>
            </a:r>
            <a:r>
              <a:rPr lang="ru-RU" sz="1300" b="1" u="sng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</a:t>
            </a:r>
            <a:r>
              <a:rPr lang="ru-RU" sz="1300" b="1" u="sng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невозможен </a:t>
            </a:r>
            <a:r>
              <a:rPr lang="ru-RU" sz="13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из-за отсутствия подъездов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9" name="Picture 4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1925" y="2120900"/>
            <a:ext cx="10009188" cy="745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0" name="Text Box 553"/>
          <p:cNvSpPr txBox="1">
            <a:spLocks noChangeArrowheads="1"/>
          </p:cNvSpPr>
          <p:nvPr/>
        </p:nvSpPr>
        <p:spPr bwMode="auto">
          <a:xfrm>
            <a:off x="-9525" y="-23813"/>
            <a:ext cx="12801600" cy="1584326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64889" tIns="32448" rIns="64889" bIns="32448" anchor="ctr" anchorCtr="1"/>
          <a:lstStyle/>
          <a:p>
            <a:pPr algn="ctr" defTabSz="1784350"/>
            <a:r>
              <a:rPr lang="ru-RU" sz="3100">
                <a:latin typeface="Times New Roman" pitchFamily="18" charset="0"/>
              </a:rPr>
              <a:t>Паспорт территории поселка Мичуринский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  <a:endParaRPr lang="ru-RU" sz="3100">
              <a:latin typeface="Times New Roman" pitchFamily="18" charset="0"/>
              <a:cs typeface="Times New Roman" pitchFamily="18" charset="0"/>
            </a:endParaRPr>
          </a:p>
          <a:p>
            <a:pPr algn="ctr" defTabSz="1784350">
              <a:lnSpc>
                <a:spcPct val="90000"/>
              </a:lnSpc>
            </a:pPr>
            <a:r>
              <a:rPr lang="ru-RU" sz="3100">
                <a:latin typeface="Times New Roman" pitchFamily="18" charset="0"/>
                <a:cs typeface="Times New Roman" pitchFamily="18" charset="0"/>
              </a:rPr>
              <a:t>Риски возникновения природных пожаров (слайд № 2)</a:t>
            </a:r>
          </a:p>
        </p:txBody>
      </p:sp>
      <p:sp>
        <p:nvSpPr>
          <p:cNvPr id="539652" name="Text Box 207"/>
          <p:cNvSpPr txBox="1">
            <a:spLocks noChangeArrowheads="1"/>
          </p:cNvSpPr>
          <p:nvPr/>
        </p:nvSpPr>
        <p:spPr bwMode="auto">
          <a:xfrm>
            <a:off x="7191375" y="3598863"/>
            <a:ext cx="5545138" cy="914400"/>
          </a:xfrm>
          <a:prstGeom prst="rect">
            <a:avLst/>
          </a:prstGeom>
          <a:solidFill>
            <a:schemeClr val="bg1">
              <a:alpha val="89999"/>
            </a:schemeClr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lIns="127483" tIns="63752" rIns="127483" bIns="63752">
            <a:spAutoFit/>
          </a:bodyPr>
          <a:lstStyle/>
          <a:p>
            <a:pPr algn="ctr" defTabSz="1789113">
              <a:spcBef>
                <a:spcPct val="50000"/>
              </a:spcBef>
              <a:defRPr/>
            </a:pPr>
            <a:r>
              <a:rPr lang="ru-RU" sz="1300" b="1" u="sng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ПРЕВЕНТИВНЫЕ МЕРОПРИЯТИЯ ПРОВОДИМЫЕ ОМСУ</a:t>
            </a:r>
          </a:p>
          <a:p>
            <a:pPr defTabSz="1789113">
              <a:spcBef>
                <a:spcPct val="50000"/>
              </a:spcBef>
              <a:defRPr/>
            </a:pPr>
            <a:r>
              <a:rPr lang="ru-RU" sz="1000">
                <a:effectLst>
                  <a:outerShdw blurRad="38100" dist="38100" dir="2700000" algn="tl">
                    <a:srgbClr val="C0C0C0"/>
                  </a:outerShdw>
                </a:effectLst>
              </a:rPr>
              <a:t>Восстанавливаются и содержатся в исправном состоянии источники противопожарного водоснабжения, подъезды к источникам водоснабжения. Весенний и осенний периоды производится выкос травы и уборка горючих материалов в пределах границ поселения</a:t>
            </a:r>
            <a:r>
              <a:rPr lang="ru-RU" sz="130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539653" name="Text Box 207"/>
          <p:cNvSpPr txBox="1">
            <a:spLocks noChangeArrowheads="1"/>
          </p:cNvSpPr>
          <p:nvPr/>
        </p:nvSpPr>
        <p:spPr bwMode="auto">
          <a:xfrm>
            <a:off x="65088" y="8634413"/>
            <a:ext cx="6911975" cy="920750"/>
          </a:xfrm>
          <a:prstGeom prst="rect">
            <a:avLst/>
          </a:prstGeom>
          <a:solidFill>
            <a:srgbClr val="FFFFFF">
              <a:alpha val="7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78483" tIns="89246" rIns="178483" bIns="89246">
            <a:spAutoFit/>
          </a:bodyPr>
          <a:lstStyle/>
          <a:p>
            <a:pPr algn="ctr" defTabSz="2505075">
              <a:spcBef>
                <a:spcPct val="50000"/>
              </a:spcBef>
              <a:defRPr/>
            </a:pPr>
            <a:r>
              <a:rPr lang="ru-RU" sz="1300" b="1" u="sng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Прогноз возможного развития  пожаров</a:t>
            </a:r>
          </a:p>
          <a:p>
            <a:pPr defTabSz="2505075">
              <a:spcBef>
                <a:spcPct val="50000"/>
              </a:spcBef>
              <a:defRPr/>
            </a:pPr>
            <a:r>
              <a:rPr lang="ru-RU" sz="1000">
                <a:effectLst>
                  <a:outerShdw blurRad="38100" dist="38100" dir="2700000" algn="tl">
                    <a:srgbClr val="C0C0C0"/>
                  </a:outerShdw>
                </a:effectLst>
              </a:rPr>
              <a:t>В период с мая  по сентябрь текущего года возможно возникновение природных пожаров очагового характера. Основные причины возникновения пожаров является неосторожное обращение с огнем. Переход природных пожаров в жилую зону возможен </a:t>
            </a:r>
          </a:p>
        </p:txBody>
      </p:sp>
      <p:graphicFrame>
        <p:nvGraphicFramePr>
          <p:cNvPr id="8194" name="Object 150"/>
          <p:cNvGraphicFramePr>
            <a:graphicFrameLocks noChangeAspect="1"/>
          </p:cNvGraphicFramePr>
          <p:nvPr/>
        </p:nvGraphicFramePr>
        <p:xfrm>
          <a:off x="7837488" y="1704975"/>
          <a:ext cx="4964112" cy="858838"/>
        </p:xfrm>
        <a:graphic>
          <a:graphicData uri="http://schemas.openxmlformats.org/presentationml/2006/ole">
            <p:oleObj spid="_x0000_s8194" name="Лист" r:id="rId4" imgW="7753350" imgH="2438400" progId="Excel.Sheet.8">
              <p:embed/>
            </p:oleObj>
          </a:graphicData>
        </a:graphic>
      </p:graphicFrame>
      <p:sp>
        <p:nvSpPr>
          <p:cNvPr id="539655" name="Text Box 193"/>
          <p:cNvSpPr txBox="1">
            <a:spLocks noChangeArrowheads="1"/>
          </p:cNvSpPr>
          <p:nvPr/>
        </p:nvSpPr>
        <p:spPr bwMode="auto">
          <a:xfrm>
            <a:off x="4456113" y="1704975"/>
            <a:ext cx="2878137" cy="99218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27575" tIns="63794" rIns="127575" bIns="63794">
            <a:spAutoFit/>
          </a:bodyPr>
          <a:lstStyle/>
          <a:p>
            <a:pPr algn="ctr" defTabSz="1784350">
              <a:defRPr/>
            </a:pPr>
            <a:r>
              <a:rPr lang="ru-RU" sz="1500" u="sng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Возможная обстановка по очагам и площадям  пожаров</a:t>
            </a:r>
          </a:p>
          <a:p>
            <a:pPr defTabSz="1784350">
              <a:defRPr/>
            </a:pPr>
            <a:r>
              <a:rPr lang="ru-RU" sz="1100">
                <a:latin typeface="Calibri" pitchFamily="34" charset="0"/>
              </a:rPr>
              <a:t>-</a:t>
            </a:r>
            <a:r>
              <a:rPr lang="ru-RU" sz="1300">
                <a:latin typeface="Calibri" pitchFamily="34" charset="0"/>
              </a:rPr>
              <a:t>отдельные очаги  пожара площадью до 1-2 гектара</a:t>
            </a:r>
          </a:p>
        </p:txBody>
      </p:sp>
      <p:sp>
        <p:nvSpPr>
          <p:cNvPr id="539656" name="Rectangle 8"/>
          <p:cNvSpPr>
            <a:spLocks noChangeArrowheads="1"/>
          </p:cNvSpPr>
          <p:nvPr/>
        </p:nvSpPr>
        <p:spPr bwMode="auto">
          <a:xfrm>
            <a:off x="9856788" y="4729163"/>
            <a:ext cx="2746375" cy="739775"/>
          </a:xfrm>
          <a:prstGeom prst="rect">
            <a:avLst/>
          </a:prstGeom>
          <a:solidFill>
            <a:srgbClr val="FF6600">
              <a:alpha val="91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>
            <a:spAutoFit/>
          </a:bodyPr>
          <a:lstStyle/>
          <a:p>
            <a:pPr algn="ctr" defTabSz="912813">
              <a:defRPr/>
            </a:pPr>
            <a:r>
              <a:rPr lang="ru-RU" sz="1400" u="sng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Дороги пожарного назначения</a:t>
            </a:r>
          </a:p>
          <a:p>
            <a:pPr defTabSz="912813">
              <a:defRPr/>
            </a:pPr>
            <a:r>
              <a:rPr lang="ru-RU" sz="1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протяженность-10 км </a:t>
            </a:r>
          </a:p>
          <a:p>
            <a:pPr defTabSz="912813">
              <a:defRPr/>
            </a:pPr>
            <a:r>
              <a:rPr lang="ru-RU" sz="1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с твердым покрытием -8 км</a:t>
            </a:r>
          </a:p>
        </p:txBody>
      </p:sp>
      <p:sp>
        <p:nvSpPr>
          <p:cNvPr id="539682" name="Text Box 34"/>
          <p:cNvSpPr txBox="1">
            <a:spLocks noChangeArrowheads="1"/>
          </p:cNvSpPr>
          <p:nvPr/>
        </p:nvSpPr>
        <p:spPr bwMode="auto">
          <a:xfrm>
            <a:off x="2728913" y="7246938"/>
            <a:ext cx="3240087" cy="1273175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499" tIns="45242" rIns="90499" bIns="45242">
            <a:spAutoFit/>
          </a:bodyPr>
          <a:lstStyle/>
          <a:p>
            <a:pPr algn="ctr" defTabSz="1279525">
              <a:defRPr/>
            </a:pPr>
            <a:r>
              <a:rPr lang="ru-RU" sz="1300" b="1" u="sng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Место забора воды с применением авиаци  БЕ-200ЧС и вертолетом (20 км)</a:t>
            </a:r>
          </a:p>
          <a:p>
            <a:pPr algn="ctr" defTabSz="1279525">
              <a:defRPr/>
            </a:pPr>
            <a:r>
              <a:rPr lang="ru-RU" sz="11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Arial" charset="0"/>
              </a:rPr>
              <a:t> </a:t>
            </a:r>
            <a:r>
              <a:rPr lang="ru-RU" sz="10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НОВОСИБИРСКОЕ ВОДОХРАНИЛИЩЕ</a:t>
            </a:r>
          </a:p>
          <a:p>
            <a:pPr algn="ctr" defTabSz="1279525">
              <a:defRPr/>
            </a:pPr>
            <a:r>
              <a:rPr lang="ru-RU" sz="10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Полный объем – 8,8 км куб. Площадь зеркала – 1090 км кв. Длина – 182 км. Максимальная ширина – 22 км. Глубина (верхний бьеф у плотины при НПУ) – 113,5</a:t>
            </a:r>
          </a:p>
          <a:p>
            <a:pPr algn="ctr" defTabSz="1279525">
              <a:defRPr/>
            </a:pPr>
            <a:r>
              <a:rPr lang="ru-RU" sz="10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Координаты: 54,25 СШ, 82,11 В.Д.</a:t>
            </a:r>
          </a:p>
        </p:txBody>
      </p:sp>
      <p:graphicFrame>
        <p:nvGraphicFramePr>
          <p:cNvPr id="8195" name="Object 59"/>
          <p:cNvGraphicFramePr>
            <a:graphicFrameLocks noChangeAspect="1"/>
          </p:cNvGraphicFramePr>
          <p:nvPr/>
        </p:nvGraphicFramePr>
        <p:xfrm>
          <a:off x="0" y="1560513"/>
          <a:ext cx="4078288" cy="1460500"/>
        </p:xfrm>
        <a:graphic>
          <a:graphicData uri="http://schemas.openxmlformats.org/presentationml/2006/ole">
            <p:oleObj spid="_x0000_s8195" name="Лист" r:id="rId5" imgW="6381750" imgH="2266950" progId="Excel.Sheet.8">
              <p:embed/>
            </p:oleObj>
          </a:graphicData>
        </a:graphic>
      </p:graphicFrame>
      <p:graphicFrame>
        <p:nvGraphicFramePr>
          <p:cNvPr id="8196" name="Object 53"/>
          <p:cNvGraphicFramePr>
            <a:graphicFrameLocks/>
          </p:cNvGraphicFramePr>
          <p:nvPr/>
        </p:nvGraphicFramePr>
        <p:xfrm>
          <a:off x="8201025" y="7445375"/>
          <a:ext cx="4533900" cy="2109788"/>
        </p:xfrm>
        <a:graphic>
          <a:graphicData uri="http://schemas.openxmlformats.org/presentationml/2006/ole">
            <p:oleObj spid="_x0000_s8196" name="Worksheet" r:id="rId6" imgW="6667421" imgH="2895480" progId="Excel.Sheet.8">
              <p:embed/>
            </p:oleObj>
          </a:graphicData>
        </a:graphic>
      </p:graphicFrame>
      <p:grpSp>
        <p:nvGrpSpPr>
          <p:cNvPr id="8206" name="Group 53"/>
          <p:cNvGrpSpPr>
            <a:grpSpLocks/>
          </p:cNvGrpSpPr>
          <p:nvPr/>
        </p:nvGrpSpPr>
        <p:grpSpPr bwMode="auto">
          <a:xfrm>
            <a:off x="3016250" y="6672263"/>
            <a:ext cx="822325" cy="285750"/>
            <a:chOff x="2290" y="4020"/>
            <a:chExt cx="768" cy="218"/>
          </a:xfrm>
        </p:grpSpPr>
        <p:sp>
          <p:nvSpPr>
            <p:cNvPr id="8216" name="Rectangle 54"/>
            <p:cNvSpPr>
              <a:spLocks noChangeArrowheads="1"/>
            </p:cNvSpPr>
            <p:nvPr/>
          </p:nvSpPr>
          <p:spPr bwMode="auto">
            <a:xfrm>
              <a:off x="2653" y="4039"/>
              <a:ext cx="405" cy="19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lIns="17653" tIns="17653" rIns="17653" bIns="17653"/>
            <a:lstStyle/>
            <a:p>
              <a:pPr algn="ctr" defTabSz="1279525"/>
              <a:r>
                <a:rPr lang="ru-RU" sz="1000" u="sng" dirty="0" smtClean="0">
                  <a:latin typeface="Times New Roman" pitchFamily="18" charset="0"/>
                </a:rPr>
                <a:t>БЦГБ</a:t>
              </a:r>
              <a:endParaRPr lang="ru-RU" sz="1000" u="sng" dirty="0">
                <a:latin typeface="Times New Roman" pitchFamily="18" charset="0"/>
              </a:endParaRPr>
            </a:p>
            <a:p>
              <a:pPr algn="ctr" defTabSz="1279525"/>
              <a:r>
                <a:rPr lang="ru-RU" sz="1000" dirty="0" smtClean="0">
                  <a:latin typeface="Times New Roman" pitchFamily="18" charset="0"/>
                </a:rPr>
                <a:t>605</a:t>
              </a:r>
              <a:endParaRPr lang="ru-RU" dirty="0"/>
            </a:p>
          </p:txBody>
        </p:sp>
        <p:grpSp>
          <p:nvGrpSpPr>
            <p:cNvPr id="8217" name="Group 56"/>
            <p:cNvGrpSpPr>
              <a:grpSpLocks/>
            </p:cNvGrpSpPr>
            <p:nvPr/>
          </p:nvGrpSpPr>
          <p:grpSpPr bwMode="auto">
            <a:xfrm>
              <a:off x="2290" y="4020"/>
              <a:ext cx="361" cy="211"/>
              <a:chOff x="0" y="1"/>
              <a:chExt cx="20000" cy="19999"/>
            </a:xfrm>
          </p:grpSpPr>
          <p:sp>
            <p:nvSpPr>
              <p:cNvPr id="8218" name="Rectangle 57"/>
              <p:cNvSpPr>
                <a:spLocks noChangeArrowheads="1"/>
              </p:cNvSpPr>
              <p:nvPr/>
            </p:nvSpPr>
            <p:spPr bwMode="auto">
              <a:xfrm>
                <a:off x="0" y="7756"/>
                <a:ext cx="20000" cy="12244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lIns="127147" tIns="63591" rIns="127147" bIns="63591"/>
              <a:lstStyle/>
              <a:p>
                <a:pPr defTabSz="1279525"/>
                <a:endParaRPr lang="ru-RU"/>
              </a:p>
            </p:txBody>
          </p:sp>
          <p:sp>
            <p:nvSpPr>
              <p:cNvPr id="8219" name="Line 58"/>
              <p:cNvSpPr>
                <a:spLocks noChangeShapeType="1"/>
              </p:cNvSpPr>
              <p:nvPr/>
            </p:nvSpPr>
            <p:spPr bwMode="auto">
              <a:xfrm flipV="1">
                <a:off x="161" y="1"/>
                <a:ext cx="10170" cy="7779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20" name="Line 59"/>
              <p:cNvSpPr>
                <a:spLocks noChangeShapeType="1"/>
              </p:cNvSpPr>
              <p:nvPr/>
            </p:nvSpPr>
            <p:spPr bwMode="auto">
              <a:xfrm>
                <a:off x="10475" y="1"/>
                <a:ext cx="9364" cy="7309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8221" name="Group 60"/>
              <p:cNvGrpSpPr>
                <a:grpSpLocks/>
              </p:cNvGrpSpPr>
              <p:nvPr/>
            </p:nvGrpSpPr>
            <p:grpSpPr bwMode="auto">
              <a:xfrm>
                <a:off x="8652" y="3009"/>
                <a:ext cx="3120" cy="3408"/>
                <a:chOff x="-2659" y="0"/>
                <a:chExt cx="26710" cy="20000"/>
              </a:xfrm>
            </p:grpSpPr>
            <p:sp>
              <p:nvSpPr>
                <p:cNvPr id="8222" name="Line 61"/>
                <p:cNvSpPr>
                  <a:spLocks noChangeShapeType="1"/>
                </p:cNvSpPr>
                <p:nvPr/>
              </p:nvSpPr>
              <p:spPr bwMode="auto">
                <a:xfrm>
                  <a:off x="9649" y="0"/>
                  <a:ext cx="137" cy="20000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23" name="Line 62"/>
                <p:cNvSpPr>
                  <a:spLocks noChangeShapeType="1"/>
                </p:cNvSpPr>
                <p:nvPr/>
              </p:nvSpPr>
              <p:spPr bwMode="auto">
                <a:xfrm>
                  <a:off x="-2659" y="11007"/>
                  <a:ext cx="26710" cy="140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8207" name="AutoShape 64"/>
          <p:cNvSpPr>
            <a:spLocks noChangeArrowheads="1"/>
          </p:cNvSpPr>
          <p:nvPr/>
        </p:nvSpPr>
        <p:spPr bwMode="auto">
          <a:xfrm>
            <a:off x="3376612" y="5232400"/>
            <a:ext cx="1952617" cy="1077913"/>
          </a:xfrm>
          <a:prstGeom prst="wedgeRectCallout">
            <a:avLst>
              <a:gd name="adj1" fmla="val -54856"/>
              <a:gd name="adj2" fmla="val 88588"/>
            </a:avLst>
          </a:prstGeom>
          <a:solidFill>
            <a:srgbClr val="FFCC99"/>
          </a:solidFill>
          <a:ln w="9525">
            <a:solidFill>
              <a:srgbClr val="996633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1279525"/>
            <a:r>
              <a:rPr lang="ru-RU" sz="900" b="1" dirty="0" smtClean="0">
                <a:latin typeface="Times New Roman" pitchFamily="18" charset="0"/>
                <a:cs typeface="Times New Roman" pitchFamily="18" charset="0"/>
              </a:rPr>
              <a:t>Бердская центральная городская больница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just" defTabSz="1279525"/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г.Бердск ул. Островского-53, Глав. врач – </a:t>
            </a:r>
            <a:r>
              <a:rPr lang="ru-RU" sz="9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Краморов</a:t>
            </a:r>
            <a:r>
              <a:rPr lang="ru-RU" sz="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Ю.Н.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 раб. тел. 8-383-41-2-66-75 </a:t>
            </a:r>
          </a:p>
          <a:p>
            <a:pPr algn="ctr" defTabSz="1279525"/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приемный покой тел 8-383-41- 26-675</a:t>
            </a:r>
          </a:p>
          <a:p>
            <a:pPr algn="ctr" defTabSz="1279525"/>
            <a:r>
              <a:rPr lang="ru-RU" sz="900" dirty="0" err="1" smtClean="0">
                <a:latin typeface="Times New Roman" pitchFamily="18" charset="0"/>
                <a:cs typeface="Times New Roman" pitchFamily="18" charset="0"/>
              </a:rPr>
              <a:t>коеч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. емкость -605.</a:t>
            </a:r>
          </a:p>
        </p:txBody>
      </p:sp>
      <p:sp>
        <p:nvSpPr>
          <p:cNvPr id="540078" name="AutoShape 430"/>
          <p:cNvSpPr>
            <a:spLocks noChangeArrowheads="1"/>
          </p:cNvSpPr>
          <p:nvPr/>
        </p:nvSpPr>
        <p:spPr bwMode="auto">
          <a:xfrm>
            <a:off x="6184900" y="4729163"/>
            <a:ext cx="1511300" cy="1150937"/>
          </a:xfrm>
          <a:prstGeom prst="wedgeRectCallout">
            <a:avLst>
              <a:gd name="adj1" fmla="val 51051"/>
              <a:gd name="adj2" fmla="val 75102"/>
            </a:avLst>
          </a:prstGeom>
          <a:solidFill>
            <a:srgbClr val="FFDBB7">
              <a:alpha val="89000"/>
            </a:srgbClr>
          </a:solidFill>
          <a:ln w="635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91057" tIns="45528" rIns="91057" bIns="45528"/>
          <a:lstStyle/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ФАП  Казанцева Л.М.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1 этажное, кирпичное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8-383-41-50-240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приемного покоя  нет</a:t>
            </a:r>
          </a:p>
        </p:txBody>
      </p:sp>
      <p:sp>
        <p:nvSpPr>
          <p:cNvPr id="540080" name="Text Box 193"/>
          <p:cNvSpPr txBox="1">
            <a:spLocks noChangeArrowheads="1"/>
          </p:cNvSpPr>
          <p:nvPr/>
        </p:nvSpPr>
        <p:spPr bwMode="auto">
          <a:xfrm>
            <a:off x="65088" y="7035800"/>
            <a:ext cx="2517775" cy="1516063"/>
          </a:xfrm>
          <a:prstGeom prst="rect">
            <a:avLst/>
          </a:prstGeom>
          <a:solidFill>
            <a:srgbClr val="FFFF66">
              <a:alpha val="81000"/>
            </a:srgbClr>
          </a:solidFill>
          <a:ln w="9525">
            <a:noFill/>
            <a:miter lim="800000"/>
            <a:headEnd/>
            <a:tailEnd/>
          </a:ln>
        </p:spPr>
        <p:txBody>
          <a:bodyPr lIns="127721" tIns="63868" rIns="127721" bIns="63868">
            <a:spAutoFit/>
          </a:bodyPr>
          <a:lstStyle/>
          <a:p>
            <a:pPr defTabSz="1787525">
              <a:defRPr/>
            </a:pPr>
            <a:r>
              <a:rPr lang="ru-RU" sz="1300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расчет эвакуации при угрозе распространения огня  :</a:t>
            </a:r>
          </a:p>
          <a:p>
            <a:pPr defTabSz="1787525">
              <a:defRPr/>
            </a:pPr>
            <a:r>
              <a:rPr lang="ru-RU" sz="13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Население -452 чел.</a:t>
            </a:r>
          </a:p>
          <a:p>
            <a:pPr defTabSz="1787525">
              <a:defRPr/>
            </a:pPr>
            <a:r>
              <a:rPr lang="ru-RU" sz="13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В том числе детей – 63чел.</a:t>
            </a:r>
          </a:p>
          <a:p>
            <a:pPr defTabSz="1787525">
              <a:defRPr/>
            </a:pPr>
            <a:r>
              <a:rPr lang="ru-RU" sz="13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Голов скота – 30</a:t>
            </a:r>
          </a:p>
          <a:p>
            <a:pPr defTabSz="1787525">
              <a:defRPr/>
            </a:pPr>
            <a:r>
              <a:rPr lang="ru-RU" sz="13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Мат. средств – на сумму 22290 тыс. руб.</a:t>
            </a:r>
          </a:p>
        </p:txBody>
      </p:sp>
      <p:graphicFrame>
        <p:nvGraphicFramePr>
          <p:cNvPr id="8197" name="Object 433"/>
          <p:cNvGraphicFramePr>
            <a:graphicFrameLocks/>
          </p:cNvGraphicFramePr>
          <p:nvPr/>
        </p:nvGraphicFramePr>
        <p:xfrm>
          <a:off x="65088" y="5591175"/>
          <a:ext cx="2447925" cy="1360488"/>
        </p:xfrm>
        <a:graphic>
          <a:graphicData uri="http://schemas.openxmlformats.org/presentationml/2006/ole">
            <p:oleObj spid="_x0000_s8197" name="Лист" r:id="rId7" imgW="3219450" imgH="1733550" progId="Excel.Sheet.8">
              <p:embed/>
            </p:oleObj>
          </a:graphicData>
        </a:graphic>
      </p:graphicFrame>
      <p:sp>
        <p:nvSpPr>
          <p:cNvPr id="540082" name="Rectangle 434"/>
          <p:cNvSpPr>
            <a:spLocks noChangeArrowheads="1"/>
          </p:cNvSpPr>
          <p:nvPr/>
        </p:nvSpPr>
        <p:spPr bwMode="auto">
          <a:xfrm>
            <a:off x="279400" y="4440238"/>
            <a:ext cx="2663825" cy="5048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  <p:graphicFrame>
        <p:nvGraphicFramePr>
          <p:cNvPr id="8198" name="Object 102"/>
          <p:cNvGraphicFramePr>
            <a:graphicFrameLocks noChangeAspect="1"/>
          </p:cNvGraphicFramePr>
          <p:nvPr/>
        </p:nvGraphicFramePr>
        <p:xfrm>
          <a:off x="9377363" y="5592763"/>
          <a:ext cx="3424237" cy="1736725"/>
        </p:xfrm>
        <a:graphic>
          <a:graphicData uri="http://schemas.openxmlformats.org/presentationml/2006/ole">
            <p:oleObj spid="_x0000_s8198" name="Worksheet" r:id="rId8" imgW="4676812" imgH="2371680" progId="Excel.Sheet.8">
              <p:embed/>
            </p:oleObj>
          </a:graphicData>
        </a:graphic>
      </p:graphicFrame>
      <p:grpSp>
        <p:nvGrpSpPr>
          <p:cNvPr id="8211" name="Group 439"/>
          <p:cNvGrpSpPr>
            <a:grpSpLocks/>
          </p:cNvGrpSpPr>
          <p:nvPr/>
        </p:nvGrpSpPr>
        <p:grpSpPr bwMode="auto">
          <a:xfrm>
            <a:off x="0" y="3216275"/>
            <a:ext cx="2747963" cy="433388"/>
            <a:chOff x="2988" y="2231"/>
            <a:chExt cx="1731" cy="382"/>
          </a:xfrm>
        </p:grpSpPr>
        <p:grpSp>
          <p:nvGrpSpPr>
            <p:cNvPr id="8212" name="Прямоугольник 22"/>
            <p:cNvGrpSpPr>
              <a:grpSpLocks/>
            </p:cNvGrpSpPr>
            <p:nvPr/>
          </p:nvGrpSpPr>
          <p:grpSpPr bwMode="auto">
            <a:xfrm>
              <a:off x="2988" y="2231"/>
              <a:ext cx="1731" cy="382"/>
              <a:chOff x="2431" y="1901"/>
              <a:chExt cx="1397" cy="326"/>
            </a:xfrm>
          </p:grpSpPr>
          <p:pic>
            <p:nvPicPr>
              <p:cNvPr id="8214" name="Прямоугольник 22"/>
              <p:cNvPicPr>
                <a:picLocks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2431" y="1901"/>
                <a:ext cx="1397" cy="3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215" name="Text Box 442"/>
              <p:cNvSpPr txBox="1">
                <a:spLocks noChangeArrowheads="1"/>
              </p:cNvSpPr>
              <p:nvPr/>
            </p:nvSpPr>
            <p:spPr bwMode="auto">
              <a:xfrm>
                <a:off x="2448" y="1917"/>
                <a:ext cx="1368" cy="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7943" tIns="63973" rIns="127943" bIns="63973" anchor="ctr"/>
              <a:lstStyle/>
              <a:p>
                <a:pPr algn="ctr" defTabSz="1279525"/>
                <a:endParaRPr lang="ru-RU"/>
              </a:p>
            </p:txBody>
          </p:sp>
        </p:grpSp>
        <p:sp>
          <p:nvSpPr>
            <p:cNvPr id="24" name="Прямоугольник 23"/>
            <p:cNvSpPr>
              <a:spLocks noChangeArrowheads="1"/>
            </p:cNvSpPr>
            <p:nvPr/>
          </p:nvSpPr>
          <p:spPr bwMode="auto">
            <a:xfrm>
              <a:off x="3197" y="2305"/>
              <a:ext cx="1378" cy="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27943" tIns="63973" rIns="127943" bIns="63973">
              <a:spAutoFit/>
            </a:bodyPr>
            <a:lstStyle/>
            <a:p>
              <a:pPr algn="ctr" defTabSz="1279525">
                <a:defRPr/>
              </a:pP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Приемлемый риск - 10</a:t>
              </a:r>
              <a:r>
                <a:rPr lang="ru-RU" sz="1400" b="1" baseline="30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-4</a:t>
              </a: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2370" name="Group 306"/>
          <p:cNvGraphicFramePr>
            <a:graphicFrameLocks noGrp="1"/>
          </p:cNvGraphicFramePr>
          <p:nvPr/>
        </p:nvGraphicFramePr>
        <p:xfrm>
          <a:off x="134938" y="911225"/>
          <a:ext cx="12568237" cy="7646111"/>
        </p:xfrm>
        <a:graphic>
          <a:graphicData uri="http://schemas.openxmlformats.org/drawingml/2006/table">
            <a:tbl>
              <a:tblPr/>
              <a:tblGrid>
                <a:gridCol w="2389187"/>
                <a:gridCol w="581025"/>
                <a:gridCol w="639763"/>
                <a:gridCol w="657225"/>
                <a:gridCol w="720725"/>
                <a:gridCol w="717550"/>
                <a:gridCol w="728662"/>
                <a:gridCol w="1000125"/>
                <a:gridCol w="1000125"/>
                <a:gridCol w="871538"/>
                <a:gridCol w="873125"/>
                <a:gridCol w="1003300"/>
                <a:gridCol w="1385887"/>
              </a:tblGrid>
              <a:tr h="365125">
                <a:tc rowSpan="3"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подр-я</a:t>
                      </a: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старший (звание, Ф.И.О., телефон)</a:t>
                      </a: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Привл.  в соотв. с пасп-м территории (планами применения)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Привлекалось фактически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Нормативное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79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Нормативн. документ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Временные показатели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Расстояние до места ЧС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Недостатки в реагировании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2698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Получение  инф.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убытия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прибытия</a:t>
                      </a: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2725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МЧС России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7013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Органы управления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ГУ МЧС России по НСО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ст. ОДС т. 8-983-314-10-61 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Приказ МЧС №647 от 23.11.2009   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25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 ГУ МЧС России по НСО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1-й зам. НГУ  т. 8-913-926-69-51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Приказ МЧС №647 от 23.11.2009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гарнизона пожарной охраны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Баулин  Сергей  Петрович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 8-913-744-99-79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Ч+0.40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Приказ ГУ/ГБУ от 23.11.09 № 826/260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Силы и средства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ФПС ПСЧ-12, 21, 26 ОФПС-3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Баулин  Сергей  Петрович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 8-913-744-99-79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(город) 20 (село)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ФЗ-123 «Технический регламент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13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за МЧС России по НСО: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138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ФП РСЧС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4313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Органы управления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 ГУ МВД  России по Новосибирской области         т. 8-383-232-70-89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 регламент»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 ТЦМК  т. 8-383-271-86-32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 регламент»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138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Силы и средства 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МВД России: 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Межмуниципальный отдел МВД России «</a:t>
                      </a: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Искитимский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»,  Борисов Е.В.  т. 8-383-43-29-525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Дежурный  т. 8-383-43-29-861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 регламент»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96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Минздравсоцразвития</a:t>
                      </a: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7835">
                <a:tc>
                  <a:txBody>
                    <a:bodyPr/>
                    <a:lstStyle/>
                    <a:p>
                      <a:pPr algn="ctr" defTabSz="1279525"/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БСМП, </a:t>
                      </a:r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Бердская ЦГБ</a:t>
                      </a: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</a:p>
                    <a:p>
                      <a:pPr algn="ctr" defTabSz="1279525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Глав. врач – </a:t>
                      </a:r>
                      <a:r>
                        <a:rPr lang="ru-RU" sz="9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Краморов</a:t>
                      </a:r>
                      <a:r>
                        <a:rPr lang="ru-RU" sz="9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Ю.Н.</a:t>
                      </a:r>
                    </a:p>
                    <a:p>
                      <a:pPr algn="ctr" defTabSz="1279525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раб. тел. 8-383-41-2-66-75 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Приемн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покой. т. 8-383-41-26-677 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СМП Ч+0.02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ВСБ  Ч+0.30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Приказ УЗО № 206 от 23.03.2004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за ФП РСЧС: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9672" name="Rectangle 271"/>
          <p:cNvSpPr>
            <a:spLocks noGrp="1" noChangeArrowheads="1"/>
          </p:cNvSpPr>
          <p:nvPr>
            <p:ph type="title" idx="4294967295"/>
          </p:nvPr>
        </p:nvSpPr>
        <p:spPr>
          <a:xfrm>
            <a:off x="639763" y="384175"/>
            <a:ext cx="11522075" cy="169863"/>
          </a:xfrm>
        </p:spPr>
        <p:txBody>
          <a:bodyPr/>
          <a:lstStyle/>
          <a:p>
            <a:pPr eaLnBrk="1" hangingPunct="1"/>
            <a:r>
              <a:rPr lang="ru-RU" sz="1300" smtClean="0">
                <a:solidFill>
                  <a:schemeClr val="tx1"/>
                </a:solidFill>
              </a:rPr>
              <a:t>Ведомость</a:t>
            </a:r>
            <a:br>
              <a:rPr lang="ru-RU" sz="1300" smtClean="0">
                <a:solidFill>
                  <a:schemeClr val="tx1"/>
                </a:solidFill>
              </a:rPr>
            </a:br>
            <a:r>
              <a:rPr lang="ru-RU" sz="1300" smtClean="0">
                <a:solidFill>
                  <a:schemeClr val="tx1"/>
                </a:solidFill>
              </a:rPr>
              <a:t>привлечения сил и средств</a:t>
            </a:r>
          </a:p>
        </p:txBody>
      </p:sp>
      <p:sp>
        <p:nvSpPr>
          <p:cNvPr id="59673" name="Text Box 15"/>
          <p:cNvSpPr txBox="1">
            <a:spLocks noChangeArrowheads="1"/>
          </p:cNvSpPr>
          <p:nvPr/>
        </p:nvSpPr>
        <p:spPr bwMode="auto">
          <a:xfrm>
            <a:off x="0" y="-23813"/>
            <a:ext cx="12801600" cy="747713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lIns="213706" tIns="106862" rIns="213706" bIns="106862">
            <a:spAutoFit/>
          </a:bodyPr>
          <a:lstStyle/>
          <a:p>
            <a:pPr algn="ctr" defTabSz="3649663">
              <a:lnSpc>
                <a:spcPct val="80000"/>
              </a:lnSpc>
            </a:pPr>
            <a:r>
              <a:rPr lang="ru-RU" sz="2400">
                <a:latin typeface="Times New Roman" pitchFamily="18" charset="0"/>
              </a:rPr>
              <a:t>Ведомость</a:t>
            </a:r>
          </a:p>
          <a:p>
            <a:pPr algn="ctr" defTabSz="3649663">
              <a:lnSpc>
                <a:spcPct val="80000"/>
              </a:lnSpc>
            </a:pPr>
            <a:r>
              <a:rPr lang="ru-RU" sz="2000">
                <a:latin typeface="Times New Roman" pitchFamily="18" charset="0"/>
              </a:rPr>
              <a:t>привлечения сил и средств для ликвидации последствий ЧС,  вызванной риском </a:t>
            </a:r>
            <a:r>
              <a:rPr lang="ru-RU" sz="1800">
                <a:latin typeface="Times New Roman" pitchFamily="18" charset="0"/>
              </a:rPr>
              <a:t>природных пожаров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3417" name="Group 329"/>
          <p:cNvGraphicFramePr>
            <a:graphicFrameLocks noGrp="1"/>
          </p:cNvGraphicFramePr>
          <p:nvPr/>
        </p:nvGraphicFramePr>
        <p:xfrm>
          <a:off x="134938" y="768350"/>
          <a:ext cx="12568237" cy="8438749"/>
        </p:xfrm>
        <a:graphic>
          <a:graphicData uri="http://schemas.openxmlformats.org/drawingml/2006/table">
            <a:tbl>
              <a:tblPr/>
              <a:tblGrid>
                <a:gridCol w="2389187"/>
                <a:gridCol w="581025"/>
                <a:gridCol w="639763"/>
                <a:gridCol w="657225"/>
                <a:gridCol w="720725"/>
                <a:gridCol w="717550"/>
                <a:gridCol w="728662"/>
                <a:gridCol w="1000125"/>
                <a:gridCol w="1000125"/>
                <a:gridCol w="871538"/>
                <a:gridCol w="873125"/>
                <a:gridCol w="1003300"/>
                <a:gridCol w="1385887"/>
              </a:tblGrid>
              <a:tr h="330200">
                <a:tc rowSpan="3"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подр-я</a:t>
                      </a: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старший (звание, Ф.И.О., телефон)</a:t>
                      </a: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Привл. в соотв. с пасп-м территории (планами применения)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Привлекалось фактически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Нормативное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79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Нормативн. документ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Временные показатели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Расстояние до места ЧС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Недостатки в реагировании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244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78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Получение  инф.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убытия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прибытия</a:t>
                      </a: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1613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ТП РСЧС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9550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Органы управления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КЧС и ОПБ  муниципального образования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283" marR="91283" marT="45641" marB="4564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283" marR="91283" marT="45641" marB="4564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Постановление главы района от 12.05.2014 № 1060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КЧС и ОПБ субъекта 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Решение КЧСПБ Правительства НСО от  10.02.11 №4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 (КЧС и ОПБ муниципального образования)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Постановление главы района от 12.05.2014 № 1060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 (КЧС и ОПБ субъекта) 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Решение КЧСПБ Правительства НСО от  10.02.11 №4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963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Силы и средства 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228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Искитимский ПСО АСС НСО Захаров И.М. 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тел. 8-383-43-26-611; </a:t>
                      </a: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моб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8-913-762-66-11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Ч+1.15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Положение об оперативно-технической готовности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ПЧ-102  </a:t>
                      </a: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Грабченко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В.Е.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 8(38343)  91-061; 8-913- 376-27-03;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Ч+0.05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ФЗ-123 «Технический регламент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ОАО « </a:t>
                      </a: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Бердский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лесхоз» 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Носков В.И. т. 8-383-41-469-73; 8-913-392-92-29; 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Ч+0.20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«Технический регламент»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ДПО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Диспетчер ЦППС гарнизона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 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8-383-43-20-698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(город) 20 (село)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ФЗ-123 «Технический регламент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96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за ТП РСЧС: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135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министерства и ведомства (организации)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Прокуратура 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Ч+0.50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регламент»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ФСБ 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Ч+0.50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регламент»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 за другие министерства и ведомства: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0682" name="Rectangle 323"/>
          <p:cNvSpPr>
            <a:spLocks noGrp="1" noChangeArrowheads="1"/>
          </p:cNvSpPr>
          <p:nvPr>
            <p:ph type="title" idx="4294967295"/>
          </p:nvPr>
        </p:nvSpPr>
        <p:spPr>
          <a:xfrm>
            <a:off x="639763" y="384175"/>
            <a:ext cx="11522075" cy="314325"/>
          </a:xfrm>
        </p:spPr>
        <p:txBody>
          <a:bodyPr/>
          <a:lstStyle/>
          <a:p>
            <a:pPr eaLnBrk="1" hangingPunct="1"/>
            <a:r>
              <a:rPr lang="ru-RU" sz="1300" smtClean="0">
                <a:solidFill>
                  <a:schemeClr val="tx1"/>
                </a:solidFill>
              </a:rPr>
              <a:t>Ведомость</a:t>
            </a:r>
            <a:br>
              <a:rPr lang="ru-RU" sz="1300" smtClean="0">
                <a:solidFill>
                  <a:schemeClr val="tx1"/>
                </a:solidFill>
              </a:rPr>
            </a:br>
            <a:r>
              <a:rPr lang="ru-RU" sz="1300" smtClean="0">
                <a:solidFill>
                  <a:schemeClr val="tx1"/>
                </a:solidFill>
              </a:rPr>
              <a:t>привлечения сил и средств</a:t>
            </a:r>
          </a:p>
        </p:txBody>
      </p:sp>
      <p:sp>
        <p:nvSpPr>
          <p:cNvPr id="60683" name="Text Box 15"/>
          <p:cNvSpPr txBox="1">
            <a:spLocks noChangeArrowheads="1"/>
          </p:cNvSpPr>
          <p:nvPr/>
        </p:nvSpPr>
        <p:spPr bwMode="auto">
          <a:xfrm>
            <a:off x="0" y="-23813"/>
            <a:ext cx="12801600" cy="747713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lIns="213706" tIns="106862" rIns="213706" bIns="106862">
            <a:spAutoFit/>
          </a:bodyPr>
          <a:lstStyle/>
          <a:p>
            <a:pPr algn="ctr" defTabSz="3649663">
              <a:lnSpc>
                <a:spcPct val="80000"/>
              </a:lnSpc>
            </a:pPr>
            <a:r>
              <a:rPr lang="ru-RU" sz="2400">
                <a:latin typeface="Times New Roman" pitchFamily="18" charset="0"/>
              </a:rPr>
              <a:t>Ведомость</a:t>
            </a:r>
          </a:p>
          <a:p>
            <a:pPr algn="ctr" defTabSz="3649663">
              <a:lnSpc>
                <a:spcPct val="80000"/>
              </a:lnSpc>
            </a:pPr>
            <a:r>
              <a:rPr lang="ru-RU" sz="2000">
                <a:latin typeface="Times New Roman" pitchFamily="18" charset="0"/>
              </a:rPr>
              <a:t>привлечения сил и средств для ликвидации последствий ЧС,  вызванной риском </a:t>
            </a:r>
            <a:r>
              <a:rPr lang="ru-RU" sz="1800">
                <a:latin typeface="Times New Roman" pitchFamily="18" charset="0"/>
              </a:rPr>
              <a:t>природных пожаров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1925" y="2120900"/>
            <a:ext cx="10009188" cy="745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3" name="Заголовок 3"/>
          <p:cNvSpPr>
            <a:spLocks noGrp="1"/>
          </p:cNvSpPr>
          <p:nvPr>
            <p:ph type="title" idx="4294967295"/>
          </p:nvPr>
        </p:nvSpPr>
        <p:spPr>
          <a:xfrm>
            <a:off x="639763" y="382588"/>
            <a:ext cx="11522075" cy="479425"/>
          </a:xfrm>
        </p:spPr>
        <p:txBody>
          <a:bodyPr lIns="127602" tIns="63812" rIns="127602" bIns="63812"/>
          <a:lstStyle/>
          <a:p>
            <a:pPr eaLnBrk="1" hangingPunct="1"/>
            <a:r>
              <a:rPr lang="ru-RU" sz="100" smtClean="0">
                <a:solidFill>
                  <a:schemeClr val="tx1"/>
                </a:solidFill>
                <a:cs typeface="Times New Roman" pitchFamily="18" charset="0"/>
              </a:rPr>
              <a:t>Риски подтоплений (затоплений)</a:t>
            </a:r>
            <a:endParaRPr lang="ru-RU" sz="100" smtClean="0"/>
          </a:p>
        </p:txBody>
      </p:sp>
      <p:sp>
        <p:nvSpPr>
          <p:cNvPr id="61444" name="Text Box 553"/>
          <p:cNvSpPr txBox="1">
            <a:spLocks noChangeArrowheads="1"/>
          </p:cNvSpPr>
          <p:nvPr/>
        </p:nvSpPr>
        <p:spPr bwMode="auto">
          <a:xfrm>
            <a:off x="0" y="0"/>
            <a:ext cx="12801600" cy="1704975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46290" tIns="23149" rIns="46290" bIns="23149" anchor="ctr" anchorCtr="1"/>
          <a:lstStyle/>
          <a:p>
            <a:pPr algn="ctr" defTabSz="1276350"/>
            <a:r>
              <a:rPr lang="ru-RU" sz="3100">
                <a:latin typeface="Times New Roman" pitchFamily="18" charset="0"/>
              </a:rPr>
              <a:t>Паспорт территории поселка Мичуринский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</a:p>
          <a:p>
            <a:pPr algn="ctr" defTabSz="1276350">
              <a:lnSpc>
                <a:spcPct val="90000"/>
              </a:lnSpc>
            </a:pPr>
            <a:r>
              <a:rPr lang="ru-RU" sz="3100">
                <a:latin typeface="Times New Roman" pitchFamily="18" charset="0"/>
                <a:cs typeface="Times New Roman" pitchFamily="18" charset="0"/>
              </a:rPr>
              <a:t>Риски подтоплений (затоплений),при весеннем половодье</a:t>
            </a:r>
          </a:p>
        </p:txBody>
      </p:sp>
      <p:sp>
        <p:nvSpPr>
          <p:cNvPr id="544773" name="Rectangle 5"/>
          <p:cNvSpPr>
            <a:spLocks noChangeArrowheads="1"/>
          </p:cNvSpPr>
          <p:nvPr/>
        </p:nvSpPr>
        <p:spPr bwMode="auto">
          <a:xfrm>
            <a:off x="1000125" y="6745288"/>
            <a:ext cx="11017250" cy="1443037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28" tIns="45664" rIns="91328" bIns="45664">
            <a:spAutoFit/>
          </a:bodyPr>
          <a:lstStyle/>
          <a:p>
            <a:pPr algn="ctr" defTabSz="1279525">
              <a:defRPr/>
            </a:pPr>
            <a:r>
              <a:rPr lang="ru-RU" sz="280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Риски весеннего половодья</a:t>
            </a:r>
            <a:r>
              <a:rPr lang="ru-RU" sz="2800">
                <a:solidFill>
                  <a:srgbClr val="0099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3200" u="sng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отсутствуют</a:t>
            </a:r>
            <a:r>
              <a:rPr lang="ru-RU" sz="2800">
                <a:solidFill>
                  <a:srgbClr val="0099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80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так как являются нехарактерными для данного населенного пункта, за весь период наблюдений данный риск не зарегистрирован</a:t>
            </a:r>
            <a:r>
              <a:rPr lang="ru-RU" sz="28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ru-RU" sz="2800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ru-RU"/>
          </a:p>
        </p:txBody>
      </p:sp>
      <p:sp>
        <p:nvSpPr>
          <p:cNvPr id="544820" name="AutoShape 52"/>
          <p:cNvSpPr>
            <a:spLocks noChangeArrowheads="1"/>
          </p:cNvSpPr>
          <p:nvPr/>
        </p:nvSpPr>
        <p:spPr bwMode="auto">
          <a:xfrm>
            <a:off x="7696200" y="4440238"/>
            <a:ext cx="1511300" cy="1150937"/>
          </a:xfrm>
          <a:prstGeom prst="wedgeRectCallout">
            <a:avLst>
              <a:gd name="adj1" fmla="val -48949"/>
              <a:gd name="adj2" fmla="val 100208"/>
            </a:avLst>
          </a:prstGeom>
          <a:solidFill>
            <a:srgbClr val="FFDBB7">
              <a:alpha val="89000"/>
            </a:srgbClr>
          </a:solidFill>
          <a:ln w="635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91057" tIns="45528" rIns="91057" bIns="45528"/>
          <a:lstStyle/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ФАП  Казанцева Л.М.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1 этажное, кирпичное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8-383-41-50-240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приемного покоя  нет</a:t>
            </a:r>
          </a:p>
        </p:txBody>
      </p:sp>
      <p:sp>
        <p:nvSpPr>
          <p:cNvPr id="544822" name="AutoShape 192"/>
          <p:cNvSpPr>
            <a:spLocks noChangeArrowheads="1"/>
          </p:cNvSpPr>
          <p:nvPr/>
        </p:nvSpPr>
        <p:spPr bwMode="auto">
          <a:xfrm>
            <a:off x="8201025" y="2855913"/>
            <a:ext cx="2089150" cy="1290637"/>
          </a:xfrm>
          <a:prstGeom prst="wedgeRectCallout">
            <a:avLst>
              <a:gd name="adj1" fmla="val 55093"/>
              <a:gd name="adj2" fmla="val 95389"/>
            </a:avLst>
          </a:prstGeom>
          <a:gradFill rotWithShape="0">
            <a:gsLst>
              <a:gs pos="0">
                <a:srgbClr val="FFEFD1"/>
              </a:gs>
              <a:gs pos="64999">
                <a:srgbClr val="F0EBD5">
                  <a:alpha val="80500"/>
                </a:srgbClr>
              </a:gs>
              <a:gs pos="100000">
                <a:srgbClr val="D1C39F">
                  <a:alpha val="70000"/>
                </a:srgbClr>
              </a:gs>
            </a:gsLst>
            <a:lin ang="5400000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35966" tIns="52899" rIns="35966" bIns="52899">
            <a:spAutoFit/>
          </a:bodyPr>
          <a:lstStyle/>
          <a:p>
            <a:pPr algn="ctr" defTabSz="1477963">
              <a:defRPr/>
            </a:pPr>
            <a:r>
              <a:rPr lang="ru-RU" sz="1300" b="1" u="sng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р. Шадриха</a:t>
            </a:r>
          </a:p>
          <a:p>
            <a:pPr defTabSz="1477963">
              <a:defRPr/>
            </a:pP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Протяженность –  </a:t>
            </a: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cs typeface="Times New Roman" pitchFamily="18" charset="0"/>
              </a:rPr>
              <a:t>6 </a:t>
            </a: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км</a:t>
            </a:r>
          </a:p>
          <a:p>
            <a:pPr defTabSz="1477963">
              <a:defRPr/>
            </a:pP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Характер дна – песок, глина</a:t>
            </a:r>
          </a:p>
          <a:p>
            <a:pPr defTabSz="1477963">
              <a:defRPr/>
            </a:pP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Скорость течения м\с – 0.</a:t>
            </a: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cs typeface="Times New Roman" pitchFamily="18" charset="0"/>
              </a:rPr>
              <a:t>5-1.0</a:t>
            </a:r>
          </a:p>
          <a:p>
            <a:pPr defTabSz="1477963">
              <a:defRPr/>
            </a:pP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Ширина – 2-</a:t>
            </a: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cs typeface="Times New Roman" pitchFamily="18" charset="0"/>
              </a:rPr>
              <a:t>5</a:t>
            </a: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 м</a:t>
            </a:r>
          </a:p>
          <a:p>
            <a:pPr defTabSz="1477963">
              <a:defRPr/>
            </a:pP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Глубина – </a:t>
            </a: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cs typeface="Times New Roman" pitchFamily="18" charset="0"/>
              </a:rPr>
              <a:t>0.5-1.0 </a:t>
            </a: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 м. </a:t>
            </a:r>
          </a:p>
          <a:p>
            <a:pPr defTabSz="1477963">
              <a:defRPr/>
            </a:pP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Период ледостава: ноябрь – апрель</a:t>
            </a:r>
          </a:p>
          <a:p>
            <a:pPr defTabSz="1477963">
              <a:defRPr/>
            </a:pP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Критический уровень – не установлен</a:t>
            </a:r>
          </a:p>
          <a:p>
            <a:pPr defTabSz="1477963">
              <a:defRPr/>
            </a:pP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Уровень паводка – не установлен</a:t>
            </a:r>
          </a:p>
        </p:txBody>
      </p:sp>
      <p:sp>
        <p:nvSpPr>
          <p:cNvPr id="544823" name="Rectangle 55"/>
          <p:cNvSpPr>
            <a:spLocks noChangeArrowheads="1"/>
          </p:cNvSpPr>
          <p:nvPr/>
        </p:nvSpPr>
        <p:spPr bwMode="auto">
          <a:xfrm>
            <a:off x="712788" y="2928938"/>
            <a:ext cx="2663825" cy="5048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5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1925" y="2120900"/>
            <a:ext cx="10009188" cy="745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7" name="Заголовок 3"/>
          <p:cNvSpPr>
            <a:spLocks noGrp="1"/>
          </p:cNvSpPr>
          <p:nvPr>
            <p:ph type="title" idx="4294967295"/>
          </p:nvPr>
        </p:nvSpPr>
        <p:spPr>
          <a:xfrm>
            <a:off x="639763" y="382588"/>
            <a:ext cx="11522075" cy="479425"/>
          </a:xfrm>
        </p:spPr>
        <p:txBody>
          <a:bodyPr lIns="127602" tIns="63812" rIns="127602" bIns="63812"/>
          <a:lstStyle/>
          <a:p>
            <a:pPr eaLnBrk="1" hangingPunct="1"/>
            <a:r>
              <a:rPr lang="ru-RU" sz="100" smtClean="0">
                <a:solidFill>
                  <a:schemeClr val="tx1"/>
                </a:solidFill>
                <a:cs typeface="Times New Roman" pitchFamily="18" charset="0"/>
              </a:rPr>
              <a:t>Риски подтоплений (затоплений)</a:t>
            </a:r>
            <a:endParaRPr lang="ru-RU" sz="100" smtClean="0"/>
          </a:p>
        </p:txBody>
      </p:sp>
      <p:sp>
        <p:nvSpPr>
          <p:cNvPr id="62468" name="Text Box 553"/>
          <p:cNvSpPr txBox="1">
            <a:spLocks noChangeArrowheads="1"/>
          </p:cNvSpPr>
          <p:nvPr/>
        </p:nvSpPr>
        <p:spPr bwMode="auto">
          <a:xfrm>
            <a:off x="0" y="0"/>
            <a:ext cx="12801600" cy="1920875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46344" tIns="23176" rIns="46344" bIns="23176" anchor="ctr" anchorCtr="1"/>
          <a:lstStyle/>
          <a:p>
            <a:pPr algn="ctr" defTabSz="1279525"/>
            <a:r>
              <a:rPr lang="ru-RU" sz="3100">
                <a:latin typeface="Times New Roman" pitchFamily="18" charset="0"/>
              </a:rPr>
              <a:t>Паспорт территории поселка Мичуринский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  <a:endParaRPr lang="ru-RU" sz="3100">
              <a:solidFill>
                <a:srgbClr val="000000"/>
              </a:solidFill>
              <a:latin typeface="Times New Roman" pitchFamily="18" charset="0"/>
            </a:endParaRPr>
          </a:p>
          <a:p>
            <a:pPr algn="ctr" defTabSz="1279525"/>
            <a:r>
              <a:rPr lang="ru-RU" sz="3100">
                <a:solidFill>
                  <a:srgbClr val="000000"/>
                </a:solidFill>
                <a:latin typeface="Times New Roman" pitchFamily="18" charset="0"/>
              </a:rPr>
              <a:t>Риск наводнения формируемый интенсивными дождями</a:t>
            </a:r>
          </a:p>
          <a:p>
            <a:pPr algn="ctr" defTabSz="1279525"/>
            <a:r>
              <a:rPr lang="ru-RU" sz="3100">
                <a:solidFill>
                  <a:srgbClr val="000000"/>
                </a:solidFill>
                <a:latin typeface="Times New Roman" pitchFamily="18" charset="0"/>
              </a:rPr>
              <a:t> и таянием снега в горах</a:t>
            </a:r>
          </a:p>
        </p:txBody>
      </p:sp>
      <p:sp>
        <p:nvSpPr>
          <p:cNvPr id="545797" name="Rectangle 5"/>
          <p:cNvSpPr>
            <a:spLocks noChangeArrowheads="1"/>
          </p:cNvSpPr>
          <p:nvPr/>
        </p:nvSpPr>
        <p:spPr bwMode="auto">
          <a:xfrm>
            <a:off x="423863" y="7107238"/>
            <a:ext cx="11953875" cy="187007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28" tIns="45664" rIns="91328" bIns="45664">
            <a:spAutoFit/>
          </a:bodyPr>
          <a:lstStyle/>
          <a:p>
            <a:pPr algn="ctr" defTabSz="1279525">
              <a:defRPr/>
            </a:pPr>
            <a:r>
              <a:rPr lang="ru-RU" sz="280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Риск наводнения формируемый интенсивными дождями и таянием снега в горах на территории населенного пункта</a:t>
            </a:r>
            <a:r>
              <a:rPr lang="ru-RU" sz="2800">
                <a:solidFill>
                  <a:srgbClr val="0099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3200" u="sng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отсутствует</a:t>
            </a:r>
            <a:r>
              <a:rPr lang="ru-RU" sz="2800">
                <a:solidFill>
                  <a:srgbClr val="0099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80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так как является нехарактерным для данного населенного пункта, за весь период наблюдений данный риск не зарегистрирован.</a:t>
            </a:r>
            <a:r>
              <a:rPr lang="ru-RU" sz="2800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ru-RU"/>
          </a:p>
        </p:txBody>
      </p:sp>
      <p:sp>
        <p:nvSpPr>
          <p:cNvPr id="545843" name="AutoShape 51"/>
          <p:cNvSpPr>
            <a:spLocks noChangeArrowheads="1"/>
          </p:cNvSpPr>
          <p:nvPr/>
        </p:nvSpPr>
        <p:spPr bwMode="auto">
          <a:xfrm>
            <a:off x="7913688" y="4440238"/>
            <a:ext cx="1511300" cy="1150937"/>
          </a:xfrm>
          <a:prstGeom prst="wedgeRectCallout">
            <a:avLst>
              <a:gd name="adj1" fmla="val -63343"/>
              <a:gd name="adj2" fmla="val 100208"/>
            </a:avLst>
          </a:prstGeom>
          <a:solidFill>
            <a:srgbClr val="FFDBB7">
              <a:alpha val="89000"/>
            </a:srgbClr>
          </a:solidFill>
          <a:ln w="635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91057" tIns="45528" rIns="91057" bIns="45528"/>
          <a:lstStyle/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ФАП  Казанцева Л.М.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1 этажное, кирпичное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8-383-41-50-240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приемного покоя  нет</a:t>
            </a:r>
          </a:p>
          <a:p>
            <a:pPr algn="ctr" defTabSz="2090738">
              <a:defRPr/>
            </a:pPr>
            <a:endParaRPr lang="ru-RU" sz="1000" i="1" dirty="0">
              <a:effectLst>
                <a:outerShdw blurRad="38100" dist="38100" dir="2700000" algn="tl">
                  <a:srgbClr val="FFFFFF"/>
                </a:outerShdw>
              </a:effectLst>
              <a:latin typeface="Calibri" pitchFamily="34" charset="0"/>
            </a:endParaRPr>
          </a:p>
        </p:txBody>
      </p:sp>
      <p:sp>
        <p:nvSpPr>
          <p:cNvPr id="545845" name="Rectangle 53"/>
          <p:cNvSpPr>
            <a:spLocks noChangeArrowheads="1"/>
          </p:cNvSpPr>
          <p:nvPr/>
        </p:nvSpPr>
        <p:spPr bwMode="auto">
          <a:xfrm>
            <a:off x="9713913" y="3287713"/>
            <a:ext cx="2663825" cy="503237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4502" name="Group 198"/>
          <p:cNvGraphicFramePr>
            <a:graphicFrameLocks noGrp="1"/>
          </p:cNvGraphicFramePr>
          <p:nvPr>
            <p:ph sz="quarter" idx="4294967295"/>
          </p:nvPr>
        </p:nvGraphicFramePr>
        <p:xfrm>
          <a:off x="2871788" y="1846263"/>
          <a:ext cx="9794875" cy="3574283"/>
        </p:xfrm>
        <a:graphic>
          <a:graphicData uri="http://schemas.openxmlformats.org/drawingml/2006/table">
            <a:tbl>
              <a:tblPr/>
              <a:tblGrid>
                <a:gridCol w="1296987"/>
                <a:gridCol w="1203325"/>
                <a:gridCol w="1216025"/>
                <a:gridCol w="1558925"/>
                <a:gridCol w="2259013"/>
                <a:gridCol w="2260600"/>
              </a:tblGrid>
              <a:tr h="1074738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Сельское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поселение</a:t>
                      </a:r>
                    </a:p>
                  </a:txBody>
                  <a:tcPr marL="127812" marR="127812" marT="63910" marB="6391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Площадь 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территории,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кв.км</a:t>
                      </a:r>
                    </a:p>
                  </a:txBody>
                  <a:tcPr marL="127812" marR="127812" marT="63910" marB="639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Население, 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чел./ в том числе детей</a:t>
                      </a:r>
                    </a:p>
                  </a:txBody>
                  <a:tcPr marL="127812" marR="127812" marT="63910" marB="639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Плотность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населения 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на 1 кв.км</a:t>
                      </a:r>
                    </a:p>
                  </a:txBody>
                  <a:tcPr marL="127812" marR="127812" marT="63910" marB="639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Телефон дежурного </a:t>
                      </a:r>
                    </a:p>
                  </a:txBody>
                  <a:tcPr marL="127812" marR="127812" marT="63910" marB="639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Официальный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сайт  поселения</a:t>
                      </a:r>
                    </a:p>
                  </a:txBody>
                  <a:tcPr marL="127812" marR="127812" marT="63910" marB="639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769938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п. Мичуринский</a:t>
                      </a:r>
                    </a:p>
                  </a:txBody>
                  <a:tcPr marL="127812" marR="127812" marT="63910" marB="6391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0.4</a:t>
                      </a:r>
                    </a:p>
                  </a:txBody>
                  <a:tcPr marL="127812" marR="127812" marT="63910" marB="639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570/138</a:t>
                      </a:r>
                    </a:p>
                  </a:txBody>
                  <a:tcPr marL="127812" marR="127812" marT="63910" marB="639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455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127812" marR="127812" marT="63910" marB="639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8 (38341) 58-686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127812" marR="127812" marT="63910" marB="639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нет</a:t>
                      </a:r>
                    </a:p>
                  </a:txBody>
                  <a:tcPr marL="127812" marR="127812" marT="63910" marB="639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1685925">
                <a:tc gridSpan="6"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Краткая характеристика: п. Мичуринский входит в Мичуринский сельсовет Искитимского района. Находится в 22 км от районного центра – г. Искитима, и в  37 км от областного центра – г. Новосибирска. Территория сельсовета, расположенного в юго-восточной части Новосибирской области, богата землями сельхоз назначения составляют более половины его площади. Средняя температура зимой -20 С. Летом  + 25 С. Количество осадков 400 – 600 мм. </a:t>
                      </a:r>
                    </a:p>
                  </a:txBody>
                  <a:tcPr marL="127812" marR="127812" marT="63910" marB="639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54505" name="Group 201"/>
          <p:cNvGraphicFramePr>
            <a:graphicFrameLocks noGrp="1"/>
          </p:cNvGraphicFramePr>
          <p:nvPr>
            <p:ph sz="quarter" idx="4294967295"/>
          </p:nvPr>
        </p:nvGraphicFramePr>
        <p:xfrm>
          <a:off x="65088" y="5487988"/>
          <a:ext cx="12601575" cy="5595938"/>
        </p:xfrm>
        <a:graphic>
          <a:graphicData uri="http://schemas.openxmlformats.org/drawingml/2006/table">
            <a:tbl>
              <a:tblPr/>
              <a:tblGrid>
                <a:gridCol w="4575175"/>
                <a:gridCol w="4316412"/>
                <a:gridCol w="3709988"/>
              </a:tblGrid>
              <a:tr h="947738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Основные структуры </a:t>
                      </a:r>
                    </a:p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объекты</a:t>
                      </a:r>
                    </a:p>
                  </a:txBody>
                  <a:tcPr marL="68477" marR="68477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57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ФИО</a:t>
                      </a:r>
                    </a:p>
                  </a:txBody>
                  <a:tcPr marL="68477" marR="68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телефон</a:t>
                      </a:r>
                    </a:p>
                  </a:txBody>
                  <a:tcPr marL="68477" marR="6847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</a:tr>
              <a:tr h="774700">
                <a:tc>
                  <a:txBody>
                    <a:bodyPr/>
                    <a:lstStyle/>
                    <a:p>
                      <a:pPr marL="0" marR="0" lvl="0" indent="0" algn="ctr" defTabSz="122078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Участковый уполномоченный полиции</a:t>
                      </a:r>
                    </a:p>
                  </a:txBody>
                  <a:tcPr marL="68475" marR="68475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Рассказов  Евгений Александрович</a:t>
                      </a:r>
                    </a:p>
                  </a:txBody>
                  <a:tcPr marL="68475" marR="684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8-38343-29-525; 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8-999-304-08-51 </a:t>
                      </a:r>
                    </a:p>
                  </a:txBody>
                  <a:tcPr marL="68475" marR="684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774700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ФАП</a:t>
                      </a:r>
                    </a:p>
                  </a:txBody>
                  <a:tcPr marL="68475" marR="68475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Казанцева Л.М.</a:t>
                      </a:r>
                    </a:p>
                  </a:txBody>
                  <a:tcPr marL="68475" marR="684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8(38341</a:t>
                      </a: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) 50-240</a:t>
                      </a:r>
                      <a:endParaRPr kumimoji="0" lang="ru-RU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475" marR="684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77470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отряд ФПС </a:t>
                      </a:r>
                    </a:p>
                  </a:txBody>
                  <a:tcPr marL="68258" marR="68258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Баулин  Сергей Петрович</a:t>
                      </a:r>
                    </a:p>
                  </a:txBody>
                  <a:tcPr marL="68258" marR="6825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8-383-43-92-424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8-913-744-99-79</a:t>
                      </a:r>
                    </a:p>
                  </a:txBody>
                  <a:tcPr marL="68258" marR="6825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774700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ПСЧ-12 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ОФПС-3</a:t>
                      </a:r>
                      <a:endParaRPr kumimoji="0" lang="ru-RU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475" marR="68475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Нагибнев</a:t>
                      </a: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Максим Анатольевич.</a:t>
                      </a:r>
                    </a:p>
                  </a:txBody>
                  <a:tcPr marL="68475" marR="684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8-38343-20-708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8-960-780-00-01 </a:t>
                      </a:r>
                    </a:p>
                  </a:txBody>
                  <a:tcPr marL="68475" marR="684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774700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ОАО Бердский лесхоз</a:t>
                      </a:r>
                    </a:p>
                  </a:txBody>
                  <a:tcPr marL="68475" marR="68475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Носков Валерий Иванович</a:t>
                      </a:r>
                    </a:p>
                  </a:txBody>
                  <a:tcPr marL="68475" marR="684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(8-383-41)47-369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8-913-011-72-34</a:t>
                      </a:r>
                    </a:p>
                  </a:txBody>
                  <a:tcPr marL="68475" marR="684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774700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Староста</a:t>
                      </a:r>
                    </a:p>
                  </a:txBody>
                  <a:tcPr marL="68475" marR="68475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Злобина Таисия Александровна</a:t>
                      </a:r>
                    </a:p>
                  </a:txBody>
                  <a:tcPr marL="68475" marR="684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8-913-945-88-56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475" marR="684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25661" name="Rectangle 63"/>
          <p:cNvSpPr>
            <a:spLocks noChangeArrowheads="1"/>
          </p:cNvSpPr>
          <p:nvPr/>
        </p:nvSpPr>
        <p:spPr bwMode="auto">
          <a:xfrm>
            <a:off x="0" y="-23813"/>
            <a:ext cx="12801600" cy="1800226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177944" tIns="88984" rIns="177944" bIns="88984" anchor="ctr"/>
          <a:lstStyle/>
          <a:p>
            <a:pPr algn="ctr" defTabSz="1279525"/>
            <a:r>
              <a:rPr lang="ru-RU" sz="3100">
                <a:latin typeface="Times New Roman" pitchFamily="18" charset="0"/>
              </a:rPr>
              <a:t>Паспорт территории поселка Мичуринский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 </a:t>
            </a:r>
            <a:r>
              <a:rPr lang="ru-RU" sz="3100" b="1"/>
              <a:t/>
            </a:r>
            <a:br>
              <a:rPr lang="ru-RU" sz="3100" b="1"/>
            </a:br>
            <a:r>
              <a:rPr lang="ru-RU" sz="3100" b="1"/>
              <a:t> </a:t>
            </a:r>
            <a:r>
              <a:rPr lang="ru-RU" sz="3100">
                <a:solidFill>
                  <a:schemeClr val="tx2"/>
                </a:solidFill>
                <a:latin typeface="Times New Roman" pitchFamily="18" charset="0"/>
              </a:rPr>
              <a:t>Общая информация</a:t>
            </a:r>
          </a:p>
        </p:txBody>
      </p:sp>
      <p:sp>
        <p:nvSpPr>
          <p:cNvPr id="2" name="Прямоугольник 54"/>
          <p:cNvSpPr>
            <a:spLocks noChangeArrowheads="1"/>
          </p:cNvSpPr>
          <p:nvPr/>
        </p:nvSpPr>
        <p:spPr bwMode="auto">
          <a:xfrm>
            <a:off x="-9525" y="4010025"/>
            <a:ext cx="2800350" cy="1366838"/>
          </a:xfrm>
          <a:prstGeom prst="rect">
            <a:avLst/>
          </a:prstGeom>
          <a:gradFill rotWithShape="1">
            <a:gsLst>
              <a:gs pos="0">
                <a:srgbClr val="BCBCBC"/>
              </a:gs>
              <a:gs pos="35001">
                <a:srgbClr val="D0D0D0"/>
              </a:gs>
              <a:gs pos="100000">
                <a:srgbClr val="EDEDED"/>
              </a:gs>
            </a:gsLst>
            <a:lin ang="16200000" scaled="1"/>
          </a:gradFill>
          <a:ln w="9525" algn="ctr">
            <a:solidFill>
              <a:srgbClr val="000000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069" tIns="45535" rIns="91069" bIns="45535"/>
          <a:lstStyle/>
          <a:p>
            <a:pPr algn="ctr" defTabSz="1276350">
              <a:tabLst>
                <a:tab pos="3228975" algn="l"/>
                <a:tab pos="3489325" algn="l"/>
                <a:tab pos="3582988" algn="l"/>
              </a:tabLst>
              <a:defRPr/>
            </a:pPr>
            <a:r>
              <a:rPr lang="ru-RU" sz="1400" dirty="0" smtClean="0">
                <a:latin typeface="Times New Roman" pitchFamily="18" charset="0"/>
              </a:rPr>
              <a:t>Глава Мичуринского МО</a:t>
            </a:r>
          </a:p>
          <a:p>
            <a:pPr algn="ctr" defTabSz="1276350">
              <a:tabLst>
                <a:tab pos="3228975" algn="l"/>
                <a:tab pos="3489325" algn="l"/>
                <a:tab pos="3582988" algn="l"/>
              </a:tabLst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Ворсина Екатерина Владимировна</a:t>
            </a:r>
          </a:p>
          <a:p>
            <a:pPr algn="ctr" defTabSz="1276350">
              <a:tabLst>
                <a:tab pos="3228975" algn="l"/>
                <a:tab pos="3489325" algn="l"/>
                <a:tab pos="3582988" algn="l"/>
              </a:tabLst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раб. 8-383-41-58-686</a:t>
            </a:r>
          </a:p>
          <a:p>
            <a:pPr algn="ctr" defTabSz="1276350">
              <a:tabLst>
                <a:tab pos="3228975" algn="l"/>
                <a:tab pos="3489325" algn="l"/>
                <a:tab pos="3582988" algn="l"/>
              </a:tabLst>
              <a:defRPr/>
            </a:pP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моб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8-913-008-33-80</a:t>
            </a:r>
            <a:endParaRPr lang="ru-RU" sz="1400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5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1925" y="2120900"/>
            <a:ext cx="10009188" cy="745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1" name="Заголовок 3"/>
          <p:cNvSpPr>
            <a:spLocks noGrp="1"/>
          </p:cNvSpPr>
          <p:nvPr>
            <p:ph type="title" idx="4294967295"/>
          </p:nvPr>
        </p:nvSpPr>
        <p:spPr>
          <a:xfrm>
            <a:off x="639763" y="382588"/>
            <a:ext cx="11522075" cy="479425"/>
          </a:xfrm>
        </p:spPr>
        <p:txBody>
          <a:bodyPr lIns="127602" tIns="63812" rIns="127602" bIns="63812"/>
          <a:lstStyle/>
          <a:p>
            <a:pPr eaLnBrk="1" hangingPunct="1"/>
            <a:r>
              <a:rPr lang="ru-RU" sz="100" smtClean="0">
                <a:solidFill>
                  <a:schemeClr val="tx1"/>
                </a:solidFill>
                <a:cs typeface="Times New Roman" pitchFamily="18" charset="0"/>
              </a:rPr>
              <a:t>Риски подтоплений (затоплений)</a:t>
            </a:r>
            <a:endParaRPr lang="ru-RU" sz="100" smtClean="0"/>
          </a:p>
        </p:txBody>
      </p:sp>
      <p:sp>
        <p:nvSpPr>
          <p:cNvPr id="63492" name="Text Box 553"/>
          <p:cNvSpPr txBox="1">
            <a:spLocks noChangeArrowheads="1"/>
          </p:cNvSpPr>
          <p:nvPr/>
        </p:nvSpPr>
        <p:spPr bwMode="auto">
          <a:xfrm>
            <a:off x="-9525" y="-23813"/>
            <a:ext cx="12811125" cy="1944688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46344" tIns="23176" rIns="46344" bIns="23176" anchor="ctr" anchorCtr="1"/>
          <a:lstStyle/>
          <a:p>
            <a:pPr algn="ctr" defTabSz="1279525"/>
            <a:r>
              <a:rPr lang="ru-RU" sz="2800">
                <a:latin typeface="Times New Roman" pitchFamily="18" charset="0"/>
              </a:rPr>
              <a:t>Паспорт территории поселка Мичуринский </a:t>
            </a:r>
            <a:br>
              <a:rPr lang="ru-RU" sz="2800">
                <a:latin typeface="Times New Roman" pitchFamily="18" charset="0"/>
              </a:rPr>
            </a:br>
            <a:r>
              <a:rPr lang="ru-RU" sz="2800">
                <a:latin typeface="Times New Roman" pitchFamily="18" charset="0"/>
              </a:rPr>
              <a:t>Мичуринского сельсовета Искитимского района</a:t>
            </a:r>
            <a:endParaRPr lang="ru-RU" sz="2800">
              <a:solidFill>
                <a:srgbClr val="000000"/>
              </a:solidFill>
              <a:latin typeface="Times New Roman" pitchFamily="18" charset="0"/>
            </a:endParaRPr>
          </a:p>
          <a:p>
            <a:pPr algn="ctr" defTabSz="1279525"/>
            <a:r>
              <a:rPr lang="ru-RU" sz="2800">
                <a:solidFill>
                  <a:srgbClr val="000000"/>
                </a:solidFill>
                <a:latin typeface="Times New Roman" pitchFamily="18" charset="0"/>
              </a:rPr>
              <a:t>Риски затопления (подтопления), формируемые другими гидрологическими явлениями (штормовой нагон, подтопление грунтовыми водами и др.)</a:t>
            </a:r>
          </a:p>
        </p:txBody>
      </p:sp>
      <p:sp>
        <p:nvSpPr>
          <p:cNvPr id="546821" name="Rectangle 5"/>
          <p:cNvSpPr>
            <a:spLocks noChangeArrowheads="1"/>
          </p:cNvSpPr>
          <p:nvPr/>
        </p:nvSpPr>
        <p:spPr bwMode="auto">
          <a:xfrm>
            <a:off x="134938" y="7410450"/>
            <a:ext cx="12531725" cy="192563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28" tIns="45664" rIns="91328" bIns="45664">
            <a:spAutoFit/>
          </a:bodyPr>
          <a:lstStyle/>
          <a:p>
            <a:pPr algn="ctr" defTabSz="1279525">
              <a:defRPr/>
            </a:pPr>
            <a:r>
              <a:rPr lang="ru-RU" sz="240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Риски затопления (подтопления), формируемые другими</a:t>
            </a:r>
          </a:p>
          <a:p>
            <a:pPr algn="ctr" defTabSz="1279525">
              <a:defRPr/>
            </a:pPr>
            <a:r>
              <a:rPr lang="ru-RU" sz="240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гидрологическими явлениями (штормовой нагон, подтопление грунтовыми водами и др.) на территории населенного пункта </a:t>
            </a:r>
            <a:r>
              <a:rPr lang="ru-RU" sz="2400" u="sng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отсутствуют</a:t>
            </a:r>
            <a:r>
              <a:rPr lang="ru-RU" sz="2400">
                <a:solidFill>
                  <a:srgbClr val="0099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40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так как являются нехарактерными, за весь период наблюдений риски формируемые различными гидрологическими явлениями  не зарегистрированы. </a:t>
            </a:r>
            <a:endParaRPr lang="ru-RU" sz="2400"/>
          </a:p>
        </p:txBody>
      </p:sp>
      <p:sp>
        <p:nvSpPr>
          <p:cNvPr id="546867" name="AutoShape 51"/>
          <p:cNvSpPr>
            <a:spLocks noChangeArrowheads="1"/>
          </p:cNvSpPr>
          <p:nvPr/>
        </p:nvSpPr>
        <p:spPr bwMode="auto">
          <a:xfrm>
            <a:off x="7696200" y="4513263"/>
            <a:ext cx="1511300" cy="1152525"/>
          </a:xfrm>
          <a:prstGeom prst="wedgeRectCallout">
            <a:avLst>
              <a:gd name="adj1" fmla="val -48949"/>
              <a:gd name="adj2" fmla="val 93861"/>
            </a:avLst>
          </a:prstGeom>
          <a:solidFill>
            <a:srgbClr val="FFDBB7">
              <a:alpha val="89000"/>
            </a:srgbClr>
          </a:solidFill>
          <a:ln w="635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91057" tIns="45528" rIns="91057" bIns="45528"/>
          <a:lstStyle/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ФАП  Казанцева Л.М.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1 этажное, кирпичное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8-383-41-50-240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приемного покоя  нет</a:t>
            </a:r>
          </a:p>
        </p:txBody>
      </p:sp>
      <p:sp>
        <p:nvSpPr>
          <p:cNvPr id="546869" name="Rectangle 53"/>
          <p:cNvSpPr>
            <a:spLocks noChangeArrowheads="1"/>
          </p:cNvSpPr>
          <p:nvPr/>
        </p:nvSpPr>
        <p:spPr bwMode="auto">
          <a:xfrm>
            <a:off x="9640888" y="4295775"/>
            <a:ext cx="2662237" cy="5048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8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1925" y="2120900"/>
            <a:ext cx="10009188" cy="745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Rectangle 148"/>
          <p:cNvSpPr>
            <a:spLocks noGrp="1" noChangeArrowheads="1"/>
          </p:cNvSpPr>
          <p:nvPr>
            <p:ph type="title" idx="4294967295"/>
          </p:nvPr>
        </p:nvSpPr>
        <p:spPr>
          <a:xfrm>
            <a:off x="639763" y="46038"/>
            <a:ext cx="11522075" cy="1600200"/>
          </a:xfrm>
        </p:spPr>
        <p:txBody>
          <a:bodyPr lIns="127708" tIns="63868" rIns="127708" bIns="63868"/>
          <a:lstStyle/>
          <a:p>
            <a:pPr eaLnBrk="1" hangingPunct="1"/>
            <a:r>
              <a:rPr lang="ru-RU" sz="2400" smtClean="0"/>
              <a:t>ЗОНЫ ВОЗМОЖНОГО ПОДТОПЛЕНИЯ</a:t>
            </a:r>
          </a:p>
        </p:txBody>
      </p:sp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-9525" y="0"/>
            <a:ext cx="12811125" cy="1511300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90810" tIns="45402" rIns="90810" bIns="45402">
            <a:spAutoFit/>
          </a:bodyPr>
          <a:lstStyle/>
          <a:p>
            <a:pPr algn="ctr" defTabSz="1277938"/>
            <a:r>
              <a:rPr lang="ru-RU" sz="3100">
                <a:latin typeface="Times New Roman" pitchFamily="18" charset="0"/>
              </a:rPr>
              <a:t>Паспорт территории поселка Мичуринский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  <a:endParaRPr lang="ru-RU" sz="2800">
              <a:latin typeface="Times New Roman" pitchFamily="18" charset="0"/>
            </a:endParaRPr>
          </a:p>
          <a:p>
            <a:pPr algn="ctr" defTabSz="1277938"/>
            <a:r>
              <a:rPr lang="ru-RU" sz="3100">
                <a:solidFill>
                  <a:schemeClr val="tx2"/>
                </a:solidFill>
                <a:latin typeface="Times New Roman" pitchFamily="18" charset="0"/>
              </a:rPr>
              <a:t>Риск катастрофического затопления вследствие аварии на ГТС</a:t>
            </a:r>
          </a:p>
        </p:txBody>
      </p:sp>
      <p:grpSp>
        <p:nvGrpSpPr>
          <p:cNvPr id="9222" name="Group 6"/>
          <p:cNvGrpSpPr>
            <a:grpSpLocks/>
          </p:cNvGrpSpPr>
          <p:nvPr/>
        </p:nvGrpSpPr>
        <p:grpSpPr bwMode="auto">
          <a:xfrm>
            <a:off x="9856788" y="7635875"/>
            <a:ext cx="2909887" cy="1919288"/>
            <a:chOff x="29" y="3430"/>
            <a:chExt cx="1309" cy="862"/>
          </a:xfrm>
        </p:grpSpPr>
        <p:sp>
          <p:nvSpPr>
            <p:cNvPr id="9230" name="Rectangle 7"/>
            <p:cNvSpPr>
              <a:spLocks noChangeAspect="1" noChangeArrowheads="1"/>
            </p:cNvSpPr>
            <p:nvPr/>
          </p:nvSpPr>
          <p:spPr bwMode="auto">
            <a:xfrm>
              <a:off x="29" y="3430"/>
              <a:ext cx="1309" cy="8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127569" tIns="63805" rIns="127569" bIns="63805" anchor="ctr"/>
            <a:lstStyle/>
            <a:p>
              <a:pPr defTabSz="1279525"/>
              <a:endParaRPr lang="ru-RU">
                <a:latin typeface="Calibri" pitchFamily="34" charset="0"/>
              </a:endParaRPr>
            </a:p>
          </p:txBody>
        </p:sp>
        <p:grpSp>
          <p:nvGrpSpPr>
            <p:cNvPr id="9231" name="Group 8"/>
            <p:cNvGrpSpPr>
              <a:grpSpLocks/>
            </p:cNvGrpSpPr>
            <p:nvPr/>
          </p:nvGrpSpPr>
          <p:grpSpPr bwMode="auto">
            <a:xfrm>
              <a:off x="203" y="3794"/>
              <a:ext cx="46" cy="90"/>
              <a:chOff x="111" y="3686"/>
              <a:chExt cx="46" cy="90"/>
            </a:xfrm>
          </p:grpSpPr>
          <p:sp>
            <p:nvSpPr>
              <p:cNvPr id="9252" name="Line 9"/>
              <p:cNvSpPr>
                <a:spLocks noChangeShapeType="1"/>
              </p:cNvSpPr>
              <p:nvPr/>
            </p:nvSpPr>
            <p:spPr bwMode="auto">
              <a:xfrm rot="5400000" flipV="1">
                <a:off x="112" y="3731"/>
                <a:ext cx="9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53" name="Line 10"/>
              <p:cNvSpPr>
                <a:spLocks noChangeShapeType="1"/>
              </p:cNvSpPr>
              <p:nvPr/>
            </p:nvSpPr>
            <p:spPr bwMode="auto">
              <a:xfrm rot="5400000">
                <a:off x="134" y="3668"/>
                <a:ext cx="0" cy="4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54" name="Line 11"/>
              <p:cNvSpPr>
                <a:spLocks noChangeShapeType="1"/>
              </p:cNvSpPr>
              <p:nvPr/>
            </p:nvSpPr>
            <p:spPr bwMode="auto">
              <a:xfrm rot="5400000">
                <a:off x="134" y="3708"/>
                <a:ext cx="0" cy="4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55" name="Line 12"/>
              <p:cNvSpPr>
                <a:spLocks noChangeShapeType="1"/>
              </p:cNvSpPr>
              <p:nvPr/>
            </p:nvSpPr>
            <p:spPr bwMode="auto">
              <a:xfrm rot="5400000">
                <a:off x="134" y="3748"/>
                <a:ext cx="0" cy="4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232" name="Text Box 13"/>
            <p:cNvSpPr txBox="1">
              <a:spLocks noChangeArrowheads="1"/>
            </p:cNvSpPr>
            <p:nvPr/>
          </p:nvSpPr>
          <p:spPr bwMode="auto">
            <a:xfrm>
              <a:off x="377" y="3807"/>
              <a:ext cx="326" cy="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68363">
                <a:spcBef>
                  <a:spcPct val="50000"/>
                </a:spcBef>
              </a:pPr>
              <a:r>
                <a:rPr lang="ru-RU" sz="1100">
                  <a:latin typeface="Calibri" pitchFamily="34" charset="0"/>
                  <a:cs typeface="Arial" charset="0"/>
                </a:rPr>
                <a:t>ГТС</a:t>
              </a:r>
            </a:p>
          </p:txBody>
        </p:sp>
        <p:sp>
          <p:nvSpPr>
            <p:cNvPr id="9233" name="Text Box 14"/>
            <p:cNvSpPr txBox="1">
              <a:spLocks noChangeAspect="1" noChangeArrowheads="1"/>
            </p:cNvSpPr>
            <p:nvPr/>
          </p:nvSpPr>
          <p:spPr bwMode="auto">
            <a:xfrm>
              <a:off x="214" y="3480"/>
              <a:ext cx="1033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4659" tIns="37342" rIns="74659" bIns="37342"/>
            <a:lstStyle/>
            <a:p>
              <a:pPr algn="ctr" defTabSz="749300"/>
              <a:r>
                <a:rPr lang="ru-RU" sz="1300" b="1">
                  <a:latin typeface="Calibri" pitchFamily="34" charset="0"/>
                  <a:cs typeface="Times New Roman" pitchFamily="18" charset="0"/>
                </a:rPr>
                <a:t>Условные обозначения</a:t>
              </a:r>
            </a:p>
            <a:p>
              <a:pPr defTabSz="749300" eaLnBrk="0" hangingPunct="0"/>
              <a:endParaRPr lang="ru-RU" sz="1400"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9234" name="Rectangle 15"/>
            <p:cNvSpPr>
              <a:spLocks noChangeArrowheads="1"/>
            </p:cNvSpPr>
            <p:nvPr/>
          </p:nvSpPr>
          <p:spPr bwMode="auto">
            <a:xfrm>
              <a:off x="500" y="4163"/>
              <a:ext cx="682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10044" tIns="55020" rIns="110044" bIns="55020" anchor="ctr">
              <a:spAutoFit/>
            </a:bodyPr>
            <a:lstStyle/>
            <a:p>
              <a:pPr defTabSz="1104900"/>
              <a:r>
                <a:rPr lang="ru-RU" sz="700" b="1">
                  <a:latin typeface="Calibri" pitchFamily="34" charset="0"/>
                  <a:cs typeface="Times New Roman" pitchFamily="18" charset="0"/>
                </a:rPr>
                <a:t>        -</a:t>
              </a:r>
              <a:r>
                <a:rPr lang="ru-RU" sz="700" b="1">
                  <a:latin typeface="Calibri" pitchFamily="34" charset="0"/>
                  <a:cs typeface="Arial" charset="0"/>
                </a:rPr>
                <a:t> </a:t>
              </a:r>
              <a:r>
                <a:rPr lang="ru-RU" sz="700">
                  <a:latin typeface="Calibri" pitchFamily="34" charset="0"/>
                  <a:cs typeface="Arial" charset="0"/>
                </a:rPr>
                <a:t>ГИМС МЧС России</a:t>
              </a:r>
            </a:p>
          </p:txBody>
        </p:sp>
        <p:pic>
          <p:nvPicPr>
            <p:cNvPr id="9235" name="Picture 16" descr="c_name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BFEF5"/>
                </a:clrFrom>
                <a:clrTo>
                  <a:srgbClr val="FBFEF5">
                    <a:alpha val="0"/>
                  </a:srgbClr>
                </a:clrTo>
              </a:clrChange>
            </a:blip>
            <a:srcRect r="66762"/>
            <a:stretch>
              <a:fillRect/>
            </a:stretch>
          </p:blipFill>
          <p:spPr bwMode="auto">
            <a:xfrm>
              <a:off x="476" y="4140"/>
              <a:ext cx="159" cy="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36" name="Text Box 17"/>
            <p:cNvSpPr txBox="1">
              <a:spLocks noChangeArrowheads="1"/>
            </p:cNvSpPr>
            <p:nvPr/>
          </p:nvSpPr>
          <p:spPr bwMode="auto">
            <a:xfrm>
              <a:off x="859" y="3682"/>
              <a:ext cx="406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68363">
                <a:spcBef>
                  <a:spcPct val="50000"/>
                </a:spcBef>
                <a:buFontTx/>
                <a:buChar char="-"/>
              </a:pPr>
              <a:r>
                <a:rPr lang="ru-RU" sz="700">
                  <a:latin typeface="Calibri" pitchFamily="34" charset="0"/>
                  <a:cs typeface="Arial" charset="0"/>
                </a:rPr>
                <a:t> водохранилище</a:t>
              </a:r>
            </a:p>
          </p:txBody>
        </p:sp>
        <p:sp>
          <p:nvSpPr>
            <p:cNvPr id="9237" name="Freeform 18"/>
            <p:cNvSpPr>
              <a:spLocks/>
            </p:cNvSpPr>
            <p:nvPr/>
          </p:nvSpPr>
          <p:spPr bwMode="auto">
            <a:xfrm>
              <a:off x="732" y="3668"/>
              <a:ext cx="71" cy="80"/>
            </a:xfrm>
            <a:custGeom>
              <a:avLst/>
              <a:gdLst>
                <a:gd name="T0" fmla="*/ 1 w 133"/>
                <a:gd name="T1" fmla="*/ 1 h 114"/>
                <a:gd name="T2" fmla="*/ 1 w 133"/>
                <a:gd name="T3" fmla="*/ 1 h 114"/>
                <a:gd name="T4" fmla="*/ 1 w 133"/>
                <a:gd name="T5" fmla="*/ 1 h 114"/>
                <a:gd name="T6" fmla="*/ 1 w 133"/>
                <a:gd name="T7" fmla="*/ 1 h 114"/>
                <a:gd name="T8" fmla="*/ 1 w 133"/>
                <a:gd name="T9" fmla="*/ 1 h 114"/>
                <a:gd name="T10" fmla="*/ 1 w 133"/>
                <a:gd name="T11" fmla="*/ 1 h 114"/>
                <a:gd name="T12" fmla="*/ 1 w 133"/>
                <a:gd name="T13" fmla="*/ 1 h 114"/>
                <a:gd name="T14" fmla="*/ 1 w 133"/>
                <a:gd name="T15" fmla="*/ 1 h 114"/>
                <a:gd name="T16" fmla="*/ 1 w 133"/>
                <a:gd name="T17" fmla="*/ 1 h 114"/>
                <a:gd name="T18" fmla="*/ 1 w 133"/>
                <a:gd name="T19" fmla="*/ 1 h 1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33"/>
                <a:gd name="T31" fmla="*/ 0 h 114"/>
                <a:gd name="T32" fmla="*/ 133 w 133"/>
                <a:gd name="T33" fmla="*/ 114 h 1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33" h="114">
                  <a:moveTo>
                    <a:pt x="53" y="26"/>
                  </a:moveTo>
                  <a:cubicBezTo>
                    <a:pt x="66" y="17"/>
                    <a:pt x="70" y="7"/>
                    <a:pt x="85" y="2"/>
                  </a:cubicBezTo>
                  <a:cubicBezTo>
                    <a:pt x="92" y="3"/>
                    <a:pt x="102" y="0"/>
                    <a:pt x="105" y="6"/>
                  </a:cubicBezTo>
                  <a:cubicBezTo>
                    <a:pt x="133" y="58"/>
                    <a:pt x="89" y="39"/>
                    <a:pt x="121" y="50"/>
                  </a:cubicBezTo>
                  <a:cubicBezTo>
                    <a:pt x="132" y="83"/>
                    <a:pt x="111" y="75"/>
                    <a:pt x="77" y="78"/>
                  </a:cubicBezTo>
                  <a:cubicBezTo>
                    <a:pt x="69" y="95"/>
                    <a:pt x="64" y="104"/>
                    <a:pt x="49" y="114"/>
                  </a:cubicBezTo>
                  <a:cubicBezTo>
                    <a:pt x="32" y="103"/>
                    <a:pt x="26" y="84"/>
                    <a:pt x="9" y="78"/>
                  </a:cubicBezTo>
                  <a:cubicBezTo>
                    <a:pt x="7" y="72"/>
                    <a:pt x="0" y="60"/>
                    <a:pt x="9" y="54"/>
                  </a:cubicBezTo>
                  <a:cubicBezTo>
                    <a:pt x="16" y="49"/>
                    <a:pt x="33" y="46"/>
                    <a:pt x="33" y="46"/>
                  </a:cubicBezTo>
                  <a:cubicBezTo>
                    <a:pt x="40" y="39"/>
                    <a:pt x="46" y="33"/>
                    <a:pt x="53" y="26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127569" tIns="63805" rIns="127569" bIns="63805"/>
            <a:lstStyle/>
            <a:p>
              <a:endParaRPr lang="ru-RU"/>
            </a:p>
          </p:txBody>
        </p:sp>
        <p:sp>
          <p:nvSpPr>
            <p:cNvPr id="9238" name="Freeform 19" descr="Широкий диагональный 2"/>
            <p:cNvSpPr>
              <a:spLocks/>
            </p:cNvSpPr>
            <p:nvPr/>
          </p:nvSpPr>
          <p:spPr bwMode="auto">
            <a:xfrm rot="-7629972">
              <a:off x="704" y="3828"/>
              <a:ext cx="151" cy="153"/>
            </a:xfrm>
            <a:custGeom>
              <a:avLst/>
              <a:gdLst>
                <a:gd name="T0" fmla="*/ 0 w 1296"/>
                <a:gd name="T1" fmla="*/ 0 h 925"/>
                <a:gd name="T2" fmla="*/ 0 w 1296"/>
                <a:gd name="T3" fmla="*/ 0 h 925"/>
                <a:gd name="T4" fmla="*/ 0 w 1296"/>
                <a:gd name="T5" fmla="*/ 0 h 925"/>
                <a:gd name="T6" fmla="*/ 0 w 1296"/>
                <a:gd name="T7" fmla="*/ 0 h 925"/>
                <a:gd name="T8" fmla="*/ 0 w 1296"/>
                <a:gd name="T9" fmla="*/ 0 h 925"/>
                <a:gd name="T10" fmla="*/ 0 w 1296"/>
                <a:gd name="T11" fmla="*/ 0 h 925"/>
                <a:gd name="T12" fmla="*/ 0 w 1296"/>
                <a:gd name="T13" fmla="*/ 0 h 925"/>
                <a:gd name="T14" fmla="*/ 0 w 1296"/>
                <a:gd name="T15" fmla="*/ 0 h 925"/>
                <a:gd name="T16" fmla="*/ 0 w 1296"/>
                <a:gd name="T17" fmla="*/ 0 h 925"/>
                <a:gd name="T18" fmla="*/ 0 w 1296"/>
                <a:gd name="T19" fmla="*/ 0 h 925"/>
                <a:gd name="T20" fmla="*/ 0 w 1296"/>
                <a:gd name="T21" fmla="*/ 0 h 925"/>
                <a:gd name="T22" fmla="*/ 0 w 1296"/>
                <a:gd name="T23" fmla="*/ 0 h 925"/>
                <a:gd name="T24" fmla="*/ 0 w 1296"/>
                <a:gd name="T25" fmla="*/ 0 h 925"/>
                <a:gd name="T26" fmla="*/ 0 w 1296"/>
                <a:gd name="T27" fmla="*/ 0 h 925"/>
                <a:gd name="T28" fmla="*/ 0 w 1296"/>
                <a:gd name="T29" fmla="*/ 0 h 925"/>
                <a:gd name="T30" fmla="*/ 0 w 1296"/>
                <a:gd name="T31" fmla="*/ 0 h 925"/>
                <a:gd name="T32" fmla="*/ 0 w 1296"/>
                <a:gd name="T33" fmla="*/ 0 h 925"/>
                <a:gd name="T34" fmla="*/ 0 w 1296"/>
                <a:gd name="T35" fmla="*/ 0 h 92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296"/>
                <a:gd name="T55" fmla="*/ 0 h 925"/>
                <a:gd name="T56" fmla="*/ 1296 w 1296"/>
                <a:gd name="T57" fmla="*/ 925 h 92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296" h="925">
                  <a:moveTo>
                    <a:pt x="123" y="829"/>
                  </a:moveTo>
                  <a:cubicBezTo>
                    <a:pt x="184" y="846"/>
                    <a:pt x="153" y="925"/>
                    <a:pt x="225" y="923"/>
                  </a:cubicBezTo>
                  <a:cubicBezTo>
                    <a:pt x="269" y="922"/>
                    <a:pt x="336" y="875"/>
                    <a:pt x="385" y="864"/>
                  </a:cubicBezTo>
                  <a:cubicBezTo>
                    <a:pt x="450" y="852"/>
                    <a:pt x="529" y="820"/>
                    <a:pt x="590" y="814"/>
                  </a:cubicBezTo>
                  <a:cubicBezTo>
                    <a:pt x="651" y="766"/>
                    <a:pt x="818" y="748"/>
                    <a:pt x="892" y="705"/>
                  </a:cubicBezTo>
                  <a:cubicBezTo>
                    <a:pt x="966" y="662"/>
                    <a:pt x="983" y="599"/>
                    <a:pt x="1033" y="556"/>
                  </a:cubicBezTo>
                  <a:cubicBezTo>
                    <a:pt x="1083" y="513"/>
                    <a:pt x="1154" y="478"/>
                    <a:pt x="1194" y="449"/>
                  </a:cubicBezTo>
                  <a:cubicBezTo>
                    <a:pt x="1239" y="321"/>
                    <a:pt x="1247" y="451"/>
                    <a:pt x="1276" y="385"/>
                  </a:cubicBezTo>
                  <a:cubicBezTo>
                    <a:pt x="1296" y="338"/>
                    <a:pt x="1194" y="165"/>
                    <a:pt x="1194" y="165"/>
                  </a:cubicBezTo>
                  <a:cubicBezTo>
                    <a:pt x="1135" y="135"/>
                    <a:pt x="1041" y="0"/>
                    <a:pt x="932" y="71"/>
                  </a:cubicBezTo>
                  <a:cubicBezTo>
                    <a:pt x="881" y="96"/>
                    <a:pt x="892" y="95"/>
                    <a:pt x="850" y="99"/>
                  </a:cubicBezTo>
                  <a:cubicBezTo>
                    <a:pt x="828" y="101"/>
                    <a:pt x="783" y="91"/>
                    <a:pt x="759" y="99"/>
                  </a:cubicBezTo>
                  <a:cubicBezTo>
                    <a:pt x="738" y="107"/>
                    <a:pt x="607" y="129"/>
                    <a:pt x="585" y="144"/>
                  </a:cubicBezTo>
                  <a:cubicBezTo>
                    <a:pt x="503" y="179"/>
                    <a:pt x="510" y="236"/>
                    <a:pt x="426" y="275"/>
                  </a:cubicBezTo>
                  <a:cubicBezTo>
                    <a:pt x="359" y="319"/>
                    <a:pt x="201" y="406"/>
                    <a:pt x="124" y="476"/>
                  </a:cubicBezTo>
                  <a:cubicBezTo>
                    <a:pt x="60" y="544"/>
                    <a:pt x="60" y="640"/>
                    <a:pt x="42" y="686"/>
                  </a:cubicBezTo>
                  <a:cubicBezTo>
                    <a:pt x="24" y="729"/>
                    <a:pt x="0" y="726"/>
                    <a:pt x="14" y="750"/>
                  </a:cubicBezTo>
                  <a:cubicBezTo>
                    <a:pt x="28" y="774"/>
                    <a:pt x="100" y="813"/>
                    <a:pt x="123" y="829"/>
                  </a:cubicBezTo>
                  <a:close/>
                </a:path>
              </a:pathLst>
            </a:custGeom>
            <a:pattFill prst="wdUpDiag">
              <a:fgClr>
                <a:srgbClr val="000099">
                  <a:alpha val="59999"/>
                </a:srgbClr>
              </a:fgClr>
              <a:bgClr>
                <a:schemeClr val="bg1">
                  <a:alpha val="59999"/>
                </a:schemeClr>
              </a:bgClr>
            </a:patt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 vert="eaVert" lIns="127569" tIns="63805" rIns="127569" bIns="63805"/>
            <a:lstStyle/>
            <a:p>
              <a:endParaRPr lang="ru-RU"/>
            </a:p>
          </p:txBody>
        </p:sp>
        <p:sp>
          <p:nvSpPr>
            <p:cNvPr id="9239" name="Text Box 20"/>
            <p:cNvSpPr txBox="1">
              <a:spLocks noChangeArrowheads="1"/>
            </p:cNvSpPr>
            <p:nvPr/>
          </p:nvSpPr>
          <p:spPr bwMode="auto">
            <a:xfrm>
              <a:off x="940" y="3868"/>
              <a:ext cx="325" cy="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68363">
                <a:spcBef>
                  <a:spcPct val="50000"/>
                </a:spcBef>
              </a:pPr>
              <a:r>
                <a:rPr lang="ru-RU" sz="700">
                  <a:latin typeface="Calibri" pitchFamily="34" charset="0"/>
                  <a:cs typeface="Arial" charset="0"/>
                </a:rPr>
                <a:t>- зона подтопления</a:t>
              </a:r>
            </a:p>
          </p:txBody>
        </p:sp>
        <p:sp>
          <p:nvSpPr>
            <p:cNvPr id="9240" name="Text Box 21"/>
            <p:cNvSpPr txBox="1">
              <a:spLocks noChangeArrowheads="1"/>
            </p:cNvSpPr>
            <p:nvPr/>
          </p:nvSpPr>
          <p:spPr bwMode="auto">
            <a:xfrm>
              <a:off x="202" y="4014"/>
              <a:ext cx="113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1279525">
                <a:spcBef>
                  <a:spcPct val="50000"/>
                </a:spcBef>
              </a:pPr>
              <a:r>
                <a:rPr lang="ru-RU" sz="700">
                  <a:latin typeface="Calibri" pitchFamily="34" charset="0"/>
                  <a:cs typeface="Arial" charset="0"/>
                </a:rPr>
                <a:t>	 </a:t>
              </a:r>
              <a:r>
                <a:rPr lang="ru-RU" sz="700">
                  <a:solidFill>
                    <a:srgbClr val="FF0000"/>
                  </a:solidFill>
                  <a:latin typeface="Calibri" pitchFamily="34" charset="0"/>
                  <a:cs typeface="Arial" charset="0"/>
                </a:rPr>
                <a:t>критический уровень</a:t>
              </a:r>
              <a:r>
                <a:rPr lang="ru-RU" sz="700">
                  <a:latin typeface="Calibri" pitchFamily="34" charset="0"/>
                  <a:cs typeface="Arial" charset="0"/>
                </a:rPr>
                <a:t>                                                                	фактический уровень </a:t>
              </a:r>
            </a:p>
          </p:txBody>
        </p:sp>
        <p:sp>
          <p:nvSpPr>
            <p:cNvPr id="9241" name="Text Box 22"/>
            <p:cNvSpPr txBox="1">
              <a:spLocks noChangeArrowheads="1"/>
            </p:cNvSpPr>
            <p:nvPr/>
          </p:nvSpPr>
          <p:spPr bwMode="auto">
            <a:xfrm>
              <a:off x="340" y="4002"/>
              <a:ext cx="499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7569" tIns="63805" rIns="127569" bIns="63805">
              <a:spAutoFit/>
            </a:bodyPr>
            <a:lstStyle/>
            <a:p>
              <a:pPr defTabSz="1279525">
                <a:spcBef>
                  <a:spcPct val="50000"/>
                </a:spcBef>
              </a:pPr>
              <a:r>
                <a:rPr lang="ru-RU" sz="700">
                  <a:latin typeface="Calibri" pitchFamily="34" charset="0"/>
                  <a:cs typeface="Arial" charset="0"/>
                </a:rPr>
                <a:t>Гилрологический (водомерный) пост.</a:t>
              </a:r>
            </a:p>
          </p:txBody>
        </p:sp>
        <p:sp>
          <p:nvSpPr>
            <p:cNvPr id="9242" name="Line 23"/>
            <p:cNvSpPr>
              <a:spLocks noChangeShapeType="1"/>
            </p:cNvSpPr>
            <p:nvPr/>
          </p:nvSpPr>
          <p:spPr bwMode="auto">
            <a:xfrm>
              <a:off x="814" y="4065"/>
              <a:ext cx="31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3" name="Rectangle 24"/>
            <p:cNvSpPr>
              <a:spLocks noChangeArrowheads="1"/>
            </p:cNvSpPr>
            <p:nvPr/>
          </p:nvSpPr>
          <p:spPr bwMode="auto">
            <a:xfrm>
              <a:off x="218" y="4005"/>
              <a:ext cx="88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1279525"/>
              <a:r>
                <a:rPr lang="ru-RU" sz="1000">
                  <a:solidFill>
                    <a:srgbClr val="FF0000"/>
                  </a:solidFill>
                  <a:latin typeface="Calibri" pitchFamily="34" charset="0"/>
                  <a:cs typeface="Arial" charset="0"/>
                </a:rPr>
                <a:t>110</a:t>
              </a:r>
              <a:endParaRPr lang="ru-RU">
                <a:solidFill>
                  <a:srgbClr val="FF0000"/>
                </a:solidFill>
                <a:latin typeface="Calibri" pitchFamily="34" charset="0"/>
                <a:cs typeface="Arial" charset="0"/>
              </a:endParaRPr>
            </a:p>
          </p:txBody>
        </p:sp>
        <p:grpSp>
          <p:nvGrpSpPr>
            <p:cNvPr id="9244" name="Group 25"/>
            <p:cNvGrpSpPr>
              <a:grpSpLocks/>
            </p:cNvGrpSpPr>
            <p:nvPr/>
          </p:nvGrpSpPr>
          <p:grpSpPr bwMode="auto">
            <a:xfrm>
              <a:off x="111" y="4075"/>
              <a:ext cx="225" cy="82"/>
              <a:chOff x="111" y="4075"/>
              <a:chExt cx="225" cy="82"/>
            </a:xfrm>
          </p:grpSpPr>
          <p:sp>
            <p:nvSpPr>
              <p:cNvPr id="9249" name="AutoShape 26"/>
              <p:cNvSpPr>
                <a:spLocks noChangeArrowheads="1"/>
              </p:cNvSpPr>
              <p:nvPr/>
            </p:nvSpPr>
            <p:spPr bwMode="auto">
              <a:xfrm>
                <a:off x="111" y="4075"/>
                <a:ext cx="33" cy="28"/>
              </a:xfrm>
              <a:prstGeom prst="triangle">
                <a:avLst>
                  <a:gd name="adj" fmla="val 50000"/>
                </a:avLst>
              </a:prstGeom>
              <a:solidFill>
                <a:schemeClr val="accent2"/>
              </a:solidFill>
              <a:ln w="28575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wrap="none" lIns="127534" tIns="63790" rIns="127534" bIns="63790" anchor="ctr"/>
              <a:lstStyle/>
              <a:p>
                <a:pPr algn="ctr" defTabSz="1279525"/>
                <a:endParaRPr lang="ru-RU">
                  <a:solidFill>
                    <a:schemeClr val="accent2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9250" name="Rectangle 27"/>
              <p:cNvSpPr>
                <a:spLocks noChangeArrowheads="1"/>
              </p:cNvSpPr>
              <p:nvPr/>
            </p:nvSpPr>
            <p:spPr bwMode="auto">
              <a:xfrm>
                <a:off x="196" y="4089"/>
                <a:ext cx="131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1279525"/>
                <a:r>
                  <a:rPr lang="ru-RU" sz="1000">
                    <a:latin typeface="Calibri" pitchFamily="34" charset="0"/>
                    <a:cs typeface="Arial" charset="0"/>
                  </a:rPr>
                  <a:t>103,8</a:t>
                </a:r>
                <a:endParaRPr lang="ru-RU"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9251" name="Line 28"/>
              <p:cNvSpPr>
                <a:spLocks noChangeShapeType="1"/>
              </p:cNvSpPr>
              <p:nvPr/>
            </p:nvSpPr>
            <p:spPr bwMode="auto">
              <a:xfrm flipV="1">
                <a:off x="191" y="4081"/>
                <a:ext cx="14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245" name="Freeform 29"/>
            <p:cNvSpPr>
              <a:spLocks/>
            </p:cNvSpPr>
            <p:nvPr/>
          </p:nvSpPr>
          <p:spPr bwMode="auto">
            <a:xfrm>
              <a:off x="111" y="3657"/>
              <a:ext cx="229" cy="136"/>
            </a:xfrm>
            <a:custGeom>
              <a:avLst/>
              <a:gdLst>
                <a:gd name="T0" fmla="*/ 0 w 576"/>
                <a:gd name="T1" fmla="*/ 1 h 270"/>
                <a:gd name="T2" fmla="*/ 0 w 576"/>
                <a:gd name="T3" fmla="*/ 1 h 270"/>
                <a:gd name="T4" fmla="*/ 0 w 576"/>
                <a:gd name="T5" fmla="*/ 1 h 270"/>
                <a:gd name="T6" fmla="*/ 0 w 576"/>
                <a:gd name="T7" fmla="*/ 1 h 270"/>
                <a:gd name="T8" fmla="*/ 0 w 576"/>
                <a:gd name="T9" fmla="*/ 1 h 2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76"/>
                <a:gd name="T16" fmla="*/ 0 h 270"/>
                <a:gd name="T17" fmla="*/ 576 w 576"/>
                <a:gd name="T18" fmla="*/ 270 h 2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76" h="270">
                  <a:moveTo>
                    <a:pt x="0" y="270"/>
                  </a:moveTo>
                  <a:cubicBezTo>
                    <a:pt x="37" y="253"/>
                    <a:pt x="75" y="236"/>
                    <a:pt x="114" y="216"/>
                  </a:cubicBezTo>
                  <a:cubicBezTo>
                    <a:pt x="153" y="196"/>
                    <a:pt x="204" y="181"/>
                    <a:pt x="234" y="149"/>
                  </a:cubicBezTo>
                  <a:cubicBezTo>
                    <a:pt x="264" y="117"/>
                    <a:pt x="238" y="44"/>
                    <a:pt x="295" y="22"/>
                  </a:cubicBezTo>
                  <a:cubicBezTo>
                    <a:pt x="352" y="0"/>
                    <a:pt x="529" y="16"/>
                    <a:pt x="576" y="15"/>
                  </a:cubicBezTo>
                </a:path>
              </a:pathLst>
            </a:custGeom>
            <a:noFill/>
            <a:ln w="31750">
              <a:solidFill>
                <a:srgbClr val="333399"/>
              </a:solidFill>
              <a:round/>
              <a:headEnd/>
              <a:tailEnd/>
            </a:ln>
          </p:spPr>
          <p:txBody>
            <a:bodyPr lIns="127569" tIns="63805" rIns="127569" bIns="63805"/>
            <a:lstStyle/>
            <a:p>
              <a:endParaRPr lang="ru-RU"/>
            </a:p>
          </p:txBody>
        </p:sp>
        <p:sp>
          <p:nvSpPr>
            <p:cNvPr id="9246" name="Text Box 30"/>
            <p:cNvSpPr txBox="1">
              <a:spLocks noChangeArrowheads="1"/>
            </p:cNvSpPr>
            <p:nvPr/>
          </p:nvSpPr>
          <p:spPr bwMode="auto">
            <a:xfrm>
              <a:off x="360" y="3654"/>
              <a:ext cx="326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68363">
                <a:spcBef>
                  <a:spcPct val="50000"/>
                </a:spcBef>
              </a:pPr>
              <a:r>
                <a:rPr lang="ru-RU" sz="700">
                  <a:latin typeface="Calibri" pitchFamily="34" charset="0"/>
                  <a:cs typeface="Arial" charset="0"/>
                </a:rPr>
                <a:t>-  русло реки</a:t>
              </a:r>
            </a:p>
          </p:txBody>
        </p:sp>
        <p:sp>
          <p:nvSpPr>
            <p:cNvPr id="9247" name="Text Box 31"/>
            <p:cNvSpPr txBox="1">
              <a:spLocks noChangeArrowheads="1"/>
            </p:cNvSpPr>
            <p:nvPr/>
          </p:nvSpPr>
          <p:spPr bwMode="auto">
            <a:xfrm>
              <a:off x="377" y="3926"/>
              <a:ext cx="326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68363">
                <a:spcBef>
                  <a:spcPct val="50000"/>
                </a:spcBef>
              </a:pPr>
              <a:r>
                <a:rPr lang="ru-RU" sz="700">
                  <a:latin typeface="Calibri" pitchFamily="34" charset="0"/>
                  <a:cs typeface="Arial" charset="0"/>
                </a:rPr>
                <a:t>-  плотина - 3</a:t>
              </a:r>
            </a:p>
          </p:txBody>
        </p:sp>
        <p:sp>
          <p:nvSpPr>
            <p:cNvPr id="9248" name="Line 32"/>
            <p:cNvSpPr>
              <a:spLocks noChangeShapeType="1"/>
            </p:cNvSpPr>
            <p:nvPr/>
          </p:nvSpPr>
          <p:spPr bwMode="auto">
            <a:xfrm flipV="1">
              <a:off x="205" y="3950"/>
              <a:ext cx="9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8" name="Text Box 41"/>
          <p:cNvSpPr txBox="1">
            <a:spLocks noChangeArrowheads="1"/>
          </p:cNvSpPr>
          <p:nvPr/>
        </p:nvSpPr>
        <p:spPr bwMode="auto">
          <a:xfrm>
            <a:off x="4024313" y="8040688"/>
            <a:ext cx="3956050" cy="1371600"/>
          </a:xfrm>
          <a:prstGeom prst="rect">
            <a:avLst/>
          </a:prstGeom>
          <a:solidFill>
            <a:srgbClr val="FFFFFF">
              <a:alpha val="8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lIns="175070" tIns="87538" rIns="175070" bIns="87538">
            <a:spAutoFit/>
          </a:bodyPr>
          <a:lstStyle/>
          <a:p>
            <a:pPr algn="ctr" defTabSz="1790700">
              <a:defRPr/>
            </a:pPr>
            <a:r>
              <a:rPr lang="ru-RU" sz="1300">
                <a:effectLst>
                  <a:outerShdw blurRad="38100" dist="38100" dir="2700000" algn="tl">
                    <a:srgbClr val="C0C0C0"/>
                  </a:outerShdw>
                </a:effectLst>
              </a:rPr>
              <a:t>Населённые пункты. БОО,РОО, ХОО, объекты экономики, скотомогильники, магистральные газопроводы, нефтепроводы, продуктопроводы, линии электропередач, автодорогах, железных дорогах, мосты</a:t>
            </a:r>
          </a:p>
          <a:p>
            <a:pPr algn="ctr" defTabSz="1790700">
              <a:defRPr/>
            </a:pPr>
            <a:r>
              <a:rPr lang="ru-RU" sz="1300" u="sng">
                <a:solidFill>
                  <a:srgbClr val="FF0000"/>
                </a:solidFill>
              </a:rPr>
              <a:t>в зону затопления не попадают.</a:t>
            </a:r>
          </a:p>
        </p:txBody>
      </p:sp>
      <p:sp>
        <p:nvSpPr>
          <p:cNvPr id="547873" name="Text Box 33"/>
          <p:cNvSpPr txBox="1">
            <a:spLocks noChangeArrowheads="1"/>
          </p:cNvSpPr>
          <p:nvPr/>
        </p:nvSpPr>
        <p:spPr bwMode="auto">
          <a:xfrm>
            <a:off x="1576388" y="1704975"/>
            <a:ext cx="8780462" cy="828675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88672" tIns="44264" rIns="88672" bIns="44264">
            <a:spAutoFit/>
          </a:bodyPr>
          <a:lstStyle/>
          <a:p>
            <a:pPr algn="ctr" defTabSz="1279525">
              <a:spcBef>
                <a:spcPct val="50000"/>
              </a:spcBef>
              <a:defRPr/>
            </a:pPr>
            <a:r>
              <a:rPr lang="ru-RU" sz="24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связи с </a:t>
            </a:r>
            <a:r>
              <a:rPr lang="ru-RU" sz="2400" b="1" u="sng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ОТСУТСТВИЕМ   ГТС</a:t>
            </a:r>
            <a:r>
              <a:rPr lang="ru-RU" sz="2400" u="sng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ru-RU" sz="24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Риск катастрофического затопления вследствие аварии на ГТС </a:t>
            </a:r>
            <a:r>
              <a:rPr lang="ru-RU" sz="2400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ОТСУТСТВУЕТ</a:t>
            </a:r>
            <a:r>
              <a:rPr lang="ru-RU" sz="2400">
                <a:solidFill>
                  <a:srgbClr val="3333FF"/>
                </a:solidFill>
              </a:rPr>
              <a:t>.</a:t>
            </a:r>
            <a:r>
              <a:rPr lang="ru-RU" sz="2400"/>
              <a:t> </a:t>
            </a:r>
          </a:p>
        </p:txBody>
      </p:sp>
      <p:graphicFrame>
        <p:nvGraphicFramePr>
          <p:cNvPr id="9218" name="Object 171"/>
          <p:cNvGraphicFramePr>
            <a:graphicFrameLocks noChangeAspect="1"/>
          </p:cNvGraphicFramePr>
          <p:nvPr/>
        </p:nvGraphicFramePr>
        <p:xfrm>
          <a:off x="134938" y="8113713"/>
          <a:ext cx="3027362" cy="1370012"/>
        </p:xfrm>
        <a:graphic>
          <a:graphicData uri="http://schemas.openxmlformats.org/presentationml/2006/ole">
            <p:oleObj spid="_x0000_s9218" name="Worksheet" r:id="rId5" imgW="4476643" imgH="3895830" progId="Excel.Sheet.8">
              <p:embed/>
            </p:oleObj>
          </a:graphicData>
        </a:graphic>
      </p:graphicFrame>
      <p:sp>
        <p:nvSpPr>
          <p:cNvPr id="547921" name="AutoShape 81"/>
          <p:cNvSpPr>
            <a:spLocks noChangeArrowheads="1"/>
          </p:cNvSpPr>
          <p:nvPr/>
        </p:nvSpPr>
        <p:spPr bwMode="auto">
          <a:xfrm>
            <a:off x="7769225" y="4368800"/>
            <a:ext cx="1511300" cy="1152525"/>
          </a:xfrm>
          <a:prstGeom prst="wedgeRectCallout">
            <a:avLst>
              <a:gd name="adj1" fmla="val -53782"/>
              <a:gd name="adj2" fmla="val 106412"/>
            </a:avLst>
          </a:prstGeom>
          <a:solidFill>
            <a:srgbClr val="FFDBB7">
              <a:alpha val="89000"/>
            </a:srgbClr>
          </a:solidFill>
          <a:ln w="635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91057" tIns="45528" rIns="91057" bIns="45528"/>
          <a:lstStyle/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ФАП  Казанцева Л.М.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1 этажное, кирпичное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8-383-41-50-240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приемного покоя  нет</a:t>
            </a:r>
          </a:p>
        </p:txBody>
      </p:sp>
      <p:sp>
        <p:nvSpPr>
          <p:cNvPr id="547923" name="AutoShape 192"/>
          <p:cNvSpPr>
            <a:spLocks noChangeArrowheads="1"/>
          </p:cNvSpPr>
          <p:nvPr/>
        </p:nvSpPr>
        <p:spPr bwMode="auto">
          <a:xfrm>
            <a:off x="8201025" y="2855913"/>
            <a:ext cx="2089150" cy="1290637"/>
          </a:xfrm>
          <a:prstGeom prst="wedgeRectCallout">
            <a:avLst>
              <a:gd name="adj1" fmla="val 55093"/>
              <a:gd name="adj2" fmla="val 95389"/>
            </a:avLst>
          </a:prstGeom>
          <a:gradFill rotWithShape="0">
            <a:gsLst>
              <a:gs pos="0">
                <a:srgbClr val="FFEFD1"/>
              </a:gs>
              <a:gs pos="64999">
                <a:srgbClr val="F0EBD5">
                  <a:alpha val="80500"/>
                </a:srgbClr>
              </a:gs>
              <a:gs pos="100000">
                <a:srgbClr val="D1C39F">
                  <a:alpha val="70000"/>
                </a:srgbClr>
              </a:gs>
            </a:gsLst>
            <a:lin ang="5400000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35966" tIns="52899" rIns="35966" bIns="52899">
            <a:spAutoFit/>
          </a:bodyPr>
          <a:lstStyle/>
          <a:p>
            <a:pPr algn="ctr" defTabSz="1477963">
              <a:defRPr/>
            </a:pPr>
            <a:r>
              <a:rPr lang="ru-RU" sz="1300" b="1" u="sng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р. Шадриха</a:t>
            </a:r>
          </a:p>
          <a:p>
            <a:pPr defTabSz="1477963">
              <a:defRPr/>
            </a:pP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Протяженность –  </a:t>
            </a: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cs typeface="Times New Roman" pitchFamily="18" charset="0"/>
              </a:rPr>
              <a:t>6 </a:t>
            </a: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км</a:t>
            </a:r>
          </a:p>
          <a:p>
            <a:pPr defTabSz="1477963">
              <a:defRPr/>
            </a:pP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Характер дна – песок, глина</a:t>
            </a:r>
          </a:p>
          <a:p>
            <a:pPr defTabSz="1477963">
              <a:defRPr/>
            </a:pP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Скорость течения м\с – 0.</a:t>
            </a: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cs typeface="Times New Roman" pitchFamily="18" charset="0"/>
              </a:rPr>
              <a:t>5-1.0</a:t>
            </a:r>
          </a:p>
          <a:p>
            <a:pPr defTabSz="1477963">
              <a:defRPr/>
            </a:pP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Ширина – 2-</a:t>
            </a: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cs typeface="Times New Roman" pitchFamily="18" charset="0"/>
              </a:rPr>
              <a:t>5</a:t>
            </a: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 м</a:t>
            </a:r>
          </a:p>
          <a:p>
            <a:pPr defTabSz="1477963">
              <a:defRPr/>
            </a:pP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Глубина – </a:t>
            </a: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cs typeface="Times New Roman" pitchFamily="18" charset="0"/>
              </a:rPr>
              <a:t>0.5-1.0 </a:t>
            </a: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 м. </a:t>
            </a:r>
          </a:p>
          <a:p>
            <a:pPr defTabSz="1477963">
              <a:defRPr/>
            </a:pP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Период ледостава: ноябрь – апрель</a:t>
            </a:r>
          </a:p>
          <a:p>
            <a:pPr defTabSz="1477963">
              <a:defRPr/>
            </a:pP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Критический уровень – не установлен</a:t>
            </a:r>
          </a:p>
          <a:p>
            <a:pPr defTabSz="1477963">
              <a:defRPr/>
            </a:pP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Уровень паводка – не установлен</a:t>
            </a:r>
          </a:p>
        </p:txBody>
      </p:sp>
      <p:sp>
        <p:nvSpPr>
          <p:cNvPr id="547924" name="Rectangle 84"/>
          <p:cNvSpPr>
            <a:spLocks noChangeArrowheads="1"/>
          </p:cNvSpPr>
          <p:nvPr/>
        </p:nvSpPr>
        <p:spPr bwMode="auto">
          <a:xfrm>
            <a:off x="784225" y="2784475"/>
            <a:ext cx="2662238" cy="5048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1920875" y="5440363"/>
            <a:ext cx="8959850" cy="2454275"/>
          </a:xfrm>
        </p:spPr>
        <p:txBody>
          <a:bodyPr lIns="127646" tIns="63840" rIns="127646" bIns="63840"/>
          <a:lstStyle/>
          <a:p>
            <a:pPr marL="0" indent="0" algn="ctr" eaLnBrk="1" hangingPunct="1">
              <a:buFontTx/>
              <a:buNone/>
            </a:pPr>
            <a:r>
              <a:rPr lang="ru-RU" smtClean="0"/>
              <a:t>Титульный лист</a:t>
            </a:r>
          </a:p>
        </p:txBody>
      </p:sp>
      <p:pic>
        <p:nvPicPr>
          <p:cNvPr id="64515" name="Picture 3" descr="заставка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01600" cy="960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260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3122613"/>
            <a:ext cx="12801600" cy="3365500"/>
          </a:xfrm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127646" tIns="63840" rIns="127646" bIns="63840"/>
          <a:lstStyle/>
          <a:p>
            <a:pPr eaLnBrk="1" hangingPunct="1">
              <a:defRPr/>
            </a:pPr>
            <a:r>
              <a:rPr lang="ru-RU" sz="4300" b="1" smtClean="0">
                <a:solidFill>
                  <a:srgbClr val="FFFF00"/>
                </a:solidFill>
              </a:rPr>
              <a:t>ИНФОРМАЦИОННО-СПРАВОЧНЫЕ МАТЕРИАЛЫ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17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7363" y="2141538"/>
            <a:ext cx="10009187" cy="745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Freeform 179"/>
          <p:cNvSpPr>
            <a:spLocks/>
          </p:cNvSpPr>
          <p:nvPr/>
        </p:nvSpPr>
        <p:spPr bwMode="auto">
          <a:xfrm>
            <a:off x="2871788" y="2209800"/>
            <a:ext cx="3313112" cy="1725613"/>
          </a:xfrm>
          <a:custGeom>
            <a:avLst/>
            <a:gdLst>
              <a:gd name="T0" fmla="*/ 0 w 2087"/>
              <a:gd name="T1" fmla="*/ 2147483647 h 1089"/>
              <a:gd name="T2" fmla="*/ 2147483647 w 2087"/>
              <a:gd name="T3" fmla="*/ 2147483647 h 1089"/>
              <a:gd name="T4" fmla="*/ 2147483647 w 2087"/>
              <a:gd name="T5" fmla="*/ 0 h 1089"/>
              <a:gd name="T6" fmla="*/ 0 60000 65536"/>
              <a:gd name="T7" fmla="*/ 0 60000 65536"/>
              <a:gd name="T8" fmla="*/ 0 60000 65536"/>
              <a:gd name="T9" fmla="*/ 0 w 2087"/>
              <a:gd name="T10" fmla="*/ 0 h 1089"/>
              <a:gd name="T11" fmla="*/ 2087 w 2087"/>
              <a:gd name="T12" fmla="*/ 1089 h 108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87" h="1089">
                <a:moveTo>
                  <a:pt x="0" y="1089"/>
                </a:moveTo>
                <a:lnTo>
                  <a:pt x="2042" y="635"/>
                </a:lnTo>
                <a:lnTo>
                  <a:pt x="2087" y="0"/>
                </a:lnTo>
              </a:path>
            </a:pathLst>
          </a:custGeom>
          <a:noFill/>
          <a:ln w="76200" cmpd="sng">
            <a:solidFill>
              <a:srgbClr val="9900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6" name="Text Box 180"/>
          <p:cNvSpPr txBox="1">
            <a:spLocks noChangeArrowheads="1"/>
          </p:cNvSpPr>
          <p:nvPr/>
        </p:nvSpPr>
        <p:spPr bwMode="auto">
          <a:xfrm>
            <a:off x="5176838" y="3287713"/>
            <a:ext cx="647700" cy="239712"/>
          </a:xfrm>
          <a:prstGeom prst="rect">
            <a:avLst/>
          </a:prstGeom>
          <a:solidFill>
            <a:srgbClr val="FFFF99"/>
          </a:solidFill>
          <a:ln w="9525">
            <a:solidFill>
              <a:srgbClr val="800000"/>
            </a:solidFill>
            <a:miter lim="800000"/>
            <a:headEnd/>
            <a:tailEnd/>
          </a:ln>
        </p:spPr>
        <p:txBody>
          <a:bodyPr lIns="78252" tIns="39126" rIns="78252" bIns="39126">
            <a:spAutoFit/>
          </a:bodyPr>
          <a:lstStyle/>
          <a:p>
            <a:pPr algn="ctr" defTabSz="1279525"/>
            <a:r>
              <a:rPr lang="ru-RU" sz="1000" b="1"/>
              <a:t>Н-0832</a:t>
            </a:r>
            <a:endParaRPr lang="ru-RU"/>
          </a:p>
        </p:txBody>
      </p:sp>
      <p:sp>
        <p:nvSpPr>
          <p:cNvPr id="10247" name="Freeform 178"/>
          <p:cNvSpPr>
            <a:spLocks/>
          </p:cNvSpPr>
          <p:nvPr/>
        </p:nvSpPr>
        <p:spPr bwMode="auto">
          <a:xfrm>
            <a:off x="1912938" y="2616200"/>
            <a:ext cx="8375650" cy="6900863"/>
          </a:xfrm>
          <a:custGeom>
            <a:avLst/>
            <a:gdLst>
              <a:gd name="T0" fmla="*/ 2147483647 w 5276"/>
              <a:gd name="T1" fmla="*/ 2147483647 h 4347"/>
              <a:gd name="T2" fmla="*/ 2147483647 w 5276"/>
              <a:gd name="T3" fmla="*/ 2147483647 h 4347"/>
              <a:gd name="T4" fmla="*/ 2147483647 w 5276"/>
              <a:gd name="T5" fmla="*/ 2147483647 h 4347"/>
              <a:gd name="T6" fmla="*/ 2147483647 w 5276"/>
              <a:gd name="T7" fmla="*/ 2147483647 h 4347"/>
              <a:gd name="T8" fmla="*/ 2147483647 w 5276"/>
              <a:gd name="T9" fmla="*/ 2147483647 h 4347"/>
              <a:gd name="T10" fmla="*/ 2147483647 w 5276"/>
              <a:gd name="T11" fmla="*/ 2147483647 h 4347"/>
              <a:gd name="T12" fmla="*/ 2147483647 w 5276"/>
              <a:gd name="T13" fmla="*/ 2147483647 h 4347"/>
              <a:gd name="T14" fmla="*/ 2147483647 w 5276"/>
              <a:gd name="T15" fmla="*/ 2147483647 h 4347"/>
              <a:gd name="T16" fmla="*/ 2147483647 w 5276"/>
              <a:gd name="T17" fmla="*/ 2147483647 h 4347"/>
              <a:gd name="T18" fmla="*/ 2147483647 w 5276"/>
              <a:gd name="T19" fmla="*/ 2147483647 h 4347"/>
              <a:gd name="T20" fmla="*/ 2147483647 w 5276"/>
              <a:gd name="T21" fmla="*/ 2147483647 h 4347"/>
              <a:gd name="T22" fmla="*/ 2147483647 w 5276"/>
              <a:gd name="T23" fmla="*/ 2147483647 h 4347"/>
              <a:gd name="T24" fmla="*/ 2147483647 w 5276"/>
              <a:gd name="T25" fmla="*/ 2147483647 h 4347"/>
              <a:gd name="T26" fmla="*/ 2147483647 w 5276"/>
              <a:gd name="T27" fmla="*/ 2147483647 h 4347"/>
              <a:gd name="T28" fmla="*/ 2147483647 w 5276"/>
              <a:gd name="T29" fmla="*/ 2147483647 h 4347"/>
              <a:gd name="T30" fmla="*/ 2147483647 w 5276"/>
              <a:gd name="T31" fmla="*/ 2147483647 h 4347"/>
              <a:gd name="T32" fmla="*/ 2147483647 w 5276"/>
              <a:gd name="T33" fmla="*/ 2147483647 h 4347"/>
              <a:gd name="T34" fmla="*/ 2147483647 w 5276"/>
              <a:gd name="T35" fmla="*/ 2147483647 h 4347"/>
              <a:gd name="T36" fmla="*/ 2147483647 w 5276"/>
              <a:gd name="T37" fmla="*/ 2147483647 h 4347"/>
              <a:gd name="T38" fmla="*/ 2147483647 w 5276"/>
              <a:gd name="T39" fmla="*/ 2147483647 h 4347"/>
              <a:gd name="T40" fmla="*/ 2147483647 w 5276"/>
              <a:gd name="T41" fmla="*/ 2147483647 h 4347"/>
              <a:gd name="T42" fmla="*/ 2147483647 w 5276"/>
              <a:gd name="T43" fmla="*/ 2147483647 h 4347"/>
              <a:gd name="T44" fmla="*/ 2147483647 w 5276"/>
              <a:gd name="T45" fmla="*/ 2147483647 h 4347"/>
              <a:gd name="T46" fmla="*/ 2147483647 w 5276"/>
              <a:gd name="T47" fmla="*/ 2147483647 h 4347"/>
              <a:gd name="T48" fmla="*/ 2147483647 w 5276"/>
              <a:gd name="T49" fmla="*/ 2147483647 h 4347"/>
              <a:gd name="T50" fmla="*/ 2147483647 w 5276"/>
              <a:gd name="T51" fmla="*/ 2147483647 h 4347"/>
              <a:gd name="T52" fmla="*/ 2147483647 w 5276"/>
              <a:gd name="T53" fmla="*/ 2147483647 h 4347"/>
              <a:gd name="T54" fmla="*/ 2147483647 w 5276"/>
              <a:gd name="T55" fmla="*/ 2147483647 h 4347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5276"/>
              <a:gd name="T85" fmla="*/ 0 h 4347"/>
              <a:gd name="T86" fmla="*/ 5276 w 5276"/>
              <a:gd name="T87" fmla="*/ 4347 h 4347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5276" h="4347">
                <a:moveTo>
                  <a:pt x="5095" y="2329"/>
                </a:moveTo>
                <a:cubicBezTo>
                  <a:pt x="5042" y="2412"/>
                  <a:pt x="4846" y="2570"/>
                  <a:pt x="4823" y="2691"/>
                </a:cubicBezTo>
                <a:cubicBezTo>
                  <a:pt x="4800" y="2812"/>
                  <a:pt x="4884" y="2903"/>
                  <a:pt x="4959" y="3054"/>
                </a:cubicBezTo>
                <a:cubicBezTo>
                  <a:pt x="5034" y="3205"/>
                  <a:pt x="5276" y="3448"/>
                  <a:pt x="5276" y="3599"/>
                </a:cubicBezTo>
                <a:cubicBezTo>
                  <a:pt x="5276" y="3750"/>
                  <a:pt x="5148" y="3855"/>
                  <a:pt x="4959" y="3961"/>
                </a:cubicBezTo>
                <a:cubicBezTo>
                  <a:pt x="4770" y="4067"/>
                  <a:pt x="4369" y="4181"/>
                  <a:pt x="4142" y="4234"/>
                </a:cubicBezTo>
                <a:cubicBezTo>
                  <a:pt x="3915" y="4287"/>
                  <a:pt x="3764" y="4347"/>
                  <a:pt x="3598" y="4279"/>
                </a:cubicBezTo>
                <a:cubicBezTo>
                  <a:pt x="3432" y="4211"/>
                  <a:pt x="3311" y="3961"/>
                  <a:pt x="3145" y="3825"/>
                </a:cubicBezTo>
                <a:cubicBezTo>
                  <a:pt x="2979" y="3689"/>
                  <a:pt x="2842" y="3493"/>
                  <a:pt x="2600" y="3463"/>
                </a:cubicBezTo>
                <a:cubicBezTo>
                  <a:pt x="2358" y="3433"/>
                  <a:pt x="1912" y="3682"/>
                  <a:pt x="1693" y="3644"/>
                </a:cubicBezTo>
                <a:cubicBezTo>
                  <a:pt x="1474" y="3606"/>
                  <a:pt x="1474" y="3508"/>
                  <a:pt x="1285" y="3236"/>
                </a:cubicBezTo>
                <a:cubicBezTo>
                  <a:pt x="1096" y="2964"/>
                  <a:pt x="771" y="2382"/>
                  <a:pt x="559" y="2011"/>
                </a:cubicBezTo>
                <a:cubicBezTo>
                  <a:pt x="347" y="1640"/>
                  <a:pt x="30" y="1232"/>
                  <a:pt x="15" y="1013"/>
                </a:cubicBezTo>
                <a:cubicBezTo>
                  <a:pt x="0" y="794"/>
                  <a:pt x="173" y="794"/>
                  <a:pt x="468" y="696"/>
                </a:cubicBezTo>
                <a:cubicBezTo>
                  <a:pt x="763" y="598"/>
                  <a:pt x="1451" y="499"/>
                  <a:pt x="1784" y="423"/>
                </a:cubicBezTo>
                <a:cubicBezTo>
                  <a:pt x="2117" y="347"/>
                  <a:pt x="2283" y="295"/>
                  <a:pt x="2464" y="242"/>
                </a:cubicBezTo>
                <a:cubicBezTo>
                  <a:pt x="2645" y="189"/>
                  <a:pt x="2668" y="0"/>
                  <a:pt x="2872" y="106"/>
                </a:cubicBezTo>
                <a:cubicBezTo>
                  <a:pt x="3076" y="212"/>
                  <a:pt x="3553" y="681"/>
                  <a:pt x="3689" y="877"/>
                </a:cubicBezTo>
                <a:cubicBezTo>
                  <a:pt x="3825" y="1073"/>
                  <a:pt x="3757" y="1149"/>
                  <a:pt x="3689" y="1285"/>
                </a:cubicBezTo>
                <a:cubicBezTo>
                  <a:pt x="3621" y="1421"/>
                  <a:pt x="3394" y="1603"/>
                  <a:pt x="3281" y="1694"/>
                </a:cubicBezTo>
                <a:cubicBezTo>
                  <a:pt x="3168" y="1785"/>
                  <a:pt x="3076" y="1777"/>
                  <a:pt x="3008" y="1830"/>
                </a:cubicBezTo>
                <a:cubicBezTo>
                  <a:pt x="2940" y="1883"/>
                  <a:pt x="2857" y="1943"/>
                  <a:pt x="2872" y="2011"/>
                </a:cubicBezTo>
                <a:cubicBezTo>
                  <a:pt x="2887" y="2079"/>
                  <a:pt x="2978" y="2253"/>
                  <a:pt x="3099" y="2238"/>
                </a:cubicBezTo>
                <a:cubicBezTo>
                  <a:pt x="3220" y="2223"/>
                  <a:pt x="3417" y="1988"/>
                  <a:pt x="3598" y="1920"/>
                </a:cubicBezTo>
                <a:cubicBezTo>
                  <a:pt x="3779" y="1852"/>
                  <a:pt x="3976" y="1822"/>
                  <a:pt x="4188" y="1830"/>
                </a:cubicBezTo>
                <a:cubicBezTo>
                  <a:pt x="4400" y="1838"/>
                  <a:pt x="4709" y="1906"/>
                  <a:pt x="4868" y="1966"/>
                </a:cubicBezTo>
                <a:cubicBezTo>
                  <a:pt x="5027" y="2026"/>
                  <a:pt x="5102" y="2132"/>
                  <a:pt x="5140" y="2192"/>
                </a:cubicBezTo>
                <a:cubicBezTo>
                  <a:pt x="5178" y="2252"/>
                  <a:pt x="5148" y="2246"/>
                  <a:pt x="5095" y="2329"/>
                </a:cubicBezTo>
                <a:close/>
              </a:path>
            </a:pathLst>
          </a:custGeom>
          <a:noFill/>
          <a:ln w="38100" cap="flat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8" name="Rectangle 3"/>
          <p:cNvSpPr>
            <a:spLocks noChangeArrowheads="1"/>
          </p:cNvSpPr>
          <p:nvPr/>
        </p:nvSpPr>
        <p:spPr bwMode="auto">
          <a:xfrm>
            <a:off x="-9525" y="-23813"/>
            <a:ext cx="12801600" cy="1728788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178020" tIns="89022" rIns="178020" bIns="89022" anchor="ctr"/>
          <a:lstStyle/>
          <a:p>
            <a:pPr algn="ctr" defTabSz="1279525"/>
            <a:r>
              <a:rPr lang="ru-RU" sz="3100">
                <a:latin typeface="Times New Roman" pitchFamily="18" charset="0"/>
              </a:rPr>
              <a:t>Паспорт территории поселка Мичуринский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 </a:t>
            </a:r>
            <a:r>
              <a:rPr lang="ru-RU" sz="3100" b="1"/>
              <a:t/>
            </a:r>
            <a:br>
              <a:rPr lang="ru-RU" sz="3100" b="1"/>
            </a:br>
            <a:r>
              <a:rPr lang="ru-RU" sz="3100" b="1"/>
              <a:t> </a:t>
            </a:r>
            <a:r>
              <a:rPr lang="ru-RU" sz="3100">
                <a:latin typeface="Times New Roman" pitchFamily="18" charset="0"/>
                <a:cs typeface="Times New Roman" pitchFamily="18" charset="0"/>
              </a:rPr>
              <a:t>Информационно-справочные материалы по силам и средствам</a:t>
            </a:r>
          </a:p>
        </p:txBody>
      </p:sp>
      <p:sp>
        <p:nvSpPr>
          <p:cNvPr id="10249" name="AutoShape 7"/>
          <p:cNvSpPr>
            <a:spLocks noChangeArrowheads="1"/>
          </p:cNvSpPr>
          <p:nvPr/>
        </p:nvSpPr>
        <p:spPr bwMode="auto">
          <a:xfrm>
            <a:off x="10615642" y="5872170"/>
            <a:ext cx="1800225" cy="938212"/>
          </a:xfrm>
          <a:prstGeom prst="wedgeRectCallout">
            <a:avLst>
              <a:gd name="adj1" fmla="val -1236"/>
              <a:gd name="adj2" fmla="val -1523"/>
            </a:avLst>
          </a:prstGeom>
          <a:solidFill>
            <a:srgbClr val="FFCC99"/>
          </a:solidFill>
          <a:ln w="9525" algn="ctr">
            <a:solidFill>
              <a:srgbClr val="FF6600"/>
            </a:solidFill>
            <a:miter lim="800000"/>
            <a:headEnd/>
            <a:tailEnd/>
          </a:ln>
        </p:spPr>
        <p:txBody>
          <a:bodyPr lIns="51097" tIns="25556" rIns="51097" bIns="25556"/>
          <a:lstStyle/>
          <a:p>
            <a:pPr algn="just" defTabSz="957263"/>
            <a:r>
              <a:rPr lang="ru-RU" sz="900" u="sng" dirty="0">
                <a:latin typeface="Times New Roman" pitchFamily="18" charset="0"/>
                <a:cs typeface="Times New Roman" pitchFamily="18" charset="0"/>
              </a:rPr>
              <a:t>Администрация </a:t>
            </a:r>
          </a:p>
          <a:p>
            <a:pPr algn="just" defTabSz="957263"/>
            <a:r>
              <a:rPr lang="ru-RU" sz="900" u="sng" dirty="0">
                <a:latin typeface="Times New Roman" pitchFamily="18" charset="0"/>
                <a:cs typeface="Times New Roman" pitchFamily="18" charset="0"/>
              </a:rPr>
              <a:t>Мичуринского сельсовета</a:t>
            </a:r>
          </a:p>
          <a:p>
            <a:pPr algn="just" defTabSz="957263"/>
            <a:r>
              <a:rPr lang="ru-RU" sz="900" dirty="0">
                <a:latin typeface="Times New Roman" pitchFamily="18" charset="0"/>
                <a:cs typeface="Times New Roman" pitchFamily="18" charset="0"/>
              </a:rPr>
              <a:t>Личного состава -18 чел.</a:t>
            </a:r>
          </a:p>
          <a:p>
            <a:pPr algn="just" defTabSz="957263"/>
            <a:r>
              <a:rPr lang="ru-RU" sz="900" dirty="0">
                <a:latin typeface="Times New Roman" pitchFamily="18" charset="0"/>
                <a:cs typeface="Times New Roman" pitchFamily="18" charset="0"/>
              </a:rPr>
              <a:t>Трактора (Т-130) – 2 ед.</a:t>
            </a:r>
          </a:p>
          <a:p>
            <a:pPr algn="just" defTabSz="957263"/>
            <a:r>
              <a:rPr lang="ru-RU" sz="900" dirty="0">
                <a:latin typeface="Times New Roman" pitchFamily="18" charset="0"/>
                <a:cs typeface="Times New Roman" pitchFamily="18" charset="0"/>
              </a:rPr>
              <a:t>Автогрейдер – 1 ед. </a:t>
            </a:r>
          </a:p>
          <a:p>
            <a:pPr algn="just" defTabSz="957263"/>
            <a:r>
              <a:rPr lang="ru-RU" sz="900" dirty="0">
                <a:latin typeface="Times New Roman" pitchFamily="18" charset="0"/>
                <a:cs typeface="Times New Roman" pitchFamily="18" charset="0"/>
              </a:rPr>
              <a:t>Грузовой транспорт – 3 ед. </a:t>
            </a:r>
          </a:p>
        </p:txBody>
      </p:sp>
      <p:graphicFrame>
        <p:nvGraphicFramePr>
          <p:cNvPr id="553150" name="Group 190"/>
          <p:cNvGraphicFramePr>
            <a:graphicFrameLocks noGrp="1"/>
          </p:cNvGraphicFramePr>
          <p:nvPr/>
        </p:nvGraphicFramePr>
        <p:xfrm>
          <a:off x="8401050" y="1776413"/>
          <a:ext cx="4335449" cy="3551491"/>
        </p:xfrm>
        <a:graphic>
          <a:graphicData uri="http://schemas.openxmlformats.org/drawingml/2006/table">
            <a:tbl>
              <a:tblPr/>
              <a:tblGrid>
                <a:gridCol w="1023924"/>
                <a:gridCol w="1555750"/>
                <a:gridCol w="463550"/>
                <a:gridCol w="430212"/>
                <a:gridCol w="431800"/>
                <a:gridCol w="430213"/>
              </a:tblGrid>
              <a:tr h="214313">
                <a:tc rowSpan="3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ПЧ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Адрес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Силы и средства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89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дежурстве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57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ПСЧ-12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633209, Новосибирская  обл., Искитимский р-н, г.Искитим, ул.Коротеева, 30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60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ПСЧ-21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633209, Новосибирская  обл., Искитимский р-н, г.Искитим, микрорайон Южный, 8а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63 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 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14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 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ПСЧ-26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633209, Новосибирская  обл., Искитимский р-н, с.Линево, пром.Площадка ЗАО «НовЭЗ»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34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АСС НСО 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630102, Новосибирская обл.,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г. Новосибирск,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ул.Сакко и Ванцетти, 52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</a:tr>
              <a:tr h="417513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РЭС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633209, Новосибирская обл.,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Искитимский р-н, г.Искитим, ул.Советская, 23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 МВД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633209, Новосибирская обл.,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Искитимский р-н, г.Искитим, ул.Пушкина, 53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504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</a:tr>
              <a:tr h="417513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ГБУЗ «Бердская ЦГБ»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633010, Новосибирская обл.,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г. Бердск , ул. Островского 53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1150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25145" marR="25145" marT="25145" marB="2514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</a:tr>
            </a:tbl>
          </a:graphicData>
        </a:graphic>
      </p:graphicFrame>
      <p:sp>
        <p:nvSpPr>
          <p:cNvPr id="553095" name="Rectangle 135"/>
          <p:cNvSpPr>
            <a:spLocks noChangeArrowheads="1"/>
          </p:cNvSpPr>
          <p:nvPr/>
        </p:nvSpPr>
        <p:spPr bwMode="auto">
          <a:xfrm>
            <a:off x="5610225" y="1846263"/>
            <a:ext cx="2370138" cy="73025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lIns="91246" tIns="45622" rIns="91246" bIns="45622">
            <a:spAutoFit/>
          </a:bodyPr>
          <a:lstStyle/>
          <a:p>
            <a:pPr algn="ctr" defTabSz="1279525">
              <a:defRPr/>
            </a:pPr>
            <a:r>
              <a:rPr lang="ru-RU" sz="14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Автомобильных дорог федерального значения на территории села нет</a:t>
            </a:r>
          </a:p>
        </p:txBody>
      </p:sp>
      <p:graphicFrame>
        <p:nvGraphicFramePr>
          <p:cNvPr id="10242" name="Object 151"/>
          <p:cNvGraphicFramePr>
            <a:graphicFrameLocks/>
          </p:cNvGraphicFramePr>
          <p:nvPr/>
        </p:nvGraphicFramePr>
        <p:xfrm>
          <a:off x="66675" y="1704975"/>
          <a:ext cx="4533900" cy="2108200"/>
        </p:xfrm>
        <a:graphic>
          <a:graphicData uri="http://schemas.openxmlformats.org/presentationml/2006/ole">
            <p:oleObj spid="_x0000_s10242" name="Worksheet" r:id="rId4" imgW="6667421" imgH="3048030" progId="Excel.Sheet.8">
              <p:embed/>
            </p:oleObj>
          </a:graphicData>
        </a:graphic>
      </p:graphicFrame>
      <p:grpSp>
        <p:nvGrpSpPr>
          <p:cNvPr id="10321" name="Group 53"/>
          <p:cNvGrpSpPr>
            <a:grpSpLocks/>
          </p:cNvGrpSpPr>
          <p:nvPr/>
        </p:nvGrpSpPr>
        <p:grpSpPr bwMode="auto">
          <a:xfrm>
            <a:off x="11225213" y="9047163"/>
            <a:ext cx="822325" cy="287337"/>
            <a:chOff x="2290" y="4020"/>
            <a:chExt cx="768" cy="218"/>
          </a:xfrm>
        </p:grpSpPr>
        <p:sp>
          <p:nvSpPr>
            <p:cNvPr id="10328" name="Rectangle 54"/>
            <p:cNvSpPr>
              <a:spLocks noChangeArrowheads="1"/>
            </p:cNvSpPr>
            <p:nvPr/>
          </p:nvSpPr>
          <p:spPr bwMode="auto">
            <a:xfrm>
              <a:off x="2653" y="4039"/>
              <a:ext cx="405" cy="19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lIns="17653" tIns="17653" rIns="17653" bIns="17653"/>
            <a:lstStyle/>
            <a:p>
              <a:pPr algn="ctr" defTabSz="1279525"/>
              <a:r>
                <a:rPr lang="ru-RU" sz="1000" u="sng" dirty="0" smtClean="0">
                  <a:latin typeface="Times New Roman" pitchFamily="18" charset="0"/>
                </a:rPr>
                <a:t>БЦГБ</a:t>
              </a:r>
              <a:endParaRPr lang="ru-RU" sz="1000" u="sng" dirty="0">
                <a:latin typeface="Times New Roman" pitchFamily="18" charset="0"/>
              </a:endParaRPr>
            </a:p>
            <a:p>
              <a:pPr algn="ctr" defTabSz="1279525"/>
              <a:r>
                <a:rPr lang="ru-RU" sz="1000" dirty="0" smtClean="0">
                  <a:latin typeface="Times New Roman" pitchFamily="18" charset="0"/>
                </a:rPr>
                <a:t>605</a:t>
              </a:r>
              <a:endParaRPr lang="ru-RU" dirty="0"/>
            </a:p>
          </p:txBody>
        </p:sp>
        <p:grpSp>
          <p:nvGrpSpPr>
            <p:cNvPr id="10329" name="Group 56"/>
            <p:cNvGrpSpPr>
              <a:grpSpLocks/>
            </p:cNvGrpSpPr>
            <p:nvPr/>
          </p:nvGrpSpPr>
          <p:grpSpPr bwMode="auto">
            <a:xfrm>
              <a:off x="2290" y="4020"/>
              <a:ext cx="361" cy="211"/>
              <a:chOff x="0" y="1"/>
              <a:chExt cx="20000" cy="19999"/>
            </a:xfrm>
          </p:grpSpPr>
          <p:sp>
            <p:nvSpPr>
              <p:cNvPr id="10330" name="Rectangle 57"/>
              <p:cNvSpPr>
                <a:spLocks noChangeArrowheads="1"/>
              </p:cNvSpPr>
              <p:nvPr/>
            </p:nvSpPr>
            <p:spPr bwMode="auto">
              <a:xfrm>
                <a:off x="0" y="7756"/>
                <a:ext cx="20000" cy="12244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lIns="127147" tIns="63591" rIns="127147" bIns="63591"/>
              <a:lstStyle/>
              <a:p>
                <a:pPr defTabSz="1279525"/>
                <a:endParaRPr lang="ru-RU"/>
              </a:p>
            </p:txBody>
          </p:sp>
          <p:sp>
            <p:nvSpPr>
              <p:cNvPr id="10331" name="Line 58"/>
              <p:cNvSpPr>
                <a:spLocks noChangeShapeType="1"/>
              </p:cNvSpPr>
              <p:nvPr/>
            </p:nvSpPr>
            <p:spPr bwMode="auto">
              <a:xfrm flipV="1">
                <a:off x="161" y="1"/>
                <a:ext cx="10170" cy="7779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32" name="Line 59"/>
              <p:cNvSpPr>
                <a:spLocks noChangeShapeType="1"/>
              </p:cNvSpPr>
              <p:nvPr/>
            </p:nvSpPr>
            <p:spPr bwMode="auto">
              <a:xfrm>
                <a:off x="10475" y="1"/>
                <a:ext cx="9364" cy="7309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333" name="Group 60"/>
              <p:cNvGrpSpPr>
                <a:grpSpLocks/>
              </p:cNvGrpSpPr>
              <p:nvPr/>
            </p:nvGrpSpPr>
            <p:grpSpPr bwMode="auto">
              <a:xfrm>
                <a:off x="8652" y="3009"/>
                <a:ext cx="3120" cy="3408"/>
                <a:chOff x="-2659" y="0"/>
                <a:chExt cx="26710" cy="20000"/>
              </a:xfrm>
            </p:grpSpPr>
            <p:sp>
              <p:nvSpPr>
                <p:cNvPr id="10334" name="Line 61"/>
                <p:cNvSpPr>
                  <a:spLocks noChangeShapeType="1"/>
                </p:cNvSpPr>
                <p:nvPr/>
              </p:nvSpPr>
              <p:spPr bwMode="auto">
                <a:xfrm>
                  <a:off x="9649" y="0"/>
                  <a:ext cx="137" cy="20000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335" name="Line 62"/>
                <p:cNvSpPr>
                  <a:spLocks noChangeShapeType="1"/>
                </p:cNvSpPr>
                <p:nvPr/>
              </p:nvSpPr>
              <p:spPr bwMode="auto">
                <a:xfrm>
                  <a:off x="-2659" y="11007"/>
                  <a:ext cx="26710" cy="140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10322" name="AutoShape 172"/>
          <p:cNvSpPr>
            <a:spLocks noChangeArrowheads="1"/>
          </p:cNvSpPr>
          <p:nvPr/>
        </p:nvSpPr>
        <p:spPr bwMode="auto">
          <a:xfrm>
            <a:off x="10544204" y="7943872"/>
            <a:ext cx="2257396" cy="928713"/>
          </a:xfrm>
          <a:prstGeom prst="wedgeRectCallout">
            <a:avLst>
              <a:gd name="adj1" fmla="val -20437"/>
              <a:gd name="adj2" fmla="val 97095"/>
            </a:avLst>
          </a:prstGeom>
          <a:solidFill>
            <a:srgbClr val="FFCC99"/>
          </a:solidFill>
          <a:ln w="9525">
            <a:solidFill>
              <a:srgbClr val="996633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1279525"/>
            <a:r>
              <a:rPr lang="ru-RU" sz="1000" b="1" dirty="0" smtClean="0">
                <a:latin typeface="Calibri" pitchFamily="34" charset="0"/>
              </a:rPr>
              <a:t>Бердская центральная городская больница</a:t>
            </a:r>
            <a:r>
              <a:rPr lang="ru-RU" sz="1000" dirty="0" smtClean="0">
                <a:latin typeface="Calibri" pitchFamily="34" charset="0"/>
              </a:rPr>
              <a:t>, </a:t>
            </a:r>
          </a:p>
          <a:p>
            <a:pPr algn="just" defTabSz="1279525"/>
            <a:r>
              <a:rPr lang="ru-RU" sz="1000" dirty="0" smtClean="0">
                <a:latin typeface="Calibri" pitchFamily="34" charset="0"/>
              </a:rPr>
              <a:t>г.Бердск ул. Островского-53, Глав. врач – </a:t>
            </a:r>
            <a:r>
              <a:rPr lang="ru-RU" sz="1000" dirty="0" err="1" smtClean="0">
                <a:solidFill>
                  <a:srgbClr val="000000"/>
                </a:solidFill>
                <a:latin typeface="Calibri" pitchFamily="34" charset="0"/>
              </a:rPr>
              <a:t>Краморов</a:t>
            </a:r>
            <a:r>
              <a:rPr lang="ru-RU" sz="1000" dirty="0" smtClean="0">
                <a:solidFill>
                  <a:srgbClr val="000000"/>
                </a:solidFill>
                <a:latin typeface="Calibri" pitchFamily="34" charset="0"/>
              </a:rPr>
              <a:t> Ю.Н.</a:t>
            </a:r>
            <a:r>
              <a:rPr lang="ru-RU" sz="1000" dirty="0" smtClean="0">
                <a:latin typeface="Calibri" pitchFamily="34" charset="0"/>
              </a:rPr>
              <a:t> раб. тел. 8-383-41-2-66-75 </a:t>
            </a:r>
          </a:p>
          <a:p>
            <a:pPr algn="ctr" defTabSz="1279525"/>
            <a:r>
              <a:rPr lang="ru-RU" sz="1000" dirty="0" smtClean="0">
                <a:latin typeface="Calibri" pitchFamily="34" charset="0"/>
              </a:rPr>
              <a:t>приемный покой тел 8-383-41- 26-675</a:t>
            </a:r>
          </a:p>
          <a:p>
            <a:pPr algn="ctr" defTabSz="1279525"/>
            <a:r>
              <a:rPr lang="ru-RU" sz="1000" dirty="0" err="1" smtClean="0">
                <a:latin typeface="Calibri" pitchFamily="34" charset="0"/>
              </a:rPr>
              <a:t>коеч</a:t>
            </a:r>
            <a:r>
              <a:rPr lang="ru-RU" sz="1000" dirty="0" smtClean="0">
                <a:latin typeface="Calibri" pitchFamily="34" charset="0"/>
              </a:rPr>
              <a:t>. емкость -605.</a:t>
            </a:r>
          </a:p>
        </p:txBody>
      </p:sp>
      <p:sp>
        <p:nvSpPr>
          <p:cNvPr id="553135" name="AutoShape 175"/>
          <p:cNvSpPr>
            <a:spLocks noChangeArrowheads="1"/>
          </p:cNvSpPr>
          <p:nvPr/>
        </p:nvSpPr>
        <p:spPr bwMode="auto">
          <a:xfrm>
            <a:off x="5465763" y="6169025"/>
            <a:ext cx="1511300" cy="1152525"/>
          </a:xfrm>
          <a:prstGeom prst="wedgeRectCallout">
            <a:avLst>
              <a:gd name="adj1" fmla="val 98741"/>
              <a:gd name="adj2" fmla="val -50000"/>
            </a:avLst>
          </a:prstGeom>
          <a:solidFill>
            <a:srgbClr val="FFDBB7">
              <a:alpha val="89000"/>
            </a:srgbClr>
          </a:solidFill>
          <a:ln w="635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91057" tIns="45528" rIns="91057" bIns="45528"/>
          <a:lstStyle/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ФАП  Казанцева Л.М.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1 этажное, кирпичное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8-383-41-50-240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приемного покоя  нет</a:t>
            </a:r>
          </a:p>
        </p:txBody>
      </p:sp>
      <p:graphicFrame>
        <p:nvGraphicFramePr>
          <p:cNvPr id="10243" name="Object 150"/>
          <p:cNvGraphicFramePr>
            <a:graphicFrameLocks noChangeAspect="1"/>
          </p:cNvGraphicFramePr>
          <p:nvPr/>
        </p:nvGraphicFramePr>
        <p:xfrm>
          <a:off x="134938" y="8113713"/>
          <a:ext cx="5260975" cy="1366837"/>
        </p:xfrm>
        <a:graphic>
          <a:graphicData uri="http://schemas.openxmlformats.org/presentationml/2006/ole">
            <p:oleObj spid="_x0000_s10243" name="Worksheet" r:id="rId5" imgW="7572367" imgH="2990790" progId="Excel.Sheet.8">
              <p:embed/>
            </p:oleObj>
          </a:graphicData>
        </a:graphic>
      </p:graphicFrame>
      <p:sp>
        <p:nvSpPr>
          <p:cNvPr id="10324" name="TextBox 94"/>
          <p:cNvSpPr txBox="1">
            <a:spLocks noChangeArrowheads="1"/>
          </p:cNvSpPr>
          <p:nvPr/>
        </p:nvSpPr>
        <p:spPr bwMode="auto">
          <a:xfrm>
            <a:off x="225425" y="7177088"/>
            <a:ext cx="1695450" cy="692150"/>
          </a:xfrm>
          <a:prstGeom prst="rect">
            <a:avLst/>
          </a:prstGeom>
          <a:solidFill>
            <a:srgbClr val="404040">
              <a:alpha val="36078"/>
            </a:srgbClr>
          </a:solidFill>
          <a:ln w="34925">
            <a:solidFill>
              <a:srgbClr val="666666"/>
            </a:solidFill>
            <a:miter lim="800000"/>
            <a:headEnd/>
            <a:tailEnd/>
          </a:ln>
        </p:spPr>
        <p:txBody>
          <a:bodyPr wrap="none" lIns="91260" tIns="45630" rIns="91260" bIns="45630">
            <a:spAutoFit/>
          </a:bodyPr>
          <a:lstStyle/>
          <a:p>
            <a:pPr algn="ctr" defTabSz="912813"/>
            <a:r>
              <a:rPr lang="ru-RU" sz="1300" b="1">
                <a:latin typeface="Times New Roman" pitchFamily="18" charset="0"/>
              </a:rPr>
              <a:t>ПСЧ-21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 Расстояние - 22 км,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г. Искитим</a:t>
            </a:r>
            <a:endParaRPr lang="ru-RU" sz="1000" b="1">
              <a:latin typeface="Times New Roman" pitchFamily="18" charset="0"/>
            </a:endParaRPr>
          </a:p>
        </p:txBody>
      </p:sp>
      <p:sp>
        <p:nvSpPr>
          <p:cNvPr id="10325" name="TextBox 94"/>
          <p:cNvSpPr txBox="1">
            <a:spLocks noChangeArrowheads="1"/>
          </p:cNvSpPr>
          <p:nvPr/>
        </p:nvSpPr>
        <p:spPr bwMode="auto">
          <a:xfrm>
            <a:off x="150813" y="5810250"/>
            <a:ext cx="1654175" cy="692150"/>
          </a:xfrm>
          <a:prstGeom prst="rect">
            <a:avLst/>
          </a:prstGeom>
          <a:solidFill>
            <a:srgbClr val="404040">
              <a:alpha val="36078"/>
            </a:srgbClr>
          </a:solidFill>
          <a:ln w="34925">
            <a:solidFill>
              <a:srgbClr val="666666"/>
            </a:solidFill>
            <a:miter lim="800000"/>
            <a:headEnd/>
            <a:tailEnd/>
          </a:ln>
        </p:spPr>
        <p:txBody>
          <a:bodyPr wrap="none" lIns="91260" tIns="45630" rIns="91260" bIns="45630">
            <a:spAutoFit/>
          </a:bodyPr>
          <a:lstStyle/>
          <a:p>
            <a:pPr algn="ctr" defTabSz="912813"/>
            <a:r>
              <a:rPr lang="ru-RU" sz="1300" b="1">
                <a:latin typeface="Times New Roman" pitchFamily="18" charset="0"/>
              </a:rPr>
              <a:t>ПСЧ-12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 Расстояние -22 км,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г. Искитим</a:t>
            </a:r>
            <a:endParaRPr lang="ru-RU" sz="1000" b="1">
              <a:latin typeface="Times New Roman" pitchFamily="18" charset="0"/>
            </a:endParaRPr>
          </a:p>
        </p:txBody>
      </p:sp>
      <p:sp>
        <p:nvSpPr>
          <p:cNvPr id="10326" name="TextBox 94"/>
          <p:cNvSpPr txBox="1">
            <a:spLocks noChangeArrowheads="1"/>
          </p:cNvSpPr>
          <p:nvPr/>
        </p:nvSpPr>
        <p:spPr bwMode="auto">
          <a:xfrm>
            <a:off x="150813" y="4295775"/>
            <a:ext cx="1612900" cy="692150"/>
          </a:xfrm>
          <a:prstGeom prst="rect">
            <a:avLst/>
          </a:prstGeom>
          <a:solidFill>
            <a:srgbClr val="404040">
              <a:alpha val="36078"/>
            </a:srgbClr>
          </a:solidFill>
          <a:ln w="34925">
            <a:solidFill>
              <a:srgbClr val="666666"/>
            </a:solidFill>
            <a:miter lim="800000"/>
            <a:headEnd/>
            <a:tailEnd/>
          </a:ln>
        </p:spPr>
        <p:txBody>
          <a:bodyPr wrap="none" lIns="91260" tIns="45630" rIns="91260" bIns="45630">
            <a:spAutoFit/>
          </a:bodyPr>
          <a:lstStyle/>
          <a:p>
            <a:pPr algn="ctr" defTabSz="912813"/>
            <a:r>
              <a:rPr lang="ru-RU" sz="1300" b="1">
                <a:latin typeface="Times New Roman" pitchFamily="18" charset="0"/>
              </a:rPr>
              <a:t>ПСЧ-11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 Расстояние - 1 км,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г. Бердск</a:t>
            </a:r>
            <a:endParaRPr lang="ru-RU" sz="1000" b="1">
              <a:latin typeface="Times New Roman" pitchFamily="18" charset="0"/>
            </a:endParaRPr>
          </a:p>
        </p:txBody>
      </p:sp>
      <p:sp>
        <p:nvSpPr>
          <p:cNvPr id="553144" name="Rectangle 184"/>
          <p:cNvSpPr>
            <a:spLocks noChangeArrowheads="1"/>
          </p:cNvSpPr>
          <p:nvPr/>
        </p:nvSpPr>
        <p:spPr bwMode="auto">
          <a:xfrm>
            <a:off x="2439988" y="4584700"/>
            <a:ext cx="2662237" cy="5048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17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1925" y="2120900"/>
            <a:ext cx="10009188" cy="745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39" name="Rectangle 3"/>
          <p:cNvSpPr>
            <a:spLocks noChangeArrowheads="1"/>
          </p:cNvSpPr>
          <p:nvPr/>
        </p:nvSpPr>
        <p:spPr bwMode="auto">
          <a:xfrm>
            <a:off x="-9525" y="-23813"/>
            <a:ext cx="12801600" cy="2159001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178020" tIns="89022" rIns="178020" bIns="89022" anchor="ctr"/>
          <a:lstStyle/>
          <a:p>
            <a:pPr algn="ctr" defTabSz="1279525"/>
            <a:r>
              <a:rPr lang="ru-RU" sz="3100">
                <a:latin typeface="Times New Roman" pitchFamily="18" charset="0"/>
              </a:rPr>
              <a:t>Паспорт территории поселка Мичуринский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 </a:t>
            </a:r>
            <a:r>
              <a:rPr lang="ru-RU" sz="3100" b="1"/>
              <a:t/>
            </a:r>
            <a:br>
              <a:rPr lang="ru-RU" sz="3100" b="1"/>
            </a:br>
            <a:r>
              <a:rPr lang="ru-RU" sz="3100" b="1"/>
              <a:t> </a:t>
            </a:r>
            <a:r>
              <a:rPr lang="ru-RU" sz="3100">
                <a:latin typeface="Times New Roman" pitchFamily="18" charset="0"/>
                <a:cs typeface="Times New Roman" pitchFamily="18" charset="0"/>
              </a:rPr>
              <a:t>Информационно-справочные материалы по резервам финансовых и материальных средств</a:t>
            </a:r>
          </a:p>
        </p:txBody>
      </p:sp>
      <p:graphicFrame>
        <p:nvGraphicFramePr>
          <p:cNvPr id="554181" name="Group 197"/>
          <p:cNvGraphicFramePr>
            <a:graphicFrameLocks noGrp="1"/>
          </p:cNvGraphicFramePr>
          <p:nvPr/>
        </p:nvGraphicFramePr>
        <p:xfrm>
          <a:off x="6329363" y="7535863"/>
          <a:ext cx="6337300" cy="1953691"/>
        </p:xfrm>
        <a:graphic>
          <a:graphicData uri="http://schemas.openxmlformats.org/drawingml/2006/table">
            <a:tbl>
              <a:tblPr/>
              <a:tblGrid>
                <a:gridCol w="1514475"/>
                <a:gridCol w="1433512"/>
                <a:gridCol w="1247775"/>
                <a:gridCol w="885825"/>
                <a:gridCol w="1255713"/>
              </a:tblGrid>
              <a:tr h="488950">
                <a:tc gridSpan="5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Создание и использование  резервов финансовых ресурсов 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для ликвидации  чрезвычайных ситуаций природного и техногенного характера</a:t>
                      </a:r>
                    </a:p>
                  </a:txBody>
                  <a:tcPr marL="91339" marR="91339" marT="45669" marB="45669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85825">
                <a:tc rowSpan="2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Населенный пункт</a:t>
                      </a:r>
                    </a:p>
                  </a:txBody>
                  <a:tcPr marL="91339" marR="91339" marT="45669" marB="45669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сумма созданного финансового резерва, тыс.руб.</a:t>
                      </a:r>
                    </a:p>
                  </a:txBody>
                  <a:tcPr marL="91339" marR="91339" marT="45669" marB="45669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израсходовано</a:t>
                      </a:r>
                    </a:p>
                  </a:txBody>
                  <a:tcPr marL="91339" marR="91339" marT="45669" marB="45669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остаток</a:t>
                      </a:r>
                    </a:p>
                  </a:txBody>
                  <a:tcPr marL="91339" marR="91339" marT="45669" marB="45669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Примечание</a:t>
                      </a:r>
                    </a:p>
                  </a:txBody>
                  <a:tcPr marL="91339" marR="91339" marT="45669" marB="45669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2111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Создание резервов в  2016 году</a:t>
                      </a:r>
                    </a:p>
                  </a:txBody>
                  <a:tcPr marL="91339" marR="91339" marT="45669" marB="45669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п. Мичуринский</a:t>
                      </a:r>
                    </a:p>
                  </a:txBody>
                  <a:tcPr marL="91339" marR="91339" marT="45669" marB="45669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200</a:t>
                      </a:r>
                    </a:p>
                  </a:txBody>
                  <a:tcPr marL="91339" marR="91339" marT="45669" marB="45669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-</a:t>
                      </a:r>
                    </a:p>
                  </a:txBody>
                  <a:tcPr marL="91339" marR="91339" marT="45669" marB="45669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200</a:t>
                      </a:r>
                    </a:p>
                  </a:txBody>
                  <a:tcPr marL="91339" marR="91339" marT="45669" marB="45669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-</a:t>
                      </a:r>
                    </a:p>
                  </a:txBody>
                  <a:tcPr marL="91339" marR="91339" marT="45669" marB="45669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54176" name="Group 192"/>
          <p:cNvGraphicFramePr>
            <a:graphicFrameLocks noGrp="1"/>
          </p:cNvGraphicFramePr>
          <p:nvPr/>
        </p:nvGraphicFramePr>
        <p:xfrm>
          <a:off x="66675" y="6096000"/>
          <a:ext cx="6118225" cy="3398339"/>
        </p:xfrm>
        <a:graphic>
          <a:graphicData uri="http://schemas.openxmlformats.org/drawingml/2006/table">
            <a:tbl>
              <a:tblPr/>
              <a:tblGrid>
                <a:gridCol w="465138"/>
                <a:gridCol w="1646237"/>
                <a:gridCol w="1168400"/>
                <a:gridCol w="842963"/>
                <a:gridCol w="835025"/>
                <a:gridCol w="1160462"/>
              </a:tblGrid>
              <a:tr h="530225">
                <a:tc gridSpan="6"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Наличие резервов материальных ресурсов </a:t>
                      </a:r>
                      <a:b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</a:b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для ликвидации чрезвычайных ситуаций природного </a:t>
                      </a:r>
                    </a:p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и техногенного характера </a:t>
                      </a:r>
                    </a:p>
                  </a:txBody>
                  <a:tcPr marL="91339" marR="91339" marT="45669" marB="4566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8438">
                <a:tc rowSpan="2"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№ п/п</a:t>
                      </a:r>
                    </a:p>
                  </a:txBody>
                  <a:tcPr marL="91339" marR="91339" marT="45669" marB="4566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Тип  ресурсов</a:t>
                      </a:r>
                    </a:p>
                  </a:txBody>
                  <a:tcPr marL="91339" marR="91339" marT="45669" marB="4566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Количество</a:t>
                      </a:r>
                    </a:p>
                  </a:txBody>
                  <a:tcPr marL="91339" marR="91339" marT="45669" marB="4566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17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Планируется создать, тыс. руб.</a:t>
                      </a:r>
                    </a:p>
                  </a:txBody>
                  <a:tcPr marL="91339" marR="91339" marT="45669" marB="4566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В наличии, тыс. руб.</a:t>
                      </a:r>
                    </a:p>
                  </a:txBody>
                  <a:tcPr marL="91339" marR="91339" marT="45669" marB="4566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В наличии, %</a:t>
                      </a:r>
                    </a:p>
                  </a:txBody>
                  <a:tcPr marL="91339" marR="91339" marT="45669" marB="4566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Примечание</a:t>
                      </a:r>
                    </a:p>
                  </a:txBody>
                  <a:tcPr marL="91339" marR="91339" marT="45669" marB="4566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marL="91339" marR="91339" marT="45669" marB="4566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Продовольствие</a:t>
                      </a:r>
                    </a:p>
                  </a:txBody>
                  <a:tcPr marL="91339" marR="91339" marT="45669" marB="4566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нет</a:t>
                      </a:r>
                    </a:p>
                  </a:txBody>
                  <a:tcPr marL="91339" marR="91339" marT="45669" marB="4566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нет</a:t>
                      </a:r>
                    </a:p>
                  </a:txBody>
                  <a:tcPr marL="91339" marR="91339" marT="45669" marB="4566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нет</a:t>
                      </a:r>
                    </a:p>
                  </a:txBody>
                  <a:tcPr marL="91339" marR="91339" marT="45669" marB="4566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 </a:t>
                      </a:r>
                    </a:p>
                  </a:txBody>
                  <a:tcPr marL="91339" marR="91339" marT="45669" marB="4566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2</a:t>
                      </a:r>
                    </a:p>
                  </a:txBody>
                  <a:tcPr marL="91339" marR="91339" marT="45669" marB="4566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Вещевое имущество</a:t>
                      </a:r>
                    </a:p>
                  </a:txBody>
                  <a:tcPr marL="91339" marR="91339" marT="45669" marB="4566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нет</a:t>
                      </a:r>
                    </a:p>
                  </a:txBody>
                  <a:tcPr marL="91339" marR="91339" marT="45669" marB="4566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нет</a:t>
                      </a:r>
                    </a:p>
                  </a:txBody>
                  <a:tcPr marL="91339" marR="91339" marT="45669" marB="4566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нет</a:t>
                      </a:r>
                    </a:p>
                  </a:txBody>
                  <a:tcPr marL="91339" marR="91339" marT="45669" marB="4566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 </a:t>
                      </a:r>
                    </a:p>
                  </a:txBody>
                  <a:tcPr marL="91339" marR="91339" marT="45669" marB="4566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3</a:t>
                      </a:r>
                    </a:p>
                  </a:txBody>
                  <a:tcPr marL="91339" marR="91339" marT="45669" marB="4566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Строительные материалы</a:t>
                      </a:r>
                    </a:p>
                  </a:txBody>
                  <a:tcPr marL="91339" marR="91339" marT="45669" marB="4566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нет</a:t>
                      </a:r>
                    </a:p>
                  </a:txBody>
                  <a:tcPr marL="91339" marR="91339" marT="45669" marB="4566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нет</a:t>
                      </a:r>
                    </a:p>
                  </a:txBody>
                  <a:tcPr marL="91339" marR="91339" marT="45669" marB="4566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нет</a:t>
                      </a:r>
                    </a:p>
                  </a:txBody>
                  <a:tcPr marL="91339" marR="91339" marT="45669" marB="4566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 </a:t>
                      </a:r>
                    </a:p>
                  </a:txBody>
                  <a:tcPr marL="91339" marR="91339" marT="45669" marB="4566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4</a:t>
                      </a:r>
                    </a:p>
                  </a:txBody>
                  <a:tcPr marL="91339" marR="91339" marT="45669" marB="4566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Медицинское имущество</a:t>
                      </a:r>
                    </a:p>
                  </a:txBody>
                  <a:tcPr marL="91339" marR="91339" marT="45669" marB="4566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нет</a:t>
                      </a:r>
                    </a:p>
                  </a:txBody>
                  <a:tcPr marL="91339" marR="91339" marT="45669" marB="4566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нет</a:t>
                      </a:r>
                    </a:p>
                  </a:txBody>
                  <a:tcPr marL="91339" marR="91339" marT="45669" marB="4566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нет</a:t>
                      </a:r>
                    </a:p>
                  </a:txBody>
                  <a:tcPr marL="91339" marR="91339" marT="45669" marB="4566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 </a:t>
                      </a:r>
                    </a:p>
                  </a:txBody>
                  <a:tcPr marL="91339" marR="91339" marT="45669" marB="4566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5</a:t>
                      </a:r>
                    </a:p>
                  </a:txBody>
                  <a:tcPr marL="91339" marR="91339" marT="45669" marB="4566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Другие материальные средства</a:t>
                      </a:r>
                    </a:p>
                  </a:txBody>
                  <a:tcPr marL="91339" marR="91339" marT="45669" marB="4566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нет</a:t>
                      </a:r>
                    </a:p>
                  </a:txBody>
                  <a:tcPr marL="91339" marR="91339" marT="45669" marB="4566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нет</a:t>
                      </a:r>
                    </a:p>
                  </a:txBody>
                  <a:tcPr marL="91339" marR="91339" marT="45669" marB="4566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нет</a:t>
                      </a:r>
                    </a:p>
                  </a:txBody>
                  <a:tcPr marL="91339" marR="91339" marT="45669" marB="4566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 </a:t>
                      </a:r>
                    </a:p>
                  </a:txBody>
                  <a:tcPr marL="91339" marR="91339" marT="45669" marB="4566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76213">
                <a:tc gridSpan="2"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ИТОГО:</a:t>
                      </a:r>
                    </a:p>
                  </a:txBody>
                  <a:tcPr marL="91339" marR="91339" marT="45669" marB="4566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нет</a:t>
                      </a:r>
                    </a:p>
                  </a:txBody>
                  <a:tcPr marL="91339" marR="91339" marT="45669" marB="4566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нет</a:t>
                      </a:r>
                    </a:p>
                  </a:txBody>
                  <a:tcPr marL="91339" marR="91339" marT="45669" marB="4566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нет</a:t>
                      </a:r>
                    </a:p>
                  </a:txBody>
                  <a:tcPr marL="91339" marR="91339" marT="45669" marB="4566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 </a:t>
                      </a:r>
                    </a:p>
                  </a:txBody>
                  <a:tcPr marL="91339" marR="91339" marT="45669" marB="4566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54177" name="Group 193"/>
          <p:cNvGraphicFramePr>
            <a:graphicFrameLocks noGrp="1"/>
          </p:cNvGraphicFramePr>
          <p:nvPr/>
        </p:nvGraphicFramePr>
        <p:xfrm>
          <a:off x="65088" y="2001838"/>
          <a:ext cx="4824412" cy="1217091"/>
        </p:xfrm>
        <a:graphic>
          <a:graphicData uri="http://schemas.openxmlformats.org/drawingml/2006/table">
            <a:tbl>
              <a:tblPr/>
              <a:tblGrid>
                <a:gridCol w="1584325"/>
                <a:gridCol w="1800225"/>
                <a:gridCol w="1439862"/>
              </a:tblGrid>
              <a:tr h="333375">
                <a:tc gridSpan="3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Должностные лица хранилищ</a:t>
                      </a:r>
                    </a:p>
                  </a:txBody>
                  <a:tcPr marL="91339" marR="91339" marT="45669" marB="45669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Наименование и адрес</a:t>
                      </a:r>
                    </a:p>
                  </a:txBody>
                  <a:tcPr marL="91339" marR="91339" marT="45669" marB="45669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Ф.И.О. Должность руководителя</a:t>
                      </a:r>
                    </a:p>
                  </a:txBody>
                  <a:tcPr marL="91339" marR="91339" marT="45669" marB="45669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Телефон</a:t>
                      </a:r>
                    </a:p>
                  </a:txBody>
                  <a:tcPr marL="91339" marR="91339" marT="45669" marB="45669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52400">
                <a:tc gridSpan="3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Складов на территории населенного пункта - </a:t>
                      </a:r>
                      <a:r>
                        <a:rPr kumimoji="0" lang="ru-RU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нет</a:t>
                      </a:r>
                    </a:p>
                  </a:txBody>
                  <a:tcPr marL="91339" marR="91339" marT="45669" marB="45669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54178" name="Group 194"/>
          <p:cNvGraphicFramePr>
            <a:graphicFrameLocks noGrp="1"/>
          </p:cNvGraphicFramePr>
          <p:nvPr/>
        </p:nvGraphicFramePr>
        <p:xfrm>
          <a:off x="6400800" y="2166938"/>
          <a:ext cx="6246813" cy="1554252"/>
        </p:xfrm>
        <a:graphic>
          <a:graphicData uri="http://schemas.openxmlformats.org/drawingml/2006/table">
            <a:tbl>
              <a:tblPr/>
              <a:tblGrid>
                <a:gridCol w="1795463"/>
                <a:gridCol w="2011362"/>
                <a:gridCol w="1220788"/>
                <a:gridCol w="1219200"/>
              </a:tblGrid>
              <a:tr h="293688">
                <a:tc gridSpan="4">
                  <a:txBody>
                    <a:bodyPr/>
                    <a:lstStyle/>
                    <a:p>
                      <a:pPr marL="0" marR="0" lvl="0" indent="0" algn="ctr" defTabSz="6540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Места размещения складов с материальными средствами</a:t>
                      </a:r>
                    </a:p>
                  </a:txBody>
                  <a:tcPr marL="17961" marR="17961" marT="17961" marB="179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3688">
                <a:tc rowSpan="2">
                  <a:txBody>
                    <a:bodyPr/>
                    <a:lstStyle/>
                    <a:p>
                      <a:pPr marL="0" marR="0" lvl="0" indent="0" algn="ctr" defTabSz="6540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Наименование и адрес</a:t>
                      </a:r>
                    </a:p>
                  </a:txBody>
                  <a:tcPr marL="17961" marR="17961" marT="17961" marB="179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540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Количества одновременно разгружаемых/загружаемых транспортных средств</a:t>
                      </a:r>
                    </a:p>
                  </a:txBody>
                  <a:tcPr marL="17961" marR="17961" marT="17961" marB="179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540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Хранимое имущество</a:t>
                      </a:r>
                    </a:p>
                  </a:txBody>
                  <a:tcPr marL="17961" marR="17961" marT="17961" marB="179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21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540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количество</a:t>
                      </a:r>
                    </a:p>
                  </a:txBody>
                  <a:tcPr marL="17961" marR="17961" marT="17961" marB="179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540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нуменклатура</a:t>
                      </a:r>
                    </a:p>
                  </a:txBody>
                  <a:tcPr marL="17961" marR="17961" marT="17961" marB="179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Складов на территории населенного пункта</a:t>
                      </a: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 - </a:t>
                      </a:r>
                      <a:r>
                        <a:rPr kumimoji="0" lang="ru-RU" sz="13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нет</a:t>
                      </a:r>
                    </a:p>
                  </a:txBody>
                  <a:tcPr marL="17961" marR="17961" marT="17961" marB="179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540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 / -</a:t>
                      </a:r>
                    </a:p>
                  </a:txBody>
                  <a:tcPr marL="17961" marR="17961" marT="17961" marB="179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540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7961" marR="17961" marT="17961" marB="179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540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7961" marR="17961" marT="17961" marB="1796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54161" name="AutoShape 177"/>
          <p:cNvSpPr>
            <a:spLocks noChangeArrowheads="1"/>
          </p:cNvSpPr>
          <p:nvPr/>
        </p:nvSpPr>
        <p:spPr bwMode="auto">
          <a:xfrm>
            <a:off x="7624763" y="4368800"/>
            <a:ext cx="1511300" cy="1152525"/>
          </a:xfrm>
          <a:prstGeom prst="wedgeRectCallout">
            <a:avLst>
              <a:gd name="adj1" fmla="val -44222"/>
              <a:gd name="adj2" fmla="val 106412"/>
            </a:avLst>
          </a:prstGeom>
          <a:solidFill>
            <a:srgbClr val="FFDBB7">
              <a:alpha val="89000"/>
            </a:srgbClr>
          </a:solidFill>
          <a:ln w="635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91057" tIns="45528" rIns="91057" bIns="45528"/>
          <a:lstStyle/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ФАП  Казанцева Л.М.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1 этажное, кирпичное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8-383-41-50-240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приемного покоя  нет</a:t>
            </a:r>
          </a:p>
        </p:txBody>
      </p:sp>
      <p:sp>
        <p:nvSpPr>
          <p:cNvPr id="554163" name="Rectangle 179"/>
          <p:cNvSpPr>
            <a:spLocks noChangeArrowheads="1"/>
          </p:cNvSpPr>
          <p:nvPr/>
        </p:nvSpPr>
        <p:spPr bwMode="auto">
          <a:xfrm>
            <a:off x="9640888" y="4295775"/>
            <a:ext cx="2662237" cy="5048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1925" y="2120900"/>
            <a:ext cx="10009188" cy="745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3" name="Text Box 553"/>
          <p:cNvSpPr txBox="1">
            <a:spLocks noChangeArrowheads="1"/>
          </p:cNvSpPr>
          <p:nvPr/>
        </p:nvSpPr>
        <p:spPr bwMode="auto">
          <a:xfrm>
            <a:off x="0" y="-23813"/>
            <a:ext cx="12801600" cy="1466851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46336" tIns="23171" rIns="46336" bIns="23171" anchor="ctr" anchorCtr="1">
            <a:spAutoFit/>
          </a:bodyPr>
          <a:lstStyle/>
          <a:p>
            <a:pPr algn="ctr" defTabSz="1276350"/>
            <a:r>
              <a:rPr lang="ru-RU" sz="3100">
                <a:latin typeface="Times New Roman" pitchFamily="18" charset="0"/>
              </a:rPr>
              <a:t>Паспорт территории поселка Мичуринский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  <a:endParaRPr lang="ru-RU" sz="3600">
              <a:latin typeface="Times New Roman" pitchFamily="18" charset="0"/>
            </a:endParaRPr>
          </a:p>
          <a:p>
            <a:pPr algn="ctr" defTabSz="1276350"/>
            <a:r>
              <a:rPr lang="ru-RU" sz="3100">
                <a:latin typeface="Times New Roman" pitchFamily="18" charset="0"/>
                <a:cs typeface="Times New Roman" pitchFamily="18" charset="0"/>
              </a:rPr>
              <a:t>Схема производственного объекта</a:t>
            </a:r>
          </a:p>
        </p:txBody>
      </p:sp>
      <p:sp>
        <p:nvSpPr>
          <p:cNvPr id="66564" name="Rectangle 4"/>
          <p:cNvSpPr>
            <a:spLocks noChangeArrowheads="1"/>
          </p:cNvSpPr>
          <p:nvPr/>
        </p:nvSpPr>
        <p:spPr bwMode="auto">
          <a:xfrm>
            <a:off x="639763" y="1704975"/>
            <a:ext cx="11522075" cy="955675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350" tIns="45675" rIns="91350" bIns="45675">
            <a:spAutoFit/>
          </a:bodyPr>
          <a:lstStyle/>
          <a:p>
            <a:pPr defTabSz="1279525"/>
            <a:r>
              <a:rPr lang="ru-RU" sz="2800" b="1">
                <a:solidFill>
                  <a:schemeClr val="bg1"/>
                </a:solidFill>
              </a:rPr>
              <a:t>На территории н.п.</a:t>
            </a:r>
            <a:r>
              <a:rPr lang="ru-RU" sz="2800">
                <a:solidFill>
                  <a:schemeClr val="bg1"/>
                </a:solidFill>
              </a:rPr>
              <a:t> </a:t>
            </a:r>
            <a:r>
              <a:rPr lang="ru-RU" sz="2800" b="1">
                <a:solidFill>
                  <a:schemeClr val="bg1"/>
                </a:solidFill>
              </a:rPr>
              <a:t>объектов переработки с/х продукции, животных, потенциально-опасных и других производств</a:t>
            </a:r>
            <a:r>
              <a:rPr lang="ru-RU" sz="2800" b="1"/>
              <a:t> </a:t>
            </a:r>
            <a:r>
              <a:rPr lang="ru-RU" sz="2800" b="1">
                <a:solidFill>
                  <a:srgbClr val="FF0000"/>
                </a:solidFill>
              </a:rPr>
              <a:t>НЕТ</a:t>
            </a:r>
          </a:p>
        </p:txBody>
      </p:sp>
      <p:sp>
        <p:nvSpPr>
          <p:cNvPr id="555030" name="AutoShape 22"/>
          <p:cNvSpPr>
            <a:spLocks noChangeArrowheads="1"/>
          </p:cNvSpPr>
          <p:nvPr/>
        </p:nvSpPr>
        <p:spPr bwMode="auto">
          <a:xfrm>
            <a:off x="7624763" y="4440238"/>
            <a:ext cx="1511300" cy="1150937"/>
          </a:xfrm>
          <a:prstGeom prst="wedgeRectCallout">
            <a:avLst>
              <a:gd name="adj1" fmla="val -44222"/>
              <a:gd name="adj2" fmla="val 100208"/>
            </a:avLst>
          </a:prstGeom>
          <a:solidFill>
            <a:srgbClr val="FFDBB7">
              <a:alpha val="89000"/>
            </a:srgbClr>
          </a:solidFill>
          <a:ln w="635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91057" tIns="45528" rIns="91057" bIns="45528"/>
          <a:lstStyle/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ФАП  Казанцева Л.М.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1 этажное, кирпичное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8-383-41-50-240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приемного покоя  нет</a:t>
            </a:r>
          </a:p>
        </p:txBody>
      </p:sp>
      <p:sp>
        <p:nvSpPr>
          <p:cNvPr id="555032" name="Rectangle 24"/>
          <p:cNvSpPr>
            <a:spLocks noChangeArrowheads="1"/>
          </p:cNvSpPr>
          <p:nvPr/>
        </p:nvSpPr>
        <p:spPr bwMode="auto">
          <a:xfrm>
            <a:off x="9640888" y="4295775"/>
            <a:ext cx="2662237" cy="5048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87463" y="1057275"/>
            <a:ext cx="10880725" cy="2055813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FF00"/>
                </a:solidFill>
              </a:rPr>
              <a:t>Организация оповещения и информирования титульный лист</a:t>
            </a:r>
          </a:p>
        </p:txBody>
      </p:sp>
      <p:pic>
        <p:nvPicPr>
          <p:cNvPr id="67587" name="Picture 3" descr="заставка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88" y="0"/>
            <a:ext cx="12801601" cy="960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1636" name="Text Box 4"/>
          <p:cNvSpPr txBox="1">
            <a:spLocks noChangeArrowheads="1"/>
          </p:cNvSpPr>
          <p:nvPr/>
        </p:nvSpPr>
        <p:spPr bwMode="auto">
          <a:xfrm>
            <a:off x="0" y="3790950"/>
            <a:ext cx="12801600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lIns="126525" tIns="63325" rIns="126525" bIns="63325">
            <a:spAutoFit/>
          </a:bodyPr>
          <a:lstStyle/>
          <a:p>
            <a:pPr algn="ctr" defTabSz="1279525">
              <a:defRPr/>
            </a:pPr>
            <a:r>
              <a:rPr lang="ru-RU" sz="4300" b="1">
                <a:solidFill>
                  <a:srgbClr val="FFFF00"/>
                </a:solidFill>
              </a:rPr>
              <a:t>Организация оповещения и информирования</a:t>
            </a:r>
            <a:endParaRPr lang="ru-RU" sz="4300" b="1">
              <a:solidFill>
                <a:srgbClr val="FFFF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Box 47"/>
          <p:cNvSpPr txBox="1">
            <a:spLocks noChangeArrowheads="1"/>
          </p:cNvSpPr>
          <p:nvPr/>
        </p:nvSpPr>
        <p:spPr bwMode="auto">
          <a:xfrm>
            <a:off x="12001500" y="0"/>
            <a:ext cx="287338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42979" tIns="71497" rIns="142979" bIns="71497">
            <a:spAutoFit/>
          </a:bodyPr>
          <a:lstStyle/>
          <a:p>
            <a:pPr defTabSz="1277938"/>
            <a:endParaRPr lang="ru-RU" sz="600"/>
          </a:p>
        </p:txBody>
      </p:sp>
      <p:pic>
        <p:nvPicPr>
          <p:cNvPr id="68611" name="Таблица 503"/>
          <p:cNvPicPr>
            <a:picLocks noGrp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35813" y="6046788"/>
            <a:ext cx="5356225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2" name="Таблица 499"/>
          <p:cNvPicPr>
            <a:picLocks noGrp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50" y="5951538"/>
            <a:ext cx="5357813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8613" name="Group 5"/>
          <p:cNvGrpSpPr>
            <a:grpSpLocks/>
          </p:cNvGrpSpPr>
          <p:nvPr/>
        </p:nvGrpSpPr>
        <p:grpSpPr bwMode="auto">
          <a:xfrm>
            <a:off x="177800" y="1416050"/>
            <a:ext cx="12547600" cy="8064500"/>
            <a:chOff x="112" y="675"/>
            <a:chExt cx="7905" cy="5080"/>
          </a:xfrm>
        </p:grpSpPr>
        <p:grpSp>
          <p:nvGrpSpPr>
            <p:cNvPr id="68616" name="Group 6"/>
            <p:cNvGrpSpPr>
              <a:grpSpLocks/>
            </p:cNvGrpSpPr>
            <p:nvPr/>
          </p:nvGrpSpPr>
          <p:grpSpPr bwMode="auto">
            <a:xfrm>
              <a:off x="112" y="675"/>
              <a:ext cx="7905" cy="5080"/>
              <a:chOff x="112" y="675"/>
              <a:chExt cx="7905" cy="5080"/>
            </a:xfrm>
          </p:grpSpPr>
          <p:grpSp>
            <p:nvGrpSpPr>
              <p:cNvPr id="68618" name="Group 7"/>
              <p:cNvGrpSpPr>
                <a:grpSpLocks/>
              </p:cNvGrpSpPr>
              <p:nvPr/>
            </p:nvGrpSpPr>
            <p:grpSpPr bwMode="auto">
              <a:xfrm>
                <a:off x="112" y="675"/>
                <a:ext cx="7905" cy="5080"/>
                <a:chOff x="87" y="572"/>
                <a:chExt cx="6117" cy="3629"/>
              </a:xfrm>
            </p:grpSpPr>
            <p:cxnSp>
              <p:nvCxnSpPr>
                <p:cNvPr id="68620" name="Прямая со стрелкой 30"/>
                <p:cNvCxnSpPr>
                  <a:cxnSpLocks noChangeShapeType="1"/>
                </p:cNvCxnSpPr>
                <p:nvPr/>
              </p:nvCxnSpPr>
              <p:spPr bwMode="auto">
                <a:xfrm flipV="1">
                  <a:off x="434" y="2500"/>
                  <a:ext cx="0" cy="202"/>
                </a:xfrm>
                <a:prstGeom prst="straightConnector1">
                  <a:avLst/>
                </a:prstGeom>
                <a:noFill/>
                <a:ln w="25400" algn="ctr">
                  <a:solidFill>
                    <a:srgbClr val="0000FF"/>
                  </a:solidFill>
                  <a:round/>
                  <a:headEnd type="arrow" w="med" len="med"/>
                  <a:tailEnd/>
                </a:ln>
              </p:spPr>
            </p:cxnSp>
            <p:grpSp>
              <p:nvGrpSpPr>
                <p:cNvPr id="68621" name="Group 9"/>
                <p:cNvGrpSpPr>
                  <a:grpSpLocks/>
                </p:cNvGrpSpPr>
                <p:nvPr/>
              </p:nvGrpSpPr>
              <p:grpSpPr bwMode="auto">
                <a:xfrm>
                  <a:off x="87" y="572"/>
                  <a:ext cx="6117" cy="3629"/>
                  <a:chOff x="87" y="572"/>
                  <a:chExt cx="6117" cy="3629"/>
                </a:xfrm>
              </p:grpSpPr>
              <p:cxnSp>
                <p:nvCxnSpPr>
                  <p:cNvPr id="68622" name="Прямая со стрелкой 30"/>
                  <p:cNvCxnSpPr>
                    <a:cxnSpLocks noChangeShapeType="1"/>
                  </p:cNvCxnSpPr>
                  <p:nvPr/>
                </p:nvCxnSpPr>
                <p:spPr bwMode="auto">
                  <a:xfrm rot="16200000" flipV="1">
                    <a:off x="1326" y="2642"/>
                    <a:ext cx="113" cy="0"/>
                  </a:xfrm>
                  <a:prstGeom prst="straightConnector1">
                    <a:avLst/>
                  </a:prstGeom>
                  <a:noFill/>
                  <a:ln w="25400" algn="ctr">
                    <a:solidFill>
                      <a:srgbClr val="008000"/>
                    </a:solidFill>
                    <a:round/>
                    <a:headEnd type="arrow" w="med" len="med"/>
                    <a:tailEnd/>
                  </a:ln>
                </p:spPr>
              </p:cxnSp>
              <p:grpSp>
                <p:nvGrpSpPr>
                  <p:cNvPr id="68623" name="Group 11"/>
                  <p:cNvGrpSpPr>
                    <a:grpSpLocks/>
                  </p:cNvGrpSpPr>
                  <p:nvPr/>
                </p:nvGrpSpPr>
                <p:grpSpPr bwMode="auto">
                  <a:xfrm>
                    <a:off x="87" y="572"/>
                    <a:ext cx="6117" cy="3629"/>
                    <a:chOff x="87" y="572"/>
                    <a:chExt cx="6117" cy="3629"/>
                  </a:xfrm>
                </p:grpSpPr>
                <p:cxnSp>
                  <p:nvCxnSpPr>
                    <p:cNvPr id="68624" name="Прямая со стрелкой 30"/>
                    <p:cNvCxnSpPr>
                      <a:cxnSpLocks noChangeShapeType="1"/>
                    </p:cNvCxnSpPr>
                    <p:nvPr/>
                  </p:nvCxnSpPr>
                  <p:spPr bwMode="auto">
                    <a:xfrm flipV="1">
                      <a:off x="542" y="2584"/>
                      <a:ext cx="0" cy="117"/>
                    </a:xfrm>
                    <a:prstGeom prst="straightConnector1">
                      <a:avLst/>
                    </a:prstGeom>
                    <a:noFill/>
                    <a:ln w="25400" algn="ctr">
                      <a:solidFill>
                        <a:srgbClr val="008000"/>
                      </a:solidFill>
                      <a:round/>
                      <a:headEnd type="arrow" w="med" len="med"/>
                      <a:tailEnd/>
                    </a:ln>
                  </p:spPr>
                </p:cxnSp>
                <p:grpSp>
                  <p:nvGrpSpPr>
                    <p:cNvPr id="68625" name="Group 1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7" y="572"/>
                      <a:ext cx="6117" cy="3629"/>
                      <a:chOff x="87" y="572"/>
                      <a:chExt cx="6117" cy="3629"/>
                    </a:xfrm>
                  </p:grpSpPr>
                  <p:cxnSp>
                    <p:nvCxnSpPr>
                      <p:cNvPr id="68626" name="Прямая со стрелкой 30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rot="5400000" flipH="1" flipV="1">
                        <a:off x="3322" y="3264"/>
                        <a:ext cx="612" cy="1"/>
                      </a:xfrm>
                      <a:prstGeom prst="straightConnector1">
                        <a:avLst/>
                      </a:prstGeom>
                      <a:noFill/>
                      <a:ln w="25400" algn="ctr">
                        <a:solidFill>
                          <a:srgbClr val="FF0000"/>
                        </a:solidFill>
                        <a:round/>
                        <a:headEnd type="arrow" w="med" len="med"/>
                        <a:tailEnd/>
                      </a:ln>
                    </p:spPr>
                  </p:cxnSp>
                  <p:grpSp>
                    <p:nvGrpSpPr>
                      <p:cNvPr id="68627" name="Group 1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7" y="572"/>
                        <a:ext cx="6117" cy="3629"/>
                        <a:chOff x="87" y="572"/>
                        <a:chExt cx="6117" cy="3629"/>
                      </a:xfrm>
                    </p:grpSpPr>
                    <p:cxnSp>
                      <p:nvCxnSpPr>
                        <p:cNvPr id="68628" name="Прямая со стрелкой 30"/>
                        <p:cNvCxnSpPr>
                          <a:cxnSpLocks noChangeShapeType="1"/>
                        </p:cNvCxnSpPr>
                        <p:nvPr/>
                      </p:nvCxnSpPr>
                      <p:spPr bwMode="auto">
                        <a:xfrm rot="16200000" flipV="1">
                          <a:off x="1161" y="2598"/>
                          <a:ext cx="199" cy="1"/>
                        </a:xfrm>
                        <a:prstGeom prst="straightConnector1">
                          <a:avLst/>
                        </a:prstGeom>
                        <a:noFill/>
                        <a:ln w="25400" algn="ctr">
                          <a:solidFill>
                            <a:srgbClr val="0000FF"/>
                          </a:solidFill>
                          <a:round/>
                          <a:headEnd type="arrow" w="med" len="med"/>
                          <a:tailEnd/>
                        </a:ln>
                      </p:spPr>
                    </p:cxnSp>
                    <p:grpSp>
                      <p:nvGrpSpPr>
                        <p:cNvPr id="68629" name="Group 17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87" y="572"/>
                          <a:ext cx="6117" cy="3629"/>
                          <a:chOff x="87" y="572"/>
                          <a:chExt cx="6117" cy="3629"/>
                        </a:xfrm>
                      </p:grpSpPr>
                      <p:cxnSp>
                        <p:nvCxnSpPr>
                          <p:cNvPr id="68630" name="Прямая со стрелкой 30"/>
                          <p:cNvCxnSpPr>
                            <a:cxnSpLocks noChangeShapeType="1"/>
                          </p:cNvCxnSpPr>
                          <p:nvPr/>
                        </p:nvCxnSpPr>
                        <p:spPr bwMode="auto">
                          <a:xfrm rot="16200000" flipV="1">
                            <a:off x="1001" y="2557"/>
                            <a:ext cx="276" cy="4"/>
                          </a:xfrm>
                          <a:prstGeom prst="straightConnector1">
                            <a:avLst/>
                          </a:prstGeom>
                          <a:noFill/>
                          <a:ln w="25400" algn="ctr">
                            <a:solidFill>
                              <a:srgbClr val="FF0000"/>
                            </a:solidFill>
                            <a:round/>
                            <a:headEnd type="arrow" w="med" len="med"/>
                            <a:tailEnd/>
                          </a:ln>
                        </p:spPr>
                      </p:cxnSp>
                      <p:grpSp>
                        <p:nvGrpSpPr>
                          <p:cNvPr id="68631" name="Group 19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87" y="572"/>
                            <a:ext cx="6117" cy="3629"/>
                            <a:chOff x="87" y="572"/>
                            <a:chExt cx="6117" cy="3629"/>
                          </a:xfrm>
                        </p:grpSpPr>
                        <p:cxnSp>
                          <p:nvCxnSpPr>
                            <p:cNvPr id="68632" name="Прямая со стрелкой 30"/>
                            <p:cNvCxnSpPr>
                              <a:cxnSpLocks noChangeShapeType="1"/>
                            </p:cNvCxnSpPr>
                            <p:nvPr/>
                          </p:nvCxnSpPr>
                          <p:spPr bwMode="auto">
                            <a:xfrm flipV="1">
                              <a:off x="314" y="2412"/>
                              <a:ext cx="0" cy="287"/>
                            </a:xfrm>
                            <a:prstGeom prst="straightConnector1">
                              <a:avLst/>
                            </a:prstGeom>
                            <a:noFill/>
                            <a:ln w="25400" algn="ctr">
                              <a:solidFill>
                                <a:srgbClr val="FF0000"/>
                              </a:solidFill>
                              <a:round/>
                              <a:headEnd type="arrow" w="med" len="med"/>
                              <a:tailEnd/>
                            </a:ln>
                          </p:spPr>
                        </p:cxnSp>
                        <p:grpSp>
                          <p:nvGrpSpPr>
                            <p:cNvPr id="68633" name="Group 21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87" y="572"/>
                              <a:ext cx="6117" cy="3629"/>
                              <a:chOff x="87" y="572"/>
                              <a:chExt cx="6117" cy="3629"/>
                            </a:xfrm>
                          </p:grpSpPr>
                          <p:grpSp>
                            <p:nvGrpSpPr>
                              <p:cNvPr id="68634" name="Group 22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>
                                <a:off x="2610" y="2553"/>
                                <a:ext cx="866" cy="1326"/>
                                <a:chOff x="2610" y="2553"/>
                                <a:chExt cx="866" cy="1326"/>
                              </a:xfrm>
                            </p:grpSpPr>
                            <p:cxnSp>
                              <p:nvCxnSpPr>
                                <p:cNvPr id="68945" name="Прямая со стрелкой 30"/>
                                <p:cNvCxnSpPr>
                                  <a:cxnSpLocks noChangeShapeType="1"/>
                                </p:cNvCxnSpPr>
                                <p:nvPr/>
                              </p:nvCxnSpPr>
                              <p:spPr bwMode="auto">
                                <a:xfrm rot="5400000" flipH="1" flipV="1">
                                  <a:off x="2716" y="3225"/>
                                  <a:ext cx="666" cy="1"/>
                                </a:xfrm>
                                <a:prstGeom prst="straightConnector1">
                                  <a:avLst/>
                                </a:prstGeom>
                                <a:noFill/>
                                <a:ln w="25400" algn="ctr">
                                  <a:solidFill>
                                    <a:schemeClr val="tx1"/>
                                  </a:solidFill>
                                  <a:round/>
                                  <a:headEnd type="arrow" w="med" len="med"/>
                                  <a:tailEnd/>
                                </a:ln>
                              </p:spPr>
                            </p:cxnSp>
                            <p:sp>
                              <p:nvSpPr>
                                <p:cNvPr id="68946" name="Прямоугольник 17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2617" y="2553"/>
                                  <a:ext cx="859" cy="406"/>
                                </a:xfrm>
                                <a:prstGeom prst="rect">
                                  <a:avLst/>
                                </a:prstGeom>
                                <a:solidFill>
                                  <a:srgbClr val="FFFF00"/>
                                </a:solidFill>
                                <a:ln w="25400" algn="ctr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:ln>
                              </p:spPr>
                              <p:txBody>
                                <a:bodyPr lIns="170632" tIns="48031" rIns="170632" bIns="85313" anchorCtr="1"/>
                                <a:lstStyle/>
                                <a:p>
                                  <a:pPr algn="ctr" defTabSz="1279525"/>
                                  <a:r>
                                    <a:rPr lang="ru-RU" sz="1100" b="1">
                                      <a:latin typeface="Times New Roman" pitchFamily="18" charset="0"/>
                                    </a:rPr>
                                    <a:t>РАСЦО</a:t>
                                  </a:r>
                                  <a:endParaRPr lang="ru-RU" sz="1100" b="1"/>
                                </a:p>
                                <a:p>
                                  <a:pPr algn="ctr" defTabSz="1279525"/>
                                  <a:endParaRPr lang="ru-RU" sz="2700">
                                    <a:latin typeface="Times New Roman" pitchFamily="18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68947" name="Прямоугольник 17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2668" y="2689"/>
                                  <a:ext cx="342" cy="161"/>
                                </a:xfrm>
                                <a:prstGeom prst="rect">
                                  <a:avLst/>
                                </a:prstGeom>
                                <a:solidFill>
                                  <a:srgbClr val="FFFF00"/>
                                </a:solidFill>
                                <a:ln w="25400" algn="ctr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:ln>
                              </p:spPr>
                              <p:txBody>
                                <a:bodyPr lIns="170632" tIns="86401" rIns="170632" bIns="85313" anchor="ctr" anchorCtr="1"/>
                                <a:lstStyle/>
                                <a:p>
                                  <a:pPr algn="ctr" defTabSz="1279525"/>
                                  <a:r>
                                    <a:rPr lang="ru-RU" sz="1000" b="1">
                                      <a:latin typeface="Times New Roman" pitchFamily="18" charset="0"/>
                                    </a:rPr>
                                    <a:t>МСО</a:t>
                                  </a:r>
                                  <a:endParaRPr lang="ru-RU" sz="2700">
                                    <a:latin typeface="Times New Roman" pitchFamily="18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68948" name="Прямоугольник 17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3073" y="2689"/>
                                  <a:ext cx="340" cy="161"/>
                                </a:xfrm>
                                <a:prstGeom prst="rect">
                                  <a:avLst/>
                                </a:prstGeom>
                                <a:solidFill>
                                  <a:srgbClr val="FFFF00"/>
                                </a:solidFill>
                                <a:ln w="25400" algn="ctr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:ln>
                              </p:spPr>
                              <p:txBody>
                                <a:bodyPr lIns="170632" tIns="86401" rIns="170632" bIns="85313" anchor="ctr" anchorCtr="1"/>
                                <a:lstStyle/>
                                <a:p>
                                  <a:pPr algn="ctr" defTabSz="1279525"/>
                                  <a:r>
                                    <a:rPr lang="ru-RU" sz="1100" b="1">
                                      <a:latin typeface="Times New Roman" pitchFamily="18" charset="0"/>
                                    </a:rPr>
                                    <a:t>ЛСО</a:t>
                                  </a:r>
                                  <a:endParaRPr lang="ru-RU" sz="2700">
                                    <a:latin typeface="Times New Roman" pitchFamily="18" charset="0"/>
                                  </a:endParaRPr>
                                </a:p>
                              </p:txBody>
                            </p:sp>
                            <p:cxnSp>
                              <p:nvCxnSpPr>
                                <p:cNvPr id="68949" name="Прямая со стрелкой 22"/>
                                <p:cNvCxnSpPr>
                                  <a:cxnSpLocks noChangeShapeType="1"/>
                                </p:cNvCxnSpPr>
                                <p:nvPr/>
                              </p:nvCxnSpPr>
                              <p:spPr bwMode="auto">
                                <a:xfrm>
                                  <a:off x="2610" y="3878"/>
                                  <a:ext cx="198" cy="1"/>
                                </a:xfrm>
                                <a:prstGeom prst="straightConnector1">
                                  <a:avLst/>
                                </a:prstGeom>
                                <a:noFill/>
                                <a:ln w="25400" algn="ctr">
                                  <a:solidFill>
                                    <a:srgbClr val="008000"/>
                                  </a:solidFill>
                                  <a:round/>
                                  <a:headEnd/>
                                  <a:tailEnd type="arrow" w="med" len="med"/>
                                </a:ln>
                              </p:spPr>
                            </p:cxnSp>
                            <p:sp>
                              <p:nvSpPr>
                                <p:cNvPr id="2151" name="Прямоугольник 16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2935" y="3136"/>
                                  <a:ext cx="227" cy="113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bg1"/>
                                </a:solidFill>
                                <a:ln w="25400" algn="ctr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:ln>
                              </p:spPr>
                              <p:txBody>
                                <a:bodyPr lIns="0" tIns="0" rIns="0" bIns="0" anchor="ctr"/>
                                <a:lstStyle/>
                                <a:p>
                                  <a:pPr algn="ctr" defTabSz="1279525">
                                    <a:defRPr/>
                                  </a:pPr>
                                  <a:r>
                                    <a:rPr lang="ru-RU" sz="800" b="1">
                                      <a:effectLst>
                                        <a:outerShdw blurRad="38100" dist="38100" dir="2700000" algn="tl">
                                          <a:srgbClr val="C0C0C0"/>
                                        </a:outerShdw>
                                      </a:effectLst>
                                      <a:latin typeface="Times New Roman" pitchFamily="18" charset="0"/>
                                    </a:rPr>
                                    <a:t>Ч</a:t>
                                  </a:r>
                                  <a:r>
                                    <a:rPr lang="ru-RU" sz="800" b="1">
                                      <a:effectLst>
                                        <a:outerShdw blurRad="38100" dist="38100" dir="2700000" algn="tl">
                                          <a:srgbClr val="C0C0C0"/>
                                        </a:outerShdw>
                                      </a:effectLst>
                                    </a:rPr>
                                    <a:t>+20</a:t>
                                  </a:r>
                                  <a:endParaRPr lang="ru-RU" sz="2700">
                                    <a:latin typeface="Times New Roman" pitchFamily="18" charset="0"/>
                                  </a:endParaRPr>
                                </a:p>
                              </p:txBody>
                            </p:sp>
                          </p:grpSp>
                          <p:grpSp>
                            <p:nvGrpSpPr>
                              <p:cNvPr id="68635" name="Group 29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>
                                <a:off x="87" y="572"/>
                                <a:ext cx="6117" cy="3629"/>
                                <a:chOff x="87" y="572"/>
                                <a:chExt cx="6117" cy="3629"/>
                              </a:xfrm>
                            </p:grpSpPr>
                            <p:sp>
                              <p:nvSpPr>
                                <p:cNvPr id="68636" name="Rectangle 375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2553" y="3793"/>
                                  <a:ext cx="1729" cy="317"/>
                                </a:xfrm>
                                <a:prstGeom prst="rect">
                                  <a:avLst/>
                                </a:prstGeom>
                                <a:solidFill>
                                  <a:srgbClr val="CCFFFF"/>
                                </a:solidFill>
                                <a:ln w="25400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:ln>
                              </p:spPr>
                              <p:txBody>
                                <a:bodyPr lIns="121219" tIns="60609" rIns="121219" bIns="60609"/>
                                <a:lstStyle/>
                                <a:p>
                                  <a:pPr algn="just" defTabSz="1279525"/>
                                  <a:r>
                                    <a:rPr lang="ru-RU" sz="800"/>
                                    <a:t>сведения об обстановке в районе ЧС и деятельности МЧС России по ликвидации ЧС не позднее 1,5-2 часов после возникновения ЧС с периодичность не реже 4 раза в сутки</a:t>
                                  </a:r>
                                </a:p>
                                <a:p>
                                  <a:pPr algn="ctr" defTabSz="1279525"/>
                                  <a:endParaRPr lang="ru-RU" sz="2700">
                                    <a:latin typeface="Times New Roman" pitchFamily="18" charset="0"/>
                                  </a:endParaRPr>
                                </a:p>
                              </p:txBody>
                            </p:sp>
                            <p:grpSp>
                              <p:nvGrpSpPr>
                                <p:cNvPr id="68637" name="Group 31"/>
                                <p:cNvGrpSpPr>
                                  <a:grpSpLocks/>
                                </p:cNvGrpSpPr>
                                <p:nvPr/>
                              </p:nvGrpSpPr>
                              <p:grpSpPr bwMode="auto">
                                <a:xfrm>
                                  <a:off x="87" y="572"/>
                                  <a:ext cx="6117" cy="3629"/>
                                  <a:chOff x="87" y="572"/>
                                  <a:chExt cx="6117" cy="3629"/>
                                </a:xfrm>
                              </p:grpSpPr>
                              <p:sp>
                                <p:nvSpPr>
                                  <p:cNvPr id="68638" name="Прямоугольник 16"/>
                                  <p:cNvSpPr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87" y="3583"/>
                                    <a:ext cx="6038" cy="165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 w="25400" algn="ctr">
                                    <a:solidFill>
                                      <a:schemeClr val="tx1"/>
                                    </a:solidFill>
                                    <a:miter lim="800000"/>
                                    <a:headEnd/>
                                    <a:tailEnd/>
                                  </a:ln>
                                </p:spPr>
                                <p:txBody>
                                  <a:bodyPr lIns="170632" tIns="85313" rIns="170632" bIns="85313" anchor="ctr"/>
                                  <a:lstStyle/>
                                  <a:p>
                                    <a:pPr algn="ctr" defTabSz="1279525"/>
                                    <a:r>
                                      <a:rPr lang="ru-RU" sz="2000" b="1">
                                        <a:latin typeface="Times New Roman" pitchFamily="18" charset="0"/>
                                      </a:rPr>
                                      <a:t>НАСЕЛЕНИЕ</a:t>
                                    </a:r>
                                    <a:endParaRPr lang="ru-RU" sz="2700">
                                      <a:latin typeface="Times New Roman" pitchFamily="18" charset="0"/>
                                    </a:endParaRPr>
                                  </a:p>
                                </p:txBody>
                              </p:sp>
                              <p:grpSp>
                                <p:nvGrpSpPr>
                                  <p:cNvPr id="68639" name="Group 33"/>
                                  <p:cNvGrpSpPr>
                                    <a:grpSpLocks/>
                                  </p:cNvGrpSpPr>
                                  <p:nvPr/>
                                </p:nvGrpSpPr>
                                <p:grpSpPr bwMode="auto">
                                  <a:xfrm>
                                    <a:off x="181" y="572"/>
                                    <a:ext cx="6023" cy="3629"/>
                                    <a:chOff x="181" y="572"/>
                                    <a:chExt cx="6023" cy="3629"/>
                                  </a:xfrm>
                                </p:grpSpPr>
                                <p:grpSp>
                                  <p:nvGrpSpPr>
                                    <p:cNvPr id="68640" name="Group 34"/>
                                    <p:cNvGrpSpPr>
                                      <a:grpSpLocks/>
                                    </p:cNvGrpSpPr>
                                    <p:nvPr/>
                                  </p:nvGrpSpPr>
                                  <p:grpSpPr bwMode="auto">
                                    <a:xfrm>
                                      <a:off x="181" y="2703"/>
                                      <a:ext cx="2366" cy="874"/>
                                      <a:chOff x="181" y="2703"/>
                                      <a:chExt cx="2366" cy="874"/>
                                    </a:xfrm>
                                  </p:grpSpPr>
                                  <p:cxnSp>
                                    <p:nvCxnSpPr>
                                      <p:cNvPr id="68852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5400000" flipH="1" flipV="1">
                                        <a:off x="-10" y="3264"/>
                                        <a:ext cx="611" cy="2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FF0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853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5400000" flipH="1" flipV="1">
                                        <a:off x="132" y="3264"/>
                                        <a:ext cx="612" cy="1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00FF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854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16200000" flipV="1">
                                        <a:off x="269" y="3263"/>
                                        <a:ext cx="623" cy="1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8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sp>
                                    <p:nvSpPr>
                                      <p:cNvPr id="68855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453" y="3288"/>
                                        <a:ext cx="227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008000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+1,5-2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856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327" y="3048"/>
                                        <a:ext cx="227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0000FF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+20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857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81" y="3290"/>
                                        <a:ext cx="227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0000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+30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cxnSp>
                                    <p:nvCxnSpPr>
                                      <p:cNvPr id="68858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5400000" flipH="1" flipV="1">
                                        <a:off x="786" y="3258"/>
                                        <a:ext cx="635" cy="1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FF0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859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16200000" flipV="1">
                                        <a:off x="930" y="3256"/>
                                        <a:ext cx="629" cy="0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00FF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860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16200000" flipV="1">
                                        <a:off x="1067" y="3254"/>
                                        <a:ext cx="641" cy="1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8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sp>
                                    <p:nvSpPr>
                                      <p:cNvPr id="68861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283" y="3279"/>
                                        <a:ext cx="227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008000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+1,5-2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862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131" y="3062"/>
                                        <a:ext cx="228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0000FF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+20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863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999" y="3278"/>
                                        <a:ext cx="227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0000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+30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cxnSp>
                                    <p:nvCxnSpPr>
                                      <p:cNvPr id="68864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5400000" flipH="1" flipV="1">
                                        <a:off x="1821" y="3250"/>
                                        <a:ext cx="638" cy="1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FF0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865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5400000" flipH="1" flipV="1">
                                        <a:off x="1961" y="3251"/>
                                        <a:ext cx="639" cy="1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00FF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866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16200000" flipV="1">
                                        <a:off x="2101" y="3247"/>
                                        <a:ext cx="645" cy="1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8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sp>
                                    <p:nvSpPr>
                                      <p:cNvPr id="68867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321" y="3277"/>
                                        <a:ext cx="226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008000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+1,5-2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868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167" y="3059"/>
                                        <a:ext cx="227" cy="114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0000FF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+20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869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025" y="3277"/>
                                        <a:ext cx="227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0000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+30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cxnSp>
                                    <p:nvCxnSpPr>
                                      <p:cNvPr id="68870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5400000" flipH="1" flipV="1">
                                        <a:off x="1242" y="3241"/>
                                        <a:ext cx="657" cy="3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FF0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871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5400000" flipH="1" flipV="1">
                                        <a:off x="1384" y="3241"/>
                                        <a:ext cx="656" cy="2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00FF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872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16200000" flipV="1">
                                        <a:off x="1521" y="3241"/>
                                        <a:ext cx="668" cy="0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8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sp>
                                    <p:nvSpPr>
                                      <p:cNvPr id="68873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742" y="3067"/>
                                        <a:ext cx="228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008000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+1,5-2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874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594" y="3280"/>
                                        <a:ext cx="227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0000FF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+20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875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458" y="3066"/>
                                        <a:ext cx="227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0000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+30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cxnSp>
                                    <p:nvCxnSpPr>
                                      <p:cNvPr id="68876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5400000" flipH="1" flipV="1">
                                        <a:off x="365" y="3238"/>
                                        <a:ext cx="673" cy="1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FF0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877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5400000" flipH="1" flipV="1">
                                        <a:off x="507" y="3236"/>
                                        <a:ext cx="670" cy="2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00FF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878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16200000" flipV="1">
                                        <a:off x="644" y="3236"/>
                                        <a:ext cx="682" cy="0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8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sp>
                                    <p:nvSpPr>
                                      <p:cNvPr id="68879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863" y="3053"/>
                                        <a:ext cx="227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008000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+1,5-2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880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723" y="3279"/>
                                        <a:ext cx="227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0000FF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+20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881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592" y="3053"/>
                                        <a:ext cx="226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0000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+30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882" name="Rectangle 65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478" y="2704"/>
                                        <a:ext cx="540" cy="67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1" tIns="0" rIns="48031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 b="1">
                                            <a:latin typeface="Times New Roman" pitchFamily="18" charset="0"/>
                                          </a:rPr>
                                          <a:t>ОКСИОН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883" name="Rectangle 6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478" y="2771"/>
                                        <a:ext cx="432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1" tIns="0" rIns="48031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  <a:latin typeface="Times New Roman" pitchFamily="18" charset="0"/>
                                          </a:rPr>
                                          <a:t>Общее количество ИЦ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884" name="Rectangle 67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910" y="2771"/>
                                        <a:ext cx="108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1" tIns="0" rIns="48031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latin typeface="Times New Roman" pitchFamily="18" charset="0"/>
                                          </a:rPr>
                                          <a:t>37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885" name="Rectangle 68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478" y="2819"/>
                                        <a:ext cx="432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1" tIns="0" rIns="48031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  <a:latin typeface="Times New Roman" pitchFamily="18" charset="0"/>
                                          </a:rPr>
                                          <a:t>ПУОН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886" name="Rectangle 69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910" y="2819"/>
                                        <a:ext cx="108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1" tIns="0" rIns="48031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latin typeface="Times New Roman" pitchFamily="18" charset="0"/>
                                          </a:rPr>
                                          <a:t>94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887" name="Rectangle 70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478" y="2867"/>
                                        <a:ext cx="432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1" tIns="0" rIns="48031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  <a:latin typeface="Times New Roman" pitchFamily="18" charset="0"/>
                                          </a:rPr>
                                          <a:t>ПИОН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888" name="Rectangle 71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910" y="2867"/>
                                        <a:ext cx="108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1" tIns="0" rIns="48031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latin typeface="Times New Roman" pitchFamily="18" charset="0"/>
                                          </a:rPr>
                                          <a:t>502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889" name="Rectangle 72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478" y="2915"/>
                                        <a:ext cx="432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1" tIns="0" rIns="48031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  <a:latin typeface="Times New Roman" pitchFamily="18" charset="0"/>
                                          </a:rPr>
                                          <a:t>Всего ТК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890" name="Rectangle 73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910" y="2915"/>
                                        <a:ext cx="108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1" tIns="0" rIns="48031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latin typeface="Times New Roman" pitchFamily="18" charset="0"/>
                                          </a:rPr>
                                          <a:t>596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891" name="Line 74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910" y="2771"/>
                                        <a:ext cx="0" cy="192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3175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8892" name="Line 75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478" y="2771"/>
                                        <a:ext cx="540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8893" name="Line 76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478" y="2819"/>
                                        <a:ext cx="540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3175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8894" name="Line 77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478" y="2867"/>
                                        <a:ext cx="540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3175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8895" name="Line 78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478" y="2915"/>
                                        <a:ext cx="540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3175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8896" name="Line 79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478" y="2704"/>
                                        <a:ext cx="0" cy="259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8897" name="Line 80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018" y="2704"/>
                                        <a:ext cx="0" cy="259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8898" name="Line 81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478" y="2963"/>
                                        <a:ext cx="540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8899" name="Rectangle 82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43" y="2706"/>
                                        <a:ext cx="385" cy="67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27" tIns="0" rIns="48027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 b="1">
                                            <a:latin typeface="Times New Roman" pitchFamily="18" charset="0"/>
                                          </a:rPr>
                                          <a:t>Телевидение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900" name="Rectangle 83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43" y="2773"/>
                                        <a:ext cx="385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27" tIns="0" rIns="48027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  <a:latin typeface="Times New Roman" pitchFamily="18" charset="0"/>
                                          </a:rPr>
                                          <a:t>«Россия»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901" name="Rectangle 84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43" y="2821"/>
                                        <a:ext cx="385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27" tIns="0" rIns="48027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  <a:latin typeface="Times New Roman" pitchFamily="18" charset="0"/>
                                          </a:rPr>
                                          <a:t>«Первый канал»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902" name="Rectangle 85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43" y="2869"/>
                                        <a:ext cx="385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27" tIns="0" rIns="48027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  <a:latin typeface="Times New Roman" pitchFamily="18" charset="0"/>
                                          </a:rPr>
                                          <a:t>«Вести 24»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903" name="Rectangle 8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43" y="2917"/>
                                        <a:ext cx="385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27" tIns="0" rIns="48027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  <a:latin typeface="Times New Roman" pitchFamily="18" charset="0"/>
                                          </a:rPr>
                                          <a:t>«НТВ»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904" name="Rectangle 87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43" y="2965"/>
                                        <a:ext cx="385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27" tIns="0" rIns="48027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  <a:latin typeface="Times New Roman" pitchFamily="18" charset="0"/>
                                          </a:rPr>
                                          <a:t>«Пятый канал»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905" name="Line 88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43" y="2773"/>
                                        <a:ext cx="385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8906" name="Line 89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43" y="2821"/>
                                        <a:ext cx="385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3175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8907" name="Line 90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43" y="2869"/>
                                        <a:ext cx="385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3175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8908" name="Line 91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43" y="2917"/>
                                        <a:ext cx="385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3175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8909" name="Line 92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43" y="2965"/>
                                        <a:ext cx="385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3175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8910" name="Line 93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43" y="2706"/>
                                        <a:ext cx="0" cy="307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8911" name="Line 94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628" y="2706"/>
                                        <a:ext cx="0" cy="307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8912" name="Line 95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43" y="3013"/>
                                        <a:ext cx="385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8913" name="Rectangle 9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648" y="2706"/>
                                        <a:ext cx="386" cy="67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27" tIns="0" rIns="48027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 b="1">
                                            <a:latin typeface="Times New Roman" pitchFamily="18" charset="0"/>
                                          </a:rPr>
                                          <a:t>Радио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914" name="Rectangle 97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648" y="2773"/>
                                        <a:ext cx="386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27" tIns="0" rIns="48027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  <a:latin typeface="Times New Roman" pitchFamily="18" charset="0"/>
                                          </a:rPr>
                                          <a:t>«Маяк»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915" name="Rectangle 98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648" y="2821"/>
                                        <a:ext cx="386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27" tIns="0" rIns="48027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  <a:latin typeface="Times New Roman" pitchFamily="18" charset="0"/>
                                          </a:rPr>
                                          <a:t>«</a:t>
                                        </a:r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</a:rPr>
                                          <a:t>Русское радио</a:t>
                                        </a:r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  <a:latin typeface="Times New Roman" pitchFamily="18" charset="0"/>
                                          </a:rPr>
                                          <a:t>»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916" name="Rectangle 99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648" y="2869"/>
                                        <a:ext cx="386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27" tIns="0" rIns="48027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  <a:latin typeface="Times New Roman" pitchFamily="18" charset="0"/>
                                          </a:rPr>
                                          <a:t>«Радио России»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917" name="Rectangle 100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648" y="2917"/>
                                        <a:ext cx="386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27" tIns="0" rIns="48027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  <a:latin typeface="Times New Roman" pitchFamily="18" charset="0"/>
                                          </a:rPr>
                                          <a:t>«Вести </a:t>
                                        </a:r>
                                        <a:r>
                                          <a:rPr lang="en-US" sz="700">
                                            <a:solidFill>
                                              <a:srgbClr val="000000"/>
                                            </a:solidFill>
                                            <a:latin typeface="Times New Roman" pitchFamily="18" charset="0"/>
                                          </a:rPr>
                                          <a:t>FM»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918" name="Line 101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648" y="2773"/>
                                        <a:ext cx="386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8919" name="Line 102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648" y="2821"/>
                                        <a:ext cx="386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3175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8920" name="Line 103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648" y="2869"/>
                                        <a:ext cx="386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3175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8921" name="Line 104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648" y="2917"/>
                                        <a:ext cx="386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3175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8922" name="Line 105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648" y="2706"/>
                                        <a:ext cx="0" cy="259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8923" name="Line 106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034" y="2706"/>
                                        <a:ext cx="0" cy="259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8924" name="Line 107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648" y="2965"/>
                                        <a:ext cx="386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8925" name="Rectangle 108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053" y="2706"/>
                                        <a:ext cx="405" cy="134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1" tIns="0" rIns="48031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 b="1">
                                            <a:latin typeface="Times New Roman" pitchFamily="18" charset="0"/>
                                          </a:rPr>
                                          <a:t>Операторы сотовой связи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926" name="Rectangle 109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053" y="2840"/>
                                        <a:ext cx="405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1" tIns="0" rIns="48031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  <a:latin typeface="Times New Roman" pitchFamily="18" charset="0"/>
                                          </a:rPr>
                                          <a:t>МТС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927" name="Rectangle 110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053" y="2888"/>
                                        <a:ext cx="405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1" tIns="0" rIns="48031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  <a:latin typeface="Times New Roman" pitchFamily="18" charset="0"/>
                                          </a:rPr>
                                          <a:t>Мегафон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928" name="Rectangle 111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053" y="2936"/>
                                        <a:ext cx="405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1" tIns="0" rIns="48031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  <a:latin typeface="Times New Roman" pitchFamily="18" charset="0"/>
                                          </a:rPr>
                                          <a:t>Билайн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929" name="Line 112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053" y="2840"/>
                                        <a:ext cx="405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8930" name="Line 113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053" y="2888"/>
                                        <a:ext cx="405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3175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8931" name="Line 114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053" y="2936"/>
                                        <a:ext cx="405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3175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8932" name="Line 115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053" y="2706"/>
                                        <a:ext cx="0" cy="278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8933" name="Line 116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458" y="2706"/>
                                        <a:ext cx="0" cy="278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8934" name="Line 117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053" y="2984"/>
                                        <a:ext cx="405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8935" name="Rectangle 118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040" y="2703"/>
                                        <a:ext cx="495" cy="134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 b="1">
                                            <a:latin typeface="Times New Roman" pitchFamily="18" charset="0"/>
                                          </a:rPr>
                                          <a:t>Информационные агентства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936" name="Rectangle 119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040" y="2837"/>
                                        <a:ext cx="495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1" tIns="0" rIns="48031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  <a:latin typeface="Times New Roman" pitchFamily="18" charset="0"/>
                                          </a:rPr>
                                          <a:t>Интерфакс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937" name="Rectangle 120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040" y="2885"/>
                                        <a:ext cx="495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1" tIns="0" rIns="48031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  <a:latin typeface="Times New Roman" pitchFamily="18" charset="0"/>
                                          </a:rPr>
                                          <a:t>РИА - Новости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938" name="Rectangle 121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040" y="2933"/>
                                        <a:ext cx="495" cy="96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1" tIns="0" rIns="48031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  <a:latin typeface="Times New Roman" pitchFamily="18" charset="0"/>
                                          </a:rPr>
                                          <a:t>ИТАР-ТАСС</a:t>
                                        </a:r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</a:rPr>
                                          <a:t>, Регнум</a:t>
                                        </a:r>
                                      </a:p>
                                      <a:p>
                                        <a:pPr algn="ctr" defTabSz="1279525"/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939" name="Line 122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040" y="2837"/>
                                        <a:ext cx="495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8940" name="Line 123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040" y="2885"/>
                                        <a:ext cx="495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3175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8941" name="Line 124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040" y="2933"/>
                                        <a:ext cx="495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3175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8942" name="Line 125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040" y="2703"/>
                                        <a:ext cx="0" cy="326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8943" name="Line 126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535" y="2703"/>
                                        <a:ext cx="0" cy="326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8944" name="Line 127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040" y="3029"/>
                                        <a:ext cx="495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</p:grpSp>
                                <p:grpSp>
                                  <p:nvGrpSpPr>
                                    <p:cNvPr id="68641" name="Group 128"/>
                                    <p:cNvGrpSpPr>
                                      <a:grpSpLocks/>
                                    </p:cNvGrpSpPr>
                                    <p:nvPr/>
                                  </p:nvGrpSpPr>
                                  <p:grpSpPr bwMode="auto">
                                    <a:xfrm>
                                      <a:off x="243" y="572"/>
                                      <a:ext cx="5961" cy="2134"/>
                                      <a:chOff x="243" y="572"/>
                                      <a:chExt cx="5961" cy="2134"/>
                                    </a:xfrm>
                                  </p:grpSpPr>
                                  <p:cxnSp>
                                    <p:nvCxnSpPr>
                                      <p:cNvPr id="68751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3635" y="2412"/>
                                        <a:ext cx="1852" cy="2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FF0000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752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3753" y="2498"/>
                                        <a:ext cx="1856" cy="0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00FF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753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H="1">
                                        <a:off x="5910" y="1475"/>
                                        <a:ext cx="1" cy="46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8000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</p:cxnSp>
                                  <p:sp>
                                    <p:nvSpPr>
                                      <p:cNvPr id="68754" name="Прямоугольник 25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5716" y="1523"/>
                                        <a:ext cx="383" cy="917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0000">
                                          <a:alpha val="32156"/>
                                        </a:srgbClr>
                                      </a:solidFill>
                                      <a:ln w="25400" algn="ctr">
                                        <a:solidFill>
                                          <a:srgbClr val="385D8A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121999" tIns="61001" rIns="121999" bIns="61001" anchor="ctr"/>
                                      <a:lstStyle/>
                                      <a:p>
                                        <a:pPr algn="ctr" defTabSz="1279525"/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cxnSp>
                                    <p:nvCxnSpPr>
                                      <p:cNvPr id="68755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>
                                        <a:off x="535" y="2582"/>
                                        <a:ext cx="1865" cy="1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8000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</p:cxnSp>
                                  <p:sp>
                                    <p:nvSpPr>
                                      <p:cNvPr id="68756" name="Прямоугольник 17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4745" y="1555"/>
                                        <a:ext cx="870" cy="787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1" tIns="48031" rIns="48031" bIns="85313" anchorCtr="1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 b="1">
                                            <a:latin typeface="Times New Roman" pitchFamily="18" charset="0"/>
                                          </a:rPr>
                                          <a:t>Глава</a:t>
                                        </a:r>
                                        <a:r>
                                          <a:rPr lang="ru-RU" sz="800" b="1"/>
                                          <a:t> </a:t>
                                        </a:r>
                                        <a:r>
                                          <a:rPr lang="ru-RU" sz="800" b="1">
                                            <a:latin typeface="Times New Roman" pitchFamily="18" charset="0"/>
                                          </a:rPr>
                                          <a:t>администрации</a:t>
                                        </a:r>
                                        <a:r>
                                          <a:rPr lang="ru-RU" sz="800" b="1"/>
                                          <a:t> </a:t>
                                        </a:r>
                                        <a:r>
                                          <a:rPr lang="ru-RU" sz="800" b="1">
                                            <a:latin typeface="Times New Roman" pitchFamily="18" charset="0"/>
                                          </a:rPr>
                                          <a:t>района</a:t>
                                        </a:r>
                                        <a:endParaRPr lang="ru-RU" sz="8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grpSp>
                                    <p:nvGrpSpPr>
                                      <p:cNvPr id="19" name="Группа 205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4958" y="1075"/>
                                        <a:ext cx="1167" cy="219"/>
                                        <a:chOff x="7238997" y="1000108"/>
                                        <a:chExt cx="2298700" cy="347685"/>
                                      </a:xfrm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  <a:alpha val="44000"/>
                                        </a:schemeClr>
                                      </a:solidFill>
                                    </p:grpSpPr>
                                    <p:sp>
                                      <p:nvSpPr>
                                        <p:cNvPr id="16396" name="Rectangle 41"/>
                                        <p:cNvSpPr>
                                          <a:spLocks noChangeArrowheads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7238997" y="1179511"/>
                                          <a:ext cx="2298700" cy="168282"/>
                                        </a:xfrm>
                                        <a:prstGeom prst="rect">
                                          <a:avLst/>
                                        </a:prstGeom>
                                        <a:grpFill/>
                                        <a:ln w="25400">
                                          <a:solidFill>
                                            <a:srgbClr val="000000"/>
                                          </a:solidFill>
                                          <a:miter lim="800000"/>
                                          <a:headEnd/>
                                          <a:tailEnd/>
                                        </a:ln>
                                      </p:spPr>
                                      <p:txBody>
                                        <a:bodyPr lIns="90855" tIns="72000" rIns="90855" bIns="72000" anchor="ctr"/>
                                        <a:lstStyle/>
                                        <a:p>
                                          <a:pPr algn="ctr" defTabSz="912813">
                                            <a:defRPr/>
                                          </a:pPr>
                                          <a:r>
                                            <a:rPr lang="ru-RU" sz="800" b="1" dirty="0">
                                              <a:cs typeface="Arial" charset="0"/>
                                            </a:rPr>
                                            <a:t>КЧС субъекта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264" name="Rectangle 24"/>
                                        <p:cNvSpPr>
                                          <a:spLocks noChangeArrowheads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7238997" y="1000108"/>
                                          <a:ext cx="2298700" cy="180967"/>
                                        </a:xfrm>
                                        <a:prstGeom prst="rect">
                                          <a:avLst/>
                                        </a:prstGeom>
                                        <a:grpFill/>
                                        <a:ln w="25400">
                                          <a:solidFill>
                                            <a:srgbClr val="000000"/>
                                          </a:solidFill>
                                          <a:miter lim="800000"/>
                                          <a:headEnd/>
                                          <a:tailEnd/>
                                        </a:ln>
                                      </p:spPr>
                                      <p:txBody>
                                        <a:bodyPr lIns="90855" tIns="108000" rIns="90855" bIns="0" anchor="ctr"/>
                                        <a:lstStyle/>
                                        <a:p>
                                          <a:pPr algn="ctr" defTabSz="912813">
                                            <a:defRPr/>
                                          </a:pPr>
                                          <a:r>
                                            <a:rPr lang="ru-RU" sz="800" b="1" dirty="0">
                                              <a:cs typeface="Arial" charset="0"/>
                                            </a:rPr>
                                            <a:t>Глава администрации субъекта</a:t>
                                          </a:r>
                                        </a:p>
                                        <a:p>
                                          <a:pPr defTabSz="912813">
                                            <a:defRPr/>
                                          </a:pPr>
                                          <a:endParaRPr lang="ru-RU" sz="800" b="1" dirty="0">
                                            <a:latin typeface="Times New Roman" pitchFamily="18" charset="0"/>
                                            <a:cs typeface="Arial" charset="0"/>
                                          </a:endParaRPr>
                                        </a:p>
                                      </p:txBody>
                                    </p:sp>
                                  </p:grpSp>
                                  <p:sp>
                                    <p:nvSpPr>
                                      <p:cNvPr id="68758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4785" y="1803"/>
                                        <a:ext cx="503" cy="494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66FFFF">
                                          <a:alpha val="49019"/>
                                        </a:srgbClr>
                                      </a:solidFill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170632" tIns="85313" rIns="170632" bIns="85313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1100" b="1">
                                            <a:latin typeface="Times New Roman" pitchFamily="18" charset="0"/>
                                          </a:rPr>
                                          <a:t>ЕДДС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6402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5735" y="1762"/>
                                        <a:ext cx="346" cy="585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66FFFF">
                                          <a:alpha val="50000"/>
                                        </a:srgbClr>
                                      </a:solidFill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vert="vert270" lIns="36000" tIns="36000" rIns="36000" bIns="36000" anchor="ctr"/>
                                      <a:lstStyle/>
                                      <a:p>
                                        <a:pPr algn="ctr" defTabSz="1279525">
                                          <a:defRPr/>
                                        </a:pPr>
                                        <a:r>
                                          <a:rPr lang="ru-RU" sz="800" b="1" dirty="0">
                                            <a:cs typeface="Times New Roman" pitchFamily="18" charset="0"/>
                                          </a:rPr>
                                          <a:t>Источник</a:t>
                                        </a:r>
                                      </a:p>
                                      <a:p>
                                        <a:pPr algn="ctr" defTabSz="1279525">
                                          <a:defRPr/>
                                        </a:pPr>
                                        <a:r>
                                          <a:rPr lang="ru-RU" sz="800" b="1" dirty="0">
                                            <a:cs typeface="Times New Roman" pitchFamily="18" charset="0"/>
                                          </a:rPr>
                                          <a:t>Информации </a:t>
                                        </a:r>
                                      </a:p>
                                      <a:p>
                                        <a:pPr algn="ctr" defTabSz="1279525">
                                          <a:defRPr/>
                                        </a:pPr>
                                        <a:r>
                                          <a:rPr lang="ru-RU" sz="800" b="1" dirty="0">
                                            <a:cs typeface="Times New Roman" pitchFamily="18" charset="0"/>
                                          </a:rPr>
                                          <a:t>о ЧС (происшествии)</a:t>
                                        </a:r>
                                      </a:p>
                                    </p:txBody>
                                  </p:sp>
                                  <p:cxnSp>
                                    <p:nvCxnSpPr>
                                      <p:cNvPr id="68760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5400000" flipH="1" flipV="1">
                                        <a:off x="2574" y="2445"/>
                                        <a:ext cx="478" cy="3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761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4534" y="1256"/>
                                        <a:ext cx="417" cy="1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762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308" y="2415"/>
                                        <a:ext cx="1852" cy="2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FF0000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763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426" y="2500"/>
                                        <a:ext cx="1855" cy="0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00FF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764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730" y="2417"/>
                                        <a:ext cx="0" cy="278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FF0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765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843" y="2494"/>
                                        <a:ext cx="0" cy="202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00FF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766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H="1" flipV="1">
                                        <a:off x="407" y="750"/>
                                        <a:ext cx="1" cy="1650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FF0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767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552" y="740"/>
                                        <a:ext cx="5" cy="1754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00FF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768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1613" y="2414"/>
                                        <a:ext cx="0" cy="282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FF0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769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1741" y="2493"/>
                                        <a:ext cx="0" cy="202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00FF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770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16200000" flipV="1">
                                        <a:off x="2017" y="2553"/>
                                        <a:ext cx="276" cy="5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FF0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771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16200000" flipV="1">
                                        <a:off x="2176" y="2595"/>
                                        <a:ext cx="199" cy="2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00FF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772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>
                                        <a:off x="4197" y="1333"/>
                                        <a:ext cx="4" cy="718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sp>
                                    <p:nvSpPr>
                                      <p:cNvPr id="68773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5384" y="1810"/>
                                        <a:ext cx="191" cy="65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66FFFF">
                                          <a:alpha val="50195"/>
                                        </a:srgbClr>
                                      </a:solidFill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1" tIns="0" rIns="48031" bIns="0" anchor="ctr"/>
                                      <a:lstStyle/>
                                      <a:p>
                                        <a:pPr algn="ctr" defTabSz="1279525"/>
                                        <a:endParaRPr lang="ru-RU" sz="8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774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5380" y="1996"/>
                                        <a:ext cx="193" cy="5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66FFFF">
                                          <a:alpha val="50195"/>
                                        </a:srgbClr>
                                      </a:solidFill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1" tIns="0" rIns="48031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 b="1"/>
                                          <a:t>01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775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5381" y="2094"/>
                                        <a:ext cx="192" cy="6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66FFFF">
                                          <a:alpha val="50195"/>
                                        </a:srgbClr>
                                      </a:solidFill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1" tIns="0" rIns="48031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 b="1"/>
                                          <a:t>02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776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5381" y="2195"/>
                                        <a:ext cx="193" cy="76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66FFFF">
                                          <a:alpha val="50195"/>
                                        </a:srgbClr>
                                      </a:solidFill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1" tIns="0" rIns="48031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 b="1"/>
                                          <a:t>03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cxnSp>
                                    <p:nvCxnSpPr>
                                      <p:cNvPr id="68777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>
                                        <a:off x="5293" y="2233"/>
                                        <a:ext cx="81" cy="0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778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5400000">
                                        <a:off x="4367" y="1411"/>
                                        <a:ext cx="135" cy="1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8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779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686" y="748"/>
                                        <a:ext cx="6" cy="1828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8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780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964" y="2579"/>
                                        <a:ext cx="0" cy="117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8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781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1861" y="2579"/>
                                        <a:ext cx="0" cy="117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8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782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16200000" flipV="1">
                                        <a:off x="2342" y="2637"/>
                                        <a:ext cx="114" cy="1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8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783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>
                                        <a:off x="5294" y="1934"/>
                                        <a:ext cx="432" cy="1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784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10800000" flipV="1">
                                        <a:off x="4535" y="1118"/>
                                        <a:ext cx="421" cy="4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sp>
                                    <p:nvSpPr>
                                      <p:cNvPr id="121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4640" y="1210"/>
                                        <a:ext cx="194" cy="84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chemeClr val="bg1"/>
                                      </a:solidFill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>
                                          <a:defRPr/>
                                        </a:pPr>
                                        <a:r>
                                          <a:rPr lang="ru-RU" sz="800" b="1">
                                            <a:effectLst>
                                              <a:outerShdw blurRad="38100" dist="38100" dir="2700000" algn="tl">
                                                <a:srgbClr val="C0C0C0"/>
                                              </a:outerShdw>
                                            </a:effectLst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 b="1">
                                            <a:effectLst>
                                              <a:outerShdw blurRad="38100" dist="38100" dir="2700000" algn="tl">
                                                <a:srgbClr val="C0C0C0"/>
                                              </a:outerShdw>
                                            </a:effectLst>
                                          </a:rPr>
                                          <a:t>+05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22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4636" y="1082"/>
                                        <a:ext cx="193" cy="84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chemeClr val="bg1"/>
                                      </a:solidFill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>
                                          <a:defRPr/>
                                        </a:pPr>
                                        <a:r>
                                          <a:rPr lang="ru-RU" sz="800" b="1">
                                            <a:effectLst>
                                              <a:outerShdw blurRad="38100" dist="38100" dir="2700000" algn="tl">
                                                <a:srgbClr val="C0C0C0"/>
                                              </a:outerShdw>
                                            </a:effectLst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 b="1">
                                            <a:effectLst>
                                              <a:outerShdw blurRad="38100" dist="38100" dir="2700000" algn="tl">
                                                <a:srgbClr val="C0C0C0"/>
                                              </a:outerShdw>
                                            </a:effectLst>
                                          </a:rPr>
                                          <a:t>+05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cxnSp>
                                    <p:nvCxnSpPr>
                                      <p:cNvPr id="68787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>
                                        <a:off x="4748" y="1662"/>
                                        <a:ext cx="872" cy="1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788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>
                                        <a:off x="5583" y="1846"/>
                                        <a:ext cx="150" cy="1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789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5400000" flipH="1" flipV="1">
                                        <a:off x="4902" y="1728"/>
                                        <a:ext cx="136" cy="1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790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5400000">
                                        <a:off x="5065" y="1736"/>
                                        <a:ext cx="136" cy="1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791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2804" y="2206"/>
                                        <a:ext cx="1980" cy="4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792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3240" y="1329"/>
                                        <a:ext cx="6" cy="1221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793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>
                                        <a:off x="5291" y="2125"/>
                                        <a:ext cx="81" cy="0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794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>
                                        <a:off x="5293" y="2028"/>
                                        <a:ext cx="81" cy="0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795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>
                                        <a:off x="5293" y="1844"/>
                                        <a:ext cx="81" cy="0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796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>
                                        <a:off x="5580" y="2026"/>
                                        <a:ext cx="160" cy="0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797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>
                                        <a:off x="5583" y="2131"/>
                                        <a:ext cx="160" cy="0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798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>
                                        <a:off x="5579" y="2230"/>
                                        <a:ext cx="160" cy="0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799" name="Прямая со стрелкой 22"/>
                                      <p:cNvCxnSpPr>
                                        <a:cxnSpLocks noChangeShapeType="1"/>
                                        <a:stCxn id="271" idx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2658" y="1149"/>
                                        <a:ext cx="375" cy="9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 type="arrow" w="med" len="med"/>
                                        <a:tailEnd type="arrow" w="med" len="med"/>
                                      </a:ln>
                                    </p:spPr>
                                  </p:cxnSp>
                                  <p:sp>
                                    <p:nvSpPr>
                                      <p:cNvPr id="271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666" y="1116"/>
                                        <a:ext cx="166" cy="84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chemeClr val="bg1"/>
                                      </a:solidFill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>
                                          <a:defRPr/>
                                        </a:pPr>
                                        <a:r>
                                          <a:rPr lang="ru-RU" sz="800" b="1">
                                            <a:effectLst>
                                              <a:outerShdw blurRad="38100" dist="38100" dir="2700000" algn="tl">
                                                <a:srgbClr val="C0C0C0"/>
                                              </a:outerShdw>
                                            </a:effectLst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 b="1">
                                            <a:effectLst>
                                              <a:outerShdw blurRad="38100" dist="38100" dir="2700000" algn="tl">
                                                <a:srgbClr val="C0C0C0"/>
                                              </a:outerShdw>
                                            </a:effectLst>
                                          </a:rPr>
                                          <a:t>+02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801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5723" y="1543"/>
                                        <a:ext cx="375" cy="195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66FFFF">
                                          <a:alpha val="50195"/>
                                        </a:srgbClr>
                                      </a:solidFill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1" tIns="85313" rIns="48031" bIns="85313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 b="1">
                                            <a:latin typeface="Times New Roman" pitchFamily="18" charset="0"/>
                                          </a:rPr>
                                          <a:t>Оперативная</a:t>
                                        </a:r>
                                        <a:r>
                                          <a:rPr lang="ru-RU" sz="800" b="1"/>
                                          <a:t> </a:t>
                                        </a:r>
                                        <a:r>
                                          <a:rPr lang="ru-RU" sz="800" b="1">
                                            <a:latin typeface="Times New Roman" pitchFamily="18" charset="0"/>
                                          </a:rPr>
                                          <a:t>группа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802" name="TextBox 278"/>
                                      <p:cNvSpPr txBox="1"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5701" y="2329"/>
                                        <a:ext cx="434" cy="109"/>
                                      </a:xfrm>
                                      <a:prstGeom prst="rect">
                                        <a:avLst/>
                                      </a:prstGeom>
                                      <a:noFill/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121999" tIns="61001" rIns="121999" bIns="61001">
                                        <a:spAutoFit/>
                                      </a:bodyPr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 b="1"/>
                                          <a:t>Место ЧС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803" name="Line 181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478" y="2704"/>
                                        <a:ext cx="540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8804" name="Line 182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43" y="2706"/>
                                        <a:ext cx="385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8805" name="Line 183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648" y="2706"/>
                                        <a:ext cx="386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8806" name="Line 184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053" y="2706"/>
                                        <a:ext cx="405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8807" name="Line 185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040" y="2703"/>
                                        <a:ext cx="495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113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3150" y="1845"/>
                                        <a:ext cx="193" cy="84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chemeClr val="bg1"/>
                                      </a:solidFill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>
                                          <a:defRPr/>
                                        </a:pPr>
                                        <a:r>
                                          <a:rPr lang="ru-RU" sz="800" b="1">
                                            <a:effectLst>
                                              <a:outerShdw blurRad="38100" dist="38100" dir="2700000" algn="tl">
                                                <a:srgbClr val="C0C0C0"/>
                                              </a:outerShdw>
                                            </a:effectLst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 b="1">
                                            <a:effectLst>
                                              <a:outerShdw blurRad="38100" dist="38100" dir="2700000" algn="tl">
                                                <a:srgbClr val="C0C0C0"/>
                                              </a:outerShdw>
                                            </a:effectLst>
                                          </a:rPr>
                                          <a:t>+05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cxnSp>
                                    <p:nvCxnSpPr>
                                      <p:cNvPr id="68809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>
                                        <a:off x="3862" y="2580"/>
                                        <a:ext cx="1865" cy="0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8000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810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4058" y="2414"/>
                                        <a:ext cx="0" cy="278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FF0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811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4170" y="2492"/>
                                        <a:ext cx="0" cy="202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00FF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812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4940" y="2411"/>
                                        <a:ext cx="0" cy="283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FF0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813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5068" y="2500"/>
                                        <a:ext cx="0" cy="192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00FF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814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16200000" flipV="1">
                                        <a:off x="5344" y="2551"/>
                                        <a:ext cx="276" cy="4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FF0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815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16200000" flipV="1">
                                        <a:off x="5503" y="2592"/>
                                        <a:ext cx="199" cy="2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00FF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816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4291" y="2577"/>
                                        <a:ext cx="0" cy="117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8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817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5188" y="2577"/>
                                        <a:ext cx="0" cy="117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8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818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16200000" flipV="1">
                                        <a:off x="5669" y="2636"/>
                                        <a:ext cx="113" cy="0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8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sp>
                                    <p:nvSpPr>
                                      <p:cNvPr id="68819" name="Line 197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4805" y="2701"/>
                                        <a:ext cx="540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8820" name="Line 198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3570" y="2703"/>
                                        <a:ext cx="385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8821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85" y="1713"/>
                                        <a:ext cx="227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0000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+05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822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576" y="1714"/>
                                        <a:ext cx="227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008000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+05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823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436" y="1997"/>
                                        <a:ext cx="226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0000FF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+05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cxnSp>
                                    <p:nvCxnSpPr>
                                      <p:cNvPr id="68824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H="1" flipV="1">
                                        <a:off x="1910" y="989"/>
                                        <a:ext cx="2" cy="1411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FF0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825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H="1" flipV="1">
                                        <a:off x="2036" y="987"/>
                                        <a:ext cx="4" cy="1503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00FF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826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H="1" flipV="1">
                                        <a:off x="2181" y="978"/>
                                        <a:ext cx="7" cy="1600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8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sp>
                                    <p:nvSpPr>
                                      <p:cNvPr id="68827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788" y="1708"/>
                                        <a:ext cx="227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0000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+05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828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079" y="1710"/>
                                        <a:ext cx="227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008000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+05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829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938" y="1992"/>
                                        <a:ext cx="227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0000FF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+05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830" name="Rectangle 375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850" y="798"/>
                                        <a:ext cx="4354" cy="182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CCFFFF">
                                          <a:alpha val="41960"/>
                                        </a:srgbClr>
                                      </a:solidFill>
                                      <a:ln w="25400">
                                        <a:solidFill>
                                          <a:srgbClr val="000000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 anchorCtr="1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1300" b="1"/>
                                          <a:t>Региональный центр МЧС России ЦУКС 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cxnSp>
                                    <p:nvCxnSpPr>
                                      <p:cNvPr id="68831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10800000">
                                        <a:off x="4425" y="1473"/>
                                        <a:ext cx="1493" cy="6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8000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</p:cxnSp>
                                  <p:sp>
                                    <p:nvSpPr>
                                      <p:cNvPr id="68832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5077" y="1412"/>
                                        <a:ext cx="226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008000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+1,5 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cxnSp>
                                    <p:nvCxnSpPr>
                                      <p:cNvPr id="68833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4195" y="2042"/>
                                        <a:ext cx="588" cy="4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</p:cxnSp>
                                  <p:sp>
                                    <p:nvSpPr>
                                      <p:cNvPr id="114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4110" y="1623"/>
                                        <a:ext cx="166" cy="84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chemeClr val="bg1"/>
                                      </a:solidFill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>
                                          <a:defRPr/>
                                        </a:pPr>
                                        <a:r>
                                          <a:rPr lang="ru-RU" sz="800" b="1">
                                            <a:effectLst>
                                              <a:outerShdw blurRad="38100" dist="38100" dir="2700000" algn="tl">
                                                <a:srgbClr val="C0C0C0"/>
                                              </a:outerShdw>
                                            </a:effectLst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 b="1">
                                            <a:effectLst>
                                              <a:outerShdw blurRad="38100" dist="38100" dir="2700000" algn="tl">
                                                <a:srgbClr val="C0C0C0"/>
                                              </a:outerShdw>
                                            </a:effectLst>
                                          </a:rPr>
                                          <a:t>+02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cxnSp>
                                    <p:nvCxnSpPr>
                                      <p:cNvPr id="68835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4458" y="2412"/>
                                        <a:ext cx="0" cy="282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FF0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836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4585" y="2500"/>
                                        <a:ext cx="0" cy="193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00FF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837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4706" y="2577"/>
                                        <a:ext cx="0" cy="117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8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sp>
                                    <p:nvSpPr>
                                      <p:cNvPr id="513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712" y="2316"/>
                                        <a:ext cx="193" cy="84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chemeClr val="bg1"/>
                                      </a:solidFill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>
                                          <a:defRPr/>
                                        </a:pPr>
                                        <a:r>
                                          <a:rPr lang="ru-RU" sz="800" b="1">
                                            <a:effectLst>
                                              <a:outerShdw blurRad="38100" dist="38100" dir="2700000" algn="tl">
                                                <a:srgbClr val="C0C0C0"/>
                                              </a:outerShdw>
                                            </a:effectLst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 b="1">
                                            <a:effectLst>
                                              <a:outerShdw blurRad="38100" dist="38100" dir="2700000" algn="tl">
                                                <a:srgbClr val="C0C0C0"/>
                                              </a:outerShdw>
                                            </a:effectLst>
                                          </a:rPr>
                                          <a:t>+05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cxnSp>
                                    <p:nvCxnSpPr>
                                      <p:cNvPr id="68839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H="1" flipV="1">
                                        <a:off x="3685" y="1325"/>
                                        <a:ext cx="4" cy="1075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FF0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840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H="1" flipV="1">
                                        <a:off x="3837" y="1329"/>
                                        <a:ext cx="5" cy="1167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00FF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841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H="1" flipV="1">
                                        <a:off x="3985" y="1331"/>
                                        <a:ext cx="3" cy="1239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8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sp>
                                    <p:nvSpPr>
                                      <p:cNvPr id="68842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3570" y="2039"/>
                                        <a:ext cx="227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0000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+05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843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3717" y="1866"/>
                                        <a:ext cx="227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0000FF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+05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8844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3884" y="2045"/>
                                        <a:ext cx="227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008000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+05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grpSp>
                                    <p:nvGrpSpPr>
                                      <p:cNvPr id="20" name="Группа 222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3039" y="1037"/>
                                        <a:ext cx="1497" cy="297"/>
                                        <a:chOff x="7310393" y="2214554"/>
                                        <a:chExt cx="2340036" cy="470723"/>
                                      </a:xfrm>
                                      <a:solidFill>
                                        <a:srgbClr val="CCFFFF">
                                          <a:alpha val="39000"/>
                                        </a:srgbClr>
                                      </a:solidFill>
                                    </p:grpSpPr>
                                    <p:sp>
                                      <p:nvSpPr>
                                        <p:cNvPr id="16399" name="Rectangle 375"/>
                                        <p:cNvSpPr>
                                          <a:spLocks noChangeArrowheads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7310454" y="2214554"/>
                                          <a:ext cx="2339975" cy="200825"/>
                                        </a:xfrm>
                                        <a:prstGeom prst="rect">
                                          <a:avLst/>
                                        </a:prstGeom>
                                        <a:grpFill/>
                                        <a:ln w="25400">
                                          <a:solidFill>
                                            <a:srgbClr val="000000"/>
                                          </a:solidFill>
                                          <a:miter lim="800000"/>
                                          <a:headEnd/>
                                          <a:tailEnd/>
                                        </a:ln>
                                      </p:spPr>
                                      <p:txBody>
                                        <a:bodyPr lIns="90855" tIns="0" rIns="90855" bIns="36000" anchor="ctr"/>
                                        <a:lstStyle/>
                                        <a:p>
                                          <a:pPr algn="ctr" defTabSz="912813">
                                            <a:defRPr/>
                                          </a:pPr>
                                          <a:r>
                                            <a:rPr lang="ru-RU" sz="1300" b="1" dirty="0">
                                              <a:latin typeface="Times New Roman" pitchFamily="18" charset="0"/>
                                              <a:cs typeface="Arial" charset="0"/>
                                            </a:rPr>
                                            <a:t> </a:t>
                                          </a:r>
                                          <a:r>
                                            <a:rPr lang="ru-RU" sz="800" b="1" dirty="0">
                                              <a:cs typeface="Arial" charset="0"/>
                                            </a:rPr>
                                            <a:t>ГУ МЧС России по субъекту</a:t>
                                          </a:r>
                                          <a:endParaRPr lang="ru-RU" sz="1300" b="1" dirty="0">
                                            <a:latin typeface="Times New Roman" pitchFamily="18" charset="0"/>
                                            <a:cs typeface="Arial" charset="0"/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16397" name="Rectangle 42"/>
                                        <p:cNvSpPr>
                                          <a:spLocks noChangeArrowheads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7310393" y="2416189"/>
                                          <a:ext cx="2339975" cy="269088"/>
                                        </a:xfrm>
                                        <a:prstGeom prst="rect">
                                          <a:avLst/>
                                        </a:prstGeom>
                                        <a:grpFill/>
                                        <a:ln w="25400">
                                          <a:solidFill>
                                            <a:srgbClr val="000000"/>
                                          </a:solidFill>
                                          <a:miter lim="800000"/>
                                          <a:headEnd/>
                                          <a:tailEnd/>
                                        </a:ln>
                                      </p:spPr>
                                      <p:txBody>
                                        <a:bodyPr lIns="90855" tIns="0" rIns="90855" bIns="0"/>
                                        <a:lstStyle/>
                                        <a:p>
                                          <a:pPr algn="ctr" defTabSz="912813">
                                            <a:defRPr/>
                                          </a:pPr>
                                          <a:r>
                                            <a:rPr lang="ru-RU" sz="800" b="1" dirty="0">
                                              <a:cs typeface="Arial" charset="0"/>
                                            </a:rPr>
                                            <a:t>ГУ ЦУКС</a:t>
                                          </a:r>
                                        </a:p>
                                        <a:p>
                                          <a:pPr algn="ctr" defTabSz="912813">
                                            <a:defRPr/>
                                          </a:pPr>
                                          <a:r>
                                            <a:rPr lang="ru-RU" sz="800" b="1" dirty="0">
                                              <a:cs typeface="Arial" charset="0"/>
                                            </a:rPr>
                                            <a:t>МЧС России по субъекту</a:t>
                                          </a:r>
                                          <a:endParaRPr lang="ru-RU" sz="1300" b="1" dirty="0">
                                            <a:cs typeface="Arial" charset="0"/>
                                          </a:endParaRPr>
                                        </a:p>
                                        <a:p>
                                          <a:pPr defTabSz="912813">
                                            <a:defRPr/>
                                          </a:pPr>
                                          <a:endParaRPr lang="ru-RU" sz="1300" b="1" dirty="0">
                                            <a:latin typeface="Times New Roman" pitchFamily="18" charset="0"/>
                                            <a:cs typeface="Arial" charset="0"/>
                                          </a:endParaRPr>
                                        </a:p>
                                      </p:txBody>
                                    </p:sp>
                                  </p:grpSp>
                                  <p:sp>
                                    <p:nvSpPr>
                                      <p:cNvPr id="68846" name="Rectangle 375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308" y="572"/>
                                        <a:ext cx="4626" cy="169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CCFFFF">
                                          <a:alpha val="39999"/>
                                        </a:srgbClr>
                                      </a:solidFill>
                                      <a:ln w="25400">
                                        <a:solidFill>
                                          <a:srgbClr val="000000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 anchorCtr="1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1300" b="1"/>
                                          <a:t>МЧС России НЦУКС 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cxnSp>
                                    <p:nvCxnSpPr>
                                      <p:cNvPr id="68847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>
                                        <a:off x="2735" y="980"/>
                                        <a:ext cx="0" cy="143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8848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1479" y="923"/>
                                        <a:ext cx="375" cy="9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 type="arrow" w="med" len="med"/>
                                        <a:tailEnd type="arrow" w="med" len="med"/>
                                      </a:ln>
                                    </p:spPr>
                                  </p:cxnSp>
                                  <p:sp>
                                    <p:nvSpPr>
                                      <p:cNvPr id="2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487" y="890"/>
                                        <a:ext cx="166" cy="84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chemeClr val="bg1"/>
                                      </a:solidFill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>
                                          <a:defRPr/>
                                        </a:pPr>
                                        <a:r>
                                          <a:rPr lang="ru-RU" sz="800" b="1">
                                            <a:effectLst>
                                              <a:outerShdw blurRad="38100" dist="38100" dir="2700000" algn="tl">
                                                <a:srgbClr val="C0C0C0"/>
                                              </a:outerShdw>
                                            </a:effectLst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 b="1">
                                            <a:effectLst>
                                              <a:outerShdw blurRad="38100" dist="38100" dir="2700000" algn="tl">
                                                <a:srgbClr val="C0C0C0"/>
                                              </a:outerShdw>
                                            </a:effectLst>
                                          </a:rPr>
                                          <a:t>+02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cxnSp>
                                    <p:nvCxnSpPr>
                                      <p:cNvPr id="68850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>
                                        <a:off x="1568" y="738"/>
                                        <a:ext cx="0" cy="143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pic>
                                    <p:nvPicPr>
                                      <p:cNvPr id="68851" name="Picture 229" descr="Рисунок4"/>
                                      <p:cNvPicPr>
                                        <a:picLocks noChangeAspect="1" noChangeArrowheads="1"/>
                                      </p:cNvPicPr>
                                      <p:nvPr/>
                                    </p:nvPicPr>
                                    <p:blipFill>
                                      <a:blip r:embed="rId4" cstate="print"/>
                                      <a:srcRect/>
                                      <a:stretch>
                                        <a:fillRect/>
                                      </a:stretch>
                                    </p:blipFill>
                                    <p:spPr bwMode="auto">
                                      <a:xfrm>
                                        <a:off x="3029" y="1026"/>
                                        <a:ext cx="1517" cy="319"/>
                                      </a:xfrm>
                                      <a:prstGeom prst="rect">
                                        <a:avLst/>
                                      </a:prstGeom>
                                      <a:noFill/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</p:pic>
                                </p:grpSp>
                                <p:grpSp>
                                  <p:nvGrpSpPr>
                                    <p:cNvPr id="68642" name="Group 230"/>
                                    <p:cNvGrpSpPr>
                                      <a:grpSpLocks/>
                                    </p:cNvGrpSpPr>
                                    <p:nvPr/>
                                  </p:nvGrpSpPr>
                                  <p:grpSpPr bwMode="auto">
                                    <a:xfrm>
                                      <a:off x="3512" y="2410"/>
                                      <a:ext cx="2466" cy="1791"/>
                                      <a:chOff x="3512" y="2410"/>
                                      <a:chExt cx="2466" cy="1791"/>
                                    </a:xfrm>
                                  </p:grpSpPr>
                                  <p:grpSp>
                                    <p:nvGrpSpPr>
                                      <p:cNvPr id="68643" name="Group 231"/>
                                      <p:cNvGrpSpPr>
                                        <a:grpSpLocks/>
                                      </p:cNvGrpSpPr>
                                      <p:nvPr/>
                                    </p:nvGrpSpPr>
                                    <p:grpSpPr bwMode="auto">
                                      <a:xfrm>
                                        <a:off x="3512" y="2410"/>
                                        <a:ext cx="2466" cy="1791"/>
                                        <a:chOff x="3512" y="2410"/>
                                        <a:chExt cx="2466" cy="1791"/>
                                      </a:xfrm>
                                    </p:grpSpPr>
                                    <p:sp>
                                      <p:nvSpPr>
                                        <p:cNvPr id="68658" name="Прямоугольник 16"/>
                                        <p:cNvSpPr>
                                          <a:spLocks noChangeArrowheads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3512" y="3291"/>
                                          <a:ext cx="227" cy="113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rgbClr val="FF0000"/>
                                        </a:solidFill>
                                        <a:ln w="25400" algn="ctr">
                                          <a:solidFill>
                                            <a:schemeClr val="bg1"/>
                                          </a:solidFill>
                                          <a:miter lim="800000"/>
                                          <a:headEnd/>
                                          <a:tailEnd/>
                                        </a:ln>
                                      </p:spPr>
                                      <p:txBody>
                                        <a:bodyPr lIns="0" tIns="0" rIns="0" bIns="0" anchor="ctr"/>
                                        <a:lstStyle/>
                                        <a:p>
                                          <a:pPr algn="ctr" defTabSz="1279525"/>
                                          <a:r>
                                            <a:rPr lang="ru-RU" sz="800">
                                              <a:solidFill>
                                                <a:schemeClr val="bg1"/>
                                              </a:solidFill>
                                              <a:latin typeface="Times New Roman" pitchFamily="18" charset="0"/>
                                            </a:rPr>
                                            <a:t>Ч</a:t>
                                          </a:r>
                                          <a:r>
                                            <a:rPr lang="ru-RU" sz="800">
                                              <a:solidFill>
                                                <a:schemeClr val="bg1"/>
                                              </a:solidFill>
                                            </a:rPr>
                                            <a:t>+30</a:t>
                                          </a:r>
                                          <a:endParaRPr lang="ru-RU" sz="2700">
                                            <a:latin typeface="Times New Roman" pitchFamily="18" charset="0"/>
                                          </a:endParaRPr>
                                        </a:p>
                                      </p:txBody>
                                    </p:sp>
                                    <p:grpSp>
                                      <p:nvGrpSpPr>
                                        <p:cNvPr id="68659" name="Group 233"/>
                                        <p:cNvGrpSpPr>
                                          <a:grpSpLocks/>
                                        </p:cNvGrpSpPr>
                                        <p:nvPr/>
                                      </p:nvGrpSpPr>
                                      <p:grpSpPr bwMode="auto">
                                        <a:xfrm>
                                          <a:off x="3642" y="2410"/>
                                          <a:ext cx="2336" cy="1791"/>
                                          <a:chOff x="3642" y="2410"/>
                                          <a:chExt cx="2336" cy="1791"/>
                                        </a:xfrm>
                                      </p:grpSpPr>
                                      <p:cxnSp>
                                        <p:nvCxnSpPr>
                                          <p:cNvPr id="68660" name="Прямая со стрелкой 30"/>
                                          <p:cNvCxnSpPr>
                                            <a:cxnSpLocks noChangeShapeType="1"/>
                                          </p:cNvCxnSpPr>
                                          <p:nvPr/>
                                        </p:nvCxnSpPr>
                                        <p:spPr bwMode="auto">
                                          <a:xfrm rot="5400000" flipH="1" flipV="1">
                                            <a:off x="3462" y="3265"/>
                                            <a:ext cx="613" cy="1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noFill/>
                                          <a:ln w="25400" algn="ctr">
                                            <a:solidFill>
                                              <a:srgbClr val="0000FF"/>
                                            </a:solidFill>
                                            <a:round/>
                                            <a:headEnd type="arrow" w="med" len="med"/>
                                            <a:tailEnd/>
                                          </a:ln>
                                        </p:spPr>
                                      </p:cxnSp>
                                      <p:cxnSp>
                                        <p:nvCxnSpPr>
                                          <p:cNvPr id="68661" name="Прямая со стрелкой 30"/>
                                          <p:cNvCxnSpPr>
                                            <a:cxnSpLocks noChangeShapeType="1"/>
                                          </p:cNvCxnSpPr>
                                          <p:nvPr/>
                                        </p:nvCxnSpPr>
                                        <p:spPr bwMode="auto">
                                          <a:xfrm rot="16200000" flipV="1">
                                            <a:off x="3600" y="3263"/>
                                            <a:ext cx="623" cy="1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noFill/>
                                          <a:ln w="25400" algn="ctr">
                                            <a:solidFill>
                                              <a:srgbClr val="008000"/>
                                            </a:solidFill>
                                            <a:round/>
                                            <a:headEnd type="arrow" w="med" len="med"/>
                                            <a:tailEnd/>
                                          </a:ln>
                                        </p:spPr>
                                      </p:cxnSp>
                                      <p:sp>
                                        <p:nvSpPr>
                                          <p:cNvPr id="68662" name="Прямоугольник 16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3784" y="3288"/>
                                            <a:ext cx="227" cy="113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008000"/>
                                          </a:solidFill>
                                          <a:ln w="25400" algn="ctr">
                                            <a:solidFill>
                                              <a:schemeClr val="bg1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0" tIns="0" rIns="0" bIns="0" anchor="ctr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Ч</a:t>
                                            </a:r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</a:rPr>
                                              <a:t>+1,5-2</a:t>
                                            </a:r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ч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8663" name="Прямоугольник 16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3658" y="3048"/>
                                            <a:ext cx="227" cy="113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0000FF"/>
                                          </a:solidFill>
                                          <a:ln w="25400" algn="ctr">
                                            <a:solidFill>
                                              <a:schemeClr val="bg1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0" tIns="0" rIns="0" bIns="0" anchor="ctr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Ч</a:t>
                                            </a:r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</a:rPr>
                                              <a:t>+20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cxnSp>
                                        <p:nvCxnSpPr>
                                          <p:cNvPr id="68664" name="Прямая со стрелкой 30"/>
                                          <p:cNvCxnSpPr>
                                            <a:cxnSpLocks noChangeShapeType="1"/>
                                          </p:cNvCxnSpPr>
                                          <p:nvPr/>
                                        </p:nvCxnSpPr>
                                        <p:spPr bwMode="auto">
                                          <a:xfrm rot="5400000" flipH="1" flipV="1">
                                            <a:off x="4117" y="3258"/>
                                            <a:ext cx="636" cy="1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noFill/>
                                          <a:ln w="25400" algn="ctr">
                                            <a:solidFill>
                                              <a:srgbClr val="FF0000"/>
                                            </a:solidFill>
                                            <a:round/>
                                            <a:headEnd type="arrow" w="med" len="med"/>
                                            <a:tailEnd/>
                                          </a:ln>
                                        </p:spPr>
                                      </p:cxnSp>
                                      <p:cxnSp>
                                        <p:nvCxnSpPr>
                                          <p:cNvPr id="68665" name="Прямая со стрелкой 30"/>
                                          <p:cNvCxnSpPr>
                                            <a:cxnSpLocks noChangeShapeType="1"/>
                                          </p:cNvCxnSpPr>
                                          <p:nvPr/>
                                        </p:nvCxnSpPr>
                                        <p:spPr bwMode="auto">
                                          <a:xfrm rot="16200000" flipV="1">
                                            <a:off x="4262" y="3255"/>
                                            <a:ext cx="630" cy="1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noFill/>
                                          <a:ln w="25400" algn="ctr">
                                            <a:solidFill>
                                              <a:srgbClr val="0000FF"/>
                                            </a:solidFill>
                                            <a:round/>
                                            <a:headEnd type="arrow" w="med" len="med"/>
                                            <a:tailEnd/>
                                          </a:ln>
                                        </p:spPr>
                                      </p:cxnSp>
                                      <p:cxnSp>
                                        <p:nvCxnSpPr>
                                          <p:cNvPr id="68666" name="Прямая со стрелкой 30"/>
                                          <p:cNvCxnSpPr>
                                            <a:cxnSpLocks noChangeShapeType="1"/>
                                          </p:cNvCxnSpPr>
                                          <p:nvPr/>
                                        </p:nvCxnSpPr>
                                        <p:spPr bwMode="auto">
                                          <a:xfrm rot="16200000" flipV="1">
                                            <a:off x="4398" y="3254"/>
                                            <a:ext cx="641" cy="1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noFill/>
                                          <a:ln w="25400" algn="ctr">
                                            <a:solidFill>
                                              <a:srgbClr val="008000"/>
                                            </a:solidFill>
                                            <a:round/>
                                            <a:headEnd type="arrow" w="med" len="med"/>
                                            <a:tailEnd/>
                                          </a:ln>
                                        </p:spPr>
                                      </p:cxnSp>
                                      <p:sp>
                                        <p:nvSpPr>
                                          <p:cNvPr id="68667" name="Прямоугольник 16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4614" y="3279"/>
                                            <a:ext cx="227" cy="113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008000"/>
                                          </a:solidFill>
                                          <a:ln w="25400" algn="ctr">
                                            <a:solidFill>
                                              <a:schemeClr val="bg1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0" tIns="0" rIns="0" bIns="0" anchor="ctr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Ч</a:t>
                                            </a:r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</a:rPr>
                                              <a:t>+1,5-2</a:t>
                                            </a:r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ч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8668" name="Прямоугольник 16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4462" y="3063"/>
                                            <a:ext cx="227" cy="113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0000FF"/>
                                          </a:solidFill>
                                          <a:ln w="25400" algn="ctr">
                                            <a:solidFill>
                                              <a:schemeClr val="bg1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0" tIns="0" rIns="0" bIns="0" anchor="ctr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Ч</a:t>
                                            </a:r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</a:rPr>
                                              <a:t>+20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8669" name="Прямоугольник 16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4330" y="3279"/>
                                            <a:ext cx="227" cy="113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FF0000"/>
                                          </a:solidFill>
                                          <a:ln w="25400" algn="ctr">
                                            <a:solidFill>
                                              <a:schemeClr val="bg1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0" tIns="0" rIns="0" bIns="0" anchor="ctr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Ч</a:t>
                                            </a:r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</a:rPr>
                                              <a:t>+30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cxnSp>
                                        <p:nvCxnSpPr>
                                          <p:cNvPr id="68670" name="Прямая со стрелкой 30"/>
                                          <p:cNvCxnSpPr>
                                            <a:cxnSpLocks noChangeShapeType="1"/>
                                          </p:cNvCxnSpPr>
                                          <p:nvPr/>
                                        </p:nvCxnSpPr>
                                        <p:spPr bwMode="auto">
                                          <a:xfrm rot="5400000" flipH="1" flipV="1">
                                            <a:off x="5152" y="3251"/>
                                            <a:ext cx="639" cy="1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noFill/>
                                          <a:ln w="25400" algn="ctr">
                                            <a:solidFill>
                                              <a:srgbClr val="FF0000"/>
                                            </a:solidFill>
                                            <a:round/>
                                            <a:headEnd type="arrow" w="med" len="med"/>
                                            <a:tailEnd/>
                                          </a:ln>
                                        </p:spPr>
                                      </p:cxnSp>
                                      <p:cxnSp>
                                        <p:nvCxnSpPr>
                                          <p:cNvPr id="68671" name="Прямая со стрелкой 30"/>
                                          <p:cNvCxnSpPr>
                                            <a:cxnSpLocks noChangeShapeType="1"/>
                                          </p:cNvCxnSpPr>
                                          <p:nvPr/>
                                        </p:nvCxnSpPr>
                                        <p:spPr bwMode="auto">
                                          <a:xfrm rot="5400000" flipH="1" flipV="1">
                                            <a:off x="5293" y="3251"/>
                                            <a:ext cx="640" cy="1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noFill/>
                                          <a:ln w="25400" algn="ctr">
                                            <a:solidFill>
                                              <a:srgbClr val="0000FF"/>
                                            </a:solidFill>
                                            <a:round/>
                                            <a:headEnd type="arrow" w="med" len="med"/>
                                            <a:tailEnd/>
                                          </a:ln>
                                        </p:spPr>
                                      </p:cxnSp>
                                      <p:cxnSp>
                                        <p:nvCxnSpPr>
                                          <p:cNvPr id="68672" name="Прямая со стрелкой 30"/>
                                          <p:cNvCxnSpPr>
                                            <a:cxnSpLocks noChangeShapeType="1"/>
                                          </p:cNvCxnSpPr>
                                          <p:nvPr/>
                                        </p:nvCxnSpPr>
                                        <p:spPr bwMode="auto">
                                          <a:xfrm rot="16200000" flipV="1">
                                            <a:off x="5433" y="3247"/>
                                            <a:ext cx="646" cy="1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noFill/>
                                          <a:ln w="25400" algn="ctr">
                                            <a:solidFill>
                                              <a:srgbClr val="008000"/>
                                            </a:solidFill>
                                            <a:round/>
                                            <a:headEnd type="arrow" w="med" len="med"/>
                                            <a:tailEnd/>
                                          </a:ln>
                                        </p:spPr>
                                      </p:cxnSp>
                                      <p:sp>
                                        <p:nvSpPr>
                                          <p:cNvPr id="68673" name="Прямоугольник 16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5652" y="3278"/>
                                            <a:ext cx="227" cy="113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008000"/>
                                          </a:solidFill>
                                          <a:ln w="25400" algn="ctr">
                                            <a:solidFill>
                                              <a:schemeClr val="bg1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0" tIns="0" rIns="0" bIns="0" anchor="ctr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Ч</a:t>
                                            </a:r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</a:rPr>
                                              <a:t>+1,5-2</a:t>
                                            </a:r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ч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8674" name="Прямоугольник 16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5499" y="3060"/>
                                            <a:ext cx="228" cy="113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0000FF"/>
                                          </a:solidFill>
                                          <a:ln w="25400" algn="ctr">
                                            <a:solidFill>
                                              <a:schemeClr val="bg1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0" tIns="0" rIns="0" bIns="0" anchor="ctr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Ч</a:t>
                                            </a:r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</a:rPr>
                                              <a:t>+20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8675" name="Прямоугольник 16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5356" y="3278"/>
                                            <a:ext cx="228" cy="113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FF0000"/>
                                          </a:solidFill>
                                          <a:ln w="25400" algn="ctr">
                                            <a:solidFill>
                                              <a:schemeClr val="bg1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0" tIns="0" rIns="0" bIns="0" anchor="ctr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Ч</a:t>
                                            </a:r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</a:rPr>
                                              <a:t>+30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cxnSp>
                                        <p:nvCxnSpPr>
                                          <p:cNvPr id="68676" name="Прямая со стрелкой 30"/>
                                          <p:cNvCxnSpPr>
                                            <a:cxnSpLocks noChangeShapeType="1"/>
                                          </p:cNvCxnSpPr>
                                          <p:nvPr/>
                                        </p:nvCxnSpPr>
                                        <p:spPr bwMode="auto">
                                          <a:xfrm rot="5400000" flipH="1" flipV="1">
                                            <a:off x="4573" y="3242"/>
                                            <a:ext cx="658" cy="2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noFill/>
                                          <a:ln w="25400" algn="ctr">
                                            <a:solidFill>
                                              <a:srgbClr val="FF0000"/>
                                            </a:solidFill>
                                            <a:round/>
                                            <a:headEnd type="arrow" w="med" len="med"/>
                                            <a:tailEnd/>
                                          </a:ln>
                                        </p:spPr>
                                      </p:cxnSp>
                                      <p:cxnSp>
                                        <p:nvCxnSpPr>
                                          <p:cNvPr id="68677" name="Прямая со стрелкой 30"/>
                                          <p:cNvCxnSpPr>
                                            <a:cxnSpLocks noChangeShapeType="1"/>
                                          </p:cNvCxnSpPr>
                                          <p:nvPr/>
                                        </p:nvCxnSpPr>
                                        <p:spPr bwMode="auto">
                                          <a:xfrm rot="5400000" flipH="1" flipV="1">
                                            <a:off x="4715" y="3242"/>
                                            <a:ext cx="657" cy="1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noFill/>
                                          <a:ln w="25400" algn="ctr">
                                            <a:solidFill>
                                              <a:srgbClr val="0000FF"/>
                                            </a:solidFill>
                                            <a:round/>
                                            <a:headEnd type="arrow" w="med" len="med"/>
                                            <a:tailEnd/>
                                          </a:ln>
                                        </p:spPr>
                                      </p:cxnSp>
                                      <p:cxnSp>
                                        <p:nvCxnSpPr>
                                          <p:cNvPr id="68678" name="Прямая со стрелкой 30"/>
                                          <p:cNvCxnSpPr>
                                            <a:cxnSpLocks noChangeShapeType="1"/>
                                          </p:cNvCxnSpPr>
                                          <p:nvPr/>
                                        </p:nvCxnSpPr>
                                        <p:spPr bwMode="auto">
                                          <a:xfrm rot="16200000" flipV="1">
                                            <a:off x="4853" y="3240"/>
                                            <a:ext cx="668" cy="1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noFill/>
                                          <a:ln w="25400" algn="ctr">
                                            <a:solidFill>
                                              <a:srgbClr val="008000"/>
                                            </a:solidFill>
                                            <a:round/>
                                            <a:headEnd type="arrow" w="med" len="med"/>
                                            <a:tailEnd/>
                                          </a:ln>
                                        </p:spPr>
                                      </p:cxnSp>
                                      <p:sp>
                                        <p:nvSpPr>
                                          <p:cNvPr id="68679" name="Прямоугольник 16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5090" y="3073"/>
                                            <a:ext cx="226" cy="113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008000"/>
                                          </a:solidFill>
                                          <a:ln w="25400" algn="ctr">
                                            <a:solidFill>
                                              <a:schemeClr val="bg1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0" tIns="0" rIns="0" bIns="0" anchor="ctr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Ч</a:t>
                                            </a:r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</a:rPr>
                                              <a:t>+1,5-2</a:t>
                                            </a:r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ч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8680" name="Прямоугольник 16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4925" y="3281"/>
                                            <a:ext cx="227" cy="113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0000FF"/>
                                          </a:solidFill>
                                          <a:ln w="25400" algn="ctr">
                                            <a:solidFill>
                                              <a:schemeClr val="bg1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0" tIns="0" rIns="0" bIns="0" anchor="ctr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Ч</a:t>
                                            </a:r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</a:rPr>
                                              <a:t>+23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8681" name="Прямоугольник 16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4789" y="3066"/>
                                            <a:ext cx="227" cy="113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FF0000"/>
                                          </a:solidFill>
                                          <a:ln w="25400" algn="ctr">
                                            <a:solidFill>
                                              <a:schemeClr val="bg1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0" tIns="0" rIns="0" bIns="0" anchor="ctr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Ч</a:t>
                                            </a:r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</a:rPr>
                                              <a:t>+23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cxnSp>
                                        <p:nvCxnSpPr>
                                          <p:cNvPr id="68682" name="Прямая со стрелкой 30"/>
                                          <p:cNvCxnSpPr>
                                            <a:cxnSpLocks noChangeShapeType="1"/>
                                          </p:cNvCxnSpPr>
                                          <p:nvPr/>
                                        </p:nvCxnSpPr>
                                        <p:spPr bwMode="auto">
                                          <a:xfrm rot="5400000" flipH="1" flipV="1">
                                            <a:off x="3696" y="3238"/>
                                            <a:ext cx="673" cy="1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noFill/>
                                          <a:ln w="25400" algn="ctr">
                                            <a:solidFill>
                                              <a:srgbClr val="FF0000"/>
                                            </a:solidFill>
                                            <a:round/>
                                            <a:headEnd type="arrow" w="med" len="med"/>
                                            <a:tailEnd/>
                                          </a:ln>
                                        </p:spPr>
                                      </p:cxnSp>
                                      <p:cxnSp>
                                        <p:nvCxnSpPr>
                                          <p:cNvPr id="68683" name="Прямая со стрелкой 30"/>
                                          <p:cNvCxnSpPr>
                                            <a:cxnSpLocks noChangeShapeType="1"/>
                                          </p:cNvCxnSpPr>
                                          <p:nvPr/>
                                        </p:nvCxnSpPr>
                                        <p:spPr bwMode="auto">
                                          <a:xfrm rot="5400000" flipH="1" flipV="1">
                                            <a:off x="3839" y="3236"/>
                                            <a:ext cx="670" cy="1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noFill/>
                                          <a:ln w="25400" algn="ctr">
                                            <a:solidFill>
                                              <a:srgbClr val="0000FF"/>
                                            </a:solidFill>
                                            <a:round/>
                                            <a:headEnd type="arrow" w="med" len="med"/>
                                            <a:tailEnd/>
                                          </a:ln>
                                        </p:spPr>
                                      </p:cxnSp>
                                      <p:cxnSp>
                                        <p:nvCxnSpPr>
                                          <p:cNvPr id="68684" name="Прямая со стрелкой 30"/>
                                          <p:cNvCxnSpPr>
                                            <a:cxnSpLocks noChangeShapeType="1"/>
                                          </p:cNvCxnSpPr>
                                          <p:nvPr/>
                                        </p:nvCxnSpPr>
                                        <p:spPr bwMode="auto">
                                          <a:xfrm rot="16200000" flipV="1">
                                            <a:off x="3975" y="3236"/>
                                            <a:ext cx="683" cy="1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noFill/>
                                          <a:ln w="25400" algn="ctr">
                                            <a:solidFill>
                                              <a:srgbClr val="008000"/>
                                            </a:solidFill>
                                            <a:round/>
                                            <a:headEnd type="arrow" w="med" len="med"/>
                                            <a:tailEnd/>
                                          </a:ln>
                                        </p:spPr>
                                      </p:cxnSp>
                                      <p:sp>
                                        <p:nvSpPr>
                                          <p:cNvPr id="68685" name="Прямоугольник 16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4194" y="3054"/>
                                            <a:ext cx="227" cy="113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008000"/>
                                          </a:solidFill>
                                          <a:ln w="25400" algn="ctr">
                                            <a:solidFill>
                                              <a:schemeClr val="bg1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0" tIns="0" rIns="0" bIns="0" anchor="ctr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Ч</a:t>
                                            </a:r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</a:rPr>
                                              <a:t>+1,5-2</a:t>
                                            </a:r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ч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8686" name="Прямоугольник 16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4054" y="3279"/>
                                            <a:ext cx="227" cy="113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0000FF"/>
                                          </a:solidFill>
                                          <a:ln w="25400" algn="ctr">
                                            <a:solidFill>
                                              <a:schemeClr val="bg1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0" tIns="0" rIns="0" bIns="0" anchor="ctr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Ч</a:t>
                                            </a:r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</a:rPr>
                                              <a:t>+20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8687" name="Прямоугольник 16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3922" y="3054"/>
                                            <a:ext cx="227" cy="113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FF0000"/>
                                          </a:solidFill>
                                          <a:ln w="25400" algn="ctr">
                                            <a:solidFill>
                                              <a:schemeClr val="bg1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0" tIns="0" rIns="0" bIns="0" anchor="ctr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Ч</a:t>
                                            </a:r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</a:rPr>
                                              <a:t>+30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8688" name="Rectangle 375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4396" y="3793"/>
                                            <a:ext cx="1582" cy="408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CCFFFF"/>
                                          </a:solidFill>
                                          <a:ln w="25400">
                                            <a:solidFill>
                                              <a:srgbClr val="000000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121219" tIns="60609" rIns="121219" bIns="60609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800"/>
                                              <a:t>Максимальный срок выполнения действий по организации информирования населения через СМИ о ЧС</a:t>
                                            </a:r>
                                          </a:p>
                                          <a:p>
                                            <a:pPr algn="ctr" defTabSz="1279525"/>
                                            <a:endParaRPr lang="ru-RU" sz="800" b="1"/>
                                          </a:p>
                                          <a:p>
                                            <a:pPr algn="just" defTabSz="1279525"/>
                                            <a:r>
                                              <a:rPr lang="ru-RU" sz="800" b="1"/>
                                              <a:t>                  </a:t>
                                            </a:r>
                                            <a:r>
                                              <a:rPr lang="ru-RU" sz="800"/>
                                              <a:t>до 30 минут в случае угрозы ЧС</a:t>
                                            </a:r>
                                          </a:p>
                                          <a:p>
                                            <a:pPr algn="just" defTabSz="1279525"/>
                                            <a:endParaRPr lang="ru-RU" sz="800"/>
                                          </a:p>
                                          <a:p>
                                            <a:pPr algn="just" defTabSz="1279525"/>
                                            <a:r>
                                              <a:rPr lang="ru-RU" sz="800"/>
                                              <a:t>                 до 20 минут при возникновении ЧС</a:t>
                                            </a:r>
                                          </a:p>
                                          <a:p>
                                            <a:pPr algn="ctr" defTabSz="1279525"/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cxnSp>
                                        <p:nvCxnSpPr>
                                          <p:cNvPr id="68689" name="Прямая со стрелкой 22"/>
                                          <p:cNvCxnSpPr>
                                            <a:cxnSpLocks noChangeShapeType="1"/>
                                          </p:cNvCxnSpPr>
                                          <p:nvPr/>
                                        </p:nvCxnSpPr>
                                        <p:spPr bwMode="auto">
                                          <a:xfrm>
                                            <a:off x="4440" y="4045"/>
                                            <a:ext cx="198" cy="1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noFill/>
                                          <a:ln w="25400" algn="ctr">
                                            <a:solidFill>
                                              <a:srgbClr val="FF0000"/>
                                            </a:solidFill>
                                            <a:round/>
                                            <a:headEnd/>
                                            <a:tailEnd type="arrow" w="med" len="med"/>
                                          </a:ln>
                                        </p:spPr>
                                      </p:cxnSp>
                                      <p:cxnSp>
                                        <p:nvCxnSpPr>
                                          <p:cNvPr id="68690" name="Прямая со стрелкой 22"/>
                                          <p:cNvCxnSpPr>
                                            <a:cxnSpLocks noChangeShapeType="1"/>
                                          </p:cNvCxnSpPr>
                                          <p:nvPr/>
                                        </p:nvCxnSpPr>
                                        <p:spPr bwMode="auto">
                                          <a:xfrm>
                                            <a:off x="4435" y="4156"/>
                                            <a:ext cx="198" cy="1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noFill/>
                                          <a:ln w="25400" algn="ctr">
                                            <a:solidFill>
                                              <a:srgbClr val="0000FF"/>
                                            </a:solidFill>
                                            <a:round/>
                                            <a:headEnd/>
                                            <a:tailEnd type="arrow" w="med" len="med"/>
                                          </a:ln>
                                        </p:spPr>
                                      </p:cxnSp>
                                      <p:cxnSp>
                                        <p:nvCxnSpPr>
                                          <p:cNvPr id="68691" name="Прямая со стрелкой 30"/>
                                          <p:cNvCxnSpPr>
                                            <a:cxnSpLocks noChangeShapeType="1"/>
                                          </p:cNvCxnSpPr>
                                          <p:nvPr/>
                                        </p:nvCxnSpPr>
                                        <p:spPr bwMode="auto">
                                          <a:xfrm flipV="1">
                                            <a:off x="3642" y="2410"/>
                                            <a:ext cx="0" cy="287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noFill/>
                                          <a:ln w="25400" algn="ctr">
                                            <a:solidFill>
                                              <a:srgbClr val="FF0000"/>
                                            </a:solidFill>
                                            <a:round/>
                                            <a:headEnd type="arrow" w="med" len="med"/>
                                            <a:tailEnd/>
                                          </a:ln>
                                        </p:spPr>
                                      </p:cxnSp>
                                      <p:cxnSp>
                                        <p:nvCxnSpPr>
                                          <p:cNvPr id="68692" name="Прямая со стрелкой 30"/>
                                          <p:cNvCxnSpPr>
                                            <a:cxnSpLocks noChangeShapeType="1"/>
                                          </p:cNvCxnSpPr>
                                          <p:nvPr/>
                                        </p:nvCxnSpPr>
                                        <p:spPr bwMode="auto">
                                          <a:xfrm flipV="1">
                                            <a:off x="3759" y="2498"/>
                                            <a:ext cx="0" cy="202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noFill/>
                                          <a:ln w="25400" algn="ctr">
                                            <a:solidFill>
                                              <a:srgbClr val="0000FF"/>
                                            </a:solidFill>
                                            <a:round/>
                                            <a:headEnd type="arrow" w="med" len="med"/>
                                            <a:tailEnd/>
                                          </a:ln>
                                        </p:spPr>
                                      </p:cxnSp>
                                      <p:cxnSp>
                                        <p:nvCxnSpPr>
                                          <p:cNvPr id="68693" name="Прямая со стрелкой 30"/>
                                          <p:cNvCxnSpPr>
                                            <a:cxnSpLocks noChangeShapeType="1"/>
                                          </p:cNvCxnSpPr>
                                          <p:nvPr/>
                                        </p:nvCxnSpPr>
                                        <p:spPr bwMode="auto">
                                          <a:xfrm flipV="1">
                                            <a:off x="3869" y="2581"/>
                                            <a:ext cx="0" cy="117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noFill/>
                                          <a:ln w="25400" algn="ctr">
                                            <a:solidFill>
                                              <a:srgbClr val="008000"/>
                                            </a:solidFill>
                                            <a:round/>
                                            <a:headEnd type="arrow" w="med" len="med"/>
                                            <a:tailEnd/>
                                          </a:ln>
                                        </p:spPr>
                                      </p:cxnSp>
                                      <p:sp>
                                        <p:nvSpPr>
                                          <p:cNvPr id="68694" name="Прямоугольник 16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5487" y="2708"/>
                                            <a:ext cx="227" cy="113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0000FF"/>
                                          </a:solidFill>
                                          <a:ln w="25400" algn="ctr">
                                            <a:solidFill>
                                              <a:schemeClr val="bg1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0" tIns="0" rIns="0" bIns="0" anchor="ctr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Ч</a:t>
                                            </a:r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</a:rPr>
                                              <a:t>+05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8695" name="Rectangle 269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4805" y="2701"/>
                                            <a:ext cx="540" cy="68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FFFF00"/>
                                          </a:solidFill>
                                          <a:ln w="9525">
                                            <a:noFill/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48031" tIns="0" rIns="48031" bIns="0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800" b="1">
                                                <a:latin typeface="Times New Roman" pitchFamily="18" charset="0"/>
                                              </a:rPr>
                                              <a:t>ОКСИОН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8696" name="Rectangle 270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4805" y="2769"/>
                                            <a:ext cx="432" cy="48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FFFF00"/>
                                          </a:solidFill>
                                          <a:ln w="9525">
                                            <a:noFill/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48031" tIns="0" rIns="48031" bIns="0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700">
                                                <a:solidFill>
                                                  <a:srgbClr val="000000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Общее количество ИЦ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8697" name="Rectangle 271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5237" y="2769"/>
                                            <a:ext cx="108" cy="48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FFFF00"/>
                                          </a:solidFill>
                                          <a:ln w="9525">
                                            <a:noFill/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48031" tIns="0" rIns="48031" bIns="0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700">
                                                <a:latin typeface="Times New Roman" pitchFamily="18" charset="0"/>
                                              </a:rPr>
                                              <a:t>1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8698" name="Rectangle 272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4805" y="2817"/>
                                            <a:ext cx="432" cy="48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FFFF00"/>
                                          </a:solidFill>
                                          <a:ln w="9525">
                                            <a:noFill/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48031" tIns="0" rIns="48031" bIns="0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700">
                                                <a:solidFill>
                                                  <a:srgbClr val="000000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ПУОН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8699" name="Rectangle 273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5237" y="2817"/>
                                            <a:ext cx="108" cy="48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FFFF00"/>
                                          </a:solidFill>
                                          <a:ln w="9525">
                                            <a:noFill/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48031" tIns="0" rIns="48031" bIns="0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700"/>
                                              <a:t>1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8700" name="Rectangle 274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4805" y="2865"/>
                                            <a:ext cx="432" cy="48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FFFF00"/>
                                          </a:solidFill>
                                          <a:ln w="9525">
                                            <a:noFill/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48031" tIns="0" rIns="48031" bIns="0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700">
                                                <a:solidFill>
                                                  <a:srgbClr val="000000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ПИОН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8701" name="Rectangle 275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5237" y="2865"/>
                                            <a:ext cx="108" cy="48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FFFF00"/>
                                          </a:solidFill>
                                          <a:ln w="9525">
                                            <a:noFill/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48031" tIns="0" rIns="48031" bIns="0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700">
                                                <a:latin typeface="Times New Roman" pitchFamily="18" charset="0"/>
                                              </a:rPr>
                                              <a:t>1</a:t>
                                            </a:r>
                                            <a:r>
                                              <a:rPr lang="ru-RU" sz="700"/>
                                              <a:t>3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8702" name="Rectangle 276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4805" y="2913"/>
                                            <a:ext cx="432" cy="48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FFFF00"/>
                                          </a:solidFill>
                                          <a:ln w="9525">
                                            <a:noFill/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48031" tIns="0" rIns="48031" bIns="0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700">
                                                <a:solidFill>
                                                  <a:srgbClr val="000000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Всего ТК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8703" name="Rectangle 277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5237" y="2913"/>
                                            <a:ext cx="108" cy="48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FFFF00"/>
                                          </a:solidFill>
                                          <a:ln w="9525">
                                            <a:noFill/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48031" tIns="0" rIns="48031" bIns="0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700">
                                                <a:latin typeface="Times New Roman" pitchFamily="18" charset="0"/>
                                              </a:rPr>
                                              <a:t>1</a:t>
                                            </a:r>
                                            <a:r>
                                              <a:rPr lang="ru-RU" sz="700"/>
                                              <a:t>4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8704" name="Line 278"/>
                                          <p:cNvSpPr>
                                            <a:spLocks noChangeShapeType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5237" y="2769"/>
                                            <a:ext cx="0" cy="192"/>
                                          </a:xfrm>
                                          <a:prstGeom prst="line">
                                            <a:avLst/>
                                          </a:prstGeom>
                                          <a:noFill/>
                                          <a:ln w="3175" algn="ctr">
                                            <a:solidFill>
                                              <a:schemeClr val="tx1"/>
                                            </a:solidFill>
                                            <a:round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/>
                                          <a:lstStyle/>
                                          <a:p>
                                            <a:endParaRPr lang="ru-RU"/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8705" name="Line 279"/>
                                          <p:cNvSpPr>
                                            <a:spLocks noChangeShapeType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4805" y="2769"/>
                                            <a:ext cx="540" cy="0"/>
                                          </a:xfrm>
                                          <a:prstGeom prst="line">
                                            <a:avLst/>
                                          </a:prstGeom>
                                          <a:noFill/>
                                          <a:ln w="19050" algn="ctr">
                                            <a:solidFill>
                                              <a:schemeClr val="tx1"/>
                                            </a:solidFill>
                                            <a:round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/>
                                          <a:lstStyle/>
                                          <a:p>
                                            <a:endParaRPr lang="ru-RU"/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8706" name="Line 280"/>
                                          <p:cNvSpPr>
                                            <a:spLocks noChangeShapeType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4805" y="2817"/>
                                            <a:ext cx="540" cy="0"/>
                                          </a:xfrm>
                                          <a:prstGeom prst="line">
                                            <a:avLst/>
                                          </a:prstGeom>
                                          <a:noFill/>
                                          <a:ln w="3175" algn="ctr">
                                            <a:solidFill>
                                              <a:schemeClr val="tx1"/>
                                            </a:solidFill>
                                            <a:round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/>
                                          <a:lstStyle/>
                                          <a:p>
                                            <a:endParaRPr lang="ru-RU"/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8707" name="Line 281"/>
                                          <p:cNvSpPr>
                                            <a:spLocks noChangeShapeType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4805" y="2865"/>
                                            <a:ext cx="540" cy="0"/>
                                          </a:xfrm>
                                          <a:prstGeom prst="line">
                                            <a:avLst/>
                                          </a:prstGeom>
                                          <a:noFill/>
                                          <a:ln w="3175" algn="ctr">
                                            <a:solidFill>
                                              <a:schemeClr val="tx1"/>
                                            </a:solidFill>
                                            <a:round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/>
                                          <a:lstStyle/>
                                          <a:p>
                                            <a:endParaRPr lang="ru-RU"/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8708" name="Line 282"/>
                                          <p:cNvSpPr>
                                            <a:spLocks noChangeShapeType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4805" y="2913"/>
                                            <a:ext cx="540" cy="0"/>
                                          </a:xfrm>
                                          <a:prstGeom prst="line">
                                            <a:avLst/>
                                          </a:prstGeom>
                                          <a:noFill/>
                                          <a:ln w="3175" algn="ctr">
                                            <a:solidFill>
                                              <a:schemeClr val="tx1"/>
                                            </a:solidFill>
                                            <a:round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/>
                                          <a:lstStyle/>
                                          <a:p>
                                            <a:endParaRPr lang="ru-RU"/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8709" name="Line 283"/>
                                          <p:cNvSpPr>
                                            <a:spLocks noChangeShapeType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4805" y="2701"/>
                                            <a:ext cx="0" cy="260"/>
                                          </a:xfrm>
                                          <a:prstGeom prst="line">
                                            <a:avLst/>
                                          </a:prstGeom>
                                          <a:noFill/>
                                          <a:ln w="19050" algn="ctr">
                                            <a:solidFill>
                                              <a:schemeClr val="tx1"/>
                                            </a:solidFill>
                                            <a:round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/>
                                          <a:lstStyle/>
                                          <a:p>
                                            <a:endParaRPr lang="ru-RU"/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8710" name="Line 284"/>
                                          <p:cNvSpPr>
                                            <a:spLocks noChangeShapeType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5345" y="2701"/>
                                            <a:ext cx="0" cy="260"/>
                                          </a:xfrm>
                                          <a:prstGeom prst="line">
                                            <a:avLst/>
                                          </a:prstGeom>
                                          <a:noFill/>
                                          <a:ln w="19050" algn="ctr">
                                            <a:solidFill>
                                              <a:schemeClr val="tx1"/>
                                            </a:solidFill>
                                            <a:round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/>
                                          <a:lstStyle/>
                                          <a:p>
                                            <a:endParaRPr lang="ru-RU"/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8711" name="Line 285"/>
                                          <p:cNvSpPr>
                                            <a:spLocks noChangeShapeType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4805" y="2961"/>
                                            <a:ext cx="540" cy="0"/>
                                          </a:xfrm>
                                          <a:prstGeom prst="line">
                                            <a:avLst/>
                                          </a:prstGeom>
                                          <a:noFill/>
                                          <a:ln w="19050" algn="ctr">
                                            <a:solidFill>
                                              <a:schemeClr val="tx1"/>
                                            </a:solidFill>
                                            <a:round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/>
                                          <a:lstStyle/>
                                          <a:p>
                                            <a:endParaRPr lang="ru-RU"/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8712" name="Line 286"/>
                                          <p:cNvSpPr>
                                            <a:spLocks noChangeShapeType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3955" y="2703"/>
                                            <a:ext cx="0" cy="307"/>
                                          </a:xfrm>
                                          <a:prstGeom prst="line">
                                            <a:avLst/>
                                          </a:prstGeom>
                                          <a:noFill/>
                                          <a:ln w="19050" algn="ctr">
                                            <a:solidFill>
                                              <a:schemeClr val="tx1"/>
                                            </a:solidFill>
                                            <a:round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/>
                                          <a:lstStyle/>
                                          <a:p>
                                            <a:endParaRPr lang="ru-RU"/>
                                          </a:p>
                                        </p:txBody>
                                      </p:sp>
                                      <p:grpSp>
                                        <p:nvGrpSpPr>
                                          <p:cNvPr id="68713" name="Group 287"/>
                                          <p:cNvGrpSpPr>
                                            <a:grpSpLocks/>
                                          </p:cNvGrpSpPr>
                                          <p:nvPr/>
                                        </p:nvGrpSpPr>
                                        <p:grpSpPr bwMode="auto">
                                          <a:xfrm>
                                            <a:off x="3975" y="2703"/>
                                            <a:ext cx="385" cy="307"/>
                                            <a:chOff x="3975" y="2703"/>
                                            <a:chExt cx="385" cy="307"/>
                                          </a:xfrm>
                                        </p:grpSpPr>
                                        <p:sp>
                                          <p:nvSpPr>
                                            <p:cNvPr id="68738" name="Rectangle 288"/>
                                            <p:cNvSpPr>
                                              <a:spLocks noChangeArrowheads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3975" y="2703"/>
                                              <a:ext cx="385" cy="67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solidFill>
                                              <a:srgbClr val="FFFF00"/>
                                            </a:solidFill>
                                            <a:ln w="9525">
                                              <a:noFill/>
                                              <a:miter lim="800000"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 lIns="48027" tIns="0" rIns="48027" bIns="0"/>
                                            <a:lstStyle/>
                                            <a:p>
                                              <a:pPr algn="ctr" defTabSz="1279525"/>
                                              <a:r>
                                                <a:rPr lang="ru-RU" sz="800" b="1">
                                                  <a:latin typeface="Times New Roman" pitchFamily="18" charset="0"/>
                                                </a:rPr>
                                                <a:t>Радио</a:t>
                                              </a:r>
                                              <a:endParaRPr lang="ru-RU" sz="2700">
                                                <a:latin typeface="Times New Roman" pitchFamily="18" charset="0"/>
                                              </a:endParaRPr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8739" name="Rectangle 289"/>
                                            <p:cNvSpPr>
                                              <a:spLocks noChangeArrowheads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3975" y="2770"/>
                                              <a:ext cx="385" cy="48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solidFill>
                                              <a:srgbClr val="FFFF00"/>
                                            </a:solidFill>
                                            <a:ln w="9525">
                                              <a:noFill/>
                                              <a:miter lim="800000"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 lIns="48027" tIns="0" rIns="48027" bIns="0"/>
                                            <a:lstStyle/>
                                            <a:p>
                                              <a:pPr algn="ctr" defTabSz="1279525"/>
                                              <a:r>
                                                <a:rPr lang="ru-RU" sz="70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Times New Roman" pitchFamily="18" charset="0"/>
                                                </a:rPr>
                                                <a:t>«</a:t>
                                              </a:r>
                                              <a:r>
                                                <a:rPr lang="ru-RU" sz="700">
                                                  <a:solidFill>
                                                    <a:srgbClr val="000000"/>
                                                  </a:solidFill>
                                                </a:rPr>
                                                <a:t>ГТРК</a:t>
                                              </a:r>
                                              <a:r>
                                                <a:rPr lang="ru-RU" sz="70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Times New Roman" pitchFamily="18" charset="0"/>
                                                </a:rPr>
                                                <a:t>»</a:t>
                                              </a:r>
                                              <a:r>
                                                <a:rPr lang="ru-RU" sz="700">
                                                  <a:solidFill>
                                                    <a:srgbClr val="000000"/>
                                                  </a:solidFill>
                                                </a:rPr>
                                                <a:t>,</a:t>
                                              </a:r>
                                              <a:endParaRPr lang="ru-RU" sz="2700">
                                                <a:latin typeface="Times New Roman" pitchFamily="18" charset="0"/>
                                              </a:endParaRPr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8740" name="Rectangle 290"/>
                                            <p:cNvSpPr>
                                              <a:spLocks noChangeArrowheads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3975" y="2818"/>
                                              <a:ext cx="385" cy="48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solidFill>
                                              <a:srgbClr val="FFFF00"/>
                                            </a:solidFill>
                                            <a:ln w="9525">
                                              <a:noFill/>
                                              <a:miter lim="800000"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 lIns="48027" tIns="0" rIns="48027" bIns="0"/>
                                            <a:lstStyle/>
                                            <a:p>
                                              <a:pPr algn="ctr" defTabSz="1279525"/>
                                              <a:r>
                                                <a:rPr lang="ru-RU" sz="70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Times New Roman" pitchFamily="18" charset="0"/>
                                                </a:rPr>
                                                <a:t>«</a:t>
                                              </a:r>
                                              <a:r>
                                                <a:rPr lang="ru-RU" sz="700">
                                                  <a:solidFill>
                                                    <a:srgbClr val="000000"/>
                                                  </a:solidFill>
                                                </a:rPr>
                                                <a:t>Авторадио</a:t>
                                              </a:r>
                                              <a:r>
                                                <a:rPr lang="ru-RU" sz="70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Times New Roman" pitchFamily="18" charset="0"/>
                                                </a:rPr>
                                                <a:t>»</a:t>
                                              </a:r>
                                              <a:endParaRPr lang="ru-RU" sz="2700">
                                                <a:latin typeface="Times New Roman" pitchFamily="18" charset="0"/>
                                              </a:endParaRPr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8741" name="Rectangle 291"/>
                                            <p:cNvSpPr>
                                              <a:spLocks noChangeArrowheads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3975" y="2866"/>
                                              <a:ext cx="385" cy="96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solidFill>
                                              <a:srgbClr val="FFFF00"/>
                                            </a:solidFill>
                                            <a:ln w="9525">
                                              <a:noFill/>
                                              <a:miter lim="800000"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 lIns="48027" tIns="0" rIns="48027" bIns="0"/>
                                            <a:lstStyle/>
                                            <a:p>
                                              <a:pPr algn="ctr" defTabSz="1279525"/>
                                              <a:r>
                                                <a:rPr lang="ru-RU" sz="700">
                                                  <a:solidFill>
                                                    <a:srgbClr val="000000"/>
                                                  </a:solidFill>
                                                </a:rPr>
                                                <a:t>«Городская волна»</a:t>
                                              </a:r>
                                              <a:endParaRPr lang="ru-RU" sz="2700">
                                                <a:latin typeface="Times New Roman" pitchFamily="18" charset="0"/>
                                              </a:endParaRPr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8742" name="Rectangle 292"/>
                                            <p:cNvSpPr>
                                              <a:spLocks noChangeArrowheads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3975" y="2962"/>
                                              <a:ext cx="385" cy="48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solidFill>
                                              <a:srgbClr val="FFFF00"/>
                                            </a:solidFill>
                                            <a:ln w="9525">
                                              <a:noFill/>
                                              <a:miter lim="800000"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 lIns="48027" tIns="0" rIns="48027" bIns="0"/>
                                            <a:lstStyle/>
                                            <a:p>
                                              <a:pPr algn="ctr" defTabSz="1279525"/>
                                              <a:r>
                                                <a:rPr lang="ru-RU" sz="70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Times New Roman" pitchFamily="18" charset="0"/>
                                                </a:rPr>
                                                <a:t>«</a:t>
                                              </a:r>
                                              <a:r>
                                                <a:rPr lang="ru-RU" sz="700">
                                                  <a:solidFill>
                                                    <a:srgbClr val="000000"/>
                                                  </a:solidFill>
                                                </a:rPr>
                                                <a:t>Слово</a:t>
                                              </a:r>
                                              <a:r>
                                                <a:rPr lang="en-US" sz="70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Times New Roman" pitchFamily="18" charset="0"/>
                                                </a:rPr>
                                                <a:t>»</a:t>
                                              </a:r>
                                              <a:endParaRPr lang="ru-RU" sz="2700">
                                                <a:latin typeface="Times New Roman" pitchFamily="18" charset="0"/>
                                              </a:endParaRPr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8743" name="Line 293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3975" y="2770"/>
                                              <a:ext cx="385" cy="0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19050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8744" name="Line 294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3975" y="2818"/>
                                              <a:ext cx="385" cy="0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3175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8745" name="Line 295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3975" y="2866"/>
                                              <a:ext cx="385" cy="0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3175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8746" name="Line 296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3975" y="2962"/>
                                              <a:ext cx="385" cy="0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3175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8747" name="Line 297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3975" y="2703"/>
                                              <a:ext cx="0" cy="307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19050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8748" name="Line 298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4360" y="2703"/>
                                              <a:ext cx="0" cy="307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19050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8749" name="Line 299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3975" y="2703"/>
                                              <a:ext cx="385" cy="0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19050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8750" name="Line 300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3975" y="3010"/>
                                              <a:ext cx="385" cy="0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19050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</p:grpSp>
                                      <p:grpSp>
                                        <p:nvGrpSpPr>
                                          <p:cNvPr id="68714" name="Group 301"/>
                                          <p:cNvGrpSpPr>
                                            <a:grpSpLocks/>
                                          </p:cNvGrpSpPr>
                                          <p:nvPr/>
                                        </p:nvGrpSpPr>
                                        <p:grpSpPr bwMode="auto">
                                          <a:xfrm>
                                            <a:off x="4390" y="2698"/>
                                            <a:ext cx="405" cy="278"/>
                                            <a:chOff x="4380" y="2703"/>
                                            <a:chExt cx="405" cy="278"/>
                                          </a:xfrm>
                                        </p:grpSpPr>
                                        <p:sp>
                                          <p:nvSpPr>
                                            <p:cNvPr id="68727" name="Rectangle 302"/>
                                            <p:cNvSpPr>
                                              <a:spLocks noChangeArrowheads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4380" y="2703"/>
                                              <a:ext cx="405" cy="134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solidFill>
                                              <a:srgbClr val="FFFF00"/>
                                            </a:solidFill>
                                            <a:ln w="9525">
                                              <a:noFill/>
                                              <a:miter lim="800000"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 lIns="48031" tIns="0" rIns="48031" bIns="0"/>
                                            <a:lstStyle/>
                                            <a:p>
                                              <a:pPr algn="ctr" defTabSz="1279525"/>
                                              <a:r>
                                                <a:rPr lang="ru-RU" sz="800" b="1">
                                                  <a:latin typeface="Times New Roman" pitchFamily="18" charset="0"/>
                                                </a:rPr>
                                                <a:t>Операторы сотовой связи</a:t>
                                              </a:r>
                                              <a:endParaRPr lang="ru-RU" sz="2700">
                                                <a:latin typeface="Times New Roman" pitchFamily="18" charset="0"/>
                                              </a:endParaRPr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8728" name="Rectangle 303"/>
                                            <p:cNvSpPr>
                                              <a:spLocks noChangeArrowheads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4380" y="2837"/>
                                              <a:ext cx="405" cy="48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solidFill>
                                              <a:srgbClr val="FFFF00"/>
                                            </a:solidFill>
                                            <a:ln w="9525">
                                              <a:noFill/>
                                              <a:miter lim="800000"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 lIns="48031" tIns="0" rIns="48031" bIns="0"/>
                                            <a:lstStyle/>
                                            <a:p>
                                              <a:pPr algn="ctr" defTabSz="1279525"/>
                                              <a:r>
                                                <a:rPr lang="ru-RU" sz="70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Times New Roman" pitchFamily="18" charset="0"/>
                                                </a:rPr>
                                                <a:t>МТС</a:t>
                                              </a:r>
                                              <a:endParaRPr lang="ru-RU" sz="2700">
                                                <a:latin typeface="Times New Roman" pitchFamily="18" charset="0"/>
                                              </a:endParaRPr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8729" name="Rectangle 304"/>
                                            <p:cNvSpPr>
                                              <a:spLocks noChangeArrowheads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4380" y="2885"/>
                                              <a:ext cx="405" cy="48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solidFill>
                                              <a:srgbClr val="FFFF00"/>
                                            </a:solidFill>
                                            <a:ln w="9525">
                                              <a:noFill/>
                                              <a:miter lim="800000"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 lIns="48031" tIns="0" rIns="48031" bIns="0"/>
                                            <a:lstStyle/>
                                            <a:p>
                                              <a:pPr algn="ctr" defTabSz="1279525"/>
                                              <a:r>
                                                <a:rPr lang="ru-RU" sz="70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Times New Roman" pitchFamily="18" charset="0"/>
                                                </a:rPr>
                                                <a:t>Мегафон</a:t>
                                              </a:r>
                                              <a:endParaRPr lang="ru-RU" sz="2700">
                                                <a:latin typeface="Times New Roman" pitchFamily="18" charset="0"/>
                                              </a:endParaRPr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8730" name="Rectangle 305"/>
                                            <p:cNvSpPr>
                                              <a:spLocks noChangeArrowheads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4380" y="2933"/>
                                              <a:ext cx="405" cy="48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solidFill>
                                              <a:srgbClr val="FFFF00"/>
                                            </a:solidFill>
                                            <a:ln w="9525">
                                              <a:noFill/>
                                              <a:miter lim="800000"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 lIns="48031" tIns="0" rIns="48031" bIns="0"/>
                                            <a:lstStyle/>
                                            <a:p>
                                              <a:pPr algn="ctr" defTabSz="1279525"/>
                                              <a:r>
                                                <a:rPr lang="ru-RU" sz="70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Times New Roman" pitchFamily="18" charset="0"/>
                                                </a:rPr>
                                                <a:t>Билайн</a:t>
                                              </a:r>
                                              <a:endParaRPr lang="ru-RU" sz="2700">
                                                <a:latin typeface="Times New Roman" pitchFamily="18" charset="0"/>
                                              </a:endParaRPr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8731" name="Line 306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4380" y="2837"/>
                                              <a:ext cx="405" cy="0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19050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8732" name="Line 307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4380" y="2885"/>
                                              <a:ext cx="405" cy="0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3175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8733" name="Line 308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4380" y="2933"/>
                                              <a:ext cx="405" cy="0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3175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8734" name="Line 309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4380" y="2703"/>
                                              <a:ext cx="0" cy="278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19050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8735" name="Line 310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4785" y="2703"/>
                                              <a:ext cx="0" cy="278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19050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8736" name="Line 311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4380" y="2703"/>
                                              <a:ext cx="405" cy="0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19050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8737" name="Line 312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4380" y="2981"/>
                                              <a:ext cx="405" cy="0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19050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</p:grpSp>
                                      <p:grpSp>
                                        <p:nvGrpSpPr>
                                          <p:cNvPr id="68715" name="Group 313"/>
                                          <p:cNvGrpSpPr>
                                            <a:grpSpLocks/>
                                          </p:cNvGrpSpPr>
                                          <p:nvPr/>
                                        </p:nvGrpSpPr>
                                        <p:grpSpPr bwMode="auto">
                                          <a:xfrm>
                                            <a:off x="5388" y="2795"/>
                                            <a:ext cx="495" cy="279"/>
                                            <a:chOff x="5367" y="2700"/>
                                            <a:chExt cx="495" cy="279"/>
                                          </a:xfrm>
                                        </p:grpSpPr>
                                        <p:sp>
                                          <p:nvSpPr>
                                            <p:cNvPr id="68716" name="Rectangle 314"/>
                                            <p:cNvSpPr>
                                              <a:spLocks noChangeArrowheads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5367" y="2700"/>
                                              <a:ext cx="495" cy="135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solidFill>
                                              <a:srgbClr val="FFFF00"/>
                                            </a:solidFill>
                                            <a:ln w="9525">
                                              <a:noFill/>
                                              <a:miter lim="800000"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 lIns="0" tIns="0" rIns="0" bIns="0"/>
                                            <a:lstStyle/>
                                            <a:p>
                                              <a:pPr algn="ctr" defTabSz="1279525"/>
                                              <a:r>
                                                <a:rPr lang="ru-RU" sz="800" b="1">
                                                  <a:latin typeface="Times New Roman" pitchFamily="18" charset="0"/>
                                                </a:rPr>
                                                <a:t>Информационные агентства</a:t>
                                              </a:r>
                                              <a:endParaRPr lang="ru-RU" sz="2700">
                                                <a:latin typeface="Times New Roman" pitchFamily="18" charset="0"/>
                                              </a:endParaRPr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8717" name="Rectangle 315"/>
                                            <p:cNvSpPr>
                                              <a:spLocks noChangeArrowheads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5367" y="2835"/>
                                              <a:ext cx="495" cy="48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solidFill>
                                              <a:srgbClr val="FFFF00"/>
                                            </a:solidFill>
                                            <a:ln w="9525">
                                              <a:noFill/>
                                              <a:miter lim="800000"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 lIns="48031" tIns="0" rIns="48031" bIns="0"/>
                                            <a:lstStyle/>
                                            <a:p>
                                              <a:pPr algn="ctr" defTabSz="1279525"/>
                                              <a:r>
                                                <a:rPr lang="ru-RU" sz="70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Times New Roman" pitchFamily="18" charset="0"/>
                                                </a:rPr>
                                                <a:t>Интерфакс</a:t>
                                              </a:r>
                                              <a:r>
                                                <a:rPr lang="ru-RU" sz="700">
                                                  <a:solidFill>
                                                    <a:srgbClr val="000000"/>
                                                  </a:solidFill>
                                                </a:rPr>
                                                <a:t>,</a:t>
                                              </a:r>
                                              <a:r>
                                                <a:rPr lang="ru-RU" sz="70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Times New Roman" pitchFamily="18" charset="0"/>
                                                </a:rPr>
                                                <a:t> ИТАР-ТАСС</a:t>
                                              </a:r>
                                              <a:endParaRPr lang="ru-RU" sz="2700">
                                                <a:latin typeface="Times New Roman" pitchFamily="18" charset="0"/>
                                              </a:endParaRPr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8718" name="Rectangle 316"/>
                                            <p:cNvSpPr>
                                              <a:spLocks noChangeArrowheads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5367" y="2883"/>
                                              <a:ext cx="495" cy="48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solidFill>
                                              <a:srgbClr val="FFFF00"/>
                                            </a:solidFill>
                                            <a:ln w="9525">
                                              <a:noFill/>
                                              <a:miter lim="800000"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 lIns="48031" tIns="0" rIns="48031" bIns="0"/>
                                            <a:lstStyle/>
                                            <a:p>
                                              <a:pPr algn="ctr" defTabSz="1279525"/>
                                              <a:r>
                                                <a:rPr lang="ru-RU" sz="70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Times New Roman" pitchFamily="18" charset="0"/>
                                                </a:rPr>
                                                <a:t>РИА - Новости</a:t>
                                              </a:r>
                                              <a:endParaRPr lang="ru-RU" sz="2700">
                                                <a:latin typeface="Times New Roman" pitchFamily="18" charset="0"/>
                                              </a:endParaRPr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8719" name="Rectangle 317"/>
                                            <p:cNvSpPr>
                                              <a:spLocks noChangeArrowheads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5367" y="2931"/>
                                              <a:ext cx="495" cy="48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solidFill>
                                              <a:srgbClr val="FFFF00"/>
                                            </a:solidFill>
                                            <a:ln w="9525">
                                              <a:noFill/>
                                              <a:miter lim="800000"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 lIns="48031" tIns="0" rIns="48031" bIns="0"/>
                                            <a:lstStyle/>
                                            <a:p>
                                              <a:pPr algn="ctr" defTabSz="1279525"/>
                                              <a:r>
                                                <a:rPr lang="ru-RU" sz="700">
                                                  <a:solidFill>
                                                    <a:srgbClr val="000000"/>
                                                  </a:solidFill>
                                                </a:rPr>
                                                <a:t>Регнум</a:t>
                                              </a:r>
                                              <a:endParaRPr lang="ru-RU" sz="2700">
                                                <a:latin typeface="Times New Roman" pitchFamily="18" charset="0"/>
                                              </a:endParaRPr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8720" name="Line 318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5367" y="2835"/>
                                              <a:ext cx="495" cy="0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19050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8721" name="Line 319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5367" y="2883"/>
                                              <a:ext cx="495" cy="0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3175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8722" name="Line 320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5367" y="2931"/>
                                              <a:ext cx="495" cy="0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3175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8723" name="Line 321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5367" y="2700"/>
                                              <a:ext cx="0" cy="279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19050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8724" name="Line 322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5862" y="2700"/>
                                              <a:ext cx="0" cy="279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19050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8725" name="Line 323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5367" y="2700"/>
                                              <a:ext cx="495" cy="0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19050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8726" name="Line 324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5367" y="2979"/>
                                              <a:ext cx="495" cy="0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19050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</p:grpSp>
                                    </p:grpSp>
                                  </p:grpSp>
                                  <p:grpSp>
                                    <p:nvGrpSpPr>
                                      <p:cNvPr id="68644" name="Group 325"/>
                                      <p:cNvGrpSpPr>
                                        <a:grpSpLocks/>
                                      </p:cNvGrpSpPr>
                                      <p:nvPr/>
                                    </p:nvGrpSpPr>
                                    <p:grpSpPr bwMode="auto">
                                      <a:xfrm>
                                        <a:off x="3574" y="2704"/>
                                        <a:ext cx="385" cy="307"/>
                                        <a:chOff x="3570" y="2703"/>
                                        <a:chExt cx="385" cy="307"/>
                                      </a:xfrm>
                                    </p:grpSpPr>
                                    <p:sp>
                                      <p:nvSpPr>
                                        <p:cNvPr id="68645" name="Rectangle 326"/>
                                        <p:cNvSpPr>
                                          <a:spLocks noChangeArrowheads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3570" y="2703"/>
                                          <a:ext cx="385" cy="67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rgbClr val="FFFF00"/>
                                        </a:solidFill>
                                        <a:ln w="9525">
                                          <a:noFill/>
                                          <a:miter lim="800000"/>
                                          <a:headEnd/>
                                          <a:tailEnd/>
                                        </a:ln>
                                      </p:spPr>
                                      <p:txBody>
                                        <a:bodyPr lIns="48027" tIns="0" rIns="48027" bIns="0"/>
                                        <a:lstStyle/>
                                        <a:p>
                                          <a:pPr algn="ctr" defTabSz="1279525"/>
                                          <a:r>
                                            <a:rPr lang="ru-RU" sz="800" b="1">
                                              <a:latin typeface="Times New Roman" pitchFamily="18" charset="0"/>
                                            </a:rPr>
                                            <a:t>Телевидение</a:t>
                                          </a:r>
                                          <a:endParaRPr lang="ru-RU" sz="2700">
                                            <a:latin typeface="Times New Roman" pitchFamily="18" charset="0"/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68646" name="Rectangle 327"/>
                                        <p:cNvSpPr>
                                          <a:spLocks noChangeArrowheads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3570" y="2770"/>
                                          <a:ext cx="385" cy="48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rgbClr val="FFFF00"/>
                                        </a:solidFill>
                                        <a:ln w="9525">
                                          <a:noFill/>
                                          <a:miter lim="800000"/>
                                          <a:headEnd/>
                                          <a:tailEnd/>
                                        </a:ln>
                                      </p:spPr>
                                      <p:txBody>
                                        <a:bodyPr lIns="48027" tIns="0" rIns="48027" bIns="0"/>
                                        <a:lstStyle/>
                                        <a:p>
                                          <a:pPr algn="ctr" defTabSz="1279525"/>
                                          <a:r>
                                            <a:rPr lang="ru-RU" sz="700">
                                              <a:solidFill>
                                                <a:srgbClr val="000000"/>
                                              </a:solidFill>
                                              <a:latin typeface="Times New Roman" pitchFamily="18" charset="0"/>
                                            </a:rPr>
                                            <a:t>«Россия»</a:t>
                                          </a:r>
                                          <a:endParaRPr lang="ru-RU" sz="2700">
                                            <a:latin typeface="Times New Roman" pitchFamily="18" charset="0"/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68647" name="Rectangle 328"/>
                                        <p:cNvSpPr>
                                          <a:spLocks noChangeArrowheads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3570" y="2818"/>
                                          <a:ext cx="385" cy="48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rgbClr val="FFFF00"/>
                                        </a:solidFill>
                                        <a:ln w="9525">
                                          <a:noFill/>
                                          <a:miter lim="800000"/>
                                          <a:headEnd/>
                                          <a:tailEnd/>
                                        </a:ln>
                                      </p:spPr>
                                      <p:txBody>
                                        <a:bodyPr lIns="48027" tIns="0" rIns="48027" bIns="0"/>
                                        <a:lstStyle/>
                                        <a:p>
                                          <a:pPr algn="ctr" defTabSz="1279525"/>
                                          <a:r>
                                            <a:rPr lang="ru-RU" sz="700">
                                              <a:solidFill>
                                                <a:srgbClr val="000000"/>
                                              </a:solidFill>
                                              <a:latin typeface="Times New Roman" pitchFamily="18" charset="0"/>
                                            </a:rPr>
                                            <a:t>«Первый канал»</a:t>
                                          </a:r>
                                          <a:endParaRPr lang="ru-RU" sz="2700">
                                            <a:latin typeface="Times New Roman" pitchFamily="18" charset="0"/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68648" name="Rectangle 329"/>
                                        <p:cNvSpPr>
                                          <a:spLocks noChangeArrowheads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3570" y="2866"/>
                                          <a:ext cx="385" cy="48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rgbClr val="FFFF00"/>
                                        </a:solidFill>
                                        <a:ln w="9525">
                                          <a:noFill/>
                                          <a:miter lim="800000"/>
                                          <a:headEnd/>
                                          <a:tailEnd/>
                                        </a:ln>
                                      </p:spPr>
                                      <p:txBody>
                                        <a:bodyPr lIns="48027" tIns="0" rIns="48027" bIns="0"/>
                                        <a:lstStyle/>
                                        <a:p>
                                          <a:pPr algn="ctr" defTabSz="1279525"/>
                                          <a:r>
                                            <a:rPr lang="ru-RU" sz="700">
                                              <a:solidFill>
                                                <a:srgbClr val="000000"/>
                                              </a:solidFill>
                                              <a:latin typeface="Times New Roman" pitchFamily="18" charset="0"/>
                                            </a:rPr>
                                            <a:t>«Вести 24»</a:t>
                                          </a:r>
                                          <a:endParaRPr lang="ru-RU" sz="2700">
                                            <a:latin typeface="Times New Roman" pitchFamily="18" charset="0"/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68649" name="Rectangle 330"/>
                                        <p:cNvSpPr>
                                          <a:spLocks noChangeArrowheads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3570" y="2914"/>
                                          <a:ext cx="385" cy="48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rgbClr val="FFFF00"/>
                                        </a:solidFill>
                                        <a:ln w="9525">
                                          <a:noFill/>
                                          <a:miter lim="800000"/>
                                          <a:headEnd/>
                                          <a:tailEnd/>
                                        </a:ln>
                                      </p:spPr>
                                      <p:txBody>
                                        <a:bodyPr lIns="48027" tIns="0" rIns="48027" bIns="0"/>
                                        <a:lstStyle/>
                                        <a:p>
                                          <a:pPr algn="ctr" defTabSz="1279525"/>
                                          <a:r>
                                            <a:rPr lang="ru-RU" sz="700">
                                              <a:solidFill>
                                                <a:srgbClr val="000000"/>
                                              </a:solidFill>
                                              <a:latin typeface="Times New Roman" pitchFamily="18" charset="0"/>
                                            </a:rPr>
                                            <a:t>«НТВ»</a:t>
                                          </a:r>
                                          <a:endParaRPr lang="ru-RU" sz="2700">
                                            <a:latin typeface="Times New Roman" pitchFamily="18" charset="0"/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68650" name="Rectangle 331"/>
                                        <p:cNvSpPr>
                                          <a:spLocks noChangeArrowheads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3570" y="2962"/>
                                          <a:ext cx="385" cy="48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rgbClr val="FFFF00"/>
                                        </a:solidFill>
                                        <a:ln w="9525">
                                          <a:noFill/>
                                          <a:miter lim="800000"/>
                                          <a:headEnd/>
                                          <a:tailEnd/>
                                        </a:ln>
                                      </p:spPr>
                                      <p:txBody>
                                        <a:bodyPr lIns="48027" tIns="0" rIns="48027" bIns="0"/>
                                        <a:lstStyle/>
                                        <a:p>
                                          <a:pPr algn="ctr" defTabSz="1279525"/>
                                          <a:r>
                                            <a:rPr lang="ru-RU" sz="700">
                                              <a:solidFill>
                                                <a:srgbClr val="000000"/>
                                              </a:solidFill>
                                              <a:latin typeface="Times New Roman" pitchFamily="18" charset="0"/>
                                            </a:rPr>
                                            <a:t>«Пятый канал»</a:t>
                                          </a:r>
                                          <a:endParaRPr lang="ru-RU" sz="2700">
                                            <a:latin typeface="Times New Roman" pitchFamily="18" charset="0"/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68651" name="Line 332"/>
                                        <p:cNvSpPr>
                                          <a:spLocks noChangeShapeType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3570" y="2770"/>
                                          <a:ext cx="385" cy="0"/>
                                        </a:xfrm>
                                        <a:prstGeom prst="line">
                                          <a:avLst/>
                                        </a:prstGeom>
                                        <a:noFill/>
                                        <a:ln w="19050" algn="ctr">
                                          <a:solidFill>
                                            <a:schemeClr val="tx1"/>
                                          </a:solidFill>
                                          <a:round/>
                                          <a:headEnd/>
                                          <a:tailEnd/>
                                        </a:ln>
                                      </p:spPr>
                                      <p:txBody>
                                        <a:bodyPr/>
                                        <a:lstStyle/>
                                        <a:p>
                                          <a:endParaRPr lang="ru-RU"/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68652" name="Line 333"/>
                                        <p:cNvSpPr>
                                          <a:spLocks noChangeShapeType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3570" y="2818"/>
                                          <a:ext cx="385" cy="0"/>
                                        </a:xfrm>
                                        <a:prstGeom prst="line">
                                          <a:avLst/>
                                        </a:prstGeom>
                                        <a:noFill/>
                                        <a:ln w="3175" algn="ctr">
                                          <a:solidFill>
                                            <a:schemeClr val="tx1"/>
                                          </a:solidFill>
                                          <a:round/>
                                          <a:headEnd/>
                                          <a:tailEnd/>
                                        </a:ln>
                                      </p:spPr>
                                      <p:txBody>
                                        <a:bodyPr/>
                                        <a:lstStyle/>
                                        <a:p>
                                          <a:endParaRPr lang="ru-RU"/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68653" name="Line 334"/>
                                        <p:cNvSpPr>
                                          <a:spLocks noChangeShapeType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3570" y="2866"/>
                                          <a:ext cx="385" cy="0"/>
                                        </a:xfrm>
                                        <a:prstGeom prst="line">
                                          <a:avLst/>
                                        </a:prstGeom>
                                        <a:noFill/>
                                        <a:ln w="3175" algn="ctr">
                                          <a:solidFill>
                                            <a:schemeClr val="tx1"/>
                                          </a:solidFill>
                                          <a:round/>
                                          <a:headEnd/>
                                          <a:tailEnd/>
                                        </a:ln>
                                      </p:spPr>
                                      <p:txBody>
                                        <a:bodyPr/>
                                        <a:lstStyle/>
                                        <a:p>
                                          <a:endParaRPr lang="ru-RU"/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68654" name="Line 335"/>
                                        <p:cNvSpPr>
                                          <a:spLocks noChangeShapeType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3570" y="2914"/>
                                          <a:ext cx="385" cy="0"/>
                                        </a:xfrm>
                                        <a:prstGeom prst="line">
                                          <a:avLst/>
                                        </a:prstGeom>
                                        <a:noFill/>
                                        <a:ln w="3175" algn="ctr">
                                          <a:solidFill>
                                            <a:schemeClr val="tx1"/>
                                          </a:solidFill>
                                          <a:round/>
                                          <a:headEnd/>
                                          <a:tailEnd/>
                                        </a:ln>
                                      </p:spPr>
                                      <p:txBody>
                                        <a:bodyPr/>
                                        <a:lstStyle/>
                                        <a:p>
                                          <a:endParaRPr lang="ru-RU"/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68655" name="Line 336"/>
                                        <p:cNvSpPr>
                                          <a:spLocks noChangeShapeType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3570" y="2962"/>
                                          <a:ext cx="385" cy="0"/>
                                        </a:xfrm>
                                        <a:prstGeom prst="line">
                                          <a:avLst/>
                                        </a:prstGeom>
                                        <a:noFill/>
                                        <a:ln w="3175" algn="ctr">
                                          <a:solidFill>
                                            <a:schemeClr val="tx1"/>
                                          </a:solidFill>
                                          <a:round/>
                                          <a:headEnd/>
                                          <a:tailEnd/>
                                        </a:ln>
                                      </p:spPr>
                                      <p:txBody>
                                        <a:bodyPr/>
                                        <a:lstStyle/>
                                        <a:p>
                                          <a:endParaRPr lang="ru-RU"/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68656" name="Line 337"/>
                                        <p:cNvSpPr>
                                          <a:spLocks noChangeShapeType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3570" y="2703"/>
                                          <a:ext cx="0" cy="307"/>
                                        </a:xfrm>
                                        <a:prstGeom prst="line">
                                          <a:avLst/>
                                        </a:prstGeom>
                                        <a:noFill/>
                                        <a:ln w="19050" algn="ctr">
                                          <a:solidFill>
                                            <a:schemeClr val="tx1"/>
                                          </a:solidFill>
                                          <a:round/>
                                          <a:headEnd/>
                                          <a:tailEnd/>
                                        </a:ln>
                                      </p:spPr>
                                      <p:txBody>
                                        <a:bodyPr/>
                                        <a:lstStyle/>
                                        <a:p>
                                          <a:endParaRPr lang="ru-RU"/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68657" name="Line 338"/>
                                        <p:cNvSpPr>
                                          <a:spLocks noChangeShapeType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3570" y="3010"/>
                                          <a:ext cx="385" cy="0"/>
                                        </a:xfrm>
                                        <a:prstGeom prst="line">
                                          <a:avLst/>
                                        </a:prstGeom>
                                        <a:noFill/>
                                        <a:ln w="19050" algn="ctr">
                                          <a:solidFill>
                                            <a:schemeClr val="tx1"/>
                                          </a:solidFill>
                                          <a:round/>
                                          <a:headEnd/>
                                          <a:tailEnd/>
                                        </a:ln>
                                      </p:spPr>
                                      <p:txBody>
                                        <a:bodyPr/>
                                        <a:lstStyle/>
                                        <a:p>
                                          <a:endParaRPr lang="ru-RU"/>
                                        </a:p>
                                      </p:txBody>
                                    </p:sp>
                                  </p:grpSp>
                                </p:grpSp>
                              </p:grpSp>
                            </p:grpSp>
                          </p:grpSp>
                        </p:grpSp>
                      </p:grpSp>
                    </p:grpSp>
                  </p:grpSp>
                </p:grpSp>
              </p:grpSp>
            </p:grpSp>
          </p:grpSp>
          <p:sp>
            <p:nvSpPr>
              <p:cNvPr id="68619" name="Rectangle 24"/>
              <p:cNvSpPr>
                <a:spLocks noChangeArrowheads="1"/>
              </p:cNvSpPr>
              <p:nvPr/>
            </p:nvSpPr>
            <p:spPr bwMode="auto">
              <a:xfrm>
                <a:off x="6391" y="1345"/>
                <a:ext cx="1542" cy="182"/>
              </a:xfrm>
              <a:prstGeom prst="rect">
                <a:avLst/>
              </a:prstGeom>
              <a:solidFill>
                <a:srgbClr val="99CCFF"/>
              </a:solidFill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121156" tIns="60579" rIns="121156" bIns="60579"/>
              <a:lstStyle/>
              <a:p>
                <a:pPr algn="ctr" defTabSz="1279525"/>
                <a:r>
                  <a:rPr lang="ru-RU" sz="800"/>
                  <a:t>Губернатор Новосибирской области</a:t>
                </a:r>
                <a:endParaRPr lang="ru-RU" sz="2700">
                  <a:latin typeface="Times New Roman" pitchFamily="18" charset="0"/>
                </a:endParaRPr>
              </a:p>
            </p:txBody>
          </p:sp>
        </p:grpSp>
        <p:sp>
          <p:nvSpPr>
            <p:cNvPr id="68617" name="Rectangle 41"/>
            <p:cNvSpPr>
              <a:spLocks noChangeArrowheads="1"/>
            </p:cNvSpPr>
            <p:nvPr/>
          </p:nvSpPr>
          <p:spPr bwMode="auto">
            <a:xfrm>
              <a:off x="6391" y="1527"/>
              <a:ext cx="1542" cy="186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121156" tIns="60579" rIns="121156" bIns="60579"/>
            <a:lstStyle/>
            <a:p>
              <a:pPr algn="ctr" defTabSz="1279525"/>
              <a:r>
                <a:rPr lang="ru-RU" sz="1100"/>
                <a:t>КЧС Новосибирской области</a:t>
              </a:r>
              <a:endParaRPr lang="ru-RU" sz="2700">
                <a:latin typeface="Times New Roman" pitchFamily="18" charset="0"/>
              </a:endParaRPr>
            </a:p>
          </p:txBody>
        </p:sp>
      </p:grpSp>
      <p:sp>
        <p:nvSpPr>
          <p:cNvPr id="68614" name="Rectangle 341"/>
          <p:cNvSpPr>
            <a:spLocks noGrp="1" noChangeArrowheads="1"/>
          </p:cNvSpPr>
          <p:nvPr>
            <p:ph type="title" idx="4294967295"/>
          </p:nvPr>
        </p:nvSpPr>
        <p:spPr>
          <a:xfrm>
            <a:off x="639763" y="384175"/>
            <a:ext cx="11522075" cy="744538"/>
          </a:xfrm>
        </p:spPr>
        <p:txBody>
          <a:bodyPr/>
          <a:lstStyle/>
          <a:p>
            <a:pPr eaLnBrk="1" hangingPunct="1"/>
            <a:r>
              <a:rPr lang="ru-RU" sz="1400" smtClean="0">
                <a:solidFill>
                  <a:schemeClr val="tx1"/>
                </a:solidFill>
              </a:rPr>
              <a:t>Структура оповещения и информирования населения</a:t>
            </a:r>
          </a:p>
        </p:txBody>
      </p:sp>
      <p:sp>
        <p:nvSpPr>
          <p:cNvPr id="68615" name="Rectangle 342"/>
          <p:cNvSpPr>
            <a:spLocks noChangeArrowheads="1"/>
          </p:cNvSpPr>
          <p:nvPr/>
        </p:nvSpPr>
        <p:spPr bwMode="auto">
          <a:xfrm>
            <a:off x="0" y="-1588"/>
            <a:ext cx="12806363" cy="1130301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wrap="none" lIns="90754" tIns="45389" rIns="90754" bIns="45389" anchor="ctr"/>
          <a:lstStyle/>
          <a:p>
            <a:pPr algn="ctr" defTabSz="1279525"/>
            <a:r>
              <a:rPr lang="ru-RU" sz="3100">
                <a:solidFill>
                  <a:srgbClr val="000000"/>
                </a:solidFill>
                <a:latin typeface="Times New Roman" pitchFamily="18" charset="0"/>
              </a:rPr>
              <a:t>Структура оповещения и информирования населения в случае ЧС </a:t>
            </a:r>
          </a:p>
          <a:p>
            <a:pPr algn="ctr" defTabSz="1279525"/>
            <a:r>
              <a:rPr lang="ru-RU" sz="3100">
                <a:solidFill>
                  <a:srgbClr val="000000"/>
                </a:solidFill>
                <a:latin typeface="Times New Roman" pitchFamily="18" charset="0"/>
              </a:rPr>
              <a:t>(социально значимого происшествия)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100" smtClean="0"/>
              <a:t>План организации оповещения населения</a:t>
            </a:r>
          </a:p>
        </p:txBody>
      </p:sp>
      <p:pic>
        <p:nvPicPr>
          <p:cNvPr id="6963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54038"/>
            <a:ext cx="12801600" cy="904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0" y="0"/>
            <a:ext cx="12801600" cy="546100"/>
          </a:xfrm>
          <a:prstGeom prst="rect">
            <a:avLst/>
          </a:prstGeom>
          <a:solidFill>
            <a:srgbClr val="DDDDDD"/>
          </a:solidFill>
          <a:ln w="57150" cmpd="thickThin">
            <a:noFill/>
            <a:miter lim="800000"/>
            <a:headEnd/>
            <a:tailEnd/>
          </a:ln>
        </p:spPr>
        <p:txBody>
          <a:bodyPr lIns="73527" tIns="36816" rIns="73527" bIns="36816">
            <a:spAutoFit/>
          </a:bodyPr>
          <a:lstStyle/>
          <a:p>
            <a:pPr algn="ctr" defTabSz="754063"/>
            <a:r>
              <a:rPr lang="ru-RU" sz="3100">
                <a:latin typeface="Times New Roman" pitchFamily="18" charset="0"/>
                <a:cs typeface="Times New Roman" pitchFamily="18" charset="0"/>
              </a:rPr>
              <a:t>Организация оповещения населения</a:t>
            </a:r>
          </a:p>
        </p:txBody>
      </p:sp>
      <p:sp>
        <p:nvSpPr>
          <p:cNvPr id="69637" name="Text Box 5"/>
          <p:cNvSpPr txBox="1">
            <a:spLocks noChangeArrowheads="1"/>
          </p:cNvSpPr>
          <p:nvPr/>
        </p:nvSpPr>
        <p:spPr bwMode="auto">
          <a:xfrm>
            <a:off x="1254125" y="5221288"/>
            <a:ext cx="758825" cy="19526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24" tIns="36812" rIns="73524" bIns="36812">
            <a:spAutoFit/>
          </a:bodyPr>
          <a:lstStyle/>
          <a:p>
            <a:pPr algn="ctr" defTabSz="754063" eaLnBrk="0" hangingPunct="0"/>
            <a:r>
              <a:rPr lang="ru-RU" sz="800" i="1"/>
              <a:t>Татарск</a:t>
            </a:r>
          </a:p>
        </p:txBody>
      </p:sp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954088" y="4391025"/>
            <a:ext cx="881062" cy="1968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24" tIns="36812" rIns="73524" bIns="36812">
            <a:spAutoFit/>
          </a:bodyPr>
          <a:lstStyle/>
          <a:p>
            <a:pPr algn="ctr" defTabSz="754063" eaLnBrk="0" hangingPunct="0"/>
            <a:r>
              <a:rPr lang="ru-RU" sz="800" i="1"/>
              <a:t>Усть-Тарка</a:t>
            </a:r>
          </a:p>
        </p:txBody>
      </p:sp>
      <p:sp>
        <p:nvSpPr>
          <p:cNvPr id="69639" name="Text Box 7"/>
          <p:cNvSpPr txBox="1">
            <a:spLocks noChangeArrowheads="1"/>
          </p:cNvSpPr>
          <p:nvPr/>
        </p:nvSpPr>
        <p:spPr bwMode="auto">
          <a:xfrm>
            <a:off x="2490788" y="7658100"/>
            <a:ext cx="685800" cy="1968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24" tIns="36812" rIns="73524" bIns="36812">
            <a:spAutoFit/>
          </a:bodyPr>
          <a:lstStyle/>
          <a:p>
            <a:pPr algn="ctr" defTabSz="754063" eaLnBrk="0" hangingPunct="0"/>
            <a:r>
              <a:rPr lang="ru-RU" sz="800" i="1"/>
              <a:t>Баган</a:t>
            </a:r>
          </a:p>
        </p:txBody>
      </p:sp>
      <p:sp>
        <p:nvSpPr>
          <p:cNvPr id="69640" name="Text Box 8"/>
          <p:cNvSpPr txBox="1">
            <a:spLocks noChangeArrowheads="1"/>
          </p:cNvSpPr>
          <p:nvPr/>
        </p:nvSpPr>
        <p:spPr bwMode="auto">
          <a:xfrm>
            <a:off x="3857625" y="8588375"/>
            <a:ext cx="685800" cy="1952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24" tIns="36812" rIns="73524" bIns="36812">
            <a:spAutoFit/>
          </a:bodyPr>
          <a:lstStyle/>
          <a:p>
            <a:pPr algn="ctr" defTabSz="754063" eaLnBrk="0" hangingPunct="0"/>
            <a:r>
              <a:rPr lang="ru-RU" sz="800" i="1"/>
              <a:t>Карасук</a:t>
            </a:r>
          </a:p>
        </p:txBody>
      </p:sp>
      <p:sp>
        <p:nvSpPr>
          <p:cNvPr id="69641" name="Text Box 9"/>
          <p:cNvSpPr txBox="1">
            <a:spLocks noChangeArrowheads="1"/>
          </p:cNvSpPr>
          <p:nvPr/>
        </p:nvSpPr>
        <p:spPr bwMode="auto">
          <a:xfrm>
            <a:off x="11623675" y="7162800"/>
            <a:ext cx="990600" cy="1952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24" tIns="36812" rIns="73524" bIns="36812">
            <a:spAutoFit/>
          </a:bodyPr>
          <a:lstStyle/>
          <a:p>
            <a:pPr algn="ctr" defTabSz="754063" eaLnBrk="0" hangingPunct="0"/>
            <a:r>
              <a:rPr lang="ru-RU" sz="800" i="1"/>
              <a:t>Маслянино</a:t>
            </a:r>
          </a:p>
        </p:txBody>
      </p:sp>
      <p:sp>
        <p:nvSpPr>
          <p:cNvPr id="69642" name="Text Box 10"/>
          <p:cNvSpPr txBox="1">
            <a:spLocks noChangeArrowheads="1"/>
          </p:cNvSpPr>
          <p:nvPr/>
        </p:nvSpPr>
        <p:spPr bwMode="auto">
          <a:xfrm>
            <a:off x="2271713" y="4076700"/>
            <a:ext cx="838200" cy="1952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24" tIns="36812" rIns="73524" bIns="36812">
            <a:spAutoFit/>
          </a:bodyPr>
          <a:lstStyle/>
          <a:p>
            <a:pPr algn="ctr" defTabSz="754063" eaLnBrk="0" hangingPunct="0"/>
            <a:r>
              <a:rPr lang="ru-RU" sz="800" i="1"/>
              <a:t>Венгерово</a:t>
            </a:r>
          </a:p>
        </p:txBody>
      </p:sp>
      <p:sp>
        <p:nvSpPr>
          <p:cNvPr id="69643" name="Text Box 11"/>
          <p:cNvSpPr txBox="1">
            <a:spLocks noChangeArrowheads="1"/>
          </p:cNvSpPr>
          <p:nvPr/>
        </p:nvSpPr>
        <p:spPr bwMode="auto">
          <a:xfrm>
            <a:off x="2105025" y="2179638"/>
            <a:ext cx="919163" cy="1968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24" tIns="36812" rIns="73524" bIns="36812">
            <a:spAutoFit/>
          </a:bodyPr>
          <a:lstStyle/>
          <a:p>
            <a:pPr algn="ctr" defTabSz="754063" eaLnBrk="0" hangingPunct="0"/>
            <a:r>
              <a:rPr lang="ru-RU" sz="800" i="1"/>
              <a:t>Кыштовка</a:t>
            </a:r>
          </a:p>
        </p:txBody>
      </p:sp>
      <p:sp>
        <p:nvSpPr>
          <p:cNvPr id="69644" name="Text Box 12"/>
          <p:cNvSpPr txBox="1">
            <a:spLocks noChangeArrowheads="1"/>
          </p:cNvSpPr>
          <p:nvPr/>
        </p:nvSpPr>
        <p:spPr bwMode="auto">
          <a:xfrm>
            <a:off x="11936413" y="4457700"/>
            <a:ext cx="836612" cy="1968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24" tIns="36812" rIns="73524" bIns="36812">
            <a:spAutoFit/>
          </a:bodyPr>
          <a:lstStyle/>
          <a:p>
            <a:pPr algn="ctr" defTabSz="754063" eaLnBrk="0" hangingPunct="0"/>
            <a:r>
              <a:rPr lang="ru-RU" sz="800" i="1"/>
              <a:t>Болотное</a:t>
            </a:r>
          </a:p>
        </p:txBody>
      </p:sp>
      <p:sp>
        <p:nvSpPr>
          <p:cNvPr id="69645" name="Text Box 13"/>
          <p:cNvSpPr txBox="1">
            <a:spLocks noChangeArrowheads="1"/>
          </p:cNvSpPr>
          <p:nvPr/>
        </p:nvSpPr>
        <p:spPr bwMode="auto">
          <a:xfrm>
            <a:off x="4343400" y="2676525"/>
            <a:ext cx="684213" cy="1952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24" tIns="36812" rIns="73524" bIns="36812">
            <a:spAutoFit/>
          </a:bodyPr>
          <a:lstStyle/>
          <a:p>
            <a:pPr algn="ctr" defTabSz="754063" eaLnBrk="0" hangingPunct="0"/>
            <a:r>
              <a:rPr lang="ru-RU" sz="800" i="1"/>
              <a:t>Северное</a:t>
            </a:r>
          </a:p>
        </p:txBody>
      </p:sp>
      <p:sp>
        <p:nvSpPr>
          <p:cNvPr id="69646" name="Text Box 14"/>
          <p:cNvSpPr txBox="1">
            <a:spLocks noChangeArrowheads="1"/>
          </p:cNvSpPr>
          <p:nvPr/>
        </p:nvSpPr>
        <p:spPr bwMode="auto">
          <a:xfrm>
            <a:off x="9755188" y="4821238"/>
            <a:ext cx="836612" cy="19526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24" tIns="36812" rIns="73524" bIns="36812">
            <a:spAutoFit/>
          </a:bodyPr>
          <a:lstStyle/>
          <a:p>
            <a:pPr algn="ctr" defTabSz="754063" eaLnBrk="0" hangingPunct="0"/>
            <a:r>
              <a:rPr lang="ru-RU" sz="800" i="1"/>
              <a:t>Колывань</a:t>
            </a:r>
          </a:p>
        </p:txBody>
      </p:sp>
      <p:grpSp>
        <p:nvGrpSpPr>
          <p:cNvPr id="69647" name="Group 15"/>
          <p:cNvGrpSpPr>
            <a:grpSpLocks/>
          </p:cNvGrpSpPr>
          <p:nvPr/>
        </p:nvGrpSpPr>
        <p:grpSpPr bwMode="auto">
          <a:xfrm>
            <a:off x="1906588" y="2487613"/>
            <a:ext cx="227012" cy="225425"/>
            <a:chOff x="4032" y="3192"/>
            <a:chExt cx="96" cy="143"/>
          </a:xfrm>
        </p:grpSpPr>
        <p:sp>
          <p:nvSpPr>
            <p:cNvPr id="69988" name="Rectangle 16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989" name="Rectangle 17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9648" name="Group 18"/>
          <p:cNvGrpSpPr>
            <a:grpSpLocks/>
          </p:cNvGrpSpPr>
          <p:nvPr/>
        </p:nvGrpSpPr>
        <p:grpSpPr bwMode="auto">
          <a:xfrm>
            <a:off x="760413" y="4646613"/>
            <a:ext cx="230187" cy="230187"/>
            <a:chOff x="4032" y="3192"/>
            <a:chExt cx="96" cy="143"/>
          </a:xfrm>
        </p:grpSpPr>
        <p:sp>
          <p:nvSpPr>
            <p:cNvPr id="69986" name="Rectangle 19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987" name="Rectangle 20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9649" name="Group 21"/>
          <p:cNvGrpSpPr>
            <a:grpSpLocks/>
          </p:cNvGrpSpPr>
          <p:nvPr/>
        </p:nvGrpSpPr>
        <p:grpSpPr bwMode="auto">
          <a:xfrm>
            <a:off x="1827213" y="6629400"/>
            <a:ext cx="230187" cy="228600"/>
            <a:chOff x="4032" y="3192"/>
            <a:chExt cx="96" cy="143"/>
          </a:xfrm>
        </p:grpSpPr>
        <p:sp>
          <p:nvSpPr>
            <p:cNvPr id="69984" name="Rectangle 22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985" name="Rectangle 23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9650" name="Group 24"/>
          <p:cNvGrpSpPr>
            <a:grpSpLocks/>
          </p:cNvGrpSpPr>
          <p:nvPr/>
        </p:nvGrpSpPr>
        <p:grpSpPr bwMode="auto">
          <a:xfrm>
            <a:off x="3810000" y="8305800"/>
            <a:ext cx="230188" cy="228600"/>
            <a:chOff x="4032" y="3192"/>
            <a:chExt cx="96" cy="143"/>
          </a:xfrm>
        </p:grpSpPr>
        <p:sp>
          <p:nvSpPr>
            <p:cNvPr id="69982" name="Rectangle 25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983" name="Rectangle 26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9651" name="Group 27"/>
          <p:cNvGrpSpPr>
            <a:grpSpLocks/>
          </p:cNvGrpSpPr>
          <p:nvPr/>
        </p:nvGrpSpPr>
        <p:grpSpPr bwMode="auto">
          <a:xfrm>
            <a:off x="2894013" y="7346950"/>
            <a:ext cx="230187" cy="230188"/>
            <a:chOff x="4032" y="3192"/>
            <a:chExt cx="96" cy="143"/>
          </a:xfrm>
        </p:grpSpPr>
        <p:sp>
          <p:nvSpPr>
            <p:cNvPr id="69980" name="Rectangle 28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981" name="Rectangle 29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9652" name="Group 30"/>
          <p:cNvGrpSpPr>
            <a:grpSpLocks/>
          </p:cNvGrpSpPr>
          <p:nvPr/>
        </p:nvGrpSpPr>
        <p:grpSpPr bwMode="auto">
          <a:xfrm>
            <a:off x="2057400" y="5334000"/>
            <a:ext cx="230188" cy="227013"/>
            <a:chOff x="4032" y="3192"/>
            <a:chExt cx="96" cy="143"/>
          </a:xfrm>
        </p:grpSpPr>
        <p:sp>
          <p:nvSpPr>
            <p:cNvPr id="69978" name="Rectangle 31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979" name="Rectangle 32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9653" name="Group 33"/>
          <p:cNvGrpSpPr>
            <a:grpSpLocks/>
          </p:cNvGrpSpPr>
          <p:nvPr/>
        </p:nvGrpSpPr>
        <p:grpSpPr bwMode="auto">
          <a:xfrm>
            <a:off x="5257800" y="8229600"/>
            <a:ext cx="230188" cy="228600"/>
            <a:chOff x="4032" y="3192"/>
            <a:chExt cx="96" cy="143"/>
          </a:xfrm>
        </p:grpSpPr>
        <p:sp>
          <p:nvSpPr>
            <p:cNvPr id="69976" name="Rectangle 34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977" name="Rectangle 35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9654" name="Group 36"/>
          <p:cNvGrpSpPr>
            <a:grpSpLocks/>
          </p:cNvGrpSpPr>
          <p:nvPr/>
        </p:nvGrpSpPr>
        <p:grpSpPr bwMode="auto">
          <a:xfrm>
            <a:off x="10895013" y="5257800"/>
            <a:ext cx="230187" cy="230188"/>
            <a:chOff x="4032" y="3192"/>
            <a:chExt cx="96" cy="143"/>
          </a:xfrm>
        </p:grpSpPr>
        <p:sp>
          <p:nvSpPr>
            <p:cNvPr id="69974" name="Rectangle 37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975" name="Rectangle 38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9655" name="Group 39"/>
          <p:cNvGrpSpPr>
            <a:grpSpLocks/>
          </p:cNvGrpSpPr>
          <p:nvPr/>
        </p:nvGrpSpPr>
        <p:grpSpPr bwMode="auto">
          <a:xfrm>
            <a:off x="11428413" y="4113213"/>
            <a:ext cx="230187" cy="230187"/>
            <a:chOff x="4032" y="3192"/>
            <a:chExt cx="96" cy="143"/>
          </a:xfrm>
        </p:grpSpPr>
        <p:sp>
          <p:nvSpPr>
            <p:cNvPr id="69972" name="Rectangle 40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973" name="Rectangle 41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9656" name="Group 42"/>
          <p:cNvGrpSpPr>
            <a:grpSpLocks/>
          </p:cNvGrpSpPr>
          <p:nvPr/>
        </p:nvGrpSpPr>
        <p:grpSpPr bwMode="auto">
          <a:xfrm>
            <a:off x="11201400" y="7162800"/>
            <a:ext cx="227013" cy="228600"/>
            <a:chOff x="4032" y="3192"/>
            <a:chExt cx="96" cy="143"/>
          </a:xfrm>
        </p:grpSpPr>
        <p:sp>
          <p:nvSpPr>
            <p:cNvPr id="69970" name="Rectangle 43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971" name="Rectangle 44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9657" name="Group 45"/>
          <p:cNvGrpSpPr>
            <a:grpSpLocks/>
          </p:cNvGrpSpPr>
          <p:nvPr/>
        </p:nvGrpSpPr>
        <p:grpSpPr bwMode="auto">
          <a:xfrm>
            <a:off x="9374188" y="4800600"/>
            <a:ext cx="227012" cy="228600"/>
            <a:chOff x="4032" y="3192"/>
            <a:chExt cx="96" cy="143"/>
          </a:xfrm>
        </p:grpSpPr>
        <p:sp>
          <p:nvSpPr>
            <p:cNvPr id="69968" name="Rectangle 46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969" name="Rectangle 47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9658" name="Line 48"/>
          <p:cNvSpPr>
            <a:spLocks noChangeShapeType="1"/>
          </p:cNvSpPr>
          <p:nvPr/>
        </p:nvSpPr>
        <p:spPr bwMode="auto">
          <a:xfrm flipV="1">
            <a:off x="6094413" y="5867400"/>
            <a:ext cx="3886200" cy="15240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9659" name="Line 49"/>
          <p:cNvSpPr>
            <a:spLocks noChangeShapeType="1"/>
          </p:cNvSpPr>
          <p:nvPr/>
        </p:nvSpPr>
        <p:spPr bwMode="auto">
          <a:xfrm flipH="1" flipV="1">
            <a:off x="9601200" y="4954588"/>
            <a:ext cx="457200" cy="758825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9660" name="Line 50"/>
          <p:cNvSpPr>
            <a:spLocks noChangeShapeType="1"/>
          </p:cNvSpPr>
          <p:nvPr/>
        </p:nvSpPr>
        <p:spPr bwMode="auto">
          <a:xfrm flipV="1">
            <a:off x="10134600" y="4267200"/>
            <a:ext cx="1293813" cy="1446213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9661" name="Line 51"/>
          <p:cNvSpPr>
            <a:spLocks noChangeShapeType="1"/>
          </p:cNvSpPr>
          <p:nvPr/>
        </p:nvSpPr>
        <p:spPr bwMode="auto">
          <a:xfrm flipV="1">
            <a:off x="10210800" y="5334000"/>
            <a:ext cx="684213" cy="5334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9662" name="Line 52"/>
          <p:cNvSpPr>
            <a:spLocks noChangeShapeType="1"/>
          </p:cNvSpPr>
          <p:nvPr/>
        </p:nvSpPr>
        <p:spPr bwMode="auto">
          <a:xfrm>
            <a:off x="10134600" y="5943600"/>
            <a:ext cx="1066800" cy="1370013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9663" name="Line 53"/>
          <p:cNvSpPr>
            <a:spLocks noChangeShapeType="1"/>
          </p:cNvSpPr>
          <p:nvPr/>
        </p:nvSpPr>
        <p:spPr bwMode="auto">
          <a:xfrm flipV="1">
            <a:off x="9067800" y="5867400"/>
            <a:ext cx="912813" cy="153988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9664" name="Line 54"/>
          <p:cNvSpPr>
            <a:spLocks noChangeShapeType="1"/>
          </p:cNvSpPr>
          <p:nvPr/>
        </p:nvSpPr>
        <p:spPr bwMode="auto">
          <a:xfrm flipH="1">
            <a:off x="8913813" y="5943600"/>
            <a:ext cx="1144587" cy="12192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9665" name="Line 55"/>
          <p:cNvSpPr>
            <a:spLocks noChangeShapeType="1"/>
          </p:cNvSpPr>
          <p:nvPr/>
        </p:nvSpPr>
        <p:spPr bwMode="auto">
          <a:xfrm>
            <a:off x="7694613" y="5867400"/>
            <a:ext cx="22860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9666" name="Text Box 56"/>
          <p:cNvSpPr txBox="1">
            <a:spLocks noChangeArrowheads="1"/>
          </p:cNvSpPr>
          <p:nvPr/>
        </p:nvSpPr>
        <p:spPr bwMode="auto">
          <a:xfrm>
            <a:off x="10491788" y="6554788"/>
            <a:ext cx="763587" cy="19526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24" tIns="36812" rIns="73524" bIns="36812">
            <a:spAutoFit/>
          </a:bodyPr>
          <a:lstStyle/>
          <a:p>
            <a:pPr algn="ctr" defTabSz="754063" eaLnBrk="0" hangingPunct="0"/>
            <a:r>
              <a:rPr lang="ru-RU" sz="800" i="1"/>
              <a:t>Искитим</a:t>
            </a:r>
          </a:p>
        </p:txBody>
      </p:sp>
      <p:sp>
        <p:nvSpPr>
          <p:cNvPr id="69667" name="Line 57"/>
          <p:cNvSpPr>
            <a:spLocks noChangeShapeType="1"/>
          </p:cNvSpPr>
          <p:nvPr/>
        </p:nvSpPr>
        <p:spPr bwMode="auto">
          <a:xfrm flipV="1">
            <a:off x="7240588" y="5867400"/>
            <a:ext cx="2740025" cy="1446213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9668" name="Line 58"/>
          <p:cNvSpPr>
            <a:spLocks noChangeShapeType="1"/>
          </p:cNvSpPr>
          <p:nvPr/>
        </p:nvSpPr>
        <p:spPr bwMode="auto">
          <a:xfrm>
            <a:off x="6173788" y="5029200"/>
            <a:ext cx="3806825" cy="7620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9669" name="Line 59"/>
          <p:cNvSpPr>
            <a:spLocks noChangeShapeType="1"/>
          </p:cNvSpPr>
          <p:nvPr/>
        </p:nvSpPr>
        <p:spPr bwMode="auto">
          <a:xfrm flipH="1" flipV="1">
            <a:off x="4343400" y="3124200"/>
            <a:ext cx="5715000" cy="2589213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9670" name="Line 60"/>
          <p:cNvSpPr>
            <a:spLocks noChangeShapeType="1"/>
          </p:cNvSpPr>
          <p:nvPr/>
        </p:nvSpPr>
        <p:spPr bwMode="auto">
          <a:xfrm flipH="1" flipV="1">
            <a:off x="2133600" y="2590800"/>
            <a:ext cx="7924800" cy="3122613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69671" name="Group 61"/>
          <p:cNvGrpSpPr>
            <a:grpSpLocks/>
          </p:cNvGrpSpPr>
          <p:nvPr/>
        </p:nvGrpSpPr>
        <p:grpSpPr bwMode="auto">
          <a:xfrm>
            <a:off x="9980613" y="5713413"/>
            <a:ext cx="230187" cy="230187"/>
            <a:chOff x="3552" y="2784"/>
            <a:chExt cx="96" cy="143"/>
          </a:xfrm>
        </p:grpSpPr>
        <p:sp>
          <p:nvSpPr>
            <p:cNvPr id="69966" name="Rectangle 62"/>
            <p:cNvSpPr>
              <a:spLocks noChangeArrowheads="1"/>
            </p:cNvSpPr>
            <p:nvPr/>
          </p:nvSpPr>
          <p:spPr bwMode="auto">
            <a:xfrm>
              <a:off x="3552" y="2784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967" name="Rectangle 63"/>
            <p:cNvSpPr>
              <a:spLocks noChangeArrowheads="1"/>
            </p:cNvSpPr>
            <p:nvPr/>
          </p:nvSpPr>
          <p:spPr bwMode="auto">
            <a:xfrm>
              <a:off x="3552" y="2880"/>
              <a:ext cx="96" cy="47"/>
            </a:xfrm>
            <a:prstGeom prst="rect">
              <a:avLst/>
            </a:prstGeom>
            <a:solidFill>
              <a:schemeClr val="tx2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9672" name="Line 64"/>
          <p:cNvSpPr>
            <a:spLocks noChangeShapeType="1"/>
          </p:cNvSpPr>
          <p:nvPr/>
        </p:nvSpPr>
        <p:spPr bwMode="auto">
          <a:xfrm flipH="1" flipV="1">
            <a:off x="990600" y="4800600"/>
            <a:ext cx="8990013" cy="9906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9673" name="Line 65"/>
          <p:cNvSpPr>
            <a:spLocks noChangeShapeType="1"/>
          </p:cNvSpPr>
          <p:nvPr/>
        </p:nvSpPr>
        <p:spPr bwMode="auto">
          <a:xfrm flipH="1" flipV="1">
            <a:off x="2287588" y="5487988"/>
            <a:ext cx="7693025" cy="303212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69674" name="Group 66"/>
          <p:cNvGrpSpPr>
            <a:grpSpLocks/>
          </p:cNvGrpSpPr>
          <p:nvPr/>
        </p:nvGrpSpPr>
        <p:grpSpPr bwMode="auto">
          <a:xfrm>
            <a:off x="2209800" y="4321175"/>
            <a:ext cx="230188" cy="225425"/>
            <a:chOff x="4032" y="3192"/>
            <a:chExt cx="96" cy="143"/>
          </a:xfrm>
        </p:grpSpPr>
        <p:sp>
          <p:nvSpPr>
            <p:cNvPr id="69964" name="Rectangle 67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965" name="Rectangle 68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9675" name="Line 69"/>
          <p:cNvSpPr>
            <a:spLocks noChangeShapeType="1"/>
          </p:cNvSpPr>
          <p:nvPr/>
        </p:nvSpPr>
        <p:spPr bwMode="auto">
          <a:xfrm flipH="1" flipV="1">
            <a:off x="2439988" y="4495800"/>
            <a:ext cx="7540625" cy="12954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9676" name="Line 70"/>
          <p:cNvSpPr>
            <a:spLocks noChangeShapeType="1"/>
          </p:cNvSpPr>
          <p:nvPr/>
        </p:nvSpPr>
        <p:spPr bwMode="auto">
          <a:xfrm flipH="1">
            <a:off x="4800600" y="5867400"/>
            <a:ext cx="5180013" cy="912813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9677" name="Line 71"/>
          <p:cNvSpPr>
            <a:spLocks noChangeShapeType="1"/>
          </p:cNvSpPr>
          <p:nvPr/>
        </p:nvSpPr>
        <p:spPr bwMode="auto">
          <a:xfrm>
            <a:off x="6707188" y="5638800"/>
            <a:ext cx="3273425" cy="1524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9678" name="Line 72"/>
          <p:cNvSpPr>
            <a:spLocks noChangeShapeType="1"/>
          </p:cNvSpPr>
          <p:nvPr/>
        </p:nvSpPr>
        <p:spPr bwMode="auto">
          <a:xfrm flipH="1">
            <a:off x="4040188" y="5867400"/>
            <a:ext cx="5940425" cy="25908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9679" name="Line 73"/>
          <p:cNvSpPr>
            <a:spLocks noChangeShapeType="1"/>
          </p:cNvSpPr>
          <p:nvPr/>
        </p:nvSpPr>
        <p:spPr bwMode="auto">
          <a:xfrm flipH="1">
            <a:off x="5487988" y="5867400"/>
            <a:ext cx="4492625" cy="2513013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9680" name="Line 74"/>
          <p:cNvSpPr>
            <a:spLocks noChangeShapeType="1"/>
          </p:cNvSpPr>
          <p:nvPr/>
        </p:nvSpPr>
        <p:spPr bwMode="auto">
          <a:xfrm flipH="1">
            <a:off x="3657600" y="5867400"/>
            <a:ext cx="6323013" cy="20574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9681" name="Line 75"/>
          <p:cNvSpPr>
            <a:spLocks noChangeShapeType="1"/>
          </p:cNvSpPr>
          <p:nvPr/>
        </p:nvSpPr>
        <p:spPr bwMode="auto">
          <a:xfrm flipH="1">
            <a:off x="3124200" y="5867400"/>
            <a:ext cx="6856413" cy="16002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9682" name="Line 76"/>
          <p:cNvSpPr>
            <a:spLocks noChangeShapeType="1"/>
          </p:cNvSpPr>
          <p:nvPr/>
        </p:nvSpPr>
        <p:spPr bwMode="auto">
          <a:xfrm flipH="1">
            <a:off x="2057400" y="5867400"/>
            <a:ext cx="7923213" cy="912813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9683" name="Line 77"/>
          <p:cNvSpPr>
            <a:spLocks noChangeShapeType="1"/>
          </p:cNvSpPr>
          <p:nvPr/>
        </p:nvSpPr>
        <p:spPr bwMode="auto">
          <a:xfrm flipH="1" flipV="1">
            <a:off x="1293813" y="5713413"/>
            <a:ext cx="8686800" cy="153987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9684" name="Text Box 78"/>
          <p:cNvSpPr txBox="1">
            <a:spLocks noChangeArrowheads="1"/>
          </p:cNvSpPr>
          <p:nvPr/>
        </p:nvSpPr>
        <p:spPr bwMode="auto">
          <a:xfrm>
            <a:off x="2894013" y="6958013"/>
            <a:ext cx="685800" cy="1968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24" tIns="36812" rIns="73524" bIns="36812">
            <a:spAutoFit/>
          </a:bodyPr>
          <a:lstStyle/>
          <a:p>
            <a:pPr algn="ctr" defTabSz="754063" eaLnBrk="0" hangingPunct="0"/>
            <a:r>
              <a:rPr lang="ru-RU" sz="800" i="1"/>
              <a:t>Купино</a:t>
            </a:r>
          </a:p>
        </p:txBody>
      </p:sp>
      <p:sp>
        <p:nvSpPr>
          <p:cNvPr id="69685" name="Text Box 79"/>
          <p:cNvSpPr txBox="1">
            <a:spLocks noChangeArrowheads="1"/>
          </p:cNvSpPr>
          <p:nvPr/>
        </p:nvSpPr>
        <p:spPr bwMode="auto">
          <a:xfrm>
            <a:off x="5910263" y="6829425"/>
            <a:ext cx="762000" cy="1952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24" tIns="36812" rIns="73524" bIns="36812">
            <a:spAutoFit/>
          </a:bodyPr>
          <a:lstStyle/>
          <a:p>
            <a:pPr algn="ctr" defTabSz="754063" eaLnBrk="0" hangingPunct="0"/>
            <a:r>
              <a:rPr lang="ru-RU" sz="800" i="1"/>
              <a:t>Довольное</a:t>
            </a:r>
          </a:p>
        </p:txBody>
      </p:sp>
      <p:grpSp>
        <p:nvGrpSpPr>
          <p:cNvPr id="69686" name="Group 80"/>
          <p:cNvGrpSpPr>
            <a:grpSpLocks/>
          </p:cNvGrpSpPr>
          <p:nvPr/>
        </p:nvGrpSpPr>
        <p:grpSpPr bwMode="auto">
          <a:xfrm>
            <a:off x="4573588" y="6672263"/>
            <a:ext cx="227012" cy="228600"/>
            <a:chOff x="4032" y="3192"/>
            <a:chExt cx="96" cy="143"/>
          </a:xfrm>
        </p:grpSpPr>
        <p:sp>
          <p:nvSpPr>
            <p:cNvPr id="69962" name="Rectangle 81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963" name="Rectangle 82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9687" name="Text Box 83"/>
          <p:cNvSpPr txBox="1">
            <a:spLocks noChangeArrowheads="1"/>
          </p:cNvSpPr>
          <p:nvPr/>
        </p:nvSpPr>
        <p:spPr bwMode="auto">
          <a:xfrm>
            <a:off x="3124200" y="4471988"/>
            <a:ext cx="836613" cy="1968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24" tIns="36812" rIns="73524" bIns="36812">
            <a:spAutoFit/>
          </a:bodyPr>
          <a:lstStyle/>
          <a:p>
            <a:pPr algn="ctr" defTabSz="754063" eaLnBrk="0" hangingPunct="0"/>
            <a:r>
              <a:rPr lang="ru-RU" sz="800" i="1"/>
              <a:t>Куйбышев</a:t>
            </a:r>
          </a:p>
        </p:txBody>
      </p:sp>
      <p:sp>
        <p:nvSpPr>
          <p:cNvPr id="69688" name="Text Box 84"/>
          <p:cNvSpPr txBox="1">
            <a:spLocks noChangeArrowheads="1"/>
          </p:cNvSpPr>
          <p:nvPr/>
        </p:nvSpPr>
        <p:spPr bwMode="auto">
          <a:xfrm>
            <a:off x="2246313" y="5043488"/>
            <a:ext cx="611187" cy="19526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24" tIns="36812" rIns="73524" bIns="36812">
            <a:spAutoFit/>
          </a:bodyPr>
          <a:lstStyle/>
          <a:p>
            <a:pPr algn="ctr" defTabSz="754063" eaLnBrk="0" hangingPunct="0"/>
            <a:r>
              <a:rPr lang="ru-RU" sz="800" i="1"/>
              <a:t>Чаны</a:t>
            </a:r>
          </a:p>
        </p:txBody>
      </p:sp>
      <p:sp>
        <p:nvSpPr>
          <p:cNvPr id="69689" name="Text Box 85"/>
          <p:cNvSpPr txBox="1">
            <a:spLocks noChangeArrowheads="1"/>
          </p:cNvSpPr>
          <p:nvPr/>
        </p:nvSpPr>
        <p:spPr bwMode="auto">
          <a:xfrm>
            <a:off x="2044700" y="6310313"/>
            <a:ext cx="998538" cy="19526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24" tIns="36812" rIns="73524" bIns="36812">
            <a:spAutoFit/>
          </a:bodyPr>
          <a:lstStyle/>
          <a:p>
            <a:pPr algn="ctr" defTabSz="754063" eaLnBrk="0" hangingPunct="0"/>
            <a:r>
              <a:rPr lang="ru-RU" sz="800" i="1"/>
              <a:t>Чистоозерное</a:t>
            </a:r>
          </a:p>
        </p:txBody>
      </p:sp>
      <p:grpSp>
        <p:nvGrpSpPr>
          <p:cNvPr id="69690" name="Group 86"/>
          <p:cNvGrpSpPr>
            <a:grpSpLocks/>
          </p:cNvGrpSpPr>
          <p:nvPr/>
        </p:nvGrpSpPr>
        <p:grpSpPr bwMode="auto">
          <a:xfrm>
            <a:off x="1066800" y="5562600"/>
            <a:ext cx="227013" cy="228600"/>
            <a:chOff x="4032" y="3192"/>
            <a:chExt cx="96" cy="143"/>
          </a:xfrm>
        </p:grpSpPr>
        <p:sp>
          <p:nvSpPr>
            <p:cNvPr id="69960" name="Rectangle 87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961" name="Rectangle 88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9691" name="Text Box 89"/>
          <p:cNvSpPr txBox="1">
            <a:spLocks noChangeArrowheads="1"/>
          </p:cNvSpPr>
          <p:nvPr/>
        </p:nvSpPr>
        <p:spPr bwMode="auto">
          <a:xfrm>
            <a:off x="3690938" y="6210300"/>
            <a:ext cx="763587" cy="1952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24" tIns="36812" rIns="73524" bIns="36812">
            <a:spAutoFit/>
          </a:bodyPr>
          <a:lstStyle/>
          <a:p>
            <a:pPr algn="ctr" defTabSz="754063" eaLnBrk="0" hangingPunct="0"/>
            <a:r>
              <a:rPr lang="ru-RU" sz="800" i="1"/>
              <a:t>Здвинск</a:t>
            </a:r>
          </a:p>
        </p:txBody>
      </p:sp>
      <p:sp>
        <p:nvSpPr>
          <p:cNvPr id="69692" name="Text Box 90"/>
          <p:cNvSpPr txBox="1">
            <a:spLocks noChangeArrowheads="1"/>
          </p:cNvSpPr>
          <p:nvPr/>
        </p:nvSpPr>
        <p:spPr bwMode="auto">
          <a:xfrm>
            <a:off x="6246813" y="7391400"/>
            <a:ext cx="533400" cy="1968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24" tIns="36812" rIns="73524" bIns="36812">
            <a:spAutoFit/>
          </a:bodyPr>
          <a:lstStyle/>
          <a:p>
            <a:pPr algn="ctr" defTabSz="754063" eaLnBrk="0" hangingPunct="0"/>
            <a:r>
              <a:rPr lang="ru-RU" sz="800" i="1"/>
              <a:t>Кочки</a:t>
            </a:r>
          </a:p>
        </p:txBody>
      </p:sp>
      <p:grpSp>
        <p:nvGrpSpPr>
          <p:cNvPr id="69693" name="Group 91"/>
          <p:cNvGrpSpPr>
            <a:grpSpLocks/>
          </p:cNvGrpSpPr>
          <p:nvPr/>
        </p:nvGrpSpPr>
        <p:grpSpPr bwMode="auto">
          <a:xfrm>
            <a:off x="8863013" y="5980113"/>
            <a:ext cx="228600" cy="230187"/>
            <a:chOff x="4032" y="3192"/>
            <a:chExt cx="96" cy="143"/>
          </a:xfrm>
        </p:grpSpPr>
        <p:sp>
          <p:nvSpPr>
            <p:cNvPr id="69958" name="Rectangle 92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959" name="Rectangle 93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9694" name="Group 94"/>
          <p:cNvGrpSpPr>
            <a:grpSpLocks/>
          </p:cNvGrpSpPr>
          <p:nvPr/>
        </p:nvGrpSpPr>
        <p:grpSpPr bwMode="auto">
          <a:xfrm>
            <a:off x="4040188" y="5257800"/>
            <a:ext cx="227012" cy="230188"/>
            <a:chOff x="4032" y="3192"/>
            <a:chExt cx="96" cy="143"/>
          </a:xfrm>
        </p:grpSpPr>
        <p:sp>
          <p:nvSpPr>
            <p:cNvPr id="69956" name="Rectangle 95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957" name="Rectangle 96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9695" name="Oval 97"/>
          <p:cNvSpPr>
            <a:spLocks noChangeArrowheads="1"/>
          </p:cNvSpPr>
          <p:nvPr/>
        </p:nvSpPr>
        <p:spPr bwMode="auto">
          <a:xfrm>
            <a:off x="10288588" y="6629400"/>
            <a:ext cx="152400" cy="15081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9696" name="Oval 98"/>
          <p:cNvSpPr>
            <a:spLocks noChangeArrowheads="1"/>
          </p:cNvSpPr>
          <p:nvPr/>
        </p:nvSpPr>
        <p:spPr bwMode="auto">
          <a:xfrm>
            <a:off x="5729288" y="6896100"/>
            <a:ext cx="150812" cy="15081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9697" name="Text Box 99"/>
          <p:cNvSpPr txBox="1">
            <a:spLocks noChangeArrowheads="1"/>
          </p:cNvSpPr>
          <p:nvPr/>
        </p:nvSpPr>
        <p:spPr bwMode="auto">
          <a:xfrm>
            <a:off x="8416925" y="7902575"/>
            <a:ext cx="4249738" cy="49688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9564" tIns="44743" rIns="89564" bIns="44743">
            <a:spAutoFit/>
          </a:bodyPr>
          <a:lstStyle/>
          <a:p>
            <a:pPr marL="342900" indent="-342900" defTabSz="1279525"/>
            <a:r>
              <a:rPr lang="ru-RU" sz="1300">
                <a:latin typeface="Times New Roman" pitchFamily="18" charset="0"/>
              </a:rPr>
              <a:t>Охват населения различными средствами оповещения, в</a:t>
            </a:r>
            <a:r>
              <a:rPr lang="ru-RU" sz="1300" b="1">
                <a:latin typeface="Times New Roman" pitchFamily="18" charset="0"/>
              </a:rPr>
              <a:t> %.</a:t>
            </a:r>
          </a:p>
        </p:txBody>
      </p:sp>
      <p:graphicFrame>
        <p:nvGraphicFramePr>
          <p:cNvPr id="584059" name="Group 379"/>
          <p:cNvGraphicFramePr>
            <a:graphicFrameLocks noGrp="1"/>
          </p:cNvGraphicFramePr>
          <p:nvPr/>
        </p:nvGraphicFramePr>
        <p:xfrm>
          <a:off x="8380413" y="8143875"/>
          <a:ext cx="4344987" cy="1223964"/>
        </p:xfrm>
        <a:graphic>
          <a:graphicData uri="http://schemas.openxmlformats.org/drawingml/2006/table">
            <a:tbl>
              <a:tblPr/>
              <a:tblGrid>
                <a:gridCol w="842962"/>
                <a:gridCol w="835025"/>
                <a:gridCol w="887413"/>
                <a:gridCol w="788987"/>
                <a:gridCol w="990600"/>
              </a:tblGrid>
              <a:tr h="500063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Население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Электросиренами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Проводным вещанием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Радиовещанием УКВ-ЧМ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Телевещанием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Городское 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72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50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97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98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Сельское 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</a:t>
                      </a:r>
                    </a:p>
                  </a:txBody>
                  <a:tcPr marL="89564" marR="89564" marT="44743" marB="4474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27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78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90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</a:tr>
              <a:tr h="26828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Итого: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56</a:t>
                      </a:r>
                    </a:p>
                  </a:txBody>
                  <a:tcPr marL="89564" marR="89564" marT="44743" marB="4474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38,5</a:t>
                      </a:r>
                    </a:p>
                  </a:txBody>
                  <a:tcPr marL="89564" marR="89564" marT="44743" marB="4474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88</a:t>
                      </a:r>
                    </a:p>
                  </a:txBody>
                  <a:tcPr marL="89564" marR="89564" marT="44743" marB="4474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94</a:t>
                      </a:r>
                    </a:p>
                  </a:txBody>
                  <a:tcPr marL="89564" marR="89564" marT="44743" marB="4474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69730" name="Text Box 132"/>
          <p:cNvSpPr txBox="1">
            <a:spLocks noChangeArrowheads="1"/>
          </p:cNvSpPr>
          <p:nvPr/>
        </p:nvSpPr>
        <p:spPr bwMode="auto">
          <a:xfrm>
            <a:off x="8913813" y="609600"/>
            <a:ext cx="32004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9564" tIns="44743" rIns="89564" bIns="44743">
            <a:spAutoFit/>
          </a:bodyPr>
          <a:lstStyle/>
          <a:p>
            <a:pPr defTabSz="1279525"/>
            <a:r>
              <a:rPr lang="ru-RU" sz="1300" b="1">
                <a:latin typeface="Times New Roman" pitchFamily="18" charset="0"/>
              </a:rPr>
              <a:t>Охват средствами оповещения населения</a:t>
            </a:r>
            <a:endParaRPr lang="ru-RU" sz="1300" b="1"/>
          </a:p>
        </p:txBody>
      </p:sp>
      <p:graphicFrame>
        <p:nvGraphicFramePr>
          <p:cNvPr id="584060" name="Group 380"/>
          <p:cNvGraphicFramePr>
            <a:graphicFrameLocks noGrp="1"/>
          </p:cNvGraphicFramePr>
          <p:nvPr/>
        </p:nvGraphicFramePr>
        <p:xfrm>
          <a:off x="7313613" y="912813"/>
          <a:ext cx="5445125" cy="1597026"/>
        </p:xfrm>
        <a:graphic>
          <a:graphicData uri="http://schemas.openxmlformats.org/drawingml/2006/table">
            <a:tbl>
              <a:tblPr/>
              <a:tblGrid>
                <a:gridCol w="854075"/>
                <a:gridCol w="846137"/>
                <a:gridCol w="833438"/>
                <a:gridCol w="887412"/>
                <a:gridCol w="673100"/>
                <a:gridCol w="676275"/>
                <a:gridCol w="674688"/>
              </a:tblGrid>
              <a:tr h="244475">
                <a:tc row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Населенные пункты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Всего населенных пунктов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Проживает населения (тыс. чел)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Населенных пунктов, включенных в СО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Охват населения, тыс. чел/%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21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За 5 мин.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За 30 мин.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Города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1985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853/43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1489/75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Райцентры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30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421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30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Сельские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1566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130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53,3/41</a:t>
                      </a:r>
                    </a:p>
                  </a:txBody>
                  <a:tcPr marL="89564" marR="89564" marT="44743" marB="4474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71,5/55</a:t>
                      </a:r>
                    </a:p>
                  </a:txBody>
                  <a:tcPr marL="89564" marR="89564" marT="44743" marB="4474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Итого: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1603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2536</a:t>
                      </a:r>
                    </a:p>
                  </a:txBody>
                  <a:tcPr marL="89564" marR="89564" marT="44743" marB="4474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37</a:t>
                      </a:r>
                    </a:p>
                  </a:txBody>
                  <a:tcPr marL="89564" marR="89564" marT="44743" marB="4474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64" marR="89564" marT="44743" marB="4474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69781" name="Oval 183"/>
          <p:cNvSpPr>
            <a:spLocks noChangeArrowheads="1"/>
          </p:cNvSpPr>
          <p:nvPr/>
        </p:nvSpPr>
        <p:spPr bwMode="auto">
          <a:xfrm>
            <a:off x="8947150" y="5738813"/>
            <a:ext cx="153988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9782" name="Oval 184"/>
          <p:cNvSpPr>
            <a:spLocks noChangeArrowheads="1"/>
          </p:cNvSpPr>
          <p:nvPr/>
        </p:nvSpPr>
        <p:spPr bwMode="auto">
          <a:xfrm>
            <a:off x="11710988" y="4333875"/>
            <a:ext cx="152400" cy="15398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9783" name="Oval 185"/>
          <p:cNvSpPr>
            <a:spLocks noChangeArrowheads="1"/>
          </p:cNvSpPr>
          <p:nvPr/>
        </p:nvSpPr>
        <p:spPr bwMode="auto">
          <a:xfrm>
            <a:off x="11447463" y="7191375"/>
            <a:ext cx="153987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9784" name="Oval 186"/>
          <p:cNvSpPr>
            <a:spLocks noChangeArrowheads="1"/>
          </p:cNvSpPr>
          <p:nvPr/>
        </p:nvSpPr>
        <p:spPr bwMode="auto">
          <a:xfrm>
            <a:off x="2743200" y="7162800"/>
            <a:ext cx="150813" cy="15081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9785" name="Oval 187"/>
          <p:cNvSpPr>
            <a:spLocks noChangeArrowheads="1"/>
          </p:cNvSpPr>
          <p:nvPr/>
        </p:nvSpPr>
        <p:spPr bwMode="auto">
          <a:xfrm>
            <a:off x="3221038" y="7734300"/>
            <a:ext cx="152400" cy="15398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9786" name="Oval 188"/>
          <p:cNvSpPr>
            <a:spLocks noChangeArrowheads="1"/>
          </p:cNvSpPr>
          <p:nvPr/>
        </p:nvSpPr>
        <p:spPr bwMode="auto">
          <a:xfrm>
            <a:off x="4457700" y="6521450"/>
            <a:ext cx="152400" cy="15081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9787" name="Oval 189"/>
          <p:cNvSpPr>
            <a:spLocks noChangeArrowheads="1"/>
          </p:cNvSpPr>
          <p:nvPr/>
        </p:nvSpPr>
        <p:spPr bwMode="auto">
          <a:xfrm>
            <a:off x="3657600" y="8510588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9788" name="Oval 190"/>
          <p:cNvSpPr>
            <a:spLocks noChangeArrowheads="1"/>
          </p:cNvSpPr>
          <p:nvPr/>
        </p:nvSpPr>
        <p:spPr bwMode="auto">
          <a:xfrm>
            <a:off x="5180013" y="8005763"/>
            <a:ext cx="153987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9789" name="Oval 191"/>
          <p:cNvSpPr>
            <a:spLocks noChangeArrowheads="1"/>
          </p:cNvSpPr>
          <p:nvPr/>
        </p:nvSpPr>
        <p:spPr bwMode="auto">
          <a:xfrm>
            <a:off x="1066800" y="5295900"/>
            <a:ext cx="153988" cy="15081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9790" name="Oval 192"/>
          <p:cNvSpPr>
            <a:spLocks noChangeArrowheads="1"/>
          </p:cNvSpPr>
          <p:nvPr/>
        </p:nvSpPr>
        <p:spPr bwMode="auto">
          <a:xfrm>
            <a:off x="1906588" y="2262188"/>
            <a:ext cx="150812" cy="15081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9791" name="Oval 193"/>
          <p:cNvSpPr>
            <a:spLocks noChangeArrowheads="1"/>
          </p:cNvSpPr>
          <p:nvPr/>
        </p:nvSpPr>
        <p:spPr bwMode="auto">
          <a:xfrm>
            <a:off x="9601200" y="5029200"/>
            <a:ext cx="153988" cy="15081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9792" name="Oval 194"/>
          <p:cNvSpPr>
            <a:spLocks noChangeArrowheads="1"/>
          </p:cNvSpPr>
          <p:nvPr/>
        </p:nvSpPr>
        <p:spPr bwMode="auto">
          <a:xfrm>
            <a:off x="2057400" y="5110163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9793" name="Oval 195"/>
          <p:cNvSpPr>
            <a:spLocks noChangeArrowheads="1"/>
          </p:cNvSpPr>
          <p:nvPr/>
        </p:nvSpPr>
        <p:spPr bwMode="auto">
          <a:xfrm>
            <a:off x="760413" y="4467225"/>
            <a:ext cx="152400" cy="15398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9794" name="Oval 196"/>
          <p:cNvSpPr>
            <a:spLocks noChangeArrowheads="1"/>
          </p:cNvSpPr>
          <p:nvPr/>
        </p:nvSpPr>
        <p:spPr bwMode="auto">
          <a:xfrm>
            <a:off x="2057400" y="4179888"/>
            <a:ext cx="152400" cy="15398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9795" name="Oval 197"/>
          <p:cNvSpPr>
            <a:spLocks noChangeArrowheads="1"/>
          </p:cNvSpPr>
          <p:nvPr/>
        </p:nvSpPr>
        <p:spPr bwMode="auto">
          <a:xfrm>
            <a:off x="4113213" y="2754313"/>
            <a:ext cx="153987" cy="15081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9796" name="Oval 198"/>
          <p:cNvSpPr>
            <a:spLocks noChangeArrowheads="1"/>
          </p:cNvSpPr>
          <p:nvPr/>
        </p:nvSpPr>
        <p:spPr bwMode="auto">
          <a:xfrm>
            <a:off x="1854200" y="6391275"/>
            <a:ext cx="150813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584061" name="Group 381"/>
          <p:cNvGraphicFramePr>
            <a:graphicFrameLocks noGrp="1"/>
          </p:cNvGraphicFramePr>
          <p:nvPr/>
        </p:nvGraphicFramePr>
        <p:xfrm>
          <a:off x="142875" y="990600"/>
          <a:ext cx="1677988" cy="460376"/>
        </p:xfrm>
        <a:graphic>
          <a:graphicData uri="http://schemas.openxmlformats.org/drawingml/2006/table">
            <a:tbl>
              <a:tblPr/>
              <a:tblGrid>
                <a:gridCol w="1677988"/>
              </a:tblGrid>
              <a:tr h="233363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П-166</a:t>
                      </a:r>
                    </a:p>
                  </a:txBody>
                  <a:tcPr marL="89564" marR="89564" marT="44743" marB="447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</a:tr>
              <a:tr h="227013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Р-413 ДМ</a:t>
                      </a:r>
                    </a:p>
                  </a:txBody>
                  <a:tcPr marL="89564" marR="89564" marT="44743" marB="447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84062" name="Group 382"/>
          <p:cNvGraphicFramePr>
            <a:graphicFrameLocks noGrp="1"/>
          </p:cNvGraphicFramePr>
          <p:nvPr/>
        </p:nvGraphicFramePr>
        <p:xfrm>
          <a:off x="4113213" y="984250"/>
          <a:ext cx="1908175" cy="906464"/>
        </p:xfrm>
        <a:graphic>
          <a:graphicData uri="http://schemas.openxmlformats.org/drawingml/2006/table">
            <a:tbl>
              <a:tblPr/>
              <a:tblGrid>
                <a:gridCol w="954087"/>
                <a:gridCol w="954088"/>
              </a:tblGrid>
              <a:tr h="227013">
                <a:tc grid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П-166, П-160,П-164,П-157</a:t>
                      </a:r>
                    </a:p>
                  </a:txBody>
                  <a:tcPr marL="89564" marR="89564" marT="44743" marB="447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7013">
                <a:tc grid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Р-413 ДМ</a:t>
                      </a:r>
                    </a:p>
                  </a:txBody>
                  <a:tcPr marL="89564" marR="89564" marT="44743" marB="447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8600">
                <a:tc grid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СЦВ</a:t>
                      </a:r>
                    </a:p>
                  </a:txBody>
                  <a:tcPr marL="89564" marR="89564" marT="44743" marB="447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3838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Дозор</a:t>
                      </a:r>
                    </a:p>
                  </a:txBody>
                  <a:tcPr marL="89564" marR="89564" marT="44743" marB="4474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Ракета</a:t>
                      </a:r>
                    </a:p>
                  </a:txBody>
                  <a:tcPr marL="89564" marR="89564" marT="44743" marB="4474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69819" name="Text Box 221"/>
          <p:cNvSpPr txBox="1">
            <a:spLocks noChangeArrowheads="1"/>
          </p:cNvSpPr>
          <p:nvPr/>
        </p:nvSpPr>
        <p:spPr bwMode="auto">
          <a:xfrm>
            <a:off x="4424363" y="701675"/>
            <a:ext cx="1163637" cy="211138"/>
          </a:xfrm>
          <a:prstGeom prst="rect">
            <a:avLst/>
          </a:prstGeom>
          <a:solidFill>
            <a:srgbClr val="FF00FF"/>
          </a:solidFill>
          <a:ln w="9525">
            <a:noFill/>
            <a:miter lim="800000"/>
            <a:headEnd/>
            <a:tailEnd/>
          </a:ln>
        </p:spPr>
        <p:txBody>
          <a:bodyPr wrap="none" lIns="89564" tIns="44743" rIns="89564" bIns="44743">
            <a:spAutoFit/>
          </a:bodyPr>
          <a:lstStyle/>
          <a:p>
            <a:pPr defTabSz="1279525"/>
            <a:r>
              <a:rPr lang="ru-RU" sz="800" b="1"/>
              <a:t>ОД ГУ МЧС России </a:t>
            </a:r>
          </a:p>
        </p:txBody>
      </p:sp>
      <p:sp>
        <p:nvSpPr>
          <p:cNvPr id="69820" name="Text Box 222"/>
          <p:cNvSpPr txBox="1">
            <a:spLocks noChangeArrowheads="1"/>
          </p:cNvSpPr>
          <p:nvPr/>
        </p:nvSpPr>
        <p:spPr bwMode="auto">
          <a:xfrm>
            <a:off x="76200" y="687388"/>
            <a:ext cx="1830388" cy="211137"/>
          </a:xfrm>
          <a:prstGeom prst="rect">
            <a:avLst/>
          </a:prstGeom>
          <a:solidFill>
            <a:srgbClr val="FF00FF"/>
          </a:solidFill>
          <a:ln w="9525">
            <a:noFill/>
            <a:miter lim="800000"/>
            <a:headEnd/>
            <a:tailEnd/>
          </a:ln>
        </p:spPr>
        <p:txBody>
          <a:bodyPr lIns="89564" tIns="44743" rIns="89564" bIns="44743">
            <a:spAutoFit/>
          </a:bodyPr>
          <a:lstStyle/>
          <a:p>
            <a:pPr defTabSz="1279525">
              <a:spcBef>
                <a:spcPct val="20000"/>
              </a:spcBef>
            </a:pPr>
            <a:r>
              <a:rPr lang="ru-RU" sz="800" b="1"/>
              <a:t>МЧС России через СРЦ</a:t>
            </a:r>
            <a:endParaRPr lang="ru-RU" sz="800"/>
          </a:p>
        </p:txBody>
      </p:sp>
      <p:sp>
        <p:nvSpPr>
          <p:cNvPr id="69821" name="Line 223"/>
          <p:cNvSpPr>
            <a:spLocks noChangeShapeType="1"/>
          </p:cNvSpPr>
          <p:nvPr/>
        </p:nvSpPr>
        <p:spPr bwMode="auto">
          <a:xfrm>
            <a:off x="1827213" y="1143000"/>
            <a:ext cx="2286000" cy="0"/>
          </a:xfrm>
          <a:prstGeom prst="line">
            <a:avLst/>
          </a:prstGeom>
          <a:noFill/>
          <a:ln w="25400">
            <a:solidFill>
              <a:srgbClr val="99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9822" name="Line 224"/>
          <p:cNvSpPr>
            <a:spLocks noChangeShapeType="1"/>
          </p:cNvSpPr>
          <p:nvPr/>
        </p:nvSpPr>
        <p:spPr bwMode="auto">
          <a:xfrm>
            <a:off x="1827213" y="1371600"/>
            <a:ext cx="2286000" cy="0"/>
          </a:xfrm>
          <a:prstGeom prst="line">
            <a:avLst/>
          </a:prstGeom>
          <a:noFill/>
          <a:ln w="25400">
            <a:solidFill>
              <a:srgbClr val="99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9823" name="Line 225"/>
          <p:cNvSpPr>
            <a:spLocks noChangeShapeType="1"/>
          </p:cNvSpPr>
          <p:nvPr/>
        </p:nvSpPr>
        <p:spPr bwMode="auto">
          <a:xfrm rot="5400000" flipH="1">
            <a:off x="6549232" y="1829594"/>
            <a:ext cx="1111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9824" name="Line 226"/>
          <p:cNvSpPr>
            <a:spLocks noChangeShapeType="1"/>
          </p:cNvSpPr>
          <p:nvPr/>
        </p:nvSpPr>
        <p:spPr bwMode="auto">
          <a:xfrm rot="5400000" flipH="1">
            <a:off x="6064251" y="1252537"/>
            <a:ext cx="0" cy="857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69825" name="Group 227"/>
          <p:cNvGrpSpPr>
            <a:grpSpLocks/>
          </p:cNvGrpSpPr>
          <p:nvPr/>
        </p:nvGrpSpPr>
        <p:grpSpPr bwMode="auto">
          <a:xfrm>
            <a:off x="6021388" y="1524000"/>
            <a:ext cx="225425" cy="160338"/>
            <a:chOff x="-309" y="1296"/>
            <a:chExt cx="145" cy="101"/>
          </a:xfrm>
        </p:grpSpPr>
        <p:grpSp>
          <p:nvGrpSpPr>
            <p:cNvPr id="69952" name="Group 228"/>
            <p:cNvGrpSpPr>
              <a:grpSpLocks/>
            </p:cNvGrpSpPr>
            <p:nvPr/>
          </p:nvGrpSpPr>
          <p:grpSpPr bwMode="auto">
            <a:xfrm flipH="1">
              <a:off x="-240" y="1296"/>
              <a:ext cx="76" cy="101"/>
              <a:chOff x="801" y="4079"/>
              <a:chExt cx="180" cy="360"/>
            </a:xfrm>
          </p:grpSpPr>
          <p:sp>
            <p:nvSpPr>
              <p:cNvPr id="69954" name="Arc 229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9955" name="Arc 230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9953" name="Line 231"/>
            <p:cNvSpPr>
              <a:spLocks noChangeShapeType="1"/>
            </p:cNvSpPr>
            <p:nvPr/>
          </p:nvSpPr>
          <p:spPr bwMode="auto">
            <a:xfrm rot="5400000" flipH="1">
              <a:off x="-281" y="1316"/>
              <a:ext cx="0" cy="5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9826" name="Group 232"/>
          <p:cNvGrpSpPr>
            <a:grpSpLocks/>
          </p:cNvGrpSpPr>
          <p:nvPr/>
        </p:nvGrpSpPr>
        <p:grpSpPr bwMode="auto">
          <a:xfrm>
            <a:off x="6021388" y="1220788"/>
            <a:ext cx="225425" cy="150812"/>
            <a:chOff x="-480" y="5061"/>
            <a:chExt cx="243" cy="144"/>
          </a:xfrm>
        </p:grpSpPr>
        <p:grpSp>
          <p:nvGrpSpPr>
            <p:cNvPr id="69948" name="Group 233"/>
            <p:cNvGrpSpPr>
              <a:grpSpLocks/>
            </p:cNvGrpSpPr>
            <p:nvPr/>
          </p:nvGrpSpPr>
          <p:grpSpPr bwMode="auto">
            <a:xfrm>
              <a:off x="-381" y="5061"/>
              <a:ext cx="144" cy="144"/>
              <a:chOff x="-341" y="3475"/>
              <a:chExt cx="135" cy="170"/>
            </a:xfrm>
          </p:grpSpPr>
          <p:sp>
            <p:nvSpPr>
              <p:cNvPr id="69950" name="AutoShape 234"/>
              <p:cNvSpPr>
                <a:spLocks noChangeArrowheads="1"/>
              </p:cNvSpPr>
              <p:nvPr/>
            </p:nvSpPr>
            <p:spPr bwMode="auto">
              <a:xfrm rot="-5400000">
                <a:off x="-336" y="3515"/>
                <a:ext cx="170" cy="90"/>
              </a:xfrm>
              <a:prstGeom prst="triangle">
                <a:avLst>
                  <a:gd name="adj" fmla="val 50000"/>
                </a:avLst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9951" name="Rectangle 235"/>
              <p:cNvSpPr>
                <a:spLocks noChangeArrowheads="1"/>
              </p:cNvSpPr>
              <p:nvPr/>
            </p:nvSpPr>
            <p:spPr bwMode="auto">
              <a:xfrm rot="5400000">
                <a:off x="-403" y="3537"/>
                <a:ext cx="170" cy="46"/>
              </a:xfrm>
              <a:prstGeom prst="rect">
                <a:avLst/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9949" name="Line 236"/>
            <p:cNvSpPr>
              <a:spLocks noChangeShapeType="1"/>
            </p:cNvSpPr>
            <p:nvPr/>
          </p:nvSpPr>
          <p:spPr bwMode="auto">
            <a:xfrm>
              <a:off x="-480" y="5136"/>
              <a:ext cx="9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9827" name="Group 237"/>
          <p:cNvGrpSpPr>
            <a:grpSpLocks/>
          </p:cNvGrpSpPr>
          <p:nvPr/>
        </p:nvGrpSpPr>
        <p:grpSpPr bwMode="auto">
          <a:xfrm>
            <a:off x="4113213" y="2971800"/>
            <a:ext cx="230187" cy="228600"/>
            <a:chOff x="4032" y="3192"/>
            <a:chExt cx="96" cy="143"/>
          </a:xfrm>
        </p:grpSpPr>
        <p:sp>
          <p:nvSpPr>
            <p:cNvPr id="69946" name="Rectangle 238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947" name="Rectangle 239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9828" name="Line 240"/>
          <p:cNvSpPr>
            <a:spLocks noChangeShapeType="1"/>
          </p:cNvSpPr>
          <p:nvPr/>
        </p:nvSpPr>
        <p:spPr bwMode="auto">
          <a:xfrm>
            <a:off x="10134600" y="5954713"/>
            <a:ext cx="76200" cy="836612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9829" name="Oval 241"/>
          <p:cNvSpPr>
            <a:spLocks noChangeArrowheads="1"/>
          </p:cNvSpPr>
          <p:nvPr/>
        </p:nvSpPr>
        <p:spPr bwMode="auto">
          <a:xfrm>
            <a:off x="6780213" y="7272338"/>
            <a:ext cx="153987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69830" name="Group 242"/>
          <p:cNvGrpSpPr>
            <a:grpSpLocks/>
          </p:cNvGrpSpPr>
          <p:nvPr/>
        </p:nvGrpSpPr>
        <p:grpSpPr bwMode="auto">
          <a:xfrm>
            <a:off x="7010400" y="7146925"/>
            <a:ext cx="230188" cy="230188"/>
            <a:chOff x="4032" y="3192"/>
            <a:chExt cx="96" cy="143"/>
          </a:xfrm>
        </p:grpSpPr>
        <p:sp>
          <p:nvSpPr>
            <p:cNvPr id="69944" name="Rectangle 243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945" name="Rectangle 244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9831" name="Group 245"/>
          <p:cNvGrpSpPr>
            <a:grpSpLocks/>
          </p:cNvGrpSpPr>
          <p:nvPr/>
        </p:nvGrpSpPr>
        <p:grpSpPr bwMode="auto">
          <a:xfrm>
            <a:off x="10058400" y="5076825"/>
            <a:ext cx="711200" cy="646113"/>
            <a:chOff x="5398" y="3504"/>
            <a:chExt cx="499" cy="454"/>
          </a:xfrm>
        </p:grpSpPr>
        <p:grpSp>
          <p:nvGrpSpPr>
            <p:cNvPr id="69934" name="Group 246"/>
            <p:cNvGrpSpPr>
              <a:grpSpLocks/>
            </p:cNvGrpSpPr>
            <p:nvPr/>
          </p:nvGrpSpPr>
          <p:grpSpPr bwMode="auto">
            <a:xfrm>
              <a:off x="5424" y="3504"/>
              <a:ext cx="473" cy="454"/>
              <a:chOff x="384" y="4176"/>
              <a:chExt cx="1040" cy="1111"/>
            </a:xfrm>
          </p:grpSpPr>
          <p:sp>
            <p:nvSpPr>
              <p:cNvPr id="69936" name="Freeform 247"/>
              <p:cNvSpPr>
                <a:spLocks/>
              </p:cNvSpPr>
              <p:nvPr/>
            </p:nvSpPr>
            <p:spPr bwMode="auto">
              <a:xfrm>
                <a:off x="384" y="4176"/>
                <a:ext cx="1040" cy="552"/>
              </a:xfrm>
              <a:custGeom>
                <a:avLst/>
                <a:gdLst>
                  <a:gd name="T0" fmla="*/ 2 w 1040"/>
                  <a:gd name="T1" fmla="*/ 0 h 552"/>
                  <a:gd name="T2" fmla="*/ 40 w 1040"/>
                  <a:gd name="T3" fmla="*/ 0 h 552"/>
                  <a:gd name="T4" fmla="*/ 816 w 1040"/>
                  <a:gd name="T5" fmla="*/ 0 h 552"/>
                  <a:gd name="T6" fmla="*/ 1040 w 1040"/>
                  <a:gd name="T7" fmla="*/ 552 h 552"/>
                  <a:gd name="T8" fmla="*/ 0 w 1040"/>
                  <a:gd name="T9" fmla="*/ 552 h 552"/>
                  <a:gd name="T10" fmla="*/ 2 w 1040"/>
                  <a:gd name="T11" fmla="*/ 0 h 5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40"/>
                  <a:gd name="T19" fmla="*/ 0 h 552"/>
                  <a:gd name="T20" fmla="*/ 1040 w 1040"/>
                  <a:gd name="T21" fmla="*/ 552 h 5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40" h="552">
                    <a:moveTo>
                      <a:pt x="2" y="0"/>
                    </a:moveTo>
                    <a:cubicBezTo>
                      <a:pt x="15" y="0"/>
                      <a:pt x="27" y="0"/>
                      <a:pt x="40" y="0"/>
                    </a:cubicBezTo>
                    <a:lnTo>
                      <a:pt x="816" y="0"/>
                    </a:lnTo>
                    <a:lnTo>
                      <a:pt x="1040" y="552"/>
                    </a:lnTo>
                    <a:lnTo>
                      <a:pt x="0" y="552"/>
                    </a:lnTo>
                    <a:lnTo>
                      <a:pt x="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F9999"/>
                  </a:gs>
                  <a:gs pos="50000">
                    <a:srgbClr val="FFFFFF"/>
                  </a:gs>
                  <a:gs pos="100000">
                    <a:srgbClr val="FF9999"/>
                  </a:gs>
                </a:gsLst>
                <a:lin ang="5400000" scaled="1"/>
              </a:gradFill>
              <a:ln w="12700" cmpd="sng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lIns="86394" tIns="43197" rIns="86394" bIns="43197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69937" name="Line 248"/>
              <p:cNvSpPr>
                <a:spLocks noChangeShapeType="1"/>
              </p:cNvSpPr>
              <p:nvPr/>
            </p:nvSpPr>
            <p:spPr bwMode="auto">
              <a:xfrm>
                <a:off x="384" y="4304"/>
                <a:ext cx="864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lIns="86394" tIns="43197" rIns="86394" bIns="43197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69938" name="Line 249"/>
              <p:cNvSpPr>
                <a:spLocks noChangeShapeType="1"/>
              </p:cNvSpPr>
              <p:nvPr/>
            </p:nvSpPr>
            <p:spPr bwMode="auto">
              <a:xfrm>
                <a:off x="384" y="4608"/>
                <a:ext cx="979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lIns="86394" tIns="43197" rIns="86394" bIns="43197">
                <a:spAutoFit/>
              </a:bodyPr>
              <a:lstStyle/>
              <a:p>
                <a:endParaRPr lang="ru-RU"/>
              </a:p>
            </p:txBody>
          </p:sp>
          <p:grpSp>
            <p:nvGrpSpPr>
              <p:cNvPr id="69939" name="Group 250"/>
              <p:cNvGrpSpPr>
                <a:grpSpLocks/>
              </p:cNvGrpSpPr>
              <p:nvPr/>
            </p:nvGrpSpPr>
            <p:grpSpPr bwMode="auto">
              <a:xfrm>
                <a:off x="384" y="4176"/>
                <a:ext cx="1036" cy="1111"/>
                <a:chOff x="-1228" y="3317"/>
                <a:chExt cx="1036" cy="1111"/>
              </a:xfrm>
            </p:grpSpPr>
            <p:sp>
              <p:nvSpPr>
                <p:cNvPr id="69940" name="Line 251"/>
                <p:cNvSpPr>
                  <a:spLocks noChangeShapeType="1"/>
                </p:cNvSpPr>
                <p:nvPr/>
              </p:nvSpPr>
              <p:spPr bwMode="auto">
                <a:xfrm>
                  <a:off x="-422" y="3317"/>
                  <a:ext cx="230" cy="556"/>
                </a:xfrm>
                <a:prstGeom prst="line">
                  <a:avLst/>
                </a:prstGeom>
                <a:noFill/>
                <a:ln w="127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lIns="86394" tIns="43197" rIns="86394" bIns="43197">
                  <a:spAutoFit/>
                </a:bodyPr>
                <a:lstStyle/>
                <a:p>
                  <a:endParaRPr lang="ru-RU"/>
                </a:p>
              </p:txBody>
            </p:sp>
            <p:sp>
              <p:nvSpPr>
                <p:cNvPr id="69941" name="Line 252"/>
                <p:cNvSpPr>
                  <a:spLocks noChangeShapeType="1"/>
                </p:cNvSpPr>
                <p:nvPr/>
              </p:nvSpPr>
              <p:spPr bwMode="auto">
                <a:xfrm flipH="1">
                  <a:off x="-1228" y="3872"/>
                  <a:ext cx="1036" cy="1"/>
                </a:xfrm>
                <a:prstGeom prst="line">
                  <a:avLst/>
                </a:prstGeom>
                <a:noFill/>
                <a:ln w="127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lIns="86394" tIns="43197" rIns="86394" bIns="43197">
                  <a:spAutoFit/>
                </a:bodyPr>
                <a:lstStyle/>
                <a:p>
                  <a:endParaRPr lang="ru-RU"/>
                </a:p>
              </p:txBody>
            </p:sp>
            <p:sp>
              <p:nvSpPr>
                <p:cNvPr id="69942" name="Line 253"/>
                <p:cNvSpPr>
                  <a:spLocks noChangeShapeType="1"/>
                </p:cNvSpPr>
                <p:nvPr/>
              </p:nvSpPr>
              <p:spPr bwMode="auto">
                <a:xfrm>
                  <a:off x="-1228" y="3317"/>
                  <a:ext cx="1" cy="1111"/>
                </a:xfrm>
                <a:prstGeom prst="line">
                  <a:avLst/>
                </a:prstGeom>
                <a:noFill/>
                <a:ln w="127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lIns="86394" tIns="43197" rIns="86394" bIns="43197">
                  <a:spAutoFit/>
                </a:bodyPr>
                <a:lstStyle/>
                <a:p>
                  <a:endParaRPr lang="ru-RU"/>
                </a:p>
              </p:txBody>
            </p:sp>
            <p:sp>
              <p:nvSpPr>
                <p:cNvPr id="69943" name="Line 254"/>
                <p:cNvSpPr>
                  <a:spLocks noChangeShapeType="1"/>
                </p:cNvSpPr>
                <p:nvPr/>
              </p:nvSpPr>
              <p:spPr bwMode="auto">
                <a:xfrm>
                  <a:off x="-1228" y="3317"/>
                  <a:ext cx="806" cy="2"/>
                </a:xfrm>
                <a:prstGeom prst="line">
                  <a:avLst/>
                </a:prstGeom>
                <a:noFill/>
                <a:ln w="127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lIns="86394" tIns="43197" rIns="86394" bIns="43197">
                  <a:spAutoFit/>
                </a:bodyPr>
                <a:lstStyle/>
                <a:p>
                  <a:endParaRPr lang="ru-RU"/>
                </a:p>
              </p:txBody>
            </p:sp>
          </p:grpSp>
        </p:grpSp>
        <p:sp>
          <p:nvSpPr>
            <p:cNvPr id="69935" name="Rectangle 255"/>
            <p:cNvSpPr>
              <a:spLocks noChangeArrowheads="1"/>
            </p:cNvSpPr>
            <p:nvPr/>
          </p:nvSpPr>
          <p:spPr bwMode="auto">
            <a:xfrm>
              <a:off x="5398" y="3554"/>
              <a:ext cx="389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3336" tIns="36718" rIns="73336" bIns="36718">
              <a:spAutoFit/>
            </a:bodyPr>
            <a:lstStyle/>
            <a:p>
              <a:pPr defTabSz="746125" eaLnBrk="0" hangingPunct="0"/>
              <a:r>
                <a:rPr lang="ru-RU" sz="700" b="1"/>
                <a:t>  ГУ МЧС </a:t>
              </a:r>
            </a:p>
          </p:txBody>
        </p:sp>
      </p:grpSp>
      <p:sp>
        <p:nvSpPr>
          <p:cNvPr id="69832" name="Rectangle 256"/>
          <p:cNvSpPr>
            <a:spLocks noChangeArrowheads="1"/>
          </p:cNvSpPr>
          <p:nvPr/>
        </p:nvSpPr>
        <p:spPr bwMode="auto">
          <a:xfrm>
            <a:off x="10288588" y="5867400"/>
            <a:ext cx="280987" cy="190500"/>
          </a:xfrm>
          <a:prstGeom prst="rect">
            <a:avLst/>
          </a:prstGeom>
          <a:solidFill>
            <a:srgbClr val="FFFF00"/>
          </a:solidFill>
          <a:ln w="9525" algn="ctr">
            <a:noFill/>
            <a:miter lim="800000"/>
            <a:headEnd/>
            <a:tailEnd/>
          </a:ln>
        </p:spPr>
        <p:txBody>
          <a:bodyPr wrap="none" lIns="69815" tIns="34909" rIns="69815" bIns="34909">
            <a:spAutoFit/>
          </a:bodyPr>
          <a:lstStyle/>
          <a:p>
            <a:pPr algn="just" defTabSz="588963" eaLnBrk="0" hangingPunct="0"/>
            <a:r>
              <a:rPr lang="ru-RU" sz="800" b="1" i="1"/>
              <a:t>ПУ</a:t>
            </a:r>
          </a:p>
        </p:txBody>
      </p:sp>
      <p:sp>
        <p:nvSpPr>
          <p:cNvPr id="69833" name="Oval 257"/>
          <p:cNvSpPr>
            <a:spLocks noChangeArrowheads="1"/>
          </p:cNvSpPr>
          <p:nvPr/>
        </p:nvSpPr>
        <p:spPr bwMode="auto">
          <a:xfrm>
            <a:off x="8524875" y="7172325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69834" name="Group 258"/>
          <p:cNvGrpSpPr>
            <a:grpSpLocks/>
          </p:cNvGrpSpPr>
          <p:nvPr/>
        </p:nvGrpSpPr>
        <p:grpSpPr bwMode="auto">
          <a:xfrm>
            <a:off x="7467600" y="5754688"/>
            <a:ext cx="227013" cy="225425"/>
            <a:chOff x="4032" y="3192"/>
            <a:chExt cx="96" cy="143"/>
          </a:xfrm>
        </p:grpSpPr>
        <p:sp>
          <p:nvSpPr>
            <p:cNvPr id="69932" name="Rectangle 259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933" name="Rectangle 260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9835" name="Group 261"/>
          <p:cNvGrpSpPr>
            <a:grpSpLocks/>
          </p:cNvGrpSpPr>
          <p:nvPr/>
        </p:nvGrpSpPr>
        <p:grpSpPr bwMode="auto">
          <a:xfrm>
            <a:off x="6477000" y="5554663"/>
            <a:ext cx="230188" cy="225425"/>
            <a:chOff x="4032" y="3192"/>
            <a:chExt cx="96" cy="143"/>
          </a:xfrm>
        </p:grpSpPr>
        <p:sp>
          <p:nvSpPr>
            <p:cNvPr id="69930" name="Rectangle 262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931" name="Rectangle 263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9836" name="Group 264"/>
          <p:cNvGrpSpPr>
            <a:grpSpLocks/>
          </p:cNvGrpSpPr>
          <p:nvPr/>
        </p:nvGrpSpPr>
        <p:grpSpPr bwMode="auto">
          <a:xfrm>
            <a:off x="3427413" y="7847013"/>
            <a:ext cx="230187" cy="230187"/>
            <a:chOff x="4032" y="3192"/>
            <a:chExt cx="96" cy="143"/>
          </a:xfrm>
        </p:grpSpPr>
        <p:sp>
          <p:nvSpPr>
            <p:cNvPr id="69928" name="Rectangle 265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929" name="Rectangle 266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9837" name="Text Box 267"/>
          <p:cNvSpPr txBox="1">
            <a:spLocks noChangeArrowheads="1"/>
          </p:cNvSpPr>
          <p:nvPr/>
        </p:nvSpPr>
        <p:spPr bwMode="auto">
          <a:xfrm>
            <a:off x="5367338" y="7929563"/>
            <a:ext cx="912812" cy="19526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24" tIns="36812" rIns="73524" bIns="36812">
            <a:spAutoFit/>
          </a:bodyPr>
          <a:lstStyle/>
          <a:p>
            <a:pPr algn="ctr" defTabSz="754063" eaLnBrk="0" hangingPunct="0"/>
            <a:r>
              <a:rPr lang="ru-RU" sz="800" i="1"/>
              <a:t>Краснозерное</a:t>
            </a:r>
          </a:p>
        </p:txBody>
      </p:sp>
      <p:grpSp>
        <p:nvGrpSpPr>
          <p:cNvPr id="69838" name="Group 268"/>
          <p:cNvGrpSpPr>
            <a:grpSpLocks/>
          </p:cNvGrpSpPr>
          <p:nvPr/>
        </p:nvGrpSpPr>
        <p:grpSpPr bwMode="auto">
          <a:xfrm>
            <a:off x="5907088" y="7221538"/>
            <a:ext cx="227012" cy="225425"/>
            <a:chOff x="4032" y="3192"/>
            <a:chExt cx="96" cy="143"/>
          </a:xfrm>
        </p:grpSpPr>
        <p:sp>
          <p:nvSpPr>
            <p:cNvPr id="69926" name="Rectangle 269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927" name="Rectangle 270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9839" name="Group 271"/>
          <p:cNvGrpSpPr>
            <a:grpSpLocks/>
          </p:cNvGrpSpPr>
          <p:nvPr/>
        </p:nvGrpSpPr>
        <p:grpSpPr bwMode="auto">
          <a:xfrm>
            <a:off x="8729663" y="7000875"/>
            <a:ext cx="228600" cy="228600"/>
            <a:chOff x="4032" y="3192"/>
            <a:chExt cx="96" cy="143"/>
          </a:xfrm>
        </p:grpSpPr>
        <p:sp>
          <p:nvSpPr>
            <p:cNvPr id="69924" name="Rectangle 272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925" name="Rectangle 273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9840" name="Oval 274"/>
          <p:cNvSpPr>
            <a:spLocks noChangeArrowheads="1"/>
          </p:cNvSpPr>
          <p:nvPr/>
        </p:nvSpPr>
        <p:spPr bwMode="auto">
          <a:xfrm>
            <a:off x="3960813" y="4738688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9841" name="Line 275"/>
          <p:cNvSpPr>
            <a:spLocks noChangeShapeType="1"/>
          </p:cNvSpPr>
          <p:nvPr/>
        </p:nvSpPr>
        <p:spPr bwMode="auto">
          <a:xfrm flipH="1" flipV="1">
            <a:off x="4267200" y="5410200"/>
            <a:ext cx="5713413" cy="3810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9842" name="Text Box 276"/>
          <p:cNvSpPr txBox="1">
            <a:spLocks noChangeArrowheads="1"/>
          </p:cNvSpPr>
          <p:nvPr/>
        </p:nvSpPr>
        <p:spPr bwMode="auto">
          <a:xfrm>
            <a:off x="4876800" y="4572000"/>
            <a:ext cx="914400" cy="1968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24" tIns="36812" rIns="73524" bIns="36812">
            <a:spAutoFit/>
          </a:bodyPr>
          <a:lstStyle/>
          <a:p>
            <a:pPr algn="ctr" defTabSz="754063" eaLnBrk="0" hangingPunct="0"/>
            <a:r>
              <a:rPr lang="ru-RU" sz="800" i="1"/>
              <a:t>Убинское</a:t>
            </a:r>
          </a:p>
        </p:txBody>
      </p:sp>
      <p:sp>
        <p:nvSpPr>
          <p:cNvPr id="69843" name="Oval 277"/>
          <p:cNvSpPr>
            <a:spLocks noChangeArrowheads="1"/>
          </p:cNvSpPr>
          <p:nvPr/>
        </p:nvSpPr>
        <p:spPr bwMode="auto">
          <a:xfrm>
            <a:off x="6477000" y="5334000"/>
            <a:ext cx="150813" cy="15398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9844" name="Line 278"/>
          <p:cNvSpPr>
            <a:spLocks noChangeShapeType="1"/>
          </p:cNvSpPr>
          <p:nvPr/>
        </p:nvSpPr>
        <p:spPr bwMode="auto">
          <a:xfrm flipH="1" flipV="1">
            <a:off x="3887788" y="4954588"/>
            <a:ext cx="6092825" cy="836612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9845" name="Text Box 279"/>
          <p:cNvSpPr txBox="1">
            <a:spLocks noChangeArrowheads="1"/>
          </p:cNvSpPr>
          <p:nvPr/>
        </p:nvSpPr>
        <p:spPr bwMode="auto">
          <a:xfrm>
            <a:off x="9067800" y="5562600"/>
            <a:ext cx="760413" cy="1952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24" tIns="36812" rIns="73524" bIns="36812">
            <a:spAutoFit/>
          </a:bodyPr>
          <a:lstStyle/>
          <a:p>
            <a:pPr algn="ctr" defTabSz="754063" eaLnBrk="0" hangingPunct="0"/>
            <a:r>
              <a:rPr lang="ru-RU" sz="800" i="1"/>
              <a:t>Коченево</a:t>
            </a:r>
          </a:p>
        </p:txBody>
      </p:sp>
      <p:sp>
        <p:nvSpPr>
          <p:cNvPr id="69846" name="Rectangle 280"/>
          <p:cNvSpPr>
            <a:spLocks noChangeArrowheads="1"/>
          </p:cNvSpPr>
          <p:nvPr/>
        </p:nvSpPr>
        <p:spPr bwMode="auto">
          <a:xfrm>
            <a:off x="8534400" y="5487988"/>
            <a:ext cx="412750" cy="192087"/>
          </a:xfrm>
          <a:prstGeom prst="rect">
            <a:avLst/>
          </a:prstGeom>
          <a:solidFill>
            <a:srgbClr val="FFFF00"/>
          </a:solidFill>
          <a:ln w="9525" algn="ctr">
            <a:noFill/>
            <a:miter lim="800000"/>
            <a:headEnd/>
            <a:tailEnd/>
          </a:ln>
        </p:spPr>
        <p:txBody>
          <a:bodyPr wrap="none" lIns="69815" tIns="34909" rIns="69815" bIns="34909">
            <a:spAutoFit/>
          </a:bodyPr>
          <a:lstStyle/>
          <a:p>
            <a:pPr algn="just" defTabSz="588963" eaLnBrk="0" hangingPunct="0"/>
            <a:r>
              <a:rPr lang="ru-RU" sz="800" b="1" i="1"/>
              <a:t>ЗЗПУ</a:t>
            </a:r>
          </a:p>
        </p:txBody>
      </p:sp>
      <p:sp>
        <p:nvSpPr>
          <p:cNvPr id="69847" name="Text Box 281"/>
          <p:cNvSpPr txBox="1">
            <a:spLocks noChangeArrowheads="1"/>
          </p:cNvSpPr>
          <p:nvPr/>
        </p:nvSpPr>
        <p:spPr bwMode="auto">
          <a:xfrm>
            <a:off x="7467600" y="5410200"/>
            <a:ext cx="609600" cy="1952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24" tIns="36812" rIns="73524" bIns="36812">
            <a:spAutoFit/>
          </a:bodyPr>
          <a:lstStyle/>
          <a:p>
            <a:pPr algn="ctr" defTabSz="754063" eaLnBrk="0" hangingPunct="0"/>
            <a:r>
              <a:rPr lang="ru-RU" sz="800" i="1"/>
              <a:t>Чулым</a:t>
            </a:r>
          </a:p>
        </p:txBody>
      </p:sp>
      <p:sp>
        <p:nvSpPr>
          <p:cNvPr id="69848" name="Text Box 282"/>
          <p:cNvSpPr txBox="1">
            <a:spLocks noChangeArrowheads="1"/>
          </p:cNvSpPr>
          <p:nvPr/>
        </p:nvSpPr>
        <p:spPr bwMode="auto">
          <a:xfrm>
            <a:off x="6662738" y="5287963"/>
            <a:ext cx="609600" cy="19526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24" tIns="36812" rIns="73524" bIns="36812">
            <a:spAutoFit/>
          </a:bodyPr>
          <a:lstStyle/>
          <a:p>
            <a:pPr algn="ctr" defTabSz="754063" eaLnBrk="0" hangingPunct="0"/>
            <a:r>
              <a:rPr lang="ru-RU" sz="800" i="1"/>
              <a:t>Каргат</a:t>
            </a:r>
          </a:p>
        </p:txBody>
      </p:sp>
      <p:grpSp>
        <p:nvGrpSpPr>
          <p:cNvPr id="69849" name="Group 283"/>
          <p:cNvGrpSpPr>
            <a:grpSpLocks/>
          </p:cNvGrpSpPr>
          <p:nvPr/>
        </p:nvGrpSpPr>
        <p:grpSpPr bwMode="auto">
          <a:xfrm>
            <a:off x="5943600" y="4954588"/>
            <a:ext cx="230188" cy="225425"/>
            <a:chOff x="4032" y="3192"/>
            <a:chExt cx="96" cy="143"/>
          </a:xfrm>
        </p:grpSpPr>
        <p:sp>
          <p:nvSpPr>
            <p:cNvPr id="69922" name="Rectangle 284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923" name="Rectangle 285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9850" name="Text Box 286"/>
          <p:cNvSpPr txBox="1">
            <a:spLocks noChangeArrowheads="1"/>
          </p:cNvSpPr>
          <p:nvPr/>
        </p:nvSpPr>
        <p:spPr bwMode="auto">
          <a:xfrm>
            <a:off x="3046413" y="5180013"/>
            <a:ext cx="914400" cy="1968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24" tIns="36812" rIns="73524" bIns="36812">
            <a:spAutoFit/>
          </a:bodyPr>
          <a:lstStyle/>
          <a:p>
            <a:pPr algn="ctr" defTabSz="754063" eaLnBrk="0" hangingPunct="0"/>
            <a:r>
              <a:rPr lang="ru-RU" sz="800" i="1"/>
              <a:t>Барабинск</a:t>
            </a:r>
          </a:p>
        </p:txBody>
      </p:sp>
      <p:sp>
        <p:nvSpPr>
          <p:cNvPr id="69851" name="Text Box 287"/>
          <p:cNvSpPr txBox="1">
            <a:spLocks noChangeArrowheads="1"/>
          </p:cNvSpPr>
          <p:nvPr/>
        </p:nvSpPr>
        <p:spPr bwMode="auto">
          <a:xfrm>
            <a:off x="10877550" y="5024438"/>
            <a:ext cx="781050" cy="1968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24" tIns="36812" rIns="73524" bIns="36812">
            <a:spAutoFit/>
          </a:bodyPr>
          <a:lstStyle/>
          <a:p>
            <a:pPr algn="ctr" defTabSz="754063" eaLnBrk="0" hangingPunct="0"/>
            <a:r>
              <a:rPr lang="ru-RU" sz="800" i="1"/>
              <a:t>Мошково</a:t>
            </a:r>
          </a:p>
        </p:txBody>
      </p:sp>
      <p:sp>
        <p:nvSpPr>
          <p:cNvPr id="69852" name="Oval 288"/>
          <p:cNvSpPr>
            <a:spLocks noChangeArrowheads="1"/>
          </p:cNvSpPr>
          <p:nvPr/>
        </p:nvSpPr>
        <p:spPr bwMode="auto">
          <a:xfrm>
            <a:off x="10361613" y="7480300"/>
            <a:ext cx="152400" cy="15398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9853" name="Text Box 289"/>
          <p:cNvSpPr txBox="1">
            <a:spLocks noChangeArrowheads="1"/>
          </p:cNvSpPr>
          <p:nvPr/>
        </p:nvSpPr>
        <p:spPr bwMode="auto">
          <a:xfrm>
            <a:off x="10544175" y="7480300"/>
            <a:ext cx="992188" cy="1968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24" tIns="36812" rIns="73524" bIns="36812">
            <a:spAutoFit/>
          </a:bodyPr>
          <a:lstStyle/>
          <a:p>
            <a:pPr algn="ctr" defTabSz="754063" eaLnBrk="0" hangingPunct="0"/>
            <a:r>
              <a:rPr lang="ru-RU" sz="800" i="1"/>
              <a:t>Черепаново</a:t>
            </a:r>
          </a:p>
        </p:txBody>
      </p:sp>
      <p:grpSp>
        <p:nvGrpSpPr>
          <p:cNvPr id="69854" name="Group 290"/>
          <p:cNvGrpSpPr>
            <a:grpSpLocks/>
          </p:cNvGrpSpPr>
          <p:nvPr/>
        </p:nvGrpSpPr>
        <p:grpSpPr bwMode="auto">
          <a:xfrm>
            <a:off x="10045700" y="7472363"/>
            <a:ext cx="231775" cy="228600"/>
            <a:chOff x="4032" y="3192"/>
            <a:chExt cx="96" cy="143"/>
          </a:xfrm>
        </p:grpSpPr>
        <p:sp>
          <p:nvSpPr>
            <p:cNvPr id="69920" name="Rectangle 291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921" name="Rectangle 292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9855" name="Line 293"/>
          <p:cNvSpPr>
            <a:spLocks noChangeShapeType="1"/>
          </p:cNvSpPr>
          <p:nvPr/>
        </p:nvSpPr>
        <p:spPr bwMode="auto">
          <a:xfrm>
            <a:off x="10058400" y="5954713"/>
            <a:ext cx="76200" cy="1512887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69856" name="Group 294"/>
          <p:cNvGrpSpPr>
            <a:grpSpLocks/>
          </p:cNvGrpSpPr>
          <p:nvPr/>
        </p:nvGrpSpPr>
        <p:grpSpPr bwMode="auto">
          <a:xfrm>
            <a:off x="10144125" y="6810375"/>
            <a:ext cx="228600" cy="228600"/>
            <a:chOff x="4032" y="3192"/>
            <a:chExt cx="96" cy="143"/>
          </a:xfrm>
        </p:grpSpPr>
        <p:sp>
          <p:nvSpPr>
            <p:cNvPr id="69918" name="Rectangle 295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919" name="Rectangle 296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9857" name="Oval 297"/>
          <p:cNvSpPr>
            <a:spLocks noChangeArrowheads="1"/>
          </p:cNvSpPr>
          <p:nvPr/>
        </p:nvSpPr>
        <p:spPr bwMode="auto">
          <a:xfrm>
            <a:off x="11722100" y="5267325"/>
            <a:ext cx="150813" cy="15398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9858" name="Text Box 298"/>
          <p:cNvSpPr txBox="1">
            <a:spLocks noChangeArrowheads="1"/>
          </p:cNvSpPr>
          <p:nvPr/>
        </p:nvSpPr>
        <p:spPr bwMode="auto">
          <a:xfrm>
            <a:off x="11947525" y="5191125"/>
            <a:ext cx="841375" cy="1968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24" tIns="36812" rIns="73524" bIns="36812">
            <a:spAutoFit/>
          </a:bodyPr>
          <a:lstStyle/>
          <a:p>
            <a:pPr algn="ctr" defTabSz="754063" eaLnBrk="0" hangingPunct="0"/>
            <a:r>
              <a:rPr lang="ru-RU" sz="800" i="1"/>
              <a:t>Тогучин</a:t>
            </a:r>
          </a:p>
        </p:txBody>
      </p:sp>
      <p:grpSp>
        <p:nvGrpSpPr>
          <p:cNvPr id="69859" name="Group 299"/>
          <p:cNvGrpSpPr>
            <a:grpSpLocks/>
          </p:cNvGrpSpPr>
          <p:nvPr/>
        </p:nvGrpSpPr>
        <p:grpSpPr bwMode="auto">
          <a:xfrm>
            <a:off x="11811000" y="5524500"/>
            <a:ext cx="230188" cy="230188"/>
            <a:chOff x="4032" y="3192"/>
            <a:chExt cx="96" cy="143"/>
          </a:xfrm>
        </p:grpSpPr>
        <p:sp>
          <p:nvSpPr>
            <p:cNvPr id="69916" name="Rectangle 300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917" name="Rectangle 301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9860" name="Line 302"/>
          <p:cNvSpPr>
            <a:spLocks noChangeShapeType="1"/>
          </p:cNvSpPr>
          <p:nvPr/>
        </p:nvSpPr>
        <p:spPr bwMode="auto">
          <a:xfrm flipV="1">
            <a:off x="10210800" y="5638800"/>
            <a:ext cx="1600200" cy="2286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9861" name="Rectangle 303"/>
          <p:cNvSpPr>
            <a:spLocks noChangeArrowheads="1"/>
          </p:cNvSpPr>
          <p:nvPr/>
        </p:nvSpPr>
        <p:spPr bwMode="auto">
          <a:xfrm>
            <a:off x="10210800" y="5562600"/>
            <a:ext cx="1447800" cy="192088"/>
          </a:xfrm>
          <a:prstGeom prst="rect">
            <a:avLst/>
          </a:prstGeom>
          <a:solidFill>
            <a:srgbClr val="FFFF00"/>
          </a:solidFill>
          <a:ln w="9525" algn="ctr">
            <a:noFill/>
            <a:miter lim="800000"/>
            <a:headEnd/>
            <a:tailEnd/>
          </a:ln>
        </p:spPr>
        <p:txBody>
          <a:bodyPr lIns="69815" tIns="34909" rIns="69815" bIns="34909">
            <a:spAutoFit/>
          </a:bodyPr>
          <a:lstStyle/>
          <a:p>
            <a:pPr algn="ctr" defTabSz="588963" eaLnBrk="0" hangingPunct="0"/>
            <a:r>
              <a:rPr lang="ru-RU" sz="800" b="1" i="1"/>
              <a:t>НОВОСИБИРСК</a:t>
            </a:r>
          </a:p>
        </p:txBody>
      </p:sp>
      <p:grpSp>
        <p:nvGrpSpPr>
          <p:cNvPr id="69862" name="Group 304"/>
          <p:cNvGrpSpPr>
            <a:grpSpLocks/>
          </p:cNvGrpSpPr>
          <p:nvPr/>
        </p:nvGrpSpPr>
        <p:grpSpPr bwMode="auto">
          <a:xfrm>
            <a:off x="3694113" y="4791075"/>
            <a:ext cx="230187" cy="230188"/>
            <a:chOff x="4032" y="3192"/>
            <a:chExt cx="96" cy="143"/>
          </a:xfrm>
        </p:grpSpPr>
        <p:sp>
          <p:nvSpPr>
            <p:cNvPr id="69914" name="Rectangle 305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915" name="Rectangle 306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9863" name="Oval 307"/>
          <p:cNvSpPr>
            <a:spLocks noChangeArrowheads="1"/>
          </p:cNvSpPr>
          <p:nvPr/>
        </p:nvSpPr>
        <p:spPr bwMode="auto">
          <a:xfrm>
            <a:off x="7324725" y="5580063"/>
            <a:ext cx="152400" cy="15398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9864" name="Text Box 308"/>
          <p:cNvSpPr txBox="1">
            <a:spLocks noChangeArrowheads="1"/>
          </p:cNvSpPr>
          <p:nvPr/>
        </p:nvSpPr>
        <p:spPr bwMode="auto">
          <a:xfrm>
            <a:off x="7689850" y="7243763"/>
            <a:ext cx="804863" cy="19526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24" tIns="36812" rIns="73524" bIns="36812">
            <a:spAutoFit/>
          </a:bodyPr>
          <a:lstStyle/>
          <a:p>
            <a:pPr algn="ctr" defTabSz="754063" eaLnBrk="0" hangingPunct="0"/>
            <a:r>
              <a:rPr lang="ru-RU" sz="800" i="1"/>
              <a:t>Ордынское</a:t>
            </a:r>
          </a:p>
        </p:txBody>
      </p:sp>
      <p:sp>
        <p:nvSpPr>
          <p:cNvPr id="69865" name="Oval 309"/>
          <p:cNvSpPr>
            <a:spLocks noChangeArrowheads="1"/>
          </p:cNvSpPr>
          <p:nvPr/>
        </p:nvSpPr>
        <p:spPr bwMode="auto">
          <a:xfrm>
            <a:off x="9558338" y="6629400"/>
            <a:ext cx="152400" cy="15081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69866" name="Group 310"/>
          <p:cNvGrpSpPr>
            <a:grpSpLocks/>
          </p:cNvGrpSpPr>
          <p:nvPr/>
        </p:nvGrpSpPr>
        <p:grpSpPr bwMode="auto">
          <a:xfrm>
            <a:off x="9601200" y="6858000"/>
            <a:ext cx="227013" cy="230188"/>
            <a:chOff x="4032" y="3192"/>
            <a:chExt cx="96" cy="143"/>
          </a:xfrm>
        </p:grpSpPr>
        <p:sp>
          <p:nvSpPr>
            <p:cNvPr id="69912" name="Rectangle 311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9913" name="Rectangle 312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9867" name="Line 313"/>
          <p:cNvSpPr>
            <a:spLocks noChangeShapeType="1"/>
          </p:cNvSpPr>
          <p:nvPr/>
        </p:nvSpPr>
        <p:spPr bwMode="auto">
          <a:xfrm flipH="1">
            <a:off x="9755188" y="5943600"/>
            <a:ext cx="303212" cy="9144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9868" name="Text Box 314"/>
          <p:cNvSpPr txBox="1">
            <a:spLocks noChangeArrowheads="1"/>
          </p:cNvSpPr>
          <p:nvPr/>
        </p:nvSpPr>
        <p:spPr bwMode="auto">
          <a:xfrm>
            <a:off x="9144000" y="7162800"/>
            <a:ext cx="611188" cy="1952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24" tIns="36812" rIns="73524" bIns="36812">
            <a:spAutoFit/>
          </a:bodyPr>
          <a:lstStyle/>
          <a:p>
            <a:pPr algn="ctr" defTabSz="754063" eaLnBrk="0" hangingPunct="0"/>
            <a:r>
              <a:rPr lang="ru-RU" sz="800" i="1"/>
              <a:t>Бердск</a:t>
            </a:r>
          </a:p>
        </p:txBody>
      </p:sp>
      <p:sp>
        <p:nvSpPr>
          <p:cNvPr id="69869" name="Oval 315"/>
          <p:cNvSpPr>
            <a:spLocks noChangeArrowheads="1"/>
          </p:cNvSpPr>
          <p:nvPr/>
        </p:nvSpPr>
        <p:spPr bwMode="auto">
          <a:xfrm>
            <a:off x="10710863" y="5105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9870" name="Oval 316"/>
          <p:cNvSpPr>
            <a:spLocks noChangeArrowheads="1"/>
          </p:cNvSpPr>
          <p:nvPr/>
        </p:nvSpPr>
        <p:spPr bwMode="auto">
          <a:xfrm>
            <a:off x="5762625" y="5113338"/>
            <a:ext cx="149225" cy="15398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9871" name="Oval 317"/>
          <p:cNvSpPr>
            <a:spLocks noChangeArrowheads="1"/>
          </p:cNvSpPr>
          <p:nvPr/>
        </p:nvSpPr>
        <p:spPr bwMode="auto">
          <a:xfrm>
            <a:off x="4054475" y="4967288"/>
            <a:ext cx="150813" cy="15398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584063" name="Group 383"/>
          <p:cNvGraphicFramePr>
            <a:graphicFrameLocks noGrp="1"/>
          </p:cNvGraphicFramePr>
          <p:nvPr/>
        </p:nvGraphicFramePr>
        <p:xfrm>
          <a:off x="5465763" y="2890838"/>
          <a:ext cx="4108450" cy="1585812"/>
        </p:xfrm>
        <a:graphic>
          <a:graphicData uri="http://schemas.openxmlformats.org/drawingml/2006/table">
            <a:tbl>
              <a:tblPr/>
              <a:tblGrid>
                <a:gridCol w="684212"/>
                <a:gridCol w="685800"/>
                <a:gridCol w="687388"/>
                <a:gridCol w="642937"/>
                <a:gridCol w="681038"/>
                <a:gridCol w="727075"/>
              </a:tblGrid>
              <a:tr h="214313">
                <a:tc rowSpan="2"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415" marR="90415" marT="45193" marB="4519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Электросирен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415" marR="90415" marT="45193" marB="4519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Сирен с ручным управлением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415" marR="90415" marT="45193" marB="4519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СЦВ, количество СЦВ/абонентов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415" marR="90415" marT="45193" marB="4519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Типа АСО-8 (16,32) количество АСО/абонентов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415" marR="90415" marT="45193" marB="4519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</a:tr>
              <a:tr h="2317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Включенных в СО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415" marR="90415" marT="45193" marB="4519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Не включенных в СО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415" marR="90415" marT="45193" marB="4519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городах</a:t>
                      </a:r>
                    </a:p>
                  </a:txBody>
                  <a:tcPr marL="90415" marR="90415" marT="45193" marB="4519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163</a:t>
                      </a:r>
                    </a:p>
                  </a:txBody>
                  <a:tcPr marL="90415" marR="90415" marT="45193" marB="451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90415" marR="90415" marT="45193" marB="451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90415" marR="90415" marT="45193" marB="451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90415" marR="90415" marT="45193" marB="451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90415" marR="90415" marT="45193" marB="451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В сельской    местности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415" marR="90415" marT="45193" marB="4519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26</a:t>
                      </a:r>
                    </a:p>
                  </a:txBody>
                  <a:tcPr marL="90415" marR="90415" marT="45193" marB="451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415" marR="90415" marT="45193" marB="451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415" marR="90415" marT="45193" marB="451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415" marR="90415" marT="45193" marB="451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415" marR="90415" marT="45193" marB="451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Итого: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415" marR="90415" marT="45193" marB="4519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189</a:t>
                      </a:r>
                    </a:p>
                  </a:txBody>
                  <a:tcPr marL="90415" marR="90415" marT="45193" marB="451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90415" marR="90415" marT="45193" marB="451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90415" marR="90415" marT="45193" marB="451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90415" marR="90415" marT="45193" marB="451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90415" marR="90415" marT="45193" marB="451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69911" name="Text Box 357"/>
          <p:cNvSpPr txBox="1">
            <a:spLocks noChangeArrowheads="1"/>
          </p:cNvSpPr>
          <p:nvPr/>
        </p:nvSpPr>
        <p:spPr bwMode="auto">
          <a:xfrm>
            <a:off x="5476875" y="2640013"/>
            <a:ext cx="4097338" cy="220662"/>
          </a:xfrm>
          <a:prstGeom prst="rect">
            <a:avLst/>
          </a:prstGeom>
          <a:solidFill>
            <a:srgbClr val="FFFF00">
              <a:alpha val="5098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0415" tIns="45193" rIns="90415" bIns="45193">
            <a:spAutoFit/>
          </a:bodyPr>
          <a:lstStyle/>
          <a:p>
            <a:pPr marL="342900" indent="-342900" algn="ctr" defTabSz="1279525"/>
            <a:r>
              <a:rPr lang="ru-RU" sz="800" b="1"/>
              <a:t>Количество используемых в РАСЦО оконечных средств оповещения: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1925" y="2120900"/>
            <a:ext cx="10009188" cy="745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84931" name="Group 227"/>
          <p:cNvGraphicFramePr>
            <a:graphicFrameLocks noGrp="1"/>
          </p:cNvGraphicFramePr>
          <p:nvPr/>
        </p:nvGraphicFramePr>
        <p:xfrm>
          <a:off x="6688138" y="5954713"/>
          <a:ext cx="5203825" cy="1249003"/>
        </p:xfrm>
        <a:graphic>
          <a:graphicData uri="http://schemas.openxmlformats.org/drawingml/2006/table">
            <a:tbl>
              <a:tblPr/>
              <a:tblGrid>
                <a:gridCol w="2003425"/>
                <a:gridCol w="993775"/>
                <a:gridCol w="881062"/>
                <a:gridCol w="1325563"/>
              </a:tblGrid>
              <a:tr h="290513">
                <a:tc gridSpan="4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Оснащенность ПОО ЛСО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Население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ПОО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Наименование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ЛСО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Тип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ЛСО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Сопряженность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РАСЦО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222250">
                <a:tc gridSpan="4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Потенциально-опасные объекты и ЛСО отсутствуют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Итого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: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84932" name="Group 228"/>
          <p:cNvGraphicFramePr>
            <a:graphicFrameLocks noGrp="1"/>
          </p:cNvGraphicFramePr>
          <p:nvPr/>
        </p:nvGraphicFramePr>
        <p:xfrm>
          <a:off x="68263" y="698500"/>
          <a:ext cx="5686425" cy="1222377"/>
        </p:xfrm>
        <a:graphic>
          <a:graphicData uri="http://schemas.openxmlformats.org/drawingml/2006/table">
            <a:tbl>
              <a:tblPr/>
              <a:tblGrid>
                <a:gridCol w="833437"/>
                <a:gridCol w="777875"/>
                <a:gridCol w="900113"/>
                <a:gridCol w="814387"/>
                <a:gridCol w="804863"/>
                <a:gridCol w="750887"/>
                <a:gridCol w="804863"/>
              </a:tblGrid>
              <a:tr h="373063">
                <a:tc gridSpan="7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Охват населения различными средствами оповещения  в   %.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6413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Население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Электр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сиренами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Проводным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вещанием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Радио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вещанием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УКВ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ЧМ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 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Телевеща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нием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Сотовой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связью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ОКСИОН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188913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Сельское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100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100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80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Итого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: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100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100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80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84933" name="Group 229"/>
          <p:cNvGraphicFramePr>
            <a:graphicFrameLocks noGrp="1"/>
          </p:cNvGraphicFramePr>
          <p:nvPr/>
        </p:nvGraphicFramePr>
        <p:xfrm>
          <a:off x="6761163" y="623888"/>
          <a:ext cx="5942012" cy="1649053"/>
        </p:xfrm>
        <a:graphic>
          <a:graphicData uri="http://schemas.openxmlformats.org/drawingml/2006/table">
            <a:tbl>
              <a:tblPr/>
              <a:tblGrid>
                <a:gridCol w="1189037"/>
                <a:gridCol w="874713"/>
                <a:gridCol w="908050"/>
                <a:gridCol w="992187"/>
                <a:gridCol w="608013"/>
                <a:gridCol w="561975"/>
                <a:gridCol w="808037"/>
              </a:tblGrid>
              <a:tr h="244475">
                <a:tc gridSpan="7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Охват средствами оповещения населения</a:t>
                      </a: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475"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Населенные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пункты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Всего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населенных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пунктов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Проживает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населения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(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чел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)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Населенных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пунктов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,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включенных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СО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Охват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населения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,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тыс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.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чел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/%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05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Всего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За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5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мин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.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За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30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мин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.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Сельские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04" marR="89904" marT="46750" marB="467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04" marR="89904" marT="46750" marB="467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452</a:t>
                      </a: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04" marR="89904" marT="46750" marB="467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04" marR="89904" marT="46750" marB="467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04" marR="89904" marT="46750" marB="467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04" marR="89904" marT="46750" marB="467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04" marR="89904" marT="46750" marB="467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Итого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: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04" marR="89904" marT="46750" marB="467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04" marR="89904" marT="46750" marB="467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452</a:t>
                      </a: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04" marR="89904" marT="46750" marB="467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04" marR="89904" marT="46750" marB="467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04" marR="89904" marT="46750" marB="467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04" marR="89904" marT="46750" marB="467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04" marR="89904" marT="46750" marB="467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84934" name="Group 230"/>
          <p:cNvGraphicFramePr>
            <a:graphicFrameLocks noGrp="1"/>
          </p:cNvGraphicFramePr>
          <p:nvPr/>
        </p:nvGraphicFramePr>
        <p:xfrm>
          <a:off x="6184900" y="7824788"/>
          <a:ext cx="6470650" cy="1722850"/>
        </p:xfrm>
        <a:graphic>
          <a:graphicData uri="http://schemas.openxmlformats.org/drawingml/2006/table">
            <a:tbl>
              <a:tblPr/>
              <a:tblGrid>
                <a:gridCol w="1077913"/>
                <a:gridCol w="1081087"/>
                <a:gridCol w="1077913"/>
                <a:gridCol w="1047750"/>
                <a:gridCol w="1044575"/>
                <a:gridCol w="1141412"/>
              </a:tblGrid>
              <a:tr h="244475">
                <a:tc gridSpan="6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Количество используемых в РАСЦО оконечных средств оповещения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475">
                <a:tc rowSpan="2"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Электросирен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Сирен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ручным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управлением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СЦВ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,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количество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СЦВ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/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абонентов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Типа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АСО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-8 (16,32)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количество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АСО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/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абонентов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2905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Включенных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СО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Не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включенных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СО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 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сельской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  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местности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    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Итого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: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  <p:sp>
        <p:nvSpPr>
          <p:cNvPr id="70794" name="Text Box 553"/>
          <p:cNvSpPr txBox="1">
            <a:spLocks noChangeArrowheads="1"/>
          </p:cNvSpPr>
          <p:nvPr/>
        </p:nvSpPr>
        <p:spPr bwMode="auto">
          <a:xfrm>
            <a:off x="0" y="-23813"/>
            <a:ext cx="12801600" cy="519113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46295" tIns="23152" rIns="46295" bIns="23152" anchor="ctr" anchorCtr="1">
            <a:spAutoFit/>
          </a:bodyPr>
          <a:lstStyle/>
          <a:p>
            <a:pPr defTabSz="1279525"/>
            <a:r>
              <a:rPr lang="ru-RU" sz="3100">
                <a:latin typeface="Times New Roman" pitchFamily="18" charset="0"/>
              </a:rPr>
              <a:t>Организация оповещения населения</a:t>
            </a:r>
            <a:endParaRPr lang="ru-RU"/>
          </a:p>
        </p:txBody>
      </p:sp>
      <p:sp>
        <p:nvSpPr>
          <p:cNvPr id="584843" name="Text Box 139"/>
          <p:cNvSpPr txBox="1">
            <a:spLocks noChangeArrowheads="1"/>
          </p:cNvSpPr>
          <p:nvPr/>
        </p:nvSpPr>
        <p:spPr bwMode="auto">
          <a:xfrm>
            <a:off x="209550" y="2343150"/>
            <a:ext cx="7634288" cy="1595438"/>
          </a:xfrm>
          <a:prstGeom prst="rect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64795" tIns="32399" rIns="64795" bIns="32399">
            <a:spAutoFit/>
          </a:bodyPr>
          <a:lstStyle/>
          <a:p>
            <a:pPr algn="ctr" defTabSz="1279525">
              <a:defRPr/>
            </a:pPr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Оконечные устройства оповещения </a:t>
            </a:r>
            <a:r>
              <a:rPr lang="ru-RU" sz="2800" b="1" u="sng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отсутствуют</a:t>
            </a:r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 Оповещение осуществляется по средствам массовой информации, телефонам, с использованием громкоговорителей и посыльных</a:t>
            </a:r>
            <a:r>
              <a:rPr lang="ru-RU" sz="15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</a:t>
            </a:r>
            <a:endParaRPr lang="ru-RU"/>
          </a:p>
        </p:txBody>
      </p:sp>
      <p:grpSp>
        <p:nvGrpSpPr>
          <p:cNvPr id="70796" name="Group 149"/>
          <p:cNvGrpSpPr>
            <a:grpSpLocks/>
          </p:cNvGrpSpPr>
          <p:nvPr/>
        </p:nvGrpSpPr>
        <p:grpSpPr bwMode="auto">
          <a:xfrm>
            <a:off x="209550" y="8040688"/>
            <a:ext cx="4344988" cy="1414462"/>
            <a:chOff x="0" y="3430"/>
            <a:chExt cx="2737" cy="890"/>
          </a:xfrm>
        </p:grpSpPr>
        <p:sp>
          <p:nvSpPr>
            <p:cNvPr id="70798" name="Rectangle 212"/>
            <p:cNvSpPr>
              <a:spLocks noChangeArrowheads="1"/>
            </p:cNvSpPr>
            <p:nvPr/>
          </p:nvSpPr>
          <p:spPr bwMode="auto">
            <a:xfrm>
              <a:off x="0" y="3430"/>
              <a:ext cx="2712" cy="89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350" tIns="45675" rIns="91350" bIns="45675" anchor="ctr"/>
            <a:lstStyle/>
            <a:p>
              <a:pPr algn="ctr" defTabSz="1279525"/>
              <a:endParaRPr lang="ru-RU"/>
            </a:p>
          </p:txBody>
        </p:sp>
        <p:sp>
          <p:nvSpPr>
            <p:cNvPr id="70799" name="Rectangle 213"/>
            <p:cNvSpPr>
              <a:spLocks noChangeArrowheads="1"/>
            </p:cNvSpPr>
            <p:nvPr/>
          </p:nvSpPr>
          <p:spPr bwMode="auto">
            <a:xfrm>
              <a:off x="213" y="3853"/>
              <a:ext cx="792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1279525"/>
              <a:r>
                <a:rPr lang="en-US" sz="600">
                  <a:solidFill>
                    <a:srgbClr val="000000"/>
                  </a:solidFill>
                  <a:latin typeface="Times New Roman" pitchFamily="18" charset="0"/>
                </a:rPr>
                <a:t> - </a:t>
              </a:r>
              <a:r>
                <a:rPr lang="ru-RU" sz="600">
                  <a:solidFill>
                    <a:srgbClr val="000000"/>
                  </a:solidFill>
                  <a:latin typeface="Times New Roman" pitchFamily="18" charset="0"/>
                </a:rPr>
                <a:t>открытый телефонный </a:t>
              </a:r>
              <a:endParaRPr lang="ru-RU"/>
            </a:p>
          </p:txBody>
        </p:sp>
        <p:sp>
          <p:nvSpPr>
            <p:cNvPr id="70800" name="Rectangle 215"/>
            <p:cNvSpPr>
              <a:spLocks noChangeArrowheads="1"/>
            </p:cNvSpPr>
            <p:nvPr/>
          </p:nvSpPr>
          <p:spPr bwMode="auto">
            <a:xfrm>
              <a:off x="334" y="4032"/>
              <a:ext cx="826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1279525"/>
              <a:r>
                <a:rPr lang="ru-RU" sz="600">
                  <a:solidFill>
                    <a:srgbClr val="000000"/>
                  </a:solidFill>
                  <a:latin typeface="Times New Roman" pitchFamily="18" charset="0"/>
                </a:rPr>
                <a:t>Электросирены: 1 включена в АСЦО, 2 не включена в АСЦО</a:t>
              </a:r>
              <a:endParaRPr lang="ru-RU"/>
            </a:p>
          </p:txBody>
        </p:sp>
        <p:sp>
          <p:nvSpPr>
            <p:cNvPr id="70801" name="Rectangle 216"/>
            <p:cNvSpPr>
              <a:spLocks noChangeArrowheads="1"/>
            </p:cNvSpPr>
            <p:nvPr/>
          </p:nvSpPr>
          <p:spPr bwMode="auto">
            <a:xfrm>
              <a:off x="897" y="3499"/>
              <a:ext cx="800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1279525"/>
              <a:r>
                <a:rPr lang="ru-RU" sz="700" b="1">
                  <a:solidFill>
                    <a:srgbClr val="000000"/>
                  </a:solidFill>
                  <a:latin typeface="Times New Roman" pitchFamily="18" charset="0"/>
                </a:rPr>
                <a:t>УСЛОВНЫЕ ОБОЗНАЧЕНИЯ</a:t>
              </a:r>
              <a:endParaRPr lang="ru-RU"/>
            </a:p>
          </p:txBody>
        </p:sp>
        <p:sp>
          <p:nvSpPr>
            <p:cNvPr id="70802" name="Text Box 224"/>
            <p:cNvSpPr txBox="1">
              <a:spLocks noChangeArrowheads="1"/>
            </p:cNvSpPr>
            <p:nvPr/>
          </p:nvSpPr>
          <p:spPr bwMode="auto">
            <a:xfrm>
              <a:off x="1375" y="3889"/>
              <a:ext cx="495" cy="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8468" tIns="24234" rIns="48468" bIns="24234">
              <a:spAutoFit/>
            </a:bodyPr>
            <a:lstStyle/>
            <a:p>
              <a:pPr defTabSz="1279525"/>
              <a:r>
                <a:rPr lang="ru-RU" sz="600">
                  <a:latin typeface="Times New Roman" pitchFamily="18" charset="0"/>
                </a:rPr>
                <a:t>- радиовещание</a:t>
              </a:r>
              <a:endParaRPr lang="ru-RU"/>
            </a:p>
          </p:txBody>
        </p:sp>
        <p:sp>
          <p:nvSpPr>
            <p:cNvPr id="70803" name="Text Box 225"/>
            <p:cNvSpPr txBox="1">
              <a:spLocks noChangeArrowheads="1"/>
            </p:cNvSpPr>
            <p:nvPr/>
          </p:nvSpPr>
          <p:spPr bwMode="auto">
            <a:xfrm>
              <a:off x="2030" y="3896"/>
              <a:ext cx="707" cy="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8468" tIns="24234" rIns="48468" bIns="24234">
              <a:spAutoFit/>
            </a:bodyPr>
            <a:lstStyle/>
            <a:p>
              <a:pPr defTabSz="1279525"/>
              <a:r>
                <a:rPr lang="ru-RU" sz="600">
                  <a:latin typeface="Times New Roman" pitchFamily="18" charset="0"/>
                </a:rPr>
                <a:t>- телевизионное вещание</a:t>
              </a:r>
              <a:endParaRPr lang="ru-RU"/>
            </a:p>
          </p:txBody>
        </p:sp>
        <p:grpSp>
          <p:nvGrpSpPr>
            <p:cNvPr id="70804" name="Group 226"/>
            <p:cNvGrpSpPr>
              <a:grpSpLocks/>
            </p:cNvGrpSpPr>
            <p:nvPr/>
          </p:nvGrpSpPr>
          <p:grpSpPr bwMode="auto">
            <a:xfrm>
              <a:off x="1892" y="3802"/>
              <a:ext cx="139" cy="207"/>
              <a:chOff x="3649" y="2023"/>
              <a:chExt cx="242" cy="242"/>
            </a:xfrm>
          </p:grpSpPr>
          <p:sp>
            <p:nvSpPr>
              <p:cNvPr id="70846" name="AutoShape 227"/>
              <p:cNvSpPr>
                <a:spLocks noChangeAspect="1" noChangeArrowheads="1"/>
              </p:cNvSpPr>
              <p:nvPr/>
            </p:nvSpPr>
            <p:spPr bwMode="auto">
              <a:xfrm>
                <a:off x="3649" y="2096"/>
                <a:ext cx="232" cy="169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57435" tIns="28718" rIns="57435" bIns="28718"/>
              <a:lstStyle/>
              <a:p>
                <a:pPr defTabSz="1279525"/>
                <a:endParaRPr lang="ru-RU"/>
              </a:p>
            </p:txBody>
          </p:sp>
          <p:grpSp>
            <p:nvGrpSpPr>
              <p:cNvPr id="70847" name="Group 228"/>
              <p:cNvGrpSpPr>
                <a:grpSpLocks/>
              </p:cNvGrpSpPr>
              <p:nvPr/>
            </p:nvGrpSpPr>
            <p:grpSpPr bwMode="auto">
              <a:xfrm>
                <a:off x="3675" y="2023"/>
                <a:ext cx="216" cy="204"/>
                <a:chOff x="3675" y="2023"/>
                <a:chExt cx="216" cy="204"/>
              </a:xfrm>
            </p:grpSpPr>
            <p:grpSp>
              <p:nvGrpSpPr>
                <p:cNvPr id="70848" name="Group 229"/>
                <p:cNvGrpSpPr>
                  <a:grpSpLocks/>
                </p:cNvGrpSpPr>
                <p:nvPr/>
              </p:nvGrpSpPr>
              <p:grpSpPr bwMode="auto">
                <a:xfrm>
                  <a:off x="3758" y="2023"/>
                  <a:ext cx="133" cy="80"/>
                  <a:chOff x="1918" y="2160"/>
                  <a:chExt cx="419" cy="283"/>
                </a:xfrm>
              </p:grpSpPr>
              <p:sp>
                <p:nvSpPr>
                  <p:cNvPr id="70850" name="Line 23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18" y="2160"/>
                    <a:ext cx="140" cy="283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0851" name="Line 231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2058" y="2160"/>
                    <a:ext cx="141" cy="283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0852" name="Line 23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196" y="2160"/>
                    <a:ext cx="141" cy="283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 type="triangle" w="sm" len="sm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70849" name="Text Box 233"/>
                <p:cNvSpPr txBox="1">
                  <a:spLocks noChangeArrowheads="1"/>
                </p:cNvSpPr>
                <p:nvPr/>
              </p:nvSpPr>
              <p:spPr bwMode="auto">
                <a:xfrm>
                  <a:off x="3675" y="2183"/>
                  <a:ext cx="180" cy="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pPr algn="ctr" defTabSz="1279525"/>
                  <a:r>
                    <a:rPr lang="ru-RU" sz="400" b="1"/>
                    <a:t>ТВ</a:t>
                  </a:r>
                  <a:endParaRPr lang="ru-RU"/>
                </a:p>
              </p:txBody>
            </p:sp>
          </p:grpSp>
        </p:grpSp>
        <p:grpSp>
          <p:nvGrpSpPr>
            <p:cNvPr id="70805" name="Group 234"/>
            <p:cNvGrpSpPr>
              <a:grpSpLocks/>
            </p:cNvGrpSpPr>
            <p:nvPr/>
          </p:nvGrpSpPr>
          <p:grpSpPr bwMode="auto">
            <a:xfrm>
              <a:off x="1235" y="3793"/>
              <a:ext cx="140" cy="207"/>
              <a:chOff x="3649" y="2023"/>
              <a:chExt cx="242" cy="242"/>
            </a:xfrm>
          </p:grpSpPr>
          <p:sp>
            <p:nvSpPr>
              <p:cNvPr id="70839" name="AutoShape 235"/>
              <p:cNvSpPr>
                <a:spLocks noChangeAspect="1" noChangeArrowheads="1"/>
              </p:cNvSpPr>
              <p:nvPr/>
            </p:nvSpPr>
            <p:spPr bwMode="auto">
              <a:xfrm>
                <a:off x="3649" y="2096"/>
                <a:ext cx="232" cy="169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57435" tIns="28718" rIns="57435" bIns="28718"/>
              <a:lstStyle/>
              <a:p>
                <a:pPr defTabSz="1279525"/>
                <a:endParaRPr lang="ru-RU"/>
              </a:p>
            </p:txBody>
          </p:sp>
          <p:grpSp>
            <p:nvGrpSpPr>
              <p:cNvPr id="70840" name="Group 236"/>
              <p:cNvGrpSpPr>
                <a:grpSpLocks/>
              </p:cNvGrpSpPr>
              <p:nvPr/>
            </p:nvGrpSpPr>
            <p:grpSpPr bwMode="auto">
              <a:xfrm>
                <a:off x="3675" y="2023"/>
                <a:ext cx="216" cy="205"/>
                <a:chOff x="3675" y="2023"/>
                <a:chExt cx="216" cy="205"/>
              </a:xfrm>
            </p:grpSpPr>
            <p:grpSp>
              <p:nvGrpSpPr>
                <p:cNvPr id="70841" name="Group 237"/>
                <p:cNvGrpSpPr>
                  <a:grpSpLocks/>
                </p:cNvGrpSpPr>
                <p:nvPr/>
              </p:nvGrpSpPr>
              <p:grpSpPr bwMode="auto">
                <a:xfrm>
                  <a:off x="3758" y="2023"/>
                  <a:ext cx="133" cy="80"/>
                  <a:chOff x="1918" y="2160"/>
                  <a:chExt cx="419" cy="283"/>
                </a:xfrm>
              </p:grpSpPr>
              <p:sp>
                <p:nvSpPr>
                  <p:cNvPr id="70843" name="Line 23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18" y="2160"/>
                    <a:ext cx="140" cy="283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0844" name="Line 239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2058" y="2160"/>
                    <a:ext cx="141" cy="283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0845" name="Line 24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196" y="2160"/>
                    <a:ext cx="141" cy="283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 type="triangle" w="sm" len="sm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70842" name="Text Box 241"/>
                <p:cNvSpPr txBox="1">
                  <a:spLocks noChangeArrowheads="1"/>
                </p:cNvSpPr>
                <p:nvPr/>
              </p:nvSpPr>
              <p:spPr bwMode="auto">
                <a:xfrm>
                  <a:off x="3675" y="2184"/>
                  <a:ext cx="180" cy="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pPr algn="ctr" defTabSz="1279525"/>
                  <a:r>
                    <a:rPr lang="ru-RU" sz="400" b="1"/>
                    <a:t>РВ</a:t>
                  </a:r>
                  <a:endParaRPr lang="ru-RU"/>
                </a:p>
              </p:txBody>
            </p:sp>
          </p:grpSp>
        </p:grpSp>
        <p:grpSp>
          <p:nvGrpSpPr>
            <p:cNvPr id="70806" name="Группа 215"/>
            <p:cNvGrpSpPr>
              <a:grpSpLocks/>
            </p:cNvGrpSpPr>
            <p:nvPr/>
          </p:nvGrpSpPr>
          <p:grpSpPr bwMode="auto">
            <a:xfrm>
              <a:off x="59" y="3838"/>
              <a:ext cx="133" cy="91"/>
              <a:chOff x="5089919" y="3210384"/>
              <a:chExt cx="211366" cy="144000"/>
            </a:xfrm>
          </p:grpSpPr>
          <p:sp>
            <p:nvSpPr>
              <p:cNvPr id="70837" name="Line 164"/>
              <p:cNvSpPr>
                <a:spLocks noChangeShapeType="1"/>
              </p:cNvSpPr>
              <p:nvPr/>
            </p:nvSpPr>
            <p:spPr bwMode="auto">
              <a:xfrm rot="5400000" flipH="1">
                <a:off x="5123682" y="3246970"/>
                <a:ext cx="0" cy="6752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0838" name="Дуга 217"/>
              <p:cNvSpPr>
                <a:spLocks noChangeArrowheads="1"/>
              </p:cNvSpPr>
              <p:nvPr/>
            </p:nvSpPr>
            <p:spPr bwMode="auto">
              <a:xfrm flipH="1">
                <a:off x="5158255" y="3210384"/>
                <a:ext cx="143030" cy="144000"/>
              </a:xfrm>
              <a:custGeom>
                <a:avLst/>
                <a:gdLst>
                  <a:gd name="T0" fmla="*/ 71515 w 143030"/>
                  <a:gd name="T1" fmla="*/ 0 h 144000"/>
                  <a:gd name="T2" fmla="*/ 71515 w 143030"/>
                  <a:gd name="T3" fmla="*/ 72000 h 144000"/>
                  <a:gd name="T4" fmla="*/ 72140 w 143030"/>
                  <a:gd name="T5" fmla="*/ 143997 h 144000"/>
                  <a:gd name="T6" fmla="*/ 11796480 60000 65536"/>
                  <a:gd name="T7" fmla="*/ 11796480 60000 65536"/>
                  <a:gd name="T8" fmla="*/ 11796480 60000 65536"/>
                  <a:gd name="T9" fmla="*/ 71515 w 143030"/>
                  <a:gd name="T10" fmla="*/ 0 h 144000"/>
                  <a:gd name="T11" fmla="*/ 143030 w 143030"/>
                  <a:gd name="T12" fmla="*/ 143997 h 1440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3030" h="144000" stroke="0">
                    <a:moveTo>
                      <a:pt x="71515" y="0"/>
                    </a:moveTo>
                    <a:lnTo>
                      <a:pt x="71514" y="0"/>
                    </a:lnTo>
                    <a:cubicBezTo>
                      <a:pt x="111011" y="0"/>
                      <a:pt x="143030" y="32235"/>
                      <a:pt x="143030" y="72000"/>
                    </a:cubicBezTo>
                    <a:cubicBezTo>
                      <a:pt x="143030" y="111518"/>
                      <a:pt x="111391" y="143651"/>
                      <a:pt x="72140" y="143997"/>
                    </a:cubicBezTo>
                    <a:lnTo>
                      <a:pt x="71515" y="72000"/>
                    </a:lnTo>
                    <a:close/>
                  </a:path>
                  <a:path w="143030" h="144000" fill="none">
                    <a:moveTo>
                      <a:pt x="71515" y="0"/>
                    </a:moveTo>
                    <a:lnTo>
                      <a:pt x="71514" y="0"/>
                    </a:lnTo>
                    <a:cubicBezTo>
                      <a:pt x="111011" y="0"/>
                      <a:pt x="143030" y="32235"/>
                      <a:pt x="143030" y="72000"/>
                    </a:cubicBezTo>
                    <a:cubicBezTo>
                      <a:pt x="143030" y="111518"/>
                      <a:pt x="111391" y="143651"/>
                      <a:pt x="72140" y="143997"/>
                    </a:cubicBezTo>
                  </a:path>
                </a:pathLst>
              </a:custGeom>
              <a:no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91350" tIns="45675" rIns="91350" bIns="45675" anchor="ctr"/>
              <a:lstStyle/>
              <a:p>
                <a:endParaRPr lang="ru-RU"/>
              </a:p>
            </p:txBody>
          </p:sp>
        </p:grpSp>
        <p:grpSp>
          <p:nvGrpSpPr>
            <p:cNvPr id="70807" name="Group 428"/>
            <p:cNvGrpSpPr>
              <a:grpSpLocks/>
            </p:cNvGrpSpPr>
            <p:nvPr/>
          </p:nvGrpSpPr>
          <p:grpSpPr bwMode="auto">
            <a:xfrm>
              <a:off x="81" y="3959"/>
              <a:ext cx="90" cy="136"/>
              <a:chOff x="1079" y="3294"/>
              <a:chExt cx="128" cy="136"/>
            </a:xfrm>
          </p:grpSpPr>
          <p:grpSp>
            <p:nvGrpSpPr>
              <p:cNvPr id="70833" name="Group 429"/>
              <p:cNvGrpSpPr>
                <a:grpSpLocks/>
              </p:cNvGrpSpPr>
              <p:nvPr/>
            </p:nvGrpSpPr>
            <p:grpSpPr bwMode="auto">
              <a:xfrm>
                <a:off x="1084" y="3319"/>
                <a:ext cx="123" cy="111"/>
                <a:chOff x="378" y="3633"/>
                <a:chExt cx="123" cy="111"/>
              </a:xfrm>
            </p:grpSpPr>
            <p:sp>
              <p:nvSpPr>
                <p:cNvPr id="70835" name="Rectangle 341"/>
                <p:cNvSpPr>
                  <a:spLocks noChangeArrowheads="1"/>
                </p:cNvSpPr>
                <p:nvPr/>
              </p:nvSpPr>
              <p:spPr bwMode="auto">
                <a:xfrm>
                  <a:off x="378" y="3633"/>
                  <a:ext cx="123" cy="21"/>
                </a:xfrm>
                <a:prstGeom prst="rect">
                  <a:avLst/>
                </a:prstGeom>
                <a:noFill/>
                <a:ln w="254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127796" tIns="63906" rIns="127796" bIns="63906"/>
                <a:lstStyle/>
                <a:p>
                  <a:pPr defTabSz="1279525"/>
                  <a:endParaRPr lang="ru-RU"/>
                </a:p>
              </p:txBody>
            </p:sp>
            <p:sp>
              <p:nvSpPr>
                <p:cNvPr id="70836" name="AutoShape 342"/>
                <p:cNvSpPr>
                  <a:spLocks noChangeArrowheads="1"/>
                </p:cNvSpPr>
                <p:nvPr/>
              </p:nvSpPr>
              <p:spPr bwMode="auto">
                <a:xfrm>
                  <a:off x="405" y="3660"/>
                  <a:ext cx="40" cy="84"/>
                </a:xfrm>
                <a:prstGeom prst="triangle">
                  <a:avLst>
                    <a:gd name="adj" fmla="val 50000"/>
                  </a:avLst>
                </a:prstGeom>
                <a:noFill/>
                <a:ln w="254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127796" tIns="63906" rIns="127796" bIns="63906"/>
                <a:lstStyle/>
                <a:p>
                  <a:pPr defTabSz="1279525"/>
                  <a:endParaRPr lang="ru-RU"/>
                </a:p>
              </p:txBody>
            </p:sp>
          </p:grpSp>
          <p:sp>
            <p:nvSpPr>
              <p:cNvPr id="70834" name="Freeform 343"/>
              <p:cNvSpPr>
                <a:spLocks/>
              </p:cNvSpPr>
              <p:nvPr/>
            </p:nvSpPr>
            <p:spPr bwMode="auto">
              <a:xfrm>
                <a:off x="1079" y="3294"/>
                <a:ext cx="121" cy="16"/>
              </a:xfrm>
              <a:custGeom>
                <a:avLst/>
                <a:gdLst>
                  <a:gd name="T0" fmla="*/ 0 w 525"/>
                  <a:gd name="T1" fmla="*/ 0 h 153"/>
                  <a:gd name="T2" fmla="*/ 0 w 525"/>
                  <a:gd name="T3" fmla="*/ 0 h 153"/>
                  <a:gd name="T4" fmla="*/ 0 w 525"/>
                  <a:gd name="T5" fmla="*/ 0 h 153"/>
                  <a:gd name="T6" fmla="*/ 0 w 525"/>
                  <a:gd name="T7" fmla="*/ 0 h 15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25"/>
                  <a:gd name="T13" fmla="*/ 0 h 153"/>
                  <a:gd name="T14" fmla="*/ 525 w 525"/>
                  <a:gd name="T15" fmla="*/ 153 h 15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25" h="153">
                    <a:moveTo>
                      <a:pt x="0" y="136"/>
                    </a:moveTo>
                    <a:cubicBezTo>
                      <a:pt x="78" y="19"/>
                      <a:pt x="140" y="22"/>
                      <a:pt x="271" y="0"/>
                    </a:cubicBezTo>
                    <a:cubicBezTo>
                      <a:pt x="316" y="6"/>
                      <a:pt x="363" y="1"/>
                      <a:pt x="406" y="17"/>
                    </a:cubicBezTo>
                    <a:cubicBezTo>
                      <a:pt x="452" y="34"/>
                      <a:pt x="490" y="118"/>
                      <a:pt x="525" y="153"/>
                    </a:cubicBezTo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127796" tIns="63906" rIns="127796" bIns="63906"/>
              <a:lstStyle/>
              <a:p>
                <a:endParaRPr lang="ru-RU"/>
              </a:p>
            </p:txBody>
          </p:sp>
        </p:grpSp>
        <p:grpSp>
          <p:nvGrpSpPr>
            <p:cNvPr id="70808" name="Group 433"/>
            <p:cNvGrpSpPr>
              <a:grpSpLocks/>
            </p:cNvGrpSpPr>
            <p:nvPr/>
          </p:nvGrpSpPr>
          <p:grpSpPr bwMode="auto">
            <a:xfrm>
              <a:off x="221" y="3984"/>
              <a:ext cx="86" cy="111"/>
              <a:chOff x="378" y="3633"/>
              <a:chExt cx="123" cy="111"/>
            </a:xfrm>
          </p:grpSpPr>
          <p:sp>
            <p:nvSpPr>
              <p:cNvPr id="70831" name="Rectangle 341"/>
              <p:cNvSpPr>
                <a:spLocks noChangeArrowheads="1"/>
              </p:cNvSpPr>
              <p:nvPr/>
            </p:nvSpPr>
            <p:spPr bwMode="auto">
              <a:xfrm>
                <a:off x="378" y="3633"/>
                <a:ext cx="123" cy="21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127796" tIns="63906" rIns="127796" bIns="63906"/>
              <a:lstStyle/>
              <a:p>
                <a:pPr defTabSz="1279525"/>
                <a:endParaRPr lang="ru-RU"/>
              </a:p>
            </p:txBody>
          </p:sp>
          <p:sp>
            <p:nvSpPr>
              <p:cNvPr id="70832" name="AutoShape 342"/>
              <p:cNvSpPr>
                <a:spLocks noChangeArrowheads="1"/>
              </p:cNvSpPr>
              <p:nvPr/>
            </p:nvSpPr>
            <p:spPr bwMode="auto">
              <a:xfrm>
                <a:off x="405" y="3660"/>
                <a:ext cx="40" cy="84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127796" tIns="63906" rIns="127796" bIns="63906"/>
              <a:lstStyle/>
              <a:p>
                <a:pPr defTabSz="1279525"/>
                <a:endParaRPr lang="ru-RU"/>
              </a:p>
            </p:txBody>
          </p:sp>
        </p:grpSp>
        <p:sp>
          <p:nvSpPr>
            <p:cNvPr id="70809" name="Freeform 343"/>
            <p:cNvSpPr>
              <a:spLocks/>
            </p:cNvSpPr>
            <p:nvPr/>
          </p:nvSpPr>
          <p:spPr bwMode="auto">
            <a:xfrm>
              <a:off x="217" y="3959"/>
              <a:ext cx="85" cy="16"/>
            </a:xfrm>
            <a:custGeom>
              <a:avLst/>
              <a:gdLst>
                <a:gd name="T0" fmla="*/ 0 w 525"/>
                <a:gd name="T1" fmla="*/ 0 h 153"/>
                <a:gd name="T2" fmla="*/ 0 w 525"/>
                <a:gd name="T3" fmla="*/ 0 h 153"/>
                <a:gd name="T4" fmla="*/ 0 w 525"/>
                <a:gd name="T5" fmla="*/ 0 h 153"/>
                <a:gd name="T6" fmla="*/ 0 w 525"/>
                <a:gd name="T7" fmla="*/ 0 h 1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25"/>
                <a:gd name="T13" fmla="*/ 0 h 153"/>
                <a:gd name="T14" fmla="*/ 525 w 525"/>
                <a:gd name="T15" fmla="*/ 153 h 1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25" h="153">
                  <a:moveTo>
                    <a:pt x="0" y="136"/>
                  </a:moveTo>
                  <a:cubicBezTo>
                    <a:pt x="78" y="19"/>
                    <a:pt x="140" y="22"/>
                    <a:pt x="271" y="0"/>
                  </a:cubicBezTo>
                  <a:cubicBezTo>
                    <a:pt x="316" y="6"/>
                    <a:pt x="363" y="1"/>
                    <a:pt x="406" y="17"/>
                  </a:cubicBezTo>
                  <a:cubicBezTo>
                    <a:pt x="452" y="34"/>
                    <a:pt x="490" y="118"/>
                    <a:pt x="525" y="153"/>
                  </a:cubicBezTo>
                </a:path>
              </a:pathLst>
            </a:cu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127796" tIns="63906" rIns="127796" bIns="63906"/>
            <a:lstStyle/>
            <a:p>
              <a:endParaRPr lang="ru-RU"/>
            </a:p>
          </p:txBody>
        </p:sp>
        <p:sp>
          <p:nvSpPr>
            <p:cNvPr id="70810" name="Oval 439"/>
            <p:cNvSpPr>
              <a:spLocks noChangeArrowheads="1"/>
            </p:cNvSpPr>
            <p:nvPr/>
          </p:nvSpPr>
          <p:spPr bwMode="auto">
            <a:xfrm>
              <a:off x="1216" y="4065"/>
              <a:ext cx="226" cy="108"/>
            </a:xfrm>
            <a:prstGeom prst="ellipse">
              <a:avLst/>
            </a:prstGeom>
            <a:solidFill>
              <a:srgbClr val="FFFF99">
                <a:alpha val="21960"/>
              </a:srgbClr>
            </a:solidFill>
            <a:ln w="127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lIns="91350" tIns="45675" rIns="91350" bIns="45675" anchor="ctr"/>
            <a:lstStyle/>
            <a:p>
              <a:pPr algn="ctr" defTabSz="1279525"/>
              <a:endParaRPr lang="ru-RU"/>
            </a:p>
          </p:txBody>
        </p:sp>
        <p:sp>
          <p:nvSpPr>
            <p:cNvPr id="70811" name="Text Box 224"/>
            <p:cNvSpPr txBox="1">
              <a:spLocks noChangeArrowheads="1"/>
            </p:cNvSpPr>
            <p:nvPr/>
          </p:nvSpPr>
          <p:spPr bwMode="auto">
            <a:xfrm>
              <a:off x="1487" y="4065"/>
              <a:ext cx="1043" cy="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8468" tIns="24234" rIns="48468" bIns="24234">
              <a:spAutoFit/>
            </a:bodyPr>
            <a:lstStyle/>
            <a:p>
              <a:pPr defTabSz="1279525"/>
              <a:r>
                <a:rPr lang="ru-RU" sz="600">
                  <a:latin typeface="Times New Roman" pitchFamily="18" charset="0"/>
                </a:rPr>
                <a:t>- Зона оповещения населения с использованием подвижных средств ГГС</a:t>
              </a:r>
              <a:endParaRPr lang="ru-RU"/>
            </a:p>
          </p:txBody>
        </p:sp>
        <p:grpSp>
          <p:nvGrpSpPr>
            <p:cNvPr id="70812" name="Group 441"/>
            <p:cNvGrpSpPr>
              <a:grpSpLocks/>
            </p:cNvGrpSpPr>
            <p:nvPr/>
          </p:nvGrpSpPr>
          <p:grpSpPr bwMode="auto">
            <a:xfrm>
              <a:off x="81" y="4110"/>
              <a:ext cx="200" cy="162"/>
              <a:chOff x="1014" y="2750"/>
              <a:chExt cx="200" cy="162"/>
            </a:xfrm>
          </p:grpSpPr>
          <p:sp>
            <p:nvSpPr>
              <p:cNvPr id="70829" name="Freeform 345"/>
              <p:cNvSpPr>
                <a:spLocks/>
              </p:cNvSpPr>
              <p:nvPr/>
            </p:nvSpPr>
            <p:spPr bwMode="auto">
              <a:xfrm>
                <a:off x="1021" y="2840"/>
                <a:ext cx="193" cy="72"/>
              </a:xfrm>
              <a:custGeom>
                <a:avLst/>
                <a:gdLst>
                  <a:gd name="T0" fmla="*/ 0 w 720"/>
                  <a:gd name="T1" fmla="*/ 0 h 360"/>
                  <a:gd name="T2" fmla="*/ 0 w 720"/>
                  <a:gd name="T3" fmla="*/ 0 h 360"/>
                  <a:gd name="T4" fmla="*/ 0 w 720"/>
                  <a:gd name="T5" fmla="*/ 0 h 360"/>
                  <a:gd name="T6" fmla="*/ 0 w 720"/>
                  <a:gd name="T7" fmla="*/ 0 h 360"/>
                  <a:gd name="T8" fmla="*/ 0 w 720"/>
                  <a:gd name="T9" fmla="*/ 0 h 360"/>
                  <a:gd name="T10" fmla="*/ 0 w 720"/>
                  <a:gd name="T11" fmla="*/ 0 h 360"/>
                  <a:gd name="T12" fmla="*/ 0 w 720"/>
                  <a:gd name="T13" fmla="*/ 0 h 3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20"/>
                  <a:gd name="T22" fmla="*/ 0 h 360"/>
                  <a:gd name="T23" fmla="*/ 720 w 720"/>
                  <a:gd name="T24" fmla="*/ 360 h 3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20" h="360">
                    <a:moveTo>
                      <a:pt x="0" y="0"/>
                    </a:moveTo>
                    <a:lnTo>
                      <a:pt x="0" y="360"/>
                    </a:lnTo>
                    <a:lnTo>
                      <a:pt x="720" y="360"/>
                    </a:lnTo>
                    <a:lnTo>
                      <a:pt x="720" y="180"/>
                    </a:lnTo>
                    <a:lnTo>
                      <a:pt x="360" y="180"/>
                    </a:lnTo>
                    <a:lnTo>
                      <a:pt x="36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127796" tIns="63906" rIns="127796" bIns="63906"/>
              <a:lstStyle/>
              <a:p>
                <a:endParaRPr lang="ru-RU"/>
              </a:p>
            </p:txBody>
          </p:sp>
          <p:sp>
            <p:nvSpPr>
              <p:cNvPr id="70830" name="Freeform 346"/>
              <p:cNvSpPr>
                <a:spLocks/>
              </p:cNvSpPr>
              <p:nvPr/>
            </p:nvSpPr>
            <p:spPr bwMode="auto">
              <a:xfrm>
                <a:off x="1014" y="2750"/>
                <a:ext cx="105" cy="117"/>
              </a:xfrm>
              <a:custGeom>
                <a:avLst/>
                <a:gdLst>
                  <a:gd name="T0" fmla="*/ 0 w 360"/>
                  <a:gd name="T1" fmla="*/ 0 h 360"/>
                  <a:gd name="T2" fmla="*/ 0 w 360"/>
                  <a:gd name="T3" fmla="*/ 0 h 360"/>
                  <a:gd name="T4" fmla="*/ 0 w 360"/>
                  <a:gd name="T5" fmla="*/ 0 h 360"/>
                  <a:gd name="T6" fmla="*/ 0 w 360"/>
                  <a:gd name="T7" fmla="*/ 0 h 360"/>
                  <a:gd name="T8" fmla="*/ 0 w 360"/>
                  <a:gd name="T9" fmla="*/ 0 h 360"/>
                  <a:gd name="T10" fmla="*/ 0 w 360"/>
                  <a:gd name="T11" fmla="*/ 0 h 3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60"/>
                  <a:gd name="T19" fmla="*/ 0 h 360"/>
                  <a:gd name="T20" fmla="*/ 360 w 360"/>
                  <a:gd name="T21" fmla="*/ 360 h 36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60" h="360">
                    <a:moveTo>
                      <a:pt x="0" y="360"/>
                    </a:moveTo>
                    <a:lnTo>
                      <a:pt x="0" y="180"/>
                    </a:lnTo>
                    <a:lnTo>
                      <a:pt x="180" y="180"/>
                    </a:lnTo>
                    <a:lnTo>
                      <a:pt x="360" y="0"/>
                    </a:lnTo>
                    <a:lnTo>
                      <a:pt x="360" y="360"/>
                    </a:lnTo>
                    <a:lnTo>
                      <a:pt x="180" y="18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127796" tIns="63906" rIns="127796" bIns="63906"/>
              <a:lstStyle/>
              <a:p>
                <a:endParaRPr lang="ru-RU"/>
              </a:p>
            </p:txBody>
          </p:sp>
        </p:grpSp>
        <p:sp>
          <p:nvSpPr>
            <p:cNvPr id="70813" name="Text Box 224"/>
            <p:cNvSpPr txBox="1">
              <a:spLocks noChangeArrowheads="1"/>
            </p:cNvSpPr>
            <p:nvPr/>
          </p:nvSpPr>
          <p:spPr bwMode="auto">
            <a:xfrm>
              <a:off x="308" y="4169"/>
              <a:ext cx="589" cy="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8468" tIns="24234" rIns="48468" bIns="24234">
              <a:spAutoFit/>
            </a:bodyPr>
            <a:lstStyle/>
            <a:p>
              <a:pPr defTabSz="1279525"/>
              <a:r>
                <a:rPr lang="ru-RU" sz="600">
                  <a:latin typeface="Times New Roman" pitchFamily="18" charset="0"/>
                </a:rPr>
                <a:t>подвижные средств ГГС</a:t>
              </a:r>
              <a:endParaRPr lang="ru-RU"/>
            </a:p>
          </p:txBody>
        </p:sp>
        <p:grpSp>
          <p:nvGrpSpPr>
            <p:cNvPr id="70814" name="Group 90"/>
            <p:cNvGrpSpPr>
              <a:grpSpLocks/>
            </p:cNvGrpSpPr>
            <p:nvPr/>
          </p:nvGrpSpPr>
          <p:grpSpPr bwMode="auto">
            <a:xfrm>
              <a:off x="81" y="3702"/>
              <a:ext cx="112" cy="103"/>
              <a:chOff x="4032" y="3192"/>
              <a:chExt cx="96" cy="143"/>
            </a:xfrm>
          </p:grpSpPr>
          <p:sp>
            <p:nvSpPr>
              <p:cNvPr id="70827" name="Rectangle 91"/>
              <p:cNvSpPr>
                <a:spLocks noChangeArrowheads="1"/>
              </p:cNvSpPr>
              <p:nvPr/>
            </p:nvSpPr>
            <p:spPr bwMode="auto">
              <a:xfrm>
                <a:off x="4032" y="3192"/>
                <a:ext cx="96" cy="96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rgbClr val="993300"/>
                </a:solidFill>
                <a:miter lim="800000"/>
                <a:headEnd/>
                <a:tailEnd/>
              </a:ln>
            </p:spPr>
            <p:txBody>
              <a:bodyPr wrap="none" lIns="91350" tIns="45675" rIns="91350" bIns="45675" anchor="ctr"/>
              <a:lstStyle/>
              <a:p>
                <a:pPr algn="ctr" defTabSz="1279525"/>
                <a:endParaRPr lang="ru-RU"/>
              </a:p>
            </p:txBody>
          </p:sp>
          <p:sp>
            <p:nvSpPr>
              <p:cNvPr id="70828" name="Rectangle 92"/>
              <p:cNvSpPr>
                <a:spLocks noChangeArrowheads="1"/>
              </p:cNvSpPr>
              <p:nvPr/>
            </p:nvSpPr>
            <p:spPr bwMode="auto">
              <a:xfrm>
                <a:off x="4032" y="3288"/>
                <a:ext cx="96" cy="47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rgbClr val="993300"/>
                </a:solidFill>
                <a:miter lim="800000"/>
                <a:headEnd/>
                <a:tailEnd/>
              </a:ln>
            </p:spPr>
            <p:txBody>
              <a:bodyPr wrap="none" lIns="91350" tIns="45675" rIns="91350" bIns="45675" anchor="ctr"/>
              <a:lstStyle/>
              <a:p>
                <a:pPr algn="ctr" defTabSz="1279525"/>
                <a:endParaRPr lang="ru-RU"/>
              </a:p>
            </p:txBody>
          </p:sp>
        </p:grpSp>
        <p:sp>
          <p:nvSpPr>
            <p:cNvPr id="70815" name="Rectangle 213"/>
            <p:cNvSpPr>
              <a:spLocks noChangeArrowheads="1"/>
            </p:cNvSpPr>
            <p:nvPr/>
          </p:nvSpPr>
          <p:spPr bwMode="auto">
            <a:xfrm>
              <a:off x="241" y="3745"/>
              <a:ext cx="793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1279525"/>
              <a:r>
                <a:rPr lang="en-US" sz="600">
                  <a:solidFill>
                    <a:srgbClr val="000000"/>
                  </a:solidFill>
                  <a:latin typeface="Times New Roman" pitchFamily="18" charset="0"/>
                </a:rPr>
                <a:t> - </a:t>
              </a:r>
              <a:r>
                <a:rPr lang="ru-RU" sz="600">
                  <a:solidFill>
                    <a:srgbClr val="000000"/>
                  </a:solidFill>
                  <a:latin typeface="Times New Roman" pitchFamily="18" charset="0"/>
                </a:rPr>
                <a:t>районный узел связи </a:t>
              </a:r>
              <a:endParaRPr lang="ru-RU"/>
            </a:p>
          </p:txBody>
        </p:sp>
        <p:grpSp>
          <p:nvGrpSpPr>
            <p:cNvPr id="70816" name="Group 231"/>
            <p:cNvGrpSpPr>
              <a:grpSpLocks/>
            </p:cNvGrpSpPr>
            <p:nvPr/>
          </p:nvGrpSpPr>
          <p:grpSpPr bwMode="auto">
            <a:xfrm>
              <a:off x="1170" y="3657"/>
              <a:ext cx="157" cy="90"/>
              <a:chOff x="-480" y="5061"/>
              <a:chExt cx="249" cy="144"/>
            </a:xfrm>
          </p:grpSpPr>
          <p:grpSp>
            <p:nvGrpSpPr>
              <p:cNvPr id="70823" name="Group 232"/>
              <p:cNvGrpSpPr>
                <a:grpSpLocks/>
              </p:cNvGrpSpPr>
              <p:nvPr/>
            </p:nvGrpSpPr>
            <p:grpSpPr bwMode="auto">
              <a:xfrm>
                <a:off x="-382" y="5061"/>
                <a:ext cx="151" cy="144"/>
                <a:chOff x="-342" y="3475"/>
                <a:chExt cx="142" cy="170"/>
              </a:xfrm>
            </p:grpSpPr>
            <p:sp>
              <p:nvSpPr>
                <p:cNvPr id="70825" name="AutoShape 233"/>
                <p:cNvSpPr>
                  <a:spLocks noChangeArrowheads="1"/>
                </p:cNvSpPr>
                <p:nvPr/>
              </p:nvSpPr>
              <p:spPr bwMode="auto">
                <a:xfrm rot="-5400000">
                  <a:off x="-330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1905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rot="10800000" wrap="none" lIns="91350" tIns="45675" rIns="91350" bIns="45675" anchor="ctr"/>
                <a:lstStyle/>
                <a:p>
                  <a:pPr algn="ctr" defTabSz="1279525"/>
                  <a:endParaRPr lang="ru-RU"/>
                </a:p>
              </p:txBody>
            </p:sp>
            <p:sp>
              <p:nvSpPr>
                <p:cNvPr id="70826" name="Rectangle 234"/>
                <p:cNvSpPr>
                  <a:spLocks noChangeArrowheads="1"/>
                </p:cNvSpPr>
                <p:nvPr/>
              </p:nvSpPr>
              <p:spPr bwMode="auto">
                <a:xfrm rot="5400000">
                  <a:off x="-404" y="3537"/>
                  <a:ext cx="170" cy="46"/>
                </a:xfrm>
                <a:prstGeom prst="rect">
                  <a:avLst/>
                </a:prstGeom>
                <a:noFill/>
                <a:ln w="1905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350" tIns="45675" rIns="91350" bIns="45675" anchor="ctr"/>
                <a:lstStyle/>
                <a:p>
                  <a:pPr algn="ctr" defTabSz="1279525"/>
                  <a:endParaRPr lang="ru-RU"/>
                </a:p>
              </p:txBody>
            </p:sp>
          </p:grpSp>
          <p:sp>
            <p:nvSpPr>
              <p:cNvPr id="70824" name="Line 235"/>
              <p:cNvSpPr>
                <a:spLocks noChangeShapeType="1"/>
              </p:cNvSpPr>
              <p:nvPr/>
            </p:nvSpPr>
            <p:spPr bwMode="auto">
              <a:xfrm>
                <a:off x="-480" y="5135"/>
                <a:ext cx="9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0817" name="Group 479"/>
            <p:cNvGrpSpPr>
              <a:grpSpLocks/>
            </p:cNvGrpSpPr>
            <p:nvPr/>
          </p:nvGrpSpPr>
          <p:grpSpPr bwMode="auto">
            <a:xfrm>
              <a:off x="1351" y="3657"/>
              <a:ext cx="157" cy="90"/>
              <a:chOff x="308" y="3793"/>
              <a:chExt cx="157" cy="90"/>
            </a:xfrm>
          </p:grpSpPr>
          <p:grpSp>
            <p:nvGrpSpPr>
              <p:cNvPr id="70819" name="Group 232"/>
              <p:cNvGrpSpPr>
                <a:grpSpLocks/>
              </p:cNvGrpSpPr>
              <p:nvPr/>
            </p:nvGrpSpPr>
            <p:grpSpPr bwMode="auto">
              <a:xfrm>
                <a:off x="370" y="3793"/>
                <a:ext cx="95" cy="90"/>
                <a:chOff x="-342" y="3475"/>
                <a:chExt cx="142" cy="170"/>
              </a:xfrm>
            </p:grpSpPr>
            <p:sp>
              <p:nvSpPr>
                <p:cNvPr id="70821" name="AutoShape 233"/>
                <p:cNvSpPr>
                  <a:spLocks noChangeArrowheads="1"/>
                </p:cNvSpPr>
                <p:nvPr/>
              </p:nvSpPr>
              <p:spPr bwMode="auto">
                <a:xfrm rot="-5400000">
                  <a:off x="-330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tx1"/>
                </a:solidFill>
                <a:ln w="1905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rot="10800000" wrap="none" lIns="91350" tIns="45675" rIns="91350" bIns="45675" anchor="ctr"/>
                <a:lstStyle/>
                <a:p>
                  <a:pPr algn="ctr" defTabSz="1279525"/>
                  <a:endParaRPr lang="ru-RU"/>
                </a:p>
              </p:txBody>
            </p:sp>
            <p:sp>
              <p:nvSpPr>
                <p:cNvPr id="70822" name="Rectangle 234"/>
                <p:cNvSpPr>
                  <a:spLocks noChangeArrowheads="1"/>
                </p:cNvSpPr>
                <p:nvPr/>
              </p:nvSpPr>
              <p:spPr bwMode="auto">
                <a:xfrm rot="5400000">
                  <a:off x="-404" y="3537"/>
                  <a:ext cx="170" cy="46"/>
                </a:xfrm>
                <a:prstGeom prst="rect">
                  <a:avLst/>
                </a:prstGeom>
                <a:solidFill>
                  <a:schemeClr val="tx1"/>
                </a:solidFill>
                <a:ln w="1905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350" tIns="45675" rIns="91350" bIns="45675" anchor="ctr"/>
                <a:lstStyle/>
                <a:p>
                  <a:pPr algn="ctr" defTabSz="1279525"/>
                  <a:endParaRPr lang="ru-RU"/>
                </a:p>
              </p:txBody>
            </p:sp>
          </p:grpSp>
          <p:sp>
            <p:nvSpPr>
              <p:cNvPr id="70820" name="Line 235"/>
              <p:cNvSpPr>
                <a:spLocks noChangeShapeType="1"/>
              </p:cNvSpPr>
              <p:nvPr/>
            </p:nvSpPr>
            <p:spPr bwMode="auto">
              <a:xfrm flipV="1">
                <a:off x="308" y="3838"/>
                <a:ext cx="90" cy="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0818" name="Rectangle 215"/>
            <p:cNvSpPr>
              <a:spLocks noChangeArrowheads="1"/>
            </p:cNvSpPr>
            <p:nvPr/>
          </p:nvSpPr>
          <p:spPr bwMode="auto">
            <a:xfrm>
              <a:off x="1578" y="3657"/>
              <a:ext cx="826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1279525"/>
              <a:r>
                <a:rPr lang="ru-RU" sz="600">
                  <a:latin typeface="Times New Roman" pitchFamily="18" charset="0"/>
                </a:rPr>
                <a:t>ГГС </a:t>
              </a:r>
              <a:r>
                <a:rPr lang="ru-RU" sz="600">
                  <a:solidFill>
                    <a:srgbClr val="000000"/>
                  </a:solidFill>
                  <a:latin typeface="Times New Roman" pitchFamily="18" charset="0"/>
                </a:rPr>
                <a:t>1 включена в АСЦО, 2 не включена в АСЦО</a:t>
              </a:r>
              <a:endParaRPr lang="ru-RU"/>
            </a:p>
          </p:txBody>
        </p:sp>
      </p:grpSp>
      <p:sp>
        <p:nvSpPr>
          <p:cNvPr id="584922" name="Rectangle 218"/>
          <p:cNvSpPr>
            <a:spLocks noChangeArrowheads="1"/>
          </p:cNvSpPr>
          <p:nvPr/>
        </p:nvSpPr>
        <p:spPr bwMode="auto">
          <a:xfrm>
            <a:off x="9640888" y="4295775"/>
            <a:ext cx="2662237" cy="5048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15"/>
          <p:cNvSpPr txBox="1">
            <a:spLocks noChangeArrowheads="1"/>
          </p:cNvSpPr>
          <p:nvPr/>
        </p:nvSpPr>
        <p:spPr bwMode="auto">
          <a:xfrm>
            <a:off x="0" y="0"/>
            <a:ext cx="12801600" cy="1631950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212745" tIns="106385" rIns="212745" bIns="106385">
            <a:spAutoFit/>
          </a:bodyPr>
          <a:lstStyle/>
          <a:p>
            <a:pPr algn="ctr" defTabSz="3646488"/>
            <a:r>
              <a:rPr lang="ru-RU" sz="3100">
                <a:latin typeface="Times New Roman" pitchFamily="18" charset="0"/>
              </a:rPr>
              <a:t>Паспорт территории поселка Мичуринский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</a:p>
          <a:p>
            <a:pPr algn="ctr" defTabSz="3646488"/>
            <a:r>
              <a:rPr lang="ru-RU" sz="3100">
                <a:latin typeface="Times New Roman" pitchFamily="18" charset="0"/>
              </a:rPr>
              <a:t>Информация по объектам социального и культурного назначения</a:t>
            </a:r>
          </a:p>
        </p:txBody>
      </p:sp>
      <p:graphicFrame>
        <p:nvGraphicFramePr>
          <p:cNvPr id="355549" name="Group 221"/>
          <p:cNvGraphicFramePr>
            <a:graphicFrameLocks noGrp="1"/>
          </p:cNvGraphicFramePr>
          <p:nvPr/>
        </p:nvGraphicFramePr>
        <p:xfrm>
          <a:off x="928688" y="2135188"/>
          <a:ext cx="11522075" cy="2089151"/>
        </p:xfrm>
        <a:graphic>
          <a:graphicData uri="http://schemas.openxmlformats.org/drawingml/2006/table">
            <a:tbl>
              <a:tblPr/>
              <a:tblGrid>
                <a:gridCol w="866775"/>
                <a:gridCol w="2973387"/>
                <a:gridCol w="1920875"/>
                <a:gridCol w="1920875"/>
                <a:gridCol w="1919288"/>
                <a:gridCol w="1920875"/>
              </a:tblGrid>
              <a:tr h="614363"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№ </a:t>
                      </a:r>
                      <a:r>
                        <a:rPr kumimoji="0" 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</a:t>
                      </a: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/</a:t>
                      </a:r>
                      <a:r>
                        <a:rPr kumimoji="0" lang="ru-RU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344" marR="91344" marT="45674" marB="4567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Объекты социального и культурного значения</a:t>
                      </a:r>
                    </a:p>
                  </a:txBody>
                  <a:tcPr marL="91344" marR="91344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Количество человек</a:t>
                      </a:r>
                    </a:p>
                  </a:txBody>
                  <a:tcPr marL="91344" marR="91344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Ф.И.О. руководителя</a:t>
                      </a:r>
                    </a:p>
                  </a:txBody>
                  <a:tcPr marL="91344" marR="91344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Адрес и телефон</a:t>
                      </a:r>
                    </a:p>
                  </a:txBody>
                  <a:tcPr marL="91344" marR="91344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111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 дневном режиме</a:t>
                      </a:r>
                    </a:p>
                  </a:txBody>
                  <a:tcPr marL="91344" marR="91344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Круглосуточно</a:t>
                      </a:r>
                    </a:p>
                  </a:txBody>
                  <a:tcPr marL="91344" marR="91344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63600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marL="91344" marR="91344" marT="45674" marB="4567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МУК Мичуринский центр досуга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клуб п. Мичуринский</a:t>
                      </a:r>
                    </a:p>
                  </a:txBody>
                  <a:tcPr marL="91344" marR="91344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marL="91344" marR="91344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</a:p>
                  </a:txBody>
                  <a:tcPr marL="91344" marR="91344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Злобина Т.А.</a:t>
                      </a:r>
                    </a:p>
                  </a:txBody>
                  <a:tcPr marL="91344" marR="91344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п. Мичуринский, 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ул. Юбилейная,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8-383-41-53-955</a:t>
                      </a:r>
                    </a:p>
                  </a:txBody>
                  <a:tcPr marL="91344" marR="91344" marT="45674" marB="4567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3888"/>
            <a:ext cx="12801600" cy="897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100" smtClean="0"/>
              <a:t>Схема организации оповещения населения</a:t>
            </a:r>
          </a:p>
        </p:txBody>
      </p:sp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2667000" y="5054600"/>
            <a:ext cx="1220788" cy="2254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0" tIns="36847" rIns="73590" bIns="36847">
            <a:spAutoFit/>
          </a:bodyPr>
          <a:lstStyle/>
          <a:p>
            <a:pPr algn="ctr" defTabSz="754063" eaLnBrk="0" hangingPunct="0"/>
            <a:r>
              <a:rPr lang="ru-RU" sz="1000" i="1"/>
              <a:t>Карасук</a:t>
            </a:r>
          </a:p>
        </p:txBody>
      </p:sp>
      <p:sp>
        <p:nvSpPr>
          <p:cNvPr id="71685" name="Text Box 5"/>
          <p:cNvSpPr txBox="1">
            <a:spLocks noChangeArrowheads="1"/>
          </p:cNvSpPr>
          <p:nvPr/>
        </p:nvSpPr>
        <p:spPr bwMode="auto">
          <a:xfrm>
            <a:off x="4876800" y="4984750"/>
            <a:ext cx="990600" cy="2254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0" tIns="36847" rIns="73590" bIns="36847">
            <a:spAutoFit/>
          </a:bodyPr>
          <a:lstStyle/>
          <a:p>
            <a:pPr algn="ctr" defTabSz="754063" eaLnBrk="0" hangingPunct="0"/>
            <a:r>
              <a:rPr lang="ru-RU" sz="1000" i="1"/>
              <a:t>Куйбышев</a:t>
            </a:r>
          </a:p>
        </p:txBody>
      </p:sp>
      <p:sp>
        <p:nvSpPr>
          <p:cNvPr id="71686" name="Line 6"/>
          <p:cNvSpPr>
            <a:spLocks noChangeShapeType="1"/>
          </p:cNvSpPr>
          <p:nvPr/>
        </p:nvSpPr>
        <p:spPr bwMode="auto">
          <a:xfrm flipH="1" flipV="1">
            <a:off x="6369050" y="1979613"/>
            <a:ext cx="0" cy="841375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687" name="Text Box 7"/>
          <p:cNvSpPr txBox="1">
            <a:spLocks noChangeArrowheads="1"/>
          </p:cNvSpPr>
          <p:nvPr/>
        </p:nvSpPr>
        <p:spPr bwMode="auto">
          <a:xfrm>
            <a:off x="609600" y="7639050"/>
            <a:ext cx="914400" cy="2270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0" tIns="36847" rIns="73590" bIns="36847">
            <a:spAutoFit/>
          </a:bodyPr>
          <a:lstStyle/>
          <a:p>
            <a:pPr algn="ctr" defTabSz="754063" eaLnBrk="0" hangingPunct="0"/>
            <a:r>
              <a:rPr lang="ru-RU" sz="1000" i="1"/>
              <a:t>Кочки</a:t>
            </a:r>
          </a:p>
        </p:txBody>
      </p:sp>
      <p:sp>
        <p:nvSpPr>
          <p:cNvPr id="71688" name="Text Box 8"/>
          <p:cNvSpPr txBox="1">
            <a:spLocks noChangeArrowheads="1"/>
          </p:cNvSpPr>
          <p:nvPr/>
        </p:nvSpPr>
        <p:spPr bwMode="auto">
          <a:xfrm>
            <a:off x="2743200" y="6783388"/>
            <a:ext cx="990600" cy="22701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0" tIns="36847" rIns="73590" bIns="36847">
            <a:spAutoFit/>
          </a:bodyPr>
          <a:lstStyle/>
          <a:p>
            <a:pPr algn="ctr" defTabSz="754063" eaLnBrk="0" hangingPunct="0"/>
            <a:r>
              <a:rPr lang="ru-RU" sz="1000" i="1"/>
              <a:t>Краснозерное</a:t>
            </a:r>
          </a:p>
        </p:txBody>
      </p:sp>
      <p:sp>
        <p:nvSpPr>
          <p:cNvPr id="71689" name="Line 9"/>
          <p:cNvSpPr>
            <a:spLocks noChangeShapeType="1"/>
          </p:cNvSpPr>
          <p:nvPr/>
        </p:nvSpPr>
        <p:spPr bwMode="auto">
          <a:xfrm flipH="1" flipV="1">
            <a:off x="10744200" y="4965700"/>
            <a:ext cx="0" cy="29591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690" name="Text Box 10"/>
          <p:cNvSpPr txBox="1">
            <a:spLocks noChangeArrowheads="1"/>
          </p:cNvSpPr>
          <p:nvPr/>
        </p:nvSpPr>
        <p:spPr bwMode="auto">
          <a:xfrm>
            <a:off x="6629400" y="5880100"/>
            <a:ext cx="1676400" cy="2254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0" tIns="36847" rIns="73590" bIns="36847">
            <a:spAutoFit/>
          </a:bodyPr>
          <a:lstStyle/>
          <a:p>
            <a:pPr algn="ctr" defTabSz="754063" eaLnBrk="0" hangingPunct="0"/>
            <a:r>
              <a:rPr lang="ru-RU" sz="1000" i="1"/>
              <a:t>Мошково</a:t>
            </a:r>
          </a:p>
        </p:txBody>
      </p:sp>
      <p:sp>
        <p:nvSpPr>
          <p:cNvPr id="71691" name="Text Box 11"/>
          <p:cNvSpPr txBox="1">
            <a:spLocks noChangeArrowheads="1"/>
          </p:cNvSpPr>
          <p:nvPr/>
        </p:nvSpPr>
        <p:spPr bwMode="auto">
          <a:xfrm>
            <a:off x="7010400" y="6718300"/>
            <a:ext cx="914400" cy="2254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0" tIns="36847" rIns="73590" bIns="36847">
            <a:spAutoFit/>
          </a:bodyPr>
          <a:lstStyle/>
          <a:p>
            <a:pPr algn="ctr" defTabSz="754063" eaLnBrk="0" hangingPunct="0"/>
            <a:r>
              <a:rPr lang="ru-RU" sz="1000" i="1"/>
              <a:t>Ордынское</a:t>
            </a:r>
          </a:p>
        </p:txBody>
      </p:sp>
      <p:sp>
        <p:nvSpPr>
          <p:cNvPr id="71692" name="Text Box 12"/>
          <p:cNvSpPr txBox="1">
            <a:spLocks noChangeArrowheads="1"/>
          </p:cNvSpPr>
          <p:nvPr/>
        </p:nvSpPr>
        <p:spPr bwMode="auto">
          <a:xfrm>
            <a:off x="7162800" y="7556500"/>
            <a:ext cx="762000" cy="2238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0" tIns="36847" rIns="73590" bIns="36847">
            <a:spAutoFit/>
          </a:bodyPr>
          <a:lstStyle/>
          <a:p>
            <a:pPr algn="ctr" defTabSz="754063" eaLnBrk="0" hangingPunct="0"/>
            <a:r>
              <a:rPr lang="ru-RU" sz="1000" i="1"/>
              <a:t>Северное</a:t>
            </a:r>
          </a:p>
        </p:txBody>
      </p:sp>
      <p:sp>
        <p:nvSpPr>
          <p:cNvPr id="71693" name="Text Box 13"/>
          <p:cNvSpPr txBox="1">
            <a:spLocks noChangeArrowheads="1"/>
          </p:cNvSpPr>
          <p:nvPr/>
        </p:nvSpPr>
        <p:spPr bwMode="auto">
          <a:xfrm>
            <a:off x="9221788" y="7523163"/>
            <a:ext cx="608012" cy="22383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0" tIns="36847" rIns="73590" bIns="36847">
            <a:spAutoFit/>
          </a:bodyPr>
          <a:lstStyle/>
          <a:p>
            <a:pPr algn="ctr" defTabSz="754063" eaLnBrk="0" hangingPunct="0"/>
            <a:r>
              <a:rPr lang="ru-RU" sz="1000" i="1"/>
              <a:t>Убинск</a:t>
            </a:r>
          </a:p>
        </p:txBody>
      </p:sp>
      <p:sp>
        <p:nvSpPr>
          <p:cNvPr id="71694" name="Text Box 14"/>
          <p:cNvSpPr txBox="1">
            <a:spLocks noChangeArrowheads="1"/>
          </p:cNvSpPr>
          <p:nvPr/>
        </p:nvSpPr>
        <p:spPr bwMode="auto">
          <a:xfrm>
            <a:off x="9144000" y="6718300"/>
            <a:ext cx="892175" cy="2254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0" tIns="36847" rIns="73590" bIns="36847">
            <a:spAutoFit/>
          </a:bodyPr>
          <a:lstStyle/>
          <a:p>
            <a:pPr algn="ctr" defTabSz="754063" eaLnBrk="0" hangingPunct="0"/>
            <a:r>
              <a:rPr lang="ru-RU" sz="1000" i="1"/>
              <a:t>Тогучин</a:t>
            </a:r>
          </a:p>
        </p:txBody>
      </p:sp>
      <p:sp>
        <p:nvSpPr>
          <p:cNvPr id="71695" name="Text Box 15"/>
          <p:cNvSpPr txBox="1">
            <a:spLocks noChangeArrowheads="1"/>
          </p:cNvSpPr>
          <p:nvPr/>
        </p:nvSpPr>
        <p:spPr bwMode="auto">
          <a:xfrm>
            <a:off x="9067800" y="5880100"/>
            <a:ext cx="990600" cy="2254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0" tIns="36847" rIns="73590" bIns="36847">
            <a:spAutoFit/>
          </a:bodyPr>
          <a:lstStyle/>
          <a:p>
            <a:pPr algn="ctr" defTabSz="754063" eaLnBrk="0" hangingPunct="0"/>
            <a:r>
              <a:rPr lang="ru-RU" sz="1000" i="1"/>
              <a:t>Татарск</a:t>
            </a:r>
          </a:p>
        </p:txBody>
      </p:sp>
      <p:sp>
        <p:nvSpPr>
          <p:cNvPr id="71696" name="Text Box 16"/>
          <p:cNvSpPr txBox="1">
            <a:spLocks noChangeArrowheads="1"/>
          </p:cNvSpPr>
          <p:nvPr/>
        </p:nvSpPr>
        <p:spPr bwMode="auto">
          <a:xfrm>
            <a:off x="9144000" y="5043488"/>
            <a:ext cx="914400" cy="2254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0" tIns="36847" rIns="73590" bIns="36847">
            <a:spAutoFit/>
          </a:bodyPr>
          <a:lstStyle/>
          <a:p>
            <a:pPr algn="ctr" defTabSz="754063" eaLnBrk="0" hangingPunct="0"/>
            <a:r>
              <a:rPr lang="ru-RU" sz="1000" i="1"/>
              <a:t>Сузун</a:t>
            </a:r>
          </a:p>
        </p:txBody>
      </p:sp>
      <p:sp>
        <p:nvSpPr>
          <p:cNvPr id="71697" name="Text Box 17"/>
          <p:cNvSpPr txBox="1">
            <a:spLocks noChangeArrowheads="1"/>
          </p:cNvSpPr>
          <p:nvPr/>
        </p:nvSpPr>
        <p:spPr bwMode="auto">
          <a:xfrm>
            <a:off x="6858000" y="5043488"/>
            <a:ext cx="1219200" cy="2254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0" tIns="36847" rIns="73590" bIns="36847">
            <a:spAutoFit/>
          </a:bodyPr>
          <a:lstStyle/>
          <a:p>
            <a:pPr algn="ctr" defTabSz="754063" eaLnBrk="0" hangingPunct="0"/>
            <a:r>
              <a:rPr lang="ru-RU" sz="1000" i="1"/>
              <a:t>Маслянино</a:t>
            </a:r>
          </a:p>
        </p:txBody>
      </p:sp>
      <p:sp>
        <p:nvSpPr>
          <p:cNvPr id="71698" name="Text Box 18"/>
          <p:cNvSpPr txBox="1">
            <a:spLocks noChangeArrowheads="1"/>
          </p:cNvSpPr>
          <p:nvPr/>
        </p:nvSpPr>
        <p:spPr bwMode="auto">
          <a:xfrm>
            <a:off x="0" y="0"/>
            <a:ext cx="12801600" cy="657225"/>
          </a:xfrm>
          <a:prstGeom prst="rect">
            <a:avLst/>
          </a:prstGeom>
          <a:solidFill>
            <a:srgbClr val="DDDDDD"/>
          </a:solidFill>
          <a:ln w="57150" cmpd="thickThin">
            <a:noFill/>
            <a:miter lim="800000"/>
            <a:headEnd/>
            <a:tailEnd/>
          </a:ln>
        </p:spPr>
        <p:txBody>
          <a:bodyPr lIns="73594" tIns="36851" rIns="73594" bIns="36851">
            <a:spAutoFit/>
          </a:bodyPr>
          <a:lstStyle/>
          <a:p>
            <a:pPr algn="ctr" defTabSz="754063" eaLnBrk="0" hangingPunct="0">
              <a:lnSpc>
                <a:spcPct val="85000"/>
              </a:lnSpc>
            </a:pPr>
            <a:r>
              <a:rPr lang="ru-RU">
                <a:latin typeface="Times New Roman" pitchFamily="18" charset="0"/>
              </a:rPr>
              <a:t>СХЕМА                                                                                                                                                                                        </a:t>
            </a:r>
            <a:r>
              <a:rPr lang="ru-RU" sz="2000">
                <a:latin typeface="Times New Roman" pitchFamily="18" charset="0"/>
              </a:rPr>
              <a:t>ОРГАНИЗАЦИИ ОПОВЕЩЕНИЯ НАСЕЛЕНИЯ</a:t>
            </a:r>
          </a:p>
        </p:txBody>
      </p:sp>
      <p:sp>
        <p:nvSpPr>
          <p:cNvPr id="71699" name="Text Box 19"/>
          <p:cNvSpPr txBox="1">
            <a:spLocks noChangeArrowheads="1"/>
          </p:cNvSpPr>
          <p:nvPr/>
        </p:nvSpPr>
        <p:spPr bwMode="auto">
          <a:xfrm>
            <a:off x="5638800" y="687388"/>
            <a:ext cx="1401763" cy="241300"/>
          </a:xfrm>
          <a:prstGeom prst="rect">
            <a:avLst/>
          </a:prstGeom>
          <a:solidFill>
            <a:srgbClr val="FF00FF"/>
          </a:solidFill>
          <a:ln w="9525">
            <a:noFill/>
            <a:miter lim="800000"/>
            <a:headEnd/>
            <a:tailEnd/>
          </a:ln>
        </p:spPr>
        <p:txBody>
          <a:bodyPr wrap="none" lIns="89648" tIns="44785" rIns="89648" bIns="44785">
            <a:spAutoFit/>
          </a:bodyPr>
          <a:lstStyle/>
          <a:p>
            <a:pPr defTabSz="1279525"/>
            <a:r>
              <a:rPr lang="ru-RU" sz="1000" b="1"/>
              <a:t>ОД ГУ МЧС России </a:t>
            </a:r>
          </a:p>
        </p:txBody>
      </p:sp>
      <p:sp>
        <p:nvSpPr>
          <p:cNvPr id="71700" name="Rectangle 20"/>
          <p:cNvSpPr>
            <a:spLocks noChangeArrowheads="1"/>
          </p:cNvSpPr>
          <p:nvPr/>
        </p:nvSpPr>
        <p:spPr bwMode="auto">
          <a:xfrm>
            <a:off x="4572000" y="8458200"/>
            <a:ext cx="8229600" cy="1143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01" name="Rectangle 21"/>
          <p:cNvSpPr>
            <a:spLocks noChangeArrowheads="1"/>
          </p:cNvSpPr>
          <p:nvPr/>
        </p:nvSpPr>
        <p:spPr bwMode="auto">
          <a:xfrm>
            <a:off x="4843463" y="8829675"/>
            <a:ext cx="7893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 defTabSz="1279525"/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открытый телефонный канал               п-160</a:t>
            </a:r>
            <a:r>
              <a:rPr lang="ru-RU" sz="1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управление сиренами                    </a:t>
            </a:r>
            <a:r>
              <a:rPr lang="ru-RU" sz="1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Р-413 – </a:t>
            </a:r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оповещение по радиоканалу      </a:t>
            </a:r>
            <a:r>
              <a:rPr lang="ru-RU" sz="1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Дозор – </a:t>
            </a:r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оповещение по                                                                                              телефонным каналам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2" name="Picture 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10100" y="9012238"/>
            <a:ext cx="274638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3" name="Picture 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35500" y="8729663"/>
            <a:ext cx="215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4" name="Rectangle 24"/>
          <p:cNvSpPr>
            <a:spLocks noChangeArrowheads="1"/>
          </p:cNvSpPr>
          <p:nvPr/>
        </p:nvSpPr>
        <p:spPr bwMode="auto">
          <a:xfrm>
            <a:off x="4899025" y="9067800"/>
            <a:ext cx="7902575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79525"/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громкоговорящая связь                        </a:t>
            </a:r>
            <a:r>
              <a:rPr lang="ru-RU" sz="1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П-166 – </a:t>
            </a:r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оповещение по каналу ТЧ         </a:t>
            </a:r>
            <a:r>
              <a:rPr lang="ru-RU" sz="1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МТС – </a:t>
            </a:r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междугородняя телефонная сеть 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05" name="Rectangle 25"/>
          <p:cNvSpPr>
            <a:spLocks noChangeArrowheads="1"/>
          </p:cNvSpPr>
          <p:nvPr/>
        </p:nvSpPr>
        <p:spPr bwMode="auto">
          <a:xfrm>
            <a:off x="7388225" y="8499475"/>
            <a:ext cx="2530475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1279525"/>
            <a:r>
              <a:rPr lang="ru-RU"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УСЛОВНЫЕ ОБОЗНАЧЕНИЯ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86477" name="Group 749"/>
          <p:cNvGraphicFramePr>
            <a:graphicFrameLocks noGrp="1"/>
          </p:cNvGraphicFramePr>
          <p:nvPr/>
        </p:nvGraphicFramePr>
        <p:xfrm>
          <a:off x="5410200" y="912813"/>
          <a:ext cx="1903413" cy="1096963"/>
        </p:xfrm>
        <a:graphic>
          <a:graphicData uri="http://schemas.openxmlformats.org/drawingml/2006/table">
            <a:tbl>
              <a:tblPr/>
              <a:tblGrid>
                <a:gridCol w="952500"/>
                <a:gridCol w="950913"/>
              </a:tblGrid>
              <a:tr h="609600">
                <a:tc grid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П-166 -1 к-т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П-157 – 2 к-та    П-160 – 1 к-т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П-161 – 1 к-т   П-164 – 1 к-т</a:t>
                      </a:r>
                    </a:p>
                  </a:txBody>
                  <a:tcPr marL="89648" marR="89648" marT="44785" marB="4478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475">
                <a:tc grid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СЦВ</a:t>
                      </a:r>
                    </a:p>
                  </a:txBody>
                  <a:tcPr marL="89648" marR="89648" marT="44785" marB="4478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2888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Дозор</a:t>
                      </a:r>
                    </a:p>
                  </a:txBody>
                  <a:tcPr marL="89648" marR="89648" marT="44785" marB="4478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Ракета</a:t>
                      </a:r>
                    </a:p>
                  </a:txBody>
                  <a:tcPr marL="89648" marR="89648" marT="44785" marB="447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86478" name="Group 750"/>
          <p:cNvGraphicFramePr>
            <a:graphicFrameLocks noGrp="1"/>
          </p:cNvGraphicFramePr>
          <p:nvPr/>
        </p:nvGraphicFramePr>
        <p:xfrm>
          <a:off x="7847013" y="1220788"/>
          <a:ext cx="611187" cy="388938"/>
        </p:xfrm>
        <a:graphic>
          <a:graphicData uri="http://schemas.openxmlformats.org/drawingml/2006/table">
            <a:tbl>
              <a:tblPr/>
              <a:tblGrid>
                <a:gridCol w="611187"/>
              </a:tblGrid>
              <a:tr h="388938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П-166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ЦО</a:t>
                      </a:r>
                    </a:p>
                  </a:txBody>
                  <a:tcPr marL="89648" marR="89648" marT="44785" marB="4478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86479" name="Group 751"/>
          <p:cNvGraphicFramePr>
            <a:graphicFrameLocks noGrp="1"/>
          </p:cNvGraphicFramePr>
          <p:nvPr/>
        </p:nvGraphicFramePr>
        <p:xfrm>
          <a:off x="9829800" y="912813"/>
          <a:ext cx="1143000" cy="844551"/>
        </p:xfrm>
        <a:graphic>
          <a:graphicData uri="http://schemas.openxmlformats.org/drawingml/2006/table">
            <a:tbl>
              <a:tblPr/>
              <a:tblGrid>
                <a:gridCol w="1143000"/>
              </a:tblGrid>
              <a:tr h="388938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МЧС России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Через СРЦ</a:t>
                      </a:r>
                    </a:p>
                  </a:txBody>
                  <a:tcPr marL="89648" marR="89648" marT="44785" marB="4478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</a:tr>
              <a:tr h="231775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П-166</a:t>
                      </a:r>
                    </a:p>
                  </a:txBody>
                  <a:tcPr marL="89648" marR="89648" marT="44785" marB="4478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</a:tr>
              <a:tr h="223838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Р-413 ДМ</a:t>
                      </a:r>
                    </a:p>
                  </a:txBody>
                  <a:tcPr marL="89648" marR="89648" marT="44785" marB="4478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71734" name="Line 54"/>
          <p:cNvSpPr>
            <a:spLocks noChangeShapeType="1"/>
          </p:cNvSpPr>
          <p:nvPr/>
        </p:nvSpPr>
        <p:spPr bwMode="auto">
          <a:xfrm flipH="1" flipV="1">
            <a:off x="8458200" y="1446213"/>
            <a:ext cx="13716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35" name="Line 55"/>
          <p:cNvSpPr>
            <a:spLocks noChangeShapeType="1"/>
          </p:cNvSpPr>
          <p:nvPr/>
        </p:nvSpPr>
        <p:spPr bwMode="auto">
          <a:xfrm flipH="1" flipV="1">
            <a:off x="7313613" y="1676400"/>
            <a:ext cx="2516187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586480" name="Group 752"/>
          <p:cNvGraphicFramePr>
            <a:graphicFrameLocks noGrp="1"/>
          </p:cNvGraphicFramePr>
          <p:nvPr/>
        </p:nvGraphicFramePr>
        <p:xfrm>
          <a:off x="215900" y="1801813"/>
          <a:ext cx="1905000" cy="596901"/>
        </p:xfrm>
        <a:graphic>
          <a:graphicData uri="http://schemas.openxmlformats.org/drawingml/2006/table">
            <a:tbl>
              <a:tblPr/>
              <a:tblGrid>
                <a:gridCol w="990600"/>
                <a:gridCol w="914400"/>
              </a:tblGrid>
              <a:tr h="382588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П-160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П-164</a:t>
                      </a:r>
                    </a:p>
                  </a:txBody>
                  <a:tcPr marL="89648" marR="89648" marT="44785" marB="4478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С-40 - 3</a:t>
                      </a:r>
                    </a:p>
                  </a:txBody>
                  <a:tcPr marL="89648" marR="89648" marT="44785" marB="447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</a:tr>
              <a:tr h="214313">
                <a:tc grid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Ракета</a:t>
                      </a:r>
                    </a:p>
                  </a:txBody>
                  <a:tcPr marL="89648" marR="89648" marT="44785" marB="4478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71746" name="Group 66"/>
          <p:cNvGrpSpPr>
            <a:grpSpLocks/>
          </p:cNvGrpSpPr>
          <p:nvPr/>
        </p:nvGrpSpPr>
        <p:grpSpPr bwMode="auto">
          <a:xfrm>
            <a:off x="2120900" y="1879600"/>
            <a:ext cx="228600" cy="152400"/>
            <a:chOff x="-480" y="5061"/>
            <a:chExt cx="243" cy="144"/>
          </a:xfrm>
        </p:grpSpPr>
        <p:grpSp>
          <p:nvGrpSpPr>
            <p:cNvPr id="72405" name="Group 67"/>
            <p:cNvGrpSpPr>
              <a:grpSpLocks/>
            </p:cNvGrpSpPr>
            <p:nvPr/>
          </p:nvGrpSpPr>
          <p:grpSpPr bwMode="auto">
            <a:xfrm>
              <a:off x="-381" y="5061"/>
              <a:ext cx="144" cy="144"/>
              <a:chOff x="-341" y="3475"/>
              <a:chExt cx="135" cy="170"/>
            </a:xfrm>
          </p:grpSpPr>
          <p:sp>
            <p:nvSpPr>
              <p:cNvPr id="72407" name="AutoShape 68"/>
              <p:cNvSpPr>
                <a:spLocks noChangeArrowheads="1"/>
              </p:cNvSpPr>
              <p:nvPr/>
            </p:nvSpPr>
            <p:spPr bwMode="auto">
              <a:xfrm rot="-5400000">
                <a:off x="-336" y="3515"/>
                <a:ext cx="170" cy="90"/>
              </a:xfrm>
              <a:prstGeom prst="triangle">
                <a:avLst>
                  <a:gd name="adj" fmla="val 50000"/>
                </a:avLst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2408" name="Rectangle 69"/>
              <p:cNvSpPr>
                <a:spLocks noChangeArrowheads="1"/>
              </p:cNvSpPr>
              <p:nvPr/>
            </p:nvSpPr>
            <p:spPr bwMode="auto">
              <a:xfrm rot="5400000">
                <a:off x="-403" y="3537"/>
                <a:ext cx="170" cy="46"/>
              </a:xfrm>
              <a:prstGeom prst="rect">
                <a:avLst/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2406" name="Line 70"/>
            <p:cNvSpPr>
              <a:spLocks noChangeShapeType="1"/>
            </p:cNvSpPr>
            <p:nvPr/>
          </p:nvSpPr>
          <p:spPr bwMode="auto">
            <a:xfrm>
              <a:off x="-480" y="5136"/>
              <a:ext cx="9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1747" name="Group 71"/>
          <p:cNvGrpSpPr>
            <a:grpSpLocks/>
          </p:cNvGrpSpPr>
          <p:nvPr/>
        </p:nvGrpSpPr>
        <p:grpSpPr bwMode="auto">
          <a:xfrm>
            <a:off x="2120900" y="2109788"/>
            <a:ext cx="230188" cy="158750"/>
            <a:chOff x="-309" y="1296"/>
            <a:chExt cx="145" cy="101"/>
          </a:xfrm>
        </p:grpSpPr>
        <p:grpSp>
          <p:nvGrpSpPr>
            <p:cNvPr id="72401" name="Group 72"/>
            <p:cNvGrpSpPr>
              <a:grpSpLocks/>
            </p:cNvGrpSpPr>
            <p:nvPr/>
          </p:nvGrpSpPr>
          <p:grpSpPr bwMode="auto">
            <a:xfrm flipH="1">
              <a:off x="-240" y="1296"/>
              <a:ext cx="76" cy="101"/>
              <a:chOff x="801" y="4079"/>
              <a:chExt cx="180" cy="360"/>
            </a:xfrm>
          </p:grpSpPr>
          <p:sp>
            <p:nvSpPr>
              <p:cNvPr id="72403" name="Arc 73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404" name="Arc 74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2402" name="Line 75"/>
            <p:cNvSpPr>
              <a:spLocks noChangeShapeType="1"/>
            </p:cNvSpPr>
            <p:nvPr/>
          </p:nvSpPr>
          <p:spPr bwMode="auto">
            <a:xfrm rot="5400000" flipH="1">
              <a:off x="-281" y="1316"/>
              <a:ext cx="0" cy="5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1748" name="Rectangle 76"/>
          <p:cNvSpPr>
            <a:spLocks noChangeArrowheads="1"/>
          </p:cNvSpPr>
          <p:nvPr/>
        </p:nvSpPr>
        <p:spPr bwMode="auto">
          <a:xfrm>
            <a:off x="1077913" y="4579938"/>
            <a:ext cx="912812" cy="230187"/>
          </a:xfrm>
          <a:prstGeom prst="rect">
            <a:avLst/>
          </a:prstGeom>
          <a:solidFill>
            <a:schemeClr val="hlink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lIns="89648" tIns="44785" rIns="89648" bIns="44785"/>
          <a:lstStyle/>
          <a:p>
            <a:pPr algn="ctr" defTabSz="1279525">
              <a:spcBef>
                <a:spcPct val="20000"/>
              </a:spcBef>
            </a:pPr>
            <a:r>
              <a:rPr lang="ru-RU" sz="800"/>
              <a:t>Ракета</a:t>
            </a:r>
          </a:p>
        </p:txBody>
      </p:sp>
      <p:sp>
        <p:nvSpPr>
          <p:cNvPr id="71749" name="Rectangle 77"/>
          <p:cNvSpPr>
            <a:spLocks noChangeArrowheads="1"/>
          </p:cNvSpPr>
          <p:nvPr/>
        </p:nvSpPr>
        <p:spPr bwMode="auto">
          <a:xfrm>
            <a:off x="1077913" y="4343400"/>
            <a:ext cx="912812" cy="236538"/>
          </a:xfrm>
          <a:prstGeom prst="rect">
            <a:avLst/>
          </a:prstGeom>
          <a:solidFill>
            <a:srgbClr val="FFFF66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lIns="89648" tIns="44785" rIns="89648" bIns="44785"/>
          <a:lstStyle/>
          <a:p>
            <a:pPr algn="ctr" defTabSz="1279525">
              <a:spcBef>
                <a:spcPct val="20000"/>
              </a:spcBef>
            </a:pPr>
            <a:r>
              <a:rPr lang="ru-RU" sz="800"/>
              <a:t>С-40 - 65</a:t>
            </a:r>
          </a:p>
        </p:txBody>
      </p:sp>
      <p:sp>
        <p:nvSpPr>
          <p:cNvPr id="71750" name="Rectangle 78"/>
          <p:cNvSpPr>
            <a:spLocks noChangeArrowheads="1"/>
          </p:cNvSpPr>
          <p:nvPr/>
        </p:nvSpPr>
        <p:spPr bwMode="auto">
          <a:xfrm>
            <a:off x="1077913" y="3354388"/>
            <a:ext cx="912812" cy="989012"/>
          </a:xfrm>
          <a:prstGeom prst="rect">
            <a:avLst/>
          </a:prstGeom>
          <a:solidFill>
            <a:srgbClr val="FFFF66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lIns="89648" tIns="44785" rIns="89648" bIns="44785"/>
          <a:lstStyle/>
          <a:p>
            <a:pPr algn="ctr" defTabSz="1279525">
              <a:spcBef>
                <a:spcPct val="20000"/>
              </a:spcBef>
            </a:pPr>
            <a:r>
              <a:rPr lang="ru-RU" sz="1100"/>
              <a:t>П-157 – 2</a:t>
            </a:r>
          </a:p>
          <a:p>
            <a:pPr algn="ctr" defTabSz="1279525">
              <a:spcBef>
                <a:spcPct val="20000"/>
              </a:spcBef>
            </a:pPr>
            <a:r>
              <a:rPr lang="ru-RU" sz="1100"/>
              <a:t>П-160 – 1</a:t>
            </a:r>
          </a:p>
          <a:p>
            <a:pPr algn="ctr" defTabSz="1279525">
              <a:spcBef>
                <a:spcPct val="20000"/>
              </a:spcBef>
            </a:pPr>
            <a:r>
              <a:rPr lang="ru-RU" sz="1100"/>
              <a:t>П-161 – 1</a:t>
            </a:r>
          </a:p>
          <a:p>
            <a:pPr algn="ctr" defTabSz="1279525">
              <a:spcBef>
                <a:spcPct val="20000"/>
              </a:spcBef>
            </a:pPr>
            <a:r>
              <a:rPr lang="ru-RU" sz="1100"/>
              <a:t>П-164Э – 22</a:t>
            </a:r>
          </a:p>
          <a:p>
            <a:pPr algn="ctr" defTabSz="1279525">
              <a:spcBef>
                <a:spcPct val="20000"/>
              </a:spcBef>
            </a:pPr>
            <a:r>
              <a:rPr lang="ru-RU" sz="1100"/>
              <a:t>П-164П – 21</a:t>
            </a:r>
          </a:p>
          <a:p>
            <a:pPr algn="ctr" defTabSz="1279525">
              <a:spcBef>
                <a:spcPct val="20000"/>
              </a:spcBef>
            </a:pPr>
            <a:endParaRPr lang="ru-RU" sz="1100"/>
          </a:p>
        </p:txBody>
      </p:sp>
      <p:sp>
        <p:nvSpPr>
          <p:cNvPr id="71751" name="Line 79"/>
          <p:cNvSpPr>
            <a:spLocks noChangeShapeType="1"/>
          </p:cNvSpPr>
          <p:nvPr/>
        </p:nvSpPr>
        <p:spPr bwMode="auto">
          <a:xfrm>
            <a:off x="1077913" y="3354388"/>
            <a:ext cx="912812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52" name="Line 80"/>
          <p:cNvSpPr>
            <a:spLocks noChangeShapeType="1"/>
          </p:cNvSpPr>
          <p:nvPr/>
        </p:nvSpPr>
        <p:spPr bwMode="auto">
          <a:xfrm>
            <a:off x="1077913" y="4332288"/>
            <a:ext cx="9128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53" name="Line 81"/>
          <p:cNvSpPr>
            <a:spLocks noChangeShapeType="1"/>
          </p:cNvSpPr>
          <p:nvPr/>
        </p:nvSpPr>
        <p:spPr bwMode="auto">
          <a:xfrm>
            <a:off x="1077913" y="4579938"/>
            <a:ext cx="9128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54" name="Line 82"/>
          <p:cNvSpPr>
            <a:spLocks noChangeShapeType="1"/>
          </p:cNvSpPr>
          <p:nvPr/>
        </p:nvSpPr>
        <p:spPr bwMode="auto">
          <a:xfrm>
            <a:off x="1077913" y="4810125"/>
            <a:ext cx="912812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55" name="Line 83"/>
          <p:cNvSpPr>
            <a:spLocks noChangeShapeType="1"/>
          </p:cNvSpPr>
          <p:nvPr/>
        </p:nvSpPr>
        <p:spPr bwMode="auto">
          <a:xfrm>
            <a:off x="1077913" y="3354388"/>
            <a:ext cx="0" cy="1455737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56" name="Line 84"/>
          <p:cNvSpPr>
            <a:spLocks noChangeShapeType="1"/>
          </p:cNvSpPr>
          <p:nvPr/>
        </p:nvSpPr>
        <p:spPr bwMode="auto">
          <a:xfrm>
            <a:off x="1990725" y="3354388"/>
            <a:ext cx="0" cy="1455737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71757" name="Group 85"/>
          <p:cNvGrpSpPr>
            <a:grpSpLocks/>
          </p:cNvGrpSpPr>
          <p:nvPr/>
        </p:nvGrpSpPr>
        <p:grpSpPr bwMode="auto">
          <a:xfrm>
            <a:off x="2087563" y="4191000"/>
            <a:ext cx="133350" cy="152400"/>
            <a:chOff x="-341" y="3475"/>
            <a:chExt cx="135" cy="170"/>
          </a:xfrm>
        </p:grpSpPr>
        <p:sp>
          <p:nvSpPr>
            <p:cNvPr id="72399" name="AutoShape 86"/>
            <p:cNvSpPr>
              <a:spLocks noChangeArrowheads="1"/>
            </p:cNvSpPr>
            <p:nvPr/>
          </p:nvSpPr>
          <p:spPr bwMode="auto">
            <a:xfrm rot="-5400000">
              <a:off x="-336" y="3515"/>
              <a:ext cx="170" cy="90"/>
            </a:xfrm>
            <a:prstGeom prst="triangle">
              <a:avLst>
                <a:gd name="adj" fmla="val 50000"/>
              </a:avLst>
            </a:prstGeom>
            <a:noFill/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2400" name="Rectangle 87"/>
            <p:cNvSpPr>
              <a:spLocks noChangeArrowheads="1"/>
            </p:cNvSpPr>
            <p:nvPr/>
          </p:nvSpPr>
          <p:spPr bwMode="auto">
            <a:xfrm rot="5400000">
              <a:off x="-403" y="3537"/>
              <a:ext cx="170" cy="46"/>
            </a:xfrm>
            <a:prstGeom prst="rect">
              <a:avLst/>
            </a:prstGeom>
            <a:noFill/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1758" name="Line 88"/>
          <p:cNvSpPr>
            <a:spLocks noChangeShapeType="1"/>
          </p:cNvSpPr>
          <p:nvPr/>
        </p:nvSpPr>
        <p:spPr bwMode="auto">
          <a:xfrm>
            <a:off x="1990725" y="4268788"/>
            <a:ext cx="920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71759" name="Group 89"/>
          <p:cNvGrpSpPr>
            <a:grpSpLocks/>
          </p:cNvGrpSpPr>
          <p:nvPr/>
        </p:nvGrpSpPr>
        <p:grpSpPr bwMode="auto">
          <a:xfrm flipH="1">
            <a:off x="2101850" y="4343400"/>
            <a:ext cx="120650" cy="158750"/>
            <a:chOff x="801" y="4079"/>
            <a:chExt cx="180" cy="360"/>
          </a:xfrm>
        </p:grpSpPr>
        <p:sp>
          <p:nvSpPr>
            <p:cNvPr id="72397" name="Arc 90"/>
            <p:cNvSpPr>
              <a:spLocks/>
            </p:cNvSpPr>
            <p:nvPr/>
          </p:nvSpPr>
          <p:spPr bwMode="auto">
            <a:xfrm>
              <a:off x="801" y="4079"/>
              <a:ext cx="180" cy="18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398" name="Arc 91"/>
            <p:cNvSpPr>
              <a:spLocks/>
            </p:cNvSpPr>
            <p:nvPr/>
          </p:nvSpPr>
          <p:spPr bwMode="auto">
            <a:xfrm flipV="1">
              <a:off x="801" y="4259"/>
              <a:ext cx="180" cy="18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1760" name="Line 92"/>
          <p:cNvSpPr>
            <a:spLocks noChangeShapeType="1"/>
          </p:cNvSpPr>
          <p:nvPr/>
        </p:nvSpPr>
        <p:spPr bwMode="auto">
          <a:xfrm rot="5400000" flipH="1">
            <a:off x="2035175" y="4376738"/>
            <a:ext cx="0" cy="889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61" name="Line 93"/>
          <p:cNvSpPr>
            <a:spLocks noChangeShapeType="1"/>
          </p:cNvSpPr>
          <p:nvPr/>
        </p:nvSpPr>
        <p:spPr bwMode="auto">
          <a:xfrm flipH="1" flipV="1">
            <a:off x="1143000" y="2438400"/>
            <a:ext cx="0" cy="382588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62" name="Line 94"/>
          <p:cNvSpPr>
            <a:spLocks noChangeShapeType="1"/>
          </p:cNvSpPr>
          <p:nvPr/>
        </p:nvSpPr>
        <p:spPr bwMode="auto">
          <a:xfrm flipH="1" flipV="1">
            <a:off x="1143000" y="2820988"/>
            <a:ext cx="10745788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63" name="Line 95"/>
          <p:cNvSpPr>
            <a:spLocks noChangeShapeType="1"/>
          </p:cNvSpPr>
          <p:nvPr/>
        </p:nvSpPr>
        <p:spPr bwMode="auto">
          <a:xfrm flipH="1" flipV="1">
            <a:off x="1524000" y="2820988"/>
            <a:ext cx="0" cy="5334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64" name="Line 96"/>
          <p:cNvSpPr>
            <a:spLocks noChangeShapeType="1"/>
          </p:cNvSpPr>
          <p:nvPr/>
        </p:nvSpPr>
        <p:spPr bwMode="auto">
          <a:xfrm flipH="1" flipV="1">
            <a:off x="2755900" y="2820988"/>
            <a:ext cx="0" cy="5334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71765" name="Group 97"/>
          <p:cNvGrpSpPr>
            <a:grpSpLocks/>
          </p:cNvGrpSpPr>
          <p:nvPr/>
        </p:nvGrpSpPr>
        <p:grpSpPr bwMode="auto">
          <a:xfrm>
            <a:off x="8688388" y="5268913"/>
            <a:ext cx="1903412" cy="619125"/>
            <a:chOff x="1248" y="6192"/>
            <a:chExt cx="1201" cy="389"/>
          </a:xfrm>
        </p:grpSpPr>
        <p:sp>
          <p:nvSpPr>
            <p:cNvPr id="72378" name="Rectangle 98"/>
            <p:cNvSpPr>
              <a:spLocks noChangeArrowheads="1"/>
            </p:cNvSpPr>
            <p:nvPr/>
          </p:nvSpPr>
          <p:spPr bwMode="auto">
            <a:xfrm>
              <a:off x="1248" y="6438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2379" name="Rectangle 99"/>
            <p:cNvSpPr>
              <a:spLocks noChangeArrowheads="1"/>
            </p:cNvSpPr>
            <p:nvPr/>
          </p:nvSpPr>
          <p:spPr bwMode="auto">
            <a:xfrm>
              <a:off x="1776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С-40 - 3</a:t>
              </a:r>
            </a:p>
          </p:txBody>
        </p:sp>
        <p:sp>
          <p:nvSpPr>
            <p:cNvPr id="72380" name="Rectangle 100"/>
            <p:cNvSpPr>
              <a:spLocks noChangeArrowheads="1"/>
            </p:cNvSpPr>
            <p:nvPr/>
          </p:nvSpPr>
          <p:spPr bwMode="auto">
            <a:xfrm>
              <a:off x="1248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2381" name="Line 101"/>
            <p:cNvSpPr>
              <a:spLocks noChangeShapeType="1"/>
            </p:cNvSpPr>
            <p:nvPr/>
          </p:nvSpPr>
          <p:spPr bwMode="auto">
            <a:xfrm>
              <a:off x="1248" y="6192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382" name="Line 102"/>
            <p:cNvSpPr>
              <a:spLocks noChangeShapeType="1"/>
            </p:cNvSpPr>
            <p:nvPr/>
          </p:nvSpPr>
          <p:spPr bwMode="auto">
            <a:xfrm>
              <a:off x="1248" y="643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383" name="Line 103"/>
            <p:cNvSpPr>
              <a:spLocks noChangeShapeType="1"/>
            </p:cNvSpPr>
            <p:nvPr/>
          </p:nvSpPr>
          <p:spPr bwMode="auto">
            <a:xfrm>
              <a:off x="1248" y="6581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384" name="Line 104"/>
            <p:cNvSpPr>
              <a:spLocks noChangeShapeType="1"/>
            </p:cNvSpPr>
            <p:nvPr/>
          </p:nvSpPr>
          <p:spPr bwMode="auto">
            <a:xfrm>
              <a:off x="1248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385" name="Line 105"/>
            <p:cNvSpPr>
              <a:spLocks noChangeShapeType="1"/>
            </p:cNvSpPr>
            <p:nvPr/>
          </p:nvSpPr>
          <p:spPr bwMode="auto">
            <a:xfrm>
              <a:off x="1776" y="6192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386" name="Line 106"/>
            <p:cNvSpPr>
              <a:spLocks noChangeShapeType="1"/>
            </p:cNvSpPr>
            <p:nvPr/>
          </p:nvSpPr>
          <p:spPr bwMode="auto">
            <a:xfrm>
              <a:off x="2304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2387" name="Group 107"/>
            <p:cNvGrpSpPr>
              <a:grpSpLocks/>
            </p:cNvGrpSpPr>
            <p:nvPr/>
          </p:nvGrpSpPr>
          <p:grpSpPr bwMode="auto">
            <a:xfrm>
              <a:off x="2304" y="6192"/>
              <a:ext cx="144" cy="96"/>
              <a:chOff x="-480" y="5061"/>
              <a:chExt cx="243" cy="144"/>
            </a:xfrm>
          </p:grpSpPr>
          <p:grpSp>
            <p:nvGrpSpPr>
              <p:cNvPr id="72393" name="Group 108"/>
              <p:cNvGrpSpPr>
                <a:grpSpLocks/>
              </p:cNvGrpSpPr>
              <p:nvPr/>
            </p:nvGrpSpPr>
            <p:grpSpPr bwMode="auto">
              <a:xfrm>
                <a:off x="-381" y="5061"/>
                <a:ext cx="144" cy="144"/>
                <a:chOff x="-341" y="3475"/>
                <a:chExt cx="135" cy="170"/>
              </a:xfrm>
            </p:grpSpPr>
            <p:sp>
              <p:nvSpPr>
                <p:cNvPr id="72395" name="AutoShape 109"/>
                <p:cNvSpPr>
                  <a:spLocks noChangeArrowheads="1"/>
                </p:cNvSpPr>
                <p:nvPr/>
              </p:nvSpPr>
              <p:spPr bwMode="auto">
                <a:xfrm rot="-5400000">
                  <a:off x="-336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2396" name="Rectangle 110"/>
                <p:cNvSpPr>
                  <a:spLocks noChangeArrowheads="1"/>
                </p:cNvSpPr>
                <p:nvPr/>
              </p:nvSpPr>
              <p:spPr bwMode="auto">
                <a:xfrm rot="5400000">
                  <a:off x="-403" y="3537"/>
                  <a:ext cx="170" cy="46"/>
                </a:xfrm>
                <a:prstGeom prst="rect">
                  <a:avLst/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2394" name="Line 111"/>
              <p:cNvSpPr>
                <a:spLocks noChangeShapeType="1"/>
              </p:cNvSpPr>
              <p:nvPr/>
            </p:nvSpPr>
            <p:spPr bwMode="auto">
              <a:xfrm>
                <a:off x="-480" y="513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2388" name="Group 112"/>
            <p:cNvGrpSpPr>
              <a:grpSpLocks/>
            </p:cNvGrpSpPr>
            <p:nvPr/>
          </p:nvGrpSpPr>
          <p:grpSpPr bwMode="auto">
            <a:xfrm>
              <a:off x="2304" y="6336"/>
              <a:ext cx="145" cy="101"/>
              <a:chOff x="-309" y="1296"/>
              <a:chExt cx="145" cy="101"/>
            </a:xfrm>
          </p:grpSpPr>
          <p:grpSp>
            <p:nvGrpSpPr>
              <p:cNvPr id="72389" name="Group 113"/>
              <p:cNvGrpSpPr>
                <a:grpSpLocks/>
              </p:cNvGrpSpPr>
              <p:nvPr/>
            </p:nvGrpSpPr>
            <p:grpSpPr bwMode="auto">
              <a:xfrm flipH="1">
                <a:off x="-240" y="1296"/>
                <a:ext cx="76" cy="101"/>
                <a:chOff x="801" y="4079"/>
                <a:chExt cx="180" cy="360"/>
              </a:xfrm>
            </p:grpSpPr>
            <p:sp>
              <p:nvSpPr>
                <p:cNvPr id="72391" name="Arc 114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392" name="Arc 115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2390" name="Line 116"/>
              <p:cNvSpPr>
                <a:spLocks noChangeShapeType="1"/>
              </p:cNvSpPr>
              <p:nvPr/>
            </p:nvSpPr>
            <p:spPr bwMode="auto">
              <a:xfrm rot="5400000" flipH="1">
                <a:off x="-281" y="1316"/>
                <a:ext cx="0" cy="5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aphicFrame>
        <p:nvGraphicFramePr>
          <p:cNvPr id="586481" name="Group 753"/>
          <p:cNvGraphicFramePr>
            <a:graphicFrameLocks noGrp="1"/>
          </p:cNvGraphicFramePr>
          <p:nvPr/>
        </p:nvGraphicFramePr>
        <p:xfrm>
          <a:off x="5334000" y="2362200"/>
          <a:ext cx="1905000" cy="242888"/>
        </p:xfrm>
        <a:graphic>
          <a:graphicData uri="http://schemas.openxmlformats.org/drawingml/2006/table">
            <a:tbl>
              <a:tblPr/>
              <a:tblGrid>
                <a:gridCol w="1905000"/>
              </a:tblGrid>
              <a:tr h="242888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П-157 – 2 к-та    П-160 – 1 к-т</a:t>
                      </a:r>
                    </a:p>
                  </a:txBody>
                  <a:tcPr marL="89648" marR="89648" marT="44785" marB="4478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71772" name="Text Box 123"/>
          <p:cNvSpPr txBox="1">
            <a:spLocks noChangeArrowheads="1"/>
          </p:cNvSpPr>
          <p:nvPr/>
        </p:nvSpPr>
        <p:spPr bwMode="auto">
          <a:xfrm>
            <a:off x="5638800" y="2057400"/>
            <a:ext cx="593725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9648" tIns="44785" rIns="89648" bIns="44785">
            <a:spAutoFit/>
          </a:bodyPr>
          <a:lstStyle/>
          <a:p>
            <a:pPr defTabSz="1279525"/>
            <a:r>
              <a:rPr lang="ru-RU" sz="1400" b="1">
                <a:latin typeface="Times New Roman" pitchFamily="18" charset="0"/>
              </a:rPr>
              <a:t>МТС</a:t>
            </a:r>
          </a:p>
        </p:txBody>
      </p:sp>
      <p:sp>
        <p:nvSpPr>
          <p:cNvPr id="71773" name="Line 124"/>
          <p:cNvSpPr>
            <a:spLocks noChangeShapeType="1"/>
          </p:cNvSpPr>
          <p:nvPr/>
        </p:nvSpPr>
        <p:spPr bwMode="auto">
          <a:xfrm flipH="1" flipV="1">
            <a:off x="3887788" y="2820988"/>
            <a:ext cx="0" cy="5334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74" name="Line 125"/>
          <p:cNvSpPr>
            <a:spLocks noChangeShapeType="1"/>
          </p:cNvSpPr>
          <p:nvPr/>
        </p:nvSpPr>
        <p:spPr bwMode="auto">
          <a:xfrm flipH="1" flipV="1">
            <a:off x="5105400" y="2820988"/>
            <a:ext cx="0" cy="5334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75" name="Line 126"/>
          <p:cNvSpPr>
            <a:spLocks noChangeShapeType="1"/>
          </p:cNvSpPr>
          <p:nvPr/>
        </p:nvSpPr>
        <p:spPr bwMode="auto">
          <a:xfrm flipH="1" flipV="1">
            <a:off x="8267700" y="2820988"/>
            <a:ext cx="0" cy="5334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76" name="Line 127"/>
          <p:cNvSpPr>
            <a:spLocks noChangeShapeType="1"/>
          </p:cNvSpPr>
          <p:nvPr/>
        </p:nvSpPr>
        <p:spPr bwMode="auto">
          <a:xfrm flipH="1" flipV="1">
            <a:off x="9488488" y="2820988"/>
            <a:ext cx="0" cy="5334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77" name="Line 128"/>
          <p:cNvSpPr>
            <a:spLocks noChangeShapeType="1"/>
          </p:cNvSpPr>
          <p:nvPr/>
        </p:nvSpPr>
        <p:spPr bwMode="auto">
          <a:xfrm flipH="1" flipV="1">
            <a:off x="10706100" y="2820988"/>
            <a:ext cx="0" cy="5334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78" name="Line 129"/>
          <p:cNvSpPr>
            <a:spLocks noChangeShapeType="1"/>
          </p:cNvSpPr>
          <p:nvPr/>
        </p:nvSpPr>
        <p:spPr bwMode="auto">
          <a:xfrm flipH="1" flipV="1">
            <a:off x="11888788" y="2820988"/>
            <a:ext cx="0" cy="5334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71779" name="Group 130"/>
          <p:cNvGrpSpPr>
            <a:grpSpLocks/>
          </p:cNvGrpSpPr>
          <p:nvPr/>
        </p:nvGrpSpPr>
        <p:grpSpPr bwMode="auto">
          <a:xfrm>
            <a:off x="6643688" y="3354388"/>
            <a:ext cx="1144587" cy="1497012"/>
            <a:chOff x="1152" y="6048"/>
            <a:chExt cx="721" cy="944"/>
          </a:xfrm>
        </p:grpSpPr>
        <p:sp>
          <p:nvSpPr>
            <p:cNvPr id="72361" name="Rectangle 131"/>
            <p:cNvSpPr>
              <a:spLocks noChangeArrowheads="1"/>
            </p:cNvSpPr>
            <p:nvPr/>
          </p:nvSpPr>
          <p:spPr bwMode="auto">
            <a:xfrm>
              <a:off x="1152" y="6849"/>
              <a:ext cx="57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2362" name="Rectangle 132"/>
            <p:cNvSpPr>
              <a:spLocks noChangeArrowheads="1"/>
            </p:cNvSpPr>
            <p:nvPr/>
          </p:nvSpPr>
          <p:spPr bwMode="auto">
            <a:xfrm>
              <a:off x="1152" y="6603"/>
              <a:ext cx="576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С-40 - 3</a:t>
              </a:r>
            </a:p>
          </p:txBody>
        </p:sp>
        <p:sp>
          <p:nvSpPr>
            <p:cNvPr id="72363" name="Rectangle 133"/>
            <p:cNvSpPr>
              <a:spLocks noChangeArrowheads="1"/>
            </p:cNvSpPr>
            <p:nvPr/>
          </p:nvSpPr>
          <p:spPr bwMode="auto">
            <a:xfrm>
              <a:off x="1152" y="6048"/>
              <a:ext cx="576" cy="555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2364" name="Line 134"/>
            <p:cNvSpPr>
              <a:spLocks noChangeShapeType="1"/>
            </p:cNvSpPr>
            <p:nvPr/>
          </p:nvSpPr>
          <p:spPr bwMode="auto">
            <a:xfrm>
              <a:off x="1152" y="6048"/>
              <a:ext cx="57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365" name="Line 135"/>
            <p:cNvSpPr>
              <a:spLocks noChangeShapeType="1"/>
            </p:cNvSpPr>
            <p:nvPr/>
          </p:nvSpPr>
          <p:spPr bwMode="auto">
            <a:xfrm>
              <a:off x="1152" y="6603"/>
              <a:ext cx="5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366" name="Line 136"/>
            <p:cNvSpPr>
              <a:spLocks noChangeShapeType="1"/>
            </p:cNvSpPr>
            <p:nvPr/>
          </p:nvSpPr>
          <p:spPr bwMode="auto">
            <a:xfrm>
              <a:off x="1152" y="6849"/>
              <a:ext cx="5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367" name="Line 137"/>
            <p:cNvSpPr>
              <a:spLocks noChangeShapeType="1"/>
            </p:cNvSpPr>
            <p:nvPr/>
          </p:nvSpPr>
          <p:spPr bwMode="auto">
            <a:xfrm>
              <a:off x="1152" y="6992"/>
              <a:ext cx="57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368" name="Line 138"/>
            <p:cNvSpPr>
              <a:spLocks noChangeShapeType="1"/>
            </p:cNvSpPr>
            <p:nvPr/>
          </p:nvSpPr>
          <p:spPr bwMode="auto">
            <a:xfrm>
              <a:off x="1152" y="6048"/>
              <a:ext cx="0" cy="94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369" name="Line 139"/>
            <p:cNvSpPr>
              <a:spLocks noChangeShapeType="1"/>
            </p:cNvSpPr>
            <p:nvPr/>
          </p:nvSpPr>
          <p:spPr bwMode="auto">
            <a:xfrm>
              <a:off x="1728" y="6048"/>
              <a:ext cx="0" cy="94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2370" name="Group 140"/>
            <p:cNvGrpSpPr>
              <a:grpSpLocks/>
            </p:cNvGrpSpPr>
            <p:nvPr/>
          </p:nvGrpSpPr>
          <p:grpSpPr bwMode="auto">
            <a:xfrm>
              <a:off x="1787" y="6624"/>
              <a:ext cx="85" cy="96"/>
              <a:chOff x="-341" y="3475"/>
              <a:chExt cx="135" cy="170"/>
            </a:xfrm>
          </p:grpSpPr>
          <p:sp>
            <p:nvSpPr>
              <p:cNvPr id="72376" name="AutoShape 141"/>
              <p:cNvSpPr>
                <a:spLocks noChangeArrowheads="1"/>
              </p:cNvSpPr>
              <p:nvPr/>
            </p:nvSpPr>
            <p:spPr bwMode="auto">
              <a:xfrm rot="-5400000">
                <a:off x="-336" y="3515"/>
                <a:ext cx="170" cy="90"/>
              </a:xfrm>
              <a:prstGeom prst="triangle">
                <a:avLst>
                  <a:gd name="adj" fmla="val 50000"/>
                </a:avLst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2377" name="Rectangle 142"/>
              <p:cNvSpPr>
                <a:spLocks noChangeArrowheads="1"/>
              </p:cNvSpPr>
              <p:nvPr/>
            </p:nvSpPr>
            <p:spPr bwMode="auto">
              <a:xfrm rot="5400000">
                <a:off x="-403" y="3537"/>
                <a:ext cx="170" cy="46"/>
              </a:xfrm>
              <a:prstGeom prst="rect">
                <a:avLst/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2371" name="Line 143"/>
            <p:cNvSpPr>
              <a:spLocks noChangeShapeType="1"/>
            </p:cNvSpPr>
            <p:nvPr/>
          </p:nvSpPr>
          <p:spPr bwMode="auto">
            <a:xfrm>
              <a:off x="1728" y="6674"/>
              <a:ext cx="5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2372" name="Group 144"/>
            <p:cNvGrpSpPr>
              <a:grpSpLocks/>
            </p:cNvGrpSpPr>
            <p:nvPr/>
          </p:nvGrpSpPr>
          <p:grpSpPr bwMode="auto">
            <a:xfrm flipH="1">
              <a:off x="1797" y="6768"/>
              <a:ext cx="76" cy="101"/>
              <a:chOff x="801" y="4079"/>
              <a:chExt cx="180" cy="360"/>
            </a:xfrm>
          </p:grpSpPr>
          <p:sp>
            <p:nvSpPr>
              <p:cNvPr id="72374" name="Arc 145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375" name="Arc 146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2373" name="Line 147"/>
            <p:cNvSpPr>
              <a:spLocks noChangeShapeType="1"/>
            </p:cNvSpPr>
            <p:nvPr/>
          </p:nvSpPr>
          <p:spPr bwMode="auto">
            <a:xfrm rot="5400000" flipH="1">
              <a:off x="1756" y="6788"/>
              <a:ext cx="0" cy="5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1780" name="Line 148"/>
          <p:cNvSpPr>
            <a:spLocks noChangeShapeType="1"/>
          </p:cNvSpPr>
          <p:nvPr/>
        </p:nvSpPr>
        <p:spPr bwMode="auto">
          <a:xfrm flipH="1">
            <a:off x="2209800" y="4954588"/>
            <a:ext cx="85344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81" name="Line 149"/>
          <p:cNvSpPr>
            <a:spLocks noChangeShapeType="1"/>
          </p:cNvSpPr>
          <p:nvPr/>
        </p:nvSpPr>
        <p:spPr bwMode="auto">
          <a:xfrm flipH="1" flipV="1">
            <a:off x="2209800" y="4954588"/>
            <a:ext cx="0" cy="3959225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82" name="Line 150"/>
          <p:cNvSpPr>
            <a:spLocks noChangeShapeType="1"/>
          </p:cNvSpPr>
          <p:nvPr/>
        </p:nvSpPr>
        <p:spPr bwMode="auto">
          <a:xfrm flipH="1" flipV="1">
            <a:off x="4343400" y="4954588"/>
            <a:ext cx="0" cy="3959225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83" name="Line 151"/>
          <p:cNvSpPr>
            <a:spLocks noChangeShapeType="1"/>
          </p:cNvSpPr>
          <p:nvPr/>
        </p:nvSpPr>
        <p:spPr bwMode="auto">
          <a:xfrm flipH="1" flipV="1">
            <a:off x="1905000" y="5454650"/>
            <a:ext cx="3048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84" name="Line 152"/>
          <p:cNvSpPr>
            <a:spLocks noChangeShapeType="1"/>
          </p:cNvSpPr>
          <p:nvPr/>
        </p:nvSpPr>
        <p:spPr bwMode="auto">
          <a:xfrm flipH="1" flipV="1">
            <a:off x="1905000" y="6369050"/>
            <a:ext cx="3048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85" name="Line 153"/>
          <p:cNvSpPr>
            <a:spLocks noChangeShapeType="1"/>
          </p:cNvSpPr>
          <p:nvPr/>
        </p:nvSpPr>
        <p:spPr bwMode="auto">
          <a:xfrm flipH="1" flipV="1">
            <a:off x="1905000" y="7232650"/>
            <a:ext cx="3048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86" name="Line 154"/>
          <p:cNvSpPr>
            <a:spLocks noChangeShapeType="1"/>
          </p:cNvSpPr>
          <p:nvPr/>
        </p:nvSpPr>
        <p:spPr bwMode="auto">
          <a:xfrm flipH="1" flipV="1">
            <a:off x="1905000" y="8045450"/>
            <a:ext cx="3048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87" name="Line 155"/>
          <p:cNvSpPr>
            <a:spLocks noChangeShapeType="1"/>
          </p:cNvSpPr>
          <p:nvPr/>
        </p:nvSpPr>
        <p:spPr bwMode="auto">
          <a:xfrm flipH="1" flipV="1">
            <a:off x="4038600" y="5543550"/>
            <a:ext cx="3048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88" name="Line 156"/>
          <p:cNvSpPr>
            <a:spLocks noChangeShapeType="1"/>
          </p:cNvSpPr>
          <p:nvPr/>
        </p:nvSpPr>
        <p:spPr bwMode="auto">
          <a:xfrm flipH="1" flipV="1">
            <a:off x="4038600" y="6369050"/>
            <a:ext cx="3048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89" name="Line 157"/>
          <p:cNvSpPr>
            <a:spLocks noChangeShapeType="1"/>
          </p:cNvSpPr>
          <p:nvPr/>
        </p:nvSpPr>
        <p:spPr bwMode="auto">
          <a:xfrm flipH="1" flipV="1">
            <a:off x="4038600" y="7200900"/>
            <a:ext cx="3048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90" name="Line 158"/>
          <p:cNvSpPr>
            <a:spLocks noChangeShapeType="1"/>
          </p:cNvSpPr>
          <p:nvPr/>
        </p:nvSpPr>
        <p:spPr bwMode="auto">
          <a:xfrm flipH="1" flipV="1">
            <a:off x="6477000" y="2820988"/>
            <a:ext cx="0" cy="5268912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91" name="Line 159"/>
          <p:cNvSpPr>
            <a:spLocks noChangeShapeType="1"/>
          </p:cNvSpPr>
          <p:nvPr/>
        </p:nvSpPr>
        <p:spPr bwMode="auto">
          <a:xfrm flipH="1" flipV="1">
            <a:off x="6172200" y="5416550"/>
            <a:ext cx="3048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92" name="Line 160"/>
          <p:cNvSpPr>
            <a:spLocks noChangeShapeType="1"/>
          </p:cNvSpPr>
          <p:nvPr/>
        </p:nvSpPr>
        <p:spPr bwMode="auto">
          <a:xfrm flipH="1" flipV="1">
            <a:off x="6172200" y="6311900"/>
            <a:ext cx="3048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93" name="Line 161"/>
          <p:cNvSpPr>
            <a:spLocks noChangeShapeType="1"/>
          </p:cNvSpPr>
          <p:nvPr/>
        </p:nvSpPr>
        <p:spPr bwMode="auto">
          <a:xfrm flipH="1" flipV="1">
            <a:off x="6172200" y="7150100"/>
            <a:ext cx="3048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94" name="Line 162"/>
          <p:cNvSpPr>
            <a:spLocks noChangeShapeType="1"/>
          </p:cNvSpPr>
          <p:nvPr/>
        </p:nvSpPr>
        <p:spPr bwMode="auto">
          <a:xfrm flipH="1" flipV="1">
            <a:off x="8610600" y="4954588"/>
            <a:ext cx="0" cy="30226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95" name="Line 163"/>
          <p:cNvSpPr>
            <a:spLocks noChangeShapeType="1"/>
          </p:cNvSpPr>
          <p:nvPr/>
        </p:nvSpPr>
        <p:spPr bwMode="auto">
          <a:xfrm flipH="1" flipV="1">
            <a:off x="8305800" y="5473700"/>
            <a:ext cx="3048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96" name="Line 164"/>
          <p:cNvSpPr>
            <a:spLocks noChangeShapeType="1"/>
          </p:cNvSpPr>
          <p:nvPr/>
        </p:nvSpPr>
        <p:spPr bwMode="auto">
          <a:xfrm flipH="1" flipV="1">
            <a:off x="8305800" y="6299200"/>
            <a:ext cx="3048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97" name="Line 165"/>
          <p:cNvSpPr>
            <a:spLocks noChangeShapeType="1"/>
          </p:cNvSpPr>
          <p:nvPr/>
        </p:nvSpPr>
        <p:spPr bwMode="auto">
          <a:xfrm flipH="1" flipV="1">
            <a:off x="8305800" y="7135813"/>
            <a:ext cx="3048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98" name="Line 166"/>
          <p:cNvSpPr>
            <a:spLocks noChangeShapeType="1"/>
          </p:cNvSpPr>
          <p:nvPr/>
        </p:nvSpPr>
        <p:spPr bwMode="auto">
          <a:xfrm flipH="1" flipV="1">
            <a:off x="8305800" y="7977188"/>
            <a:ext cx="3048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99" name="Line 167"/>
          <p:cNvSpPr>
            <a:spLocks noChangeShapeType="1"/>
          </p:cNvSpPr>
          <p:nvPr/>
        </p:nvSpPr>
        <p:spPr bwMode="auto">
          <a:xfrm flipH="1" flipV="1">
            <a:off x="10363200" y="5461000"/>
            <a:ext cx="3810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00" name="Line 168"/>
          <p:cNvSpPr>
            <a:spLocks noChangeShapeType="1"/>
          </p:cNvSpPr>
          <p:nvPr/>
        </p:nvSpPr>
        <p:spPr bwMode="auto">
          <a:xfrm flipH="1" flipV="1">
            <a:off x="10363200" y="6288088"/>
            <a:ext cx="3810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01" name="Line 169"/>
          <p:cNvSpPr>
            <a:spLocks noChangeShapeType="1"/>
          </p:cNvSpPr>
          <p:nvPr/>
        </p:nvSpPr>
        <p:spPr bwMode="auto">
          <a:xfrm flipH="1" flipV="1">
            <a:off x="10363200" y="7099300"/>
            <a:ext cx="3810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02" name="Line 170"/>
          <p:cNvSpPr>
            <a:spLocks noChangeShapeType="1"/>
          </p:cNvSpPr>
          <p:nvPr/>
        </p:nvSpPr>
        <p:spPr bwMode="auto">
          <a:xfrm flipH="1" flipV="1">
            <a:off x="10363200" y="7935913"/>
            <a:ext cx="3810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03" name="Text Box 171"/>
          <p:cNvSpPr txBox="1">
            <a:spLocks noChangeArrowheads="1"/>
          </p:cNvSpPr>
          <p:nvPr/>
        </p:nvSpPr>
        <p:spPr bwMode="auto">
          <a:xfrm>
            <a:off x="4799013" y="3046413"/>
            <a:ext cx="685800" cy="2254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0" tIns="36847" rIns="73590" bIns="36847">
            <a:spAutoFit/>
          </a:bodyPr>
          <a:lstStyle/>
          <a:p>
            <a:pPr algn="ctr" defTabSz="754063" eaLnBrk="0" hangingPunct="0"/>
            <a:r>
              <a:rPr lang="ru-RU" sz="1000" i="1"/>
              <a:t>Обь</a:t>
            </a:r>
          </a:p>
        </p:txBody>
      </p:sp>
      <p:sp>
        <p:nvSpPr>
          <p:cNvPr id="71804" name="Text Box 172"/>
          <p:cNvSpPr txBox="1">
            <a:spLocks noChangeArrowheads="1"/>
          </p:cNvSpPr>
          <p:nvPr/>
        </p:nvSpPr>
        <p:spPr bwMode="auto">
          <a:xfrm>
            <a:off x="7861300" y="3046413"/>
            <a:ext cx="838200" cy="2254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0" tIns="36847" rIns="73590" bIns="36847">
            <a:spAutoFit/>
          </a:bodyPr>
          <a:lstStyle/>
          <a:p>
            <a:pPr algn="ctr" defTabSz="754063" eaLnBrk="0" hangingPunct="0"/>
            <a:r>
              <a:rPr lang="ru-RU" sz="1000" i="1"/>
              <a:t>Барабинск</a:t>
            </a:r>
          </a:p>
        </p:txBody>
      </p:sp>
      <p:sp>
        <p:nvSpPr>
          <p:cNvPr id="71805" name="Text Box 173"/>
          <p:cNvSpPr txBox="1">
            <a:spLocks noChangeArrowheads="1"/>
          </p:cNvSpPr>
          <p:nvPr/>
        </p:nvSpPr>
        <p:spPr bwMode="auto">
          <a:xfrm>
            <a:off x="9088438" y="3046413"/>
            <a:ext cx="836612" cy="2254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0" tIns="36847" rIns="73590" bIns="36847">
            <a:spAutoFit/>
          </a:bodyPr>
          <a:lstStyle/>
          <a:p>
            <a:pPr algn="ctr" defTabSz="754063" eaLnBrk="0" hangingPunct="0"/>
            <a:r>
              <a:rPr lang="ru-RU" sz="1000" i="1"/>
              <a:t>Болотное</a:t>
            </a:r>
          </a:p>
        </p:txBody>
      </p:sp>
      <p:sp>
        <p:nvSpPr>
          <p:cNvPr id="71806" name="Text Box 174"/>
          <p:cNvSpPr txBox="1">
            <a:spLocks noChangeArrowheads="1"/>
          </p:cNvSpPr>
          <p:nvPr/>
        </p:nvSpPr>
        <p:spPr bwMode="auto">
          <a:xfrm>
            <a:off x="10274300" y="3046413"/>
            <a:ext cx="838200" cy="2254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0" tIns="36847" rIns="73590" bIns="36847">
            <a:spAutoFit/>
          </a:bodyPr>
          <a:lstStyle/>
          <a:p>
            <a:pPr algn="ctr" defTabSz="754063" eaLnBrk="0" hangingPunct="0"/>
            <a:r>
              <a:rPr lang="ru-RU" sz="1000" i="1"/>
              <a:t>Венгерово</a:t>
            </a:r>
          </a:p>
        </p:txBody>
      </p:sp>
      <p:sp>
        <p:nvSpPr>
          <p:cNvPr id="71807" name="Text Box 175"/>
          <p:cNvSpPr txBox="1">
            <a:spLocks noChangeArrowheads="1"/>
          </p:cNvSpPr>
          <p:nvPr/>
        </p:nvSpPr>
        <p:spPr bwMode="auto">
          <a:xfrm>
            <a:off x="457200" y="4984750"/>
            <a:ext cx="1219200" cy="2254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0" tIns="36847" rIns="73590" bIns="36847">
            <a:spAutoFit/>
          </a:bodyPr>
          <a:lstStyle/>
          <a:p>
            <a:pPr algn="ctr" defTabSz="754063" eaLnBrk="0" hangingPunct="0"/>
            <a:r>
              <a:rPr lang="ru-RU" sz="1000" i="1"/>
              <a:t>Довольное</a:t>
            </a:r>
          </a:p>
        </p:txBody>
      </p:sp>
      <p:sp>
        <p:nvSpPr>
          <p:cNvPr id="71808" name="Text Box 176"/>
          <p:cNvSpPr txBox="1">
            <a:spLocks noChangeArrowheads="1"/>
          </p:cNvSpPr>
          <p:nvPr/>
        </p:nvSpPr>
        <p:spPr bwMode="auto">
          <a:xfrm>
            <a:off x="823913" y="1498600"/>
            <a:ext cx="763587" cy="2254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0" tIns="36847" rIns="73590" bIns="36847">
            <a:spAutoFit/>
          </a:bodyPr>
          <a:lstStyle/>
          <a:p>
            <a:pPr algn="ctr" defTabSz="754063" eaLnBrk="0" hangingPunct="0"/>
            <a:r>
              <a:rPr lang="ru-RU" sz="1000" i="1"/>
              <a:t>Коченево</a:t>
            </a:r>
          </a:p>
        </p:txBody>
      </p:sp>
      <p:sp>
        <p:nvSpPr>
          <p:cNvPr id="71809" name="Text Box 177"/>
          <p:cNvSpPr txBox="1">
            <a:spLocks noChangeArrowheads="1"/>
          </p:cNvSpPr>
          <p:nvPr/>
        </p:nvSpPr>
        <p:spPr bwMode="auto">
          <a:xfrm>
            <a:off x="609600" y="5934075"/>
            <a:ext cx="1066800" cy="2238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0" tIns="36847" rIns="73590" bIns="36847">
            <a:spAutoFit/>
          </a:bodyPr>
          <a:lstStyle/>
          <a:p>
            <a:pPr algn="ctr" defTabSz="754063" eaLnBrk="0" hangingPunct="0"/>
            <a:r>
              <a:rPr lang="ru-RU" sz="1000" i="1"/>
              <a:t>Здвинск</a:t>
            </a:r>
          </a:p>
        </p:txBody>
      </p:sp>
      <p:sp>
        <p:nvSpPr>
          <p:cNvPr id="71810" name="Text Box 178"/>
          <p:cNvSpPr txBox="1">
            <a:spLocks noChangeArrowheads="1"/>
          </p:cNvSpPr>
          <p:nvPr/>
        </p:nvSpPr>
        <p:spPr bwMode="auto">
          <a:xfrm>
            <a:off x="609600" y="6823075"/>
            <a:ext cx="914400" cy="2238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0" tIns="36847" rIns="73590" bIns="36847">
            <a:spAutoFit/>
          </a:bodyPr>
          <a:lstStyle/>
          <a:p>
            <a:pPr algn="ctr" defTabSz="754063" eaLnBrk="0" hangingPunct="0"/>
            <a:r>
              <a:rPr lang="ru-RU" sz="1000" i="1"/>
              <a:t>Колывань</a:t>
            </a:r>
          </a:p>
        </p:txBody>
      </p:sp>
      <p:sp>
        <p:nvSpPr>
          <p:cNvPr id="71811" name="Text Box 179"/>
          <p:cNvSpPr txBox="1">
            <a:spLocks noChangeArrowheads="1"/>
          </p:cNvSpPr>
          <p:nvPr/>
        </p:nvSpPr>
        <p:spPr bwMode="auto">
          <a:xfrm>
            <a:off x="2820988" y="5949950"/>
            <a:ext cx="836612" cy="2270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0" tIns="36847" rIns="73590" bIns="36847">
            <a:spAutoFit/>
          </a:bodyPr>
          <a:lstStyle/>
          <a:p>
            <a:pPr algn="ctr" defTabSz="754063" eaLnBrk="0" hangingPunct="0"/>
            <a:r>
              <a:rPr lang="ru-RU" sz="1000" i="1"/>
              <a:t>Каргат</a:t>
            </a:r>
          </a:p>
        </p:txBody>
      </p:sp>
      <p:sp>
        <p:nvSpPr>
          <p:cNvPr id="71812" name="Text Box 180"/>
          <p:cNvSpPr txBox="1">
            <a:spLocks noChangeArrowheads="1"/>
          </p:cNvSpPr>
          <p:nvPr/>
        </p:nvSpPr>
        <p:spPr bwMode="auto">
          <a:xfrm>
            <a:off x="4954588" y="5880100"/>
            <a:ext cx="758825" cy="2254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0" tIns="36847" rIns="73590" bIns="36847">
            <a:spAutoFit/>
          </a:bodyPr>
          <a:lstStyle/>
          <a:p>
            <a:pPr algn="ctr" defTabSz="754063" eaLnBrk="0" hangingPunct="0"/>
            <a:r>
              <a:rPr lang="ru-RU" sz="1000" i="1"/>
              <a:t>Купино</a:t>
            </a:r>
          </a:p>
        </p:txBody>
      </p:sp>
      <p:sp>
        <p:nvSpPr>
          <p:cNvPr id="71813" name="Text Box 181"/>
          <p:cNvSpPr txBox="1">
            <a:spLocks noChangeArrowheads="1"/>
          </p:cNvSpPr>
          <p:nvPr/>
        </p:nvSpPr>
        <p:spPr bwMode="auto">
          <a:xfrm>
            <a:off x="4954588" y="6735763"/>
            <a:ext cx="836612" cy="2254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0" tIns="36847" rIns="73590" bIns="36847">
            <a:spAutoFit/>
          </a:bodyPr>
          <a:lstStyle/>
          <a:p>
            <a:pPr algn="ctr" defTabSz="754063" eaLnBrk="0" hangingPunct="0"/>
            <a:r>
              <a:rPr lang="ru-RU" sz="1000" i="1"/>
              <a:t>Кыштовка</a:t>
            </a:r>
          </a:p>
        </p:txBody>
      </p:sp>
      <p:grpSp>
        <p:nvGrpSpPr>
          <p:cNvPr id="71814" name="Group 182"/>
          <p:cNvGrpSpPr>
            <a:grpSpLocks/>
          </p:cNvGrpSpPr>
          <p:nvPr/>
        </p:nvGrpSpPr>
        <p:grpSpPr bwMode="auto">
          <a:xfrm>
            <a:off x="4722813" y="3354388"/>
            <a:ext cx="1144587" cy="1446212"/>
            <a:chOff x="2784" y="2112"/>
            <a:chExt cx="721" cy="912"/>
          </a:xfrm>
        </p:grpSpPr>
        <p:sp>
          <p:nvSpPr>
            <p:cNvPr id="72344" name="Rectangle 183"/>
            <p:cNvSpPr>
              <a:spLocks noChangeArrowheads="1"/>
            </p:cNvSpPr>
            <p:nvPr/>
          </p:nvSpPr>
          <p:spPr bwMode="auto">
            <a:xfrm>
              <a:off x="2784" y="2880"/>
              <a:ext cx="57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2345" name="Rectangle 184"/>
            <p:cNvSpPr>
              <a:spLocks noChangeArrowheads="1"/>
            </p:cNvSpPr>
            <p:nvPr/>
          </p:nvSpPr>
          <p:spPr bwMode="auto">
            <a:xfrm>
              <a:off x="2784" y="2640"/>
              <a:ext cx="576" cy="240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endParaRPr lang="ru-RU" sz="3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– 3</a:t>
              </a:r>
            </a:p>
          </p:txBody>
        </p:sp>
        <p:sp>
          <p:nvSpPr>
            <p:cNvPr id="72346" name="Rectangle 185"/>
            <p:cNvSpPr>
              <a:spLocks noChangeArrowheads="1"/>
            </p:cNvSpPr>
            <p:nvPr/>
          </p:nvSpPr>
          <p:spPr bwMode="auto">
            <a:xfrm>
              <a:off x="2784" y="2112"/>
              <a:ext cx="576" cy="528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endParaRPr lang="ru-RU" sz="6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П-160 - 1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П-164Э - 1 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П-164Ц - 1</a:t>
              </a:r>
            </a:p>
            <a:p>
              <a:pPr algn="ctr" defTabSz="1279525">
                <a:spcBef>
                  <a:spcPct val="20000"/>
                </a:spcBef>
              </a:pPr>
              <a:endParaRPr lang="ru-RU" sz="800"/>
            </a:p>
          </p:txBody>
        </p:sp>
        <p:sp>
          <p:nvSpPr>
            <p:cNvPr id="72347" name="Line 186"/>
            <p:cNvSpPr>
              <a:spLocks noChangeShapeType="1"/>
            </p:cNvSpPr>
            <p:nvPr/>
          </p:nvSpPr>
          <p:spPr bwMode="auto">
            <a:xfrm>
              <a:off x="2784" y="2112"/>
              <a:ext cx="57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348" name="Line 187"/>
            <p:cNvSpPr>
              <a:spLocks noChangeShapeType="1"/>
            </p:cNvSpPr>
            <p:nvPr/>
          </p:nvSpPr>
          <p:spPr bwMode="auto">
            <a:xfrm>
              <a:off x="2784" y="2640"/>
              <a:ext cx="5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349" name="Line 188"/>
            <p:cNvSpPr>
              <a:spLocks noChangeShapeType="1"/>
            </p:cNvSpPr>
            <p:nvPr/>
          </p:nvSpPr>
          <p:spPr bwMode="auto">
            <a:xfrm>
              <a:off x="2784" y="3024"/>
              <a:ext cx="57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350" name="Line 189"/>
            <p:cNvSpPr>
              <a:spLocks noChangeShapeType="1"/>
            </p:cNvSpPr>
            <p:nvPr/>
          </p:nvSpPr>
          <p:spPr bwMode="auto">
            <a:xfrm>
              <a:off x="2784" y="2112"/>
              <a:ext cx="0" cy="91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351" name="Line 190"/>
            <p:cNvSpPr>
              <a:spLocks noChangeShapeType="1"/>
            </p:cNvSpPr>
            <p:nvPr/>
          </p:nvSpPr>
          <p:spPr bwMode="auto">
            <a:xfrm>
              <a:off x="3360" y="2112"/>
              <a:ext cx="0" cy="91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2352" name="Group 191"/>
            <p:cNvGrpSpPr>
              <a:grpSpLocks/>
            </p:cNvGrpSpPr>
            <p:nvPr/>
          </p:nvGrpSpPr>
          <p:grpSpPr bwMode="auto">
            <a:xfrm>
              <a:off x="3419" y="2640"/>
              <a:ext cx="85" cy="96"/>
              <a:chOff x="-341" y="3475"/>
              <a:chExt cx="135" cy="170"/>
            </a:xfrm>
          </p:grpSpPr>
          <p:sp>
            <p:nvSpPr>
              <p:cNvPr id="72359" name="AutoShape 192"/>
              <p:cNvSpPr>
                <a:spLocks noChangeArrowheads="1"/>
              </p:cNvSpPr>
              <p:nvPr/>
            </p:nvSpPr>
            <p:spPr bwMode="auto">
              <a:xfrm rot="-5400000">
                <a:off x="-336" y="3515"/>
                <a:ext cx="170" cy="90"/>
              </a:xfrm>
              <a:prstGeom prst="triangle">
                <a:avLst>
                  <a:gd name="adj" fmla="val 50000"/>
                </a:avLst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2360" name="Rectangle 193"/>
              <p:cNvSpPr>
                <a:spLocks noChangeArrowheads="1"/>
              </p:cNvSpPr>
              <p:nvPr/>
            </p:nvSpPr>
            <p:spPr bwMode="auto">
              <a:xfrm rot="5400000">
                <a:off x="-403" y="3537"/>
                <a:ext cx="170" cy="46"/>
              </a:xfrm>
              <a:prstGeom prst="rect">
                <a:avLst/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2353" name="Line 194"/>
            <p:cNvSpPr>
              <a:spLocks noChangeShapeType="1"/>
            </p:cNvSpPr>
            <p:nvPr/>
          </p:nvSpPr>
          <p:spPr bwMode="auto">
            <a:xfrm>
              <a:off x="3360" y="2690"/>
              <a:ext cx="5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2354" name="Group 195"/>
            <p:cNvGrpSpPr>
              <a:grpSpLocks/>
            </p:cNvGrpSpPr>
            <p:nvPr/>
          </p:nvGrpSpPr>
          <p:grpSpPr bwMode="auto">
            <a:xfrm flipH="1">
              <a:off x="3429" y="2784"/>
              <a:ext cx="76" cy="101"/>
              <a:chOff x="801" y="4079"/>
              <a:chExt cx="180" cy="360"/>
            </a:xfrm>
          </p:grpSpPr>
          <p:sp>
            <p:nvSpPr>
              <p:cNvPr id="72357" name="Arc 196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358" name="Arc 197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2355" name="Line 198"/>
            <p:cNvSpPr>
              <a:spLocks noChangeShapeType="1"/>
            </p:cNvSpPr>
            <p:nvPr/>
          </p:nvSpPr>
          <p:spPr bwMode="auto">
            <a:xfrm rot="5400000" flipH="1">
              <a:off x="3388" y="2804"/>
              <a:ext cx="0" cy="5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356" name="Line 199"/>
            <p:cNvSpPr>
              <a:spLocks noChangeShapeType="1"/>
            </p:cNvSpPr>
            <p:nvPr/>
          </p:nvSpPr>
          <p:spPr bwMode="auto">
            <a:xfrm>
              <a:off x="2784" y="2880"/>
              <a:ext cx="5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1815" name="Group 200"/>
          <p:cNvGrpSpPr>
            <a:grpSpLocks/>
          </p:cNvGrpSpPr>
          <p:nvPr/>
        </p:nvGrpSpPr>
        <p:grpSpPr bwMode="auto">
          <a:xfrm>
            <a:off x="3516313" y="3384550"/>
            <a:ext cx="1144587" cy="1447800"/>
            <a:chOff x="2784" y="2112"/>
            <a:chExt cx="721" cy="912"/>
          </a:xfrm>
        </p:grpSpPr>
        <p:sp>
          <p:nvSpPr>
            <p:cNvPr id="72327" name="Rectangle 201"/>
            <p:cNvSpPr>
              <a:spLocks noChangeArrowheads="1"/>
            </p:cNvSpPr>
            <p:nvPr/>
          </p:nvSpPr>
          <p:spPr bwMode="auto">
            <a:xfrm>
              <a:off x="2784" y="2880"/>
              <a:ext cx="57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2328" name="Rectangle 202"/>
            <p:cNvSpPr>
              <a:spLocks noChangeArrowheads="1"/>
            </p:cNvSpPr>
            <p:nvPr/>
          </p:nvSpPr>
          <p:spPr bwMode="auto">
            <a:xfrm>
              <a:off x="2784" y="2640"/>
              <a:ext cx="576" cy="240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endParaRPr lang="ru-RU" sz="3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– 14</a:t>
              </a:r>
            </a:p>
          </p:txBody>
        </p:sp>
        <p:sp>
          <p:nvSpPr>
            <p:cNvPr id="72329" name="Rectangle 203"/>
            <p:cNvSpPr>
              <a:spLocks noChangeArrowheads="1"/>
            </p:cNvSpPr>
            <p:nvPr/>
          </p:nvSpPr>
          <p:spPr bwMode="auto">
            <a:xfrm>
              <a:off x="2784" y="2112"/>
              <a:ext cx="576" cy="528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endParaRPr lang="ru-RU" sz="6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П-160 - 3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П-164Э - 4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П-164Ц - 11</a:t>
              </a:r>
            </a:p>
            <a:p>
              <a:pPr algn="ctr" defTabSz="1279525">
                <a:spcBef>
                  <a:spcPct val="20000"/>
                </a:spcBef>
              </a:pPr>
              <a:endParaRPr lang="ru-RU" sz="800"/>
            </a:p>
          </p:txBody>
        </p:sp>
        <p:sp>
          <p:nvSpPr>
            <p:cNvPr id="72330" name="Line 204"/>
            <p:cNvSpPr>
              <a:spLocks noChangeShapeType="1"/>
            </p:cNvSpPr>
            <p:nvPr/>
          </p:nvSpPr>
          <p:spPr bwMode="auto">
            <a:xfrm>
              <a:off x="2784" y="2112"/>
              <a:ext cx="57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331" name="Line 205"/>
            <p:cNvSpPr>
              <a:spLocks noChangeShapeType="1"/>
            </p:cNvSpPr>
            <p:nvPr/>
          </p:nvSpPr>
          <p:spPr bwMode="auto">
            <a:xfrm>
              <a:off x="2784" y="2640"/>
              <a:ext cx="5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332" name="Line 206"/>
            <p:cNvSpPr>
              <a:spLocks noChangeShapeType="1"/>
            </p:cNvSpPr>
            <p:nvPr/>
          </p:nvSpPr>
          <p:spPr bwMode="auto">
            <a:xfrm>
              <a:off x="2784" y="3024"/>
              <a:ext cx="57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333" name="Line 207"/>
            <p:cNvSpPr>
              <a:spLocks noChangeShapeType="1"/>
            </p:cNvSpPr>
            <p:nvPr/>
          </p:nvSpPr>
          <p:spPr bwMode="auto">
            <a:xfrm>
              <a:off x="2784" y="2112"/>
              <a:ext cx="0" cy="91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334" name="Line 208"/>
            <p:cNvSpPr>
              <a:spLocks noChangeShapeType="1"/>
            </p:cNvSpPr>
            <p:nvPr/>
          </p:nvSpPr>
          <p:spPr bwMode="auto">
            <a:xfrm>
              <a:off x="3360" y="2112"/>
              <a:ext cx="0" cy="91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2335" name="Group 209"/>
            <p:cNvGrpSpPr>
              <a:grpSpLocks/>
            </p:cNvGrpSpPr>
            <p:nvPr/>
          </p:nvGrpSpPr>
          <p:grpSpPr bwMode="auto">
            <a:xfrm>
              <a:off x="3419" y="2640"/>
              <a:ext cx="85" cy="96"/>
              <a:chOff x="-341" y="3475"/>
              <a:chExt cx="135" cy="170"/>
            </a:xfrm>
          </p:grpSpPr>
          <p:sp>
            <p:nvSpPr>
              <p:cNvPr id="72342" name="AutoShape 210"/>
              <p:cNvSpPr>
                <a:spLocks noChangeArrowheads="1"/>
              </p:cNvSpPr>
              <p:nvPr/>
            </p:nvSpPr>
            <p:spPr bwMode="auto">
              <a:xfrm rot="-5400000">
                <a:off x="-336" y="3515"/>
                <a:ext cx="170" cy="90"/>
              </a:xfrm>
              <a:prstGeom prst="triangle">
                <a:avLst>
                  <a:gd name="adj" fmla="val 50000"/>
                </a:avLst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2343" name="Rectangle 211"/>
              <p:cNvSpPr>
                <a:spLocks noChangeArrowheads="1"/>
              </p:cNvSpPr>
              <p:nvPr/>
            </p:nvSpPr>
            <p:spPr bwMode="auto">
              <a:xfrm rot="5400000">
                <a:off x="-403" y="3537"/>
                <a:ext cx="170" cy="46"/>
              </a:xfrm>
              <a:prstGeom prst="rect">
                <a:avLst/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2336" name="Line 212"/>
            <p:cNvSpPr>
              <a:spLocks noChangeShapeType="1"/>
            </p:cNvSpPr>
            <p:nvPr/>
          </p:nvSpPr>
          <p:spPr bwMode="auto">
            <a:xfrm>
              <a:off x="3360" y="2690"/>
              <a:ext cx="5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2337" name="Group 213"/>
            <p:cNvGrpSpPr>
              <a:grpSpLocks/>
            </p:cNvGrpSpPr>
            <p:nvPr/>
          </p:nvGrpSpPr>
          <p:grpSpPr bwMode="auto">
            <a:xfrm flipH="1">
              <a:off x="3429" y="2784"/>
              <a:ext cx="76" cy="101"/>
              <a:chOff x="801" y="4079"/>
              <a:chExt cx="180" cy="360"/>
            </a:xfrm>
          </p:grpSpPr>
          <p:sp>
            <p:nvSpPr>
              <p:cNvPr id="72340" name="Arc 214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341" name="Arc 215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2338" name="Line 216"/>
            <p:cNvSpPr>
              <a:spLocks noChangeShapeType="1"/>
            </p:cNvSpPr>
            <p:nvPr/>
          </p:nvSpPr>
          <p:spPr bwMode="auto">
            <a:xfrm rot="5400000" flipH="1">
              <a:off x="3388" y="2804"/>
              <a:ext cx="0" cy="5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339" name="Line 217"/>
            <p:cNvSpPr>
              <a:spLocks noChangeShapeType="1"/>
            </p:cNvSpPr>
            <p:nvPr/>
          </p:nvSpPr>
          <p:spPr bwMode="auto">
            <a:xfrm>
              <a:off x="2784" y="2880"/>
              <a:ext cx="5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1816" name="Text Box 218"/>
          <p:cNvSpPr txBox="1">
            <a:spLocks noChangeArrowheads="1"/>
          </p:cNvSpPr>
          <p:nvPr/>
        </p:nvSpPr>
        <p:spPr bwMode="auto">
          <a:xfrm>
            <a:off x="3573463" y="3084513"/>
            <a:ext cx="700087" cy="239712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lIns="89648" tIns="44785" rIns="89648" bIns="44785">
            <a:spAutoFit/>
          </a:bodyPr>
          <a:lstStyle/>
          <a:p>
            <a:pPr defTabSz="1279525"/>
            <a:r>
              <a:rPr lang="ru-RU" sz="1000" b="1">
                <a:latin typeface="Times New Roman" pitchFamily="18" charset="0"/>
              </a:rPr>
              <a:t>Искитим</a:t>
            </a:r>
          </a:p>
        </p:txBody>
      </p:sp>
      <p:grpSp>
        <p:nvGrpSpPr>
          <p:cNvPr id="71817" name="Group 219"/>
          <p:cNvGrpSpPr>
            <a:grpSpLocks/>
          </p:cNvGrpSpPr>
          <p:nvPr/>
        </p:nvGrpSpPr>
        <p:grpSpPr bwMode="auto">
          <a:xfrm>
            <a:off x="4510088" y="7791450"/>
            <a:ext cx="1917700" cy="619125"/>
            <a:chOff x="480" y="6240"/>
            <a:chExt cx="1209" cy="389"/>
          </a:xfrm>
        </p:grpSpPr>
        <p:sp>
          <p:nvSpPr>
            <p:cNvPr id="72310" name="Rectangle 220"/>
            <p:cNvSpPr>
              <a:spLocks noChangeArrowheads="1"/>
            </p:cNvSpPr>
            <p:nvPr/>
          </p:nvSpPr>
          <p:spPr bwMode="auto">
            <a:xfrm>
              <a:off x="480" y="6486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2311" name="Rectangle 221"/>
            <p:cNvSpPr>
              <a:spLocks noChangeArrowheads="1"/>
            </p:cNvSpPr>
            <p:nvPr/>
          </p:nvSpPr>
          <p:spPr bwMode="auto">
            <a:xfrm>
              <a:off x="1008" y="6240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С-40 - 5</a:t>
              </a:r>
            </a:p>
          </p:txBody>
        </p:sp>
        <p:sp>
          <p:nvSpPr>
            <p:cNvPr id="72312" name="Rectangle 222"/>
            <p:cNvSpPr>
              <a:spLocks noChangeArrowheads="1"/>
            </p:cNvSpPr>
            <p:nvPr/>
          </p:nvSpPr>
          <p:spPr bwMode="auto">
            <a:xfrm>
              <a:off x="480" y="6240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2313" name="Line 223"/>
            <p:cNvSpPr>
              <a:spLocks noChangeShapeType="1"/>
            </p:cNvSpPr>
            <p:nvPr/>
          </p:nvSpPr>
          <p:spPr bwMode="auto">
            <a:xfrm>
              <a:off x="480" y="6240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314" name="Line 224"/>
            <p:cNvSpPr>
              <a:spLocks noChangeShapeType="1"/>
            </p:cNvSpPr>
            <p:nvPr/>
          </p:nvSpPr>
          <p:spPr bwMode="auto">
            <a:xfrm>
              <a:off x="480" y="6486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315" name="Line 225"/>
            <p:cNvSpPr>
              <a:spLocks noChangeShapeType="1"/>
            </p:cNvSpPr>
            <p:nvPr/>
          </p:nvSpPr>
          <p:spPr bwMode="auto">
            <a:xfrm>
              <a:off x="480" y="6629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316" name="Line 226"/>
            <p:cNvSpPr>
              <a:spLocks noChangeShapeType="1"/>
            </p:cNvSpPr>
            <p:nvPr/>
          </p:nvSpPr>
          <p:spPr bwMode="auto">
            <a:xfrm>
              <a:off x="480" y="6240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317" name="Line 227"/>
            <p:cNvSpPr>
              <a:spLocks noChangeShapeType="1"/>
            </p:cNvSpPr>
            <p:nvPr/>
          </p:nvSpPr>
          <p:spPr bwMode="auto">
            <a:xfrm>
              <a:off x="1008" y="6240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318" name="Line 228"/>
            <p:cNvSpPr>
              <a:spLocks noChangeShapeType="1"/>
            </p:cNvSpPr>
            <p:nvPr/>
          </p:nvSpPr>
          <p:spPr bwMode="auto">
            <a:xfrm>
              <a:off x="1536" y="6240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2319" name="Group 229"/>
            <p:cNvGrpSpPr>
              <a:grpSpLocks/>
            </p:cNvGrpSpPr>
            <p:nvPr/>
          </p:nvGrpSpPr>
          <p:grpSpPr bwMode="auto">
            <a:xfrm>
              <a:off x="1601" y="6288"/>
              <a:ext cx="85" cy="96"/>
              <a:chOff x="-341" y="3475"/>
              <a:chExt cx="135" cy="170"/>
            </a:xfrm>
          </p:grpSpPr>
          <p:sp>
            <p:nvSpPr>
              <p:cNvPr id="72325" name="AutoShape 230"/>
              <p:cNvSpPr>
                <a:spLocks noChangeArrowheads="1"/>
              </p:cNvSpPr>
              <p:nvPr/>
            </p:nvSpPr>
            <p:spPr bwMode="auto">
              <a:xfrm rot="-5400000">
                <a:off x="-336" y="3515"/>
                <a:ext cx="170" cy="90"/>
              </a:xfrm>
              <a:prstGeom prst="triangle">
                <a:avLst>
                  <a:gd name="adj" fmla="val 50000"/>
                </a:avLst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2326" name="Rectangle 231"/>
              <p:cNvSpPr>
                <a:spLocks noChangeArrowheads="1"/>
              </p:cNvSpPr>
              <p:nvPr/>
            </p:nvSpPr>
            <p:spPr bwMode="auto">
              <a:xfrm rot="5400000">
                <a:off x="-403" y="3537"/>
                <a:ext cx="170" cy="46"/>
              </a:xfrm>
              <a:prstGeom prst="rect">
                <a:avLst/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2320" name="Line 232"/>
            <p:cNvSpPr>
              <a:spLocks noChangeShapeType="1"/>
            </p:cNvSpPr>
            <p:nvPr/>
          </p:nvSpPr>
          <p:spPr bwMode="auto">
            <a:xfrm>
              <a:off x="1542" y="6338"/>
              <a:ext cx="5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2321" name="Group 233"/>
            <p:cNvGrpSpPr>
              <a:grpSpLocks/>
            </p:cNvGrpSpPr>
            <p:nvPr/>
          </p:nvGrpSpPr>
          <p:grpSpPr bwMode="auto">
            <a:xfrm flipH="1">
              <a:off x="1613" y="6470"/>
              <a:ext cx="76" cy="101"/>
              <a:chOff x="801" y="4079"/>
              <a:chExt cx="180" cy="360"/>
            </a:xfrm>
          </p:grpSpPr>
          <p:sp>
            <p:nvSpPr>
              <p:cNvPr id="72323" name="Arc 234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324" name="Arc 235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2322" name="Line 236"/>
            <p:cNvSpPr>
              <a:spLocks noChangeShapeType="1"/>
            </p:cNvSpPr>
            <p:nvPr/>
          </p:nvSpPr>
          <p:spPr bwMode="auto">
            <a:xfrm rot="5400000" flipH="1">
              <a:off x="1572" y="6490"/>
              <a:ext cx="0" cy="5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1818" name="Text Box 237"/>
          <p:cNvSpPr txBox="1">
            <a:spLocks noChangeArrowheads="1"/>
          </p:cNvSpPr>
          <p:nvPr/>
        </p:nvSpPr>
        <p:spPr bwMode="auto">
          <a:xfrm>
            <a:off x="4965700" y="7562850"/>
            <a:ext cx="977900" cy="2254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0" tIns="36847" rIns="73590" bIns="36847">
            <a:spAutoFit/>
          </a:bodyPr>
          <a:lstStyle/>
          <a:p>
            <a:pPr algn="ctr" defTabSz="754063" eaLnBrk="0" hangingPunct="0"/>
            <a:r>
              <a:rPr lang="ru-RU" sz="1000" i="1"/>
              <a:t>Черепаново</a:t>
            </a:r>
          </a:p>
        </p:txBody>
      </p:sp>
      <p:sp>
        <p:nvSpPr>
          <p:cNvPr id="71819" name="Text Box 238"/>
          <p:cNvSpPr txBox="1">
            <a:spLocks noChangeArrowheads="1"/>
          </p:cNvSpPr>
          <p:nvPr/>
        </p:nvSpPr>
        <p:spPr bwMode="auto">
          <a:xfrm>
            <a:off x="2820988" y="7613650"/>
            <a:ext cx="989012" cy="2254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0" tIns="36847" rIns="73590" bIns="36847">
            <a:spAutoFit/>
          </a:bodyPr>
          <a:lstStyle/>
          <a:p>
            <a:pPr algn="ctr" defTabSz="754063" eaLnBrk="0" hangingPunct="0"/>
            <a:r>
              <a:rPr lang="ru-RU" sz="1000" i="1"/>
              <a:t>Усть-Тарка</a:t>
            </a:r>
          </a:p>
        </p:txBody>
      </p:sp>
      <p:sp>
        <p:nvSpPr>
          <p:cNvPr id="71820" name="Text Box 239"/>
          <p:cNvSpPr txBox="1">
            <a:spLocks noChangeArrowheads="1"/>
          </p:cNvSpPr>
          <p:nvPr/>
        </p:nvSpPr>
        <p:spPr bwMode="auto">
          <a:xfrm>
            <a:off x="11480800" y="3046413"/>
            <a:ext cx="838200" cy="2254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0" tIns="36847" rIns="73590" bIns="36847">
            <a:spAutoFit/>
          </a:bodyPr>
          <a:lstStyle/>
          <a:p>
            <a:pPr algn="ctr" defTabSz="754063" eaLnBrk="0" hangingPunct="0"/>
            <a:r>
              <a:rPr lang="ru-RU" sz="1000" i="1"/>
              <a:t>Чаны</a:t>
            </a:r>
          </a:p>
        </p:txBody>
      </p:sp>
      <p:sp>
        <p:nvSpPr>
          <p:cNvPr id="71821" name="Text Box 240"/>
          <p:cNvSpPr txBox="1">
            <a:spLocks noChangeArrowheads="1"/>
          </p:cNvSpPr>
          <p:nvPr/>
        </p:nvSpPr>
        <p:spPr bwMode="auto">
          <a:xfrm>
            <a:off x="2705100" y="8458200"/>
            <a:ext cx="915988" cy="2254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0" tIns="36847" rIns="73590" bIns="36847">
            <a:spAutoFit/>
          </a:bodyPr>
          <a:lstStyle/>
          <a:p>
            <a:pPr algn="ctr" defTabSz="754063" eaLnBrk="0" hangingPunct="0"/>
            <a:r>
              <a:rPr lang="ru-RU" sz="1000" i="1"/>
              <a:t>Чулым</a:t>
            </a:r>
          </a:p>
        </p:txBody>
      </p:sp>
      <p:sp>
        <p:nvSpPr>
          <p:cNvPr id="71822" name="Text Box 241"/>
          <p:cNvSpPr txBox="1">
            <a:spLocks noChangeArrowheads="1"/>
          </p:cNvSpPr>
          <p:nvPr/>
        </p:nvSpPr>
        <p:spPr bwMode="auto">
          <a:xfrm>
            <a:off x="646113" y="8445500"/>
            <a:ext cx="1108075" cy="2238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0" tIns="36847" rIns="73590" bIns="36847">
            <a:spAutoFit/>
          </a:bodyPr>
          <a:lstStyle/>
          <a:p>
            <a:pPr algn="ctr" defTabSz="754063" eaLnBrk="0" hangingPunct="0"/>
            <a:r>
              <a:rPr lang="ru-RU" sz="1000" i="1"/>
              <a:t>Чистоозерка</a:t>
            </a:r>
          </a:p>
        </p:txBody>
      </p:sp>
      <p:sp>
        <p:nvSpPr>
          <p:cNvPr id="71823" name="Line 242"/>
          <p:cNvSpPr>
            <a:spLocks noChangeShapeType="1"/>
          </p:cNvSpPr>
          <p:nvPr/>
        </p:nvSpPr>
        <p:spPr bwMode="auto">
          <a:xfrm flipH="1" flipV="1">
            <a:off x="1905000" y="8902700"/>
            <a:ext cx="3048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24" name="Line 243"/>
          <p:cNvSpPr>
            <a:spLocks noChangeShapeType="1"/>
          </p:cNvSpPr>
          <p:nvPr/>
        </p:nvSpPr>
        <p:spPr bwMode="auto">
          <a:xfrm flipH="1" flipV="1">
            <a:off x="4038600" y="8913813"/>
            <a:ext cx="3048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25" name="Line 244"/>
          <p:cNvSpPr>
            <a:spLocks noChangeShapeType="1"/>
          </p:cNvSpPr>
          <p:nvPr/>
        </p:nvSpPr>
        <p:spPr bwMode="auto">
          <a:xfrm flipH="1" flipV="1">
            <a:off x="4038600" y="8039100"/>
            <a:ext cx="3048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26" name="Line 245"/>
          <p:cNvSpPr>
            <a:spLocks noChangeShapeType="1"/>
          </p:cNvSpPr>
          <p:nvPr/>
        </p:nvSpPr>
        <p:spPr bwMode="auto">
          <a:xfrm flipH="1" flipV="1">
            <a:off x="6172200" y="8077200"/>
            <a:ext cx="3048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27" name="Line 246"/>
          <p:cNvSpPr>
            <a:spLocks noChangeShapeType="1"/>
          </p:cNvSpPr>
          <p:nvPr/>
        </p:nvSpPr>
        <p:spPr bwMode="auto">
          <a:xfrm flipH="1" flipV="1">
            <a:off x="7088188" y="2820988"/>
            <a:ext cx="0" cy="5334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28" name="Text Box 247"/>
          <p:cNvSpPr txBox="1">
            <a:spLocks noChangeArrowheads="1"/>
          </p:cNvSpPr>
          <p:nvPr/>
        </p:nvSpPr>
        <p:spPr bwMode="auto">
          <a:xfrm>
            <a:off x="6643688" y="3046413"/>
            <a:ext cx="912812" cy="2254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0" tIns="36847" rIns="73590" bIns="36847">
            <a:spAutoFit/>
          </a:bodyPr>
          <a:lstStyle/>
          <a:p>
            <a:pPr algn="ctr" defTabSz="754063" eaLnBrk="0" hangingPunct="0"/>
            <a:r>
              <a:rPr lang="ru-RU" sz="1000" i="1"/>
              <a:t>Баган</a:t>
            </a:r>
          </a:p>
        </p:txBody>
      </p:sp>
      <p:grpSp>
        <p:nvGrpSpPr>
          <p:cNvPr id="71829" name="Group 248"/>
          <p:cNvGrpSpPr>
            <a:grpSpLocks/>
          </p:cNvGrpSpPr>
          <p:nvPr/>
        </p:nvGrpSpPr>
        <p:grpSpPr bwMode="auto">
          <a:xfrm>
            <a:off x="6629400" y="5283200"/>
            <a:ext cx="1906588" cy="617538"/>
            <a:chOff x="1248" y="6192"/>
            <a:chExt cx="1201" cy="389"/>
          </a:xfrm>
        </p:grpSpPr>
        <p:sp>
          <p:nvSpPr>
            <p:cNvPr id="72291" name="Rectangle 249"/>
            <p:cNvSpPr>
              <a:spLocks noChangeArrowheads="1"/>
            </p:cNvSpPr>
            <p:nvPr/>
          </p:nvSpPr>
          <p:spPr bwMode="auto">
            <a:xfrm>
              <a:off x="1248" y="6438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2292" name="Rectangle 250"/>
            <p:cNvSpPr>
              <a:spLocks noChangeArrowheads="1"/>
            </p:cNvSpPr>
            <p:nvPr/>
          </p:nvSpPr>
          <p:spPr bwMode="auto">
            <a:xfrm>
              <a:off x="1776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С-40 - 6</a:t>
              </a:r>
            </a:p>
          </p:txBody>
        </p:sp>
        <p:sp>
          <p:nvSpPr>
            <p:cNvPr id="72293" name="Rectangle 251"/>
            <p:cNvSpPr>
              <a:spLocks noChangeArrowheads="1"/>
            </p:cNvSpPr>
            <p:nvPr/>
          </p:nvSpPr>
          <p:spPr bwMode="auto">
            <a:xfrm>
              <a:off x="1248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2294" name="Line 252"/>
            <p:cNvSpPr>
              <a:spLocks noChangeShapeType="1"/>
            </p:cNvSpPr>
            <p:nvPr/>
          </p:nvSpPr>
          <p:spPr bwMode="auto">
            <a:xfrm>
              <a:off x="1248" y="6192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95" name="Line 253"/>
            <p:cNvSpPr>
              <a:spLocks noChangeShapeType="1"/>
            </p:cNvSpPr>
            <p:nvPr/>
          </p:nvSpPr>
          <p:spPr bwMode="auto">
            <a:xfrm>
              <a:off x="1248" y="643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96" name="Line 254"/>
            <p:cNvSpPr>
              <a:spLocks noChangeShapeType="1"/>
            </p:cNvSpPr>
            <p:nvPr/>
          </p:nvSpPr>
          <p:spPr bwMode="auto">
            <a:xfrm>
              <a:off x="1248" y="6581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97" name="Line 255"/>
            <p:cNvSpPr>
              <a:spLocks noChangeShapeType="1"/>
            </p:cNvSpPr>
            <p:nvPr/>
          </p:nvSpPr>
          <p:spPr bwMode="auto">
            <a:xfrm>
              <a:off x="1248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98" name="Line 256"/>
            <p:cNvSpPr>
              <a:spLocks noChangeShapeType="1"/>
            </p:cNvSpPr>
            <p:nvPr/>
          </p:nvSpPr>
          <p:spPr bwMode="auto">
            <a:xfrm>
              <a:off x="1776" y="6192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99" name="Line 257"/>
            <p:cNvSpPr>
              <a:spLocks noChangeShapeType="1"/>
            </p:cNvSpPr>
            <p:nvPr/>
          </p:nvSpPr>
          <p:spPr bwMode="auto">
            <a:xfrm>
              <a:off x="2304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2300" name="Group 258"/>
            <p:cNvGrpSpPr>
              <a:grpSpLocks/>
            </p:cNvGrpSpPr>
            <p:nvPr/>
          </p:nvGrpSpPr>
          <p:grpSpPr bwMode="auto">
            <a:xfrm>
              <a:off x="2304" y="6192"/>
              <a:ext cx="144" cy="96"/>
              <a:chOff x="-480" y="5061"/>
              <a:chExt cx="243" cy="144"/>
            </a:xfrm>
          </p:grpSpPr>
          <p:grpSp>
            <p:nvGrpSpPr>
              <p:cNvPr id="72306" name="Group 259"/>
              <p:cNvGrpSpPr>
                <a:grpSpLocks/>
              </p:cNvGrpSpPr>
              <p:nvPr/>
            </p:nvGrpSpPr>
            <p:grpSpPr bwMode="auto">
              <a:xfrm>
                <a:off x="-381" y="5061"/>
                <a:ext cx="144" cy="144"/>
                <a:chOff x="-341" y="3475"/>
                <a:chExt cx="135" cy="170"/>
              </a:xfrm>
            </p:grpSpPr>
            <p:sp>
              <p:nvSpPr>
                <p:cNvPr id="72308" name="AutoShape 260"/>
                <p:cNvSpPr>
                  <a:spLocks noChangeArrowheads="1"/>
                </p:cNvSpPr>
                <p:nvPr/>
              </p:nvSpPr>
              <p:spPr bwMode="auto">
                <a:xfrm rot="-5400000">
                  <a:off x="-336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2309" name="Rectangle 261"/>
                <p:cNvSpPr>
                  <a:spLocks noChangeArrowheads="1"/>
                </p:cNvSpPr>
                <p:nvPr/>
              </p:nvSpPr>
              <p:spPr bwMode="auto">
                <a:xfrm rot="5400000">
                  <a:off x="-403" y="3537"/>
                  <a:ext cx="170" cy="46"/>
                </a:xfrm>
                <a:prstGeom prst="rect">
                  <a:avLst/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2307" name="Line 262"/>
              <p:cNvSpPr>
                <a:spLocks noChangeShapeType="1"/>
              </p:cNvSpPr>
              <p:nvPr/>
            </p:nvSpPr>
            <p:spPr bwMode="auto">
              <a:xfrm>
                <a:off x="-480" y="513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2301" name="Group 263"/>
            <p:cNvGrpSpPr>
              <a:grpSpLocks/>
            </p:cNvGrpSpPr>
            <p:nvPr/>
          </p:nvGrpSpPr>
          <p:grpSpPr bwMode="auto">
            <a:xfrm>
              <a:off x="2304" y="6336"/>
              <a:ext cx="145" cy="101"/>
              <a:chOff x="-309" y="1296"/>
              <a:chExt cx="145" cy="101"/>
            </a:xfrm>
          </p:grpSpPr>
          <p:grpSp>
            <p:nvGrpSpPr>
              <p:cNvPr id="72302" name="Group 264"/>
              <p:cNvGrpSpPr>
                <a:grpSpLocks/>
              </p:cNvGrpSpPr>
              <p:nvPr/>
            </p:nvGrpSpPr>
            <p:grpSpPr bwMode="auto">
              <a:xfrm flipH="1">
                <a:off x="-240" y="1296"/>
                <a:ext cx="76" cy="101"/>
                <a:chOff x="801" y="4079"/>
                <a:chExt cx="180" cy="360"/>
              </a:xfrm>
            </p:grpSpPr>
            <p:sp>
              <p:nvSpPr>
                <p:cNvPr id="72304" name="Arc 265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305" name="Arc 266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2303" name="Line 267"/>
              <p:cNvSpPr>
                <a:spLocks noChangeShapeType="1"/>
              </p:cNvSpPr>
              <p:nvPr/>
            </p:nvSpPr>
            <p:spPr bwMode="auto">
              <a:xfrm rot="5400000" flipH="1">
                <a:off x="-281" y="1316"/>
                <a:ext cx="0" cy="5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1830" name="Group 268"/>
          <p:cNvGrpSpPr>
            <a:grpSpLocks/>
          </p:cNvGrpSpPr>
          <p:nvPr/>
        </p:nvGrpSpPr>
        <p:grpSpPr bwMode="auto">
          <a:xfrm>
            <a:off x="2362200" y="5346700"/>
            <a:ext cx="1906588" cy="619125"/>
            <a:chOff x="1248" y="6192"/>
            <a:chExt cx="1201" cy="389"/>
          </a:xfrm>
        </p:grpSpPr>
        <p:sp>
          <p:nvSpPr>
            <p:cNvPr id="72272" name="Rectangle 269"/>
            <p:cNvSpPr>
              <a:spLocks noChangeArrowheads="1"/>
            </p:cNvSpPr>
            <p:nvPr/>
          </p:nvSpPr>
          <p:spPr bwMode="auto">
            <a:xfrm>
              <a:off x="1248" y="6438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2273" name="Rectangle 270"/>
            <p:cNvSpPr>
              <a:spLocks noChangeArrowheads="1"/>
            </p:cNvSpPr>
            <p:nvPr/>
          </p:nvSpPr>
          <p:spPr bwMode="auto">
            <a:xfrm>
              <a:off x="1776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С-40 - 6</a:t>
              </a:r>
            </a:p>
          </p:txBody>
        </p:sp>
        <p:sp>
          <p:nvSpPr>
            <p:cNvPr id="72274" name="Rectangle 271"/>
            <p:cNvSpPr>
              <a:spLocks noChangeArrowheads="1"/>
            </p:cNvSpPr>
            <p:nvPr/>
          </p:nvSpPr>
          <p:spPr bwMode="auto">
            <a:xfrm>
              <a:off x="1248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2275" name="Line 272"/>
            <p:cNvSpPr>
              <a:spLocks noChangeShapeType="1"/>
            </p:cNvSpPr>
            <p:nvPr/>
          </p:nvSpPr>
          <p:spPr bwMode="auto">
            <a:xfrm>
              <a:off x="1248" y="6192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76" name="Line 273"/>
            <p:cNvSpPr>
              <a:spLocks noChangeShapeType="1"/>
            </p:cNvSpPr>
            <p:nvPr/>
          </p:nvSpPr>
          <p:spPr bwMode="auto">
            <a:xfrm>
              <a:off x="1248" y="643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77" name="Line 274"/>
            <p:cNvSpPr>
              <a:spLocks noChangeShapeType="1"/>
            </p:cNvSpPr>
            <p:nvPr/>
          </p:nvSpPr>
          <p:spPr bwMode="auto">
            <a:xfrm>
              <a:off x="1248" y="6581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78" name="Line 275"/>
            <p:cNvSpPr>
              <a:spLocks noChangeShapeType="1"/>
            </p:cNvSpPr>
            <p:nvPr/>
          </p:nvSpPr>
          <p:spPr bwMode="auto">
            <a:xfrm>
              <a:off x="1248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79" name="Line 276"/>
            <p:cNvSpPr>
              <a:spLocks noChangeShapeType="1"/>
            </p:cNvSpPr>
            <p:nvPr/>
          </p:nvSpPr>
          <p:spPr bwMode="auto">
            <a:xfrm>
              <a:off x="1776" y="6192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80" name="Line 277"/>
            <p:cNvSpPr>
              <a:spLocks noChangeShapeType="1"/>
            </p:cNvSpPr>
            <p:nvPr/>
          </p:nvSpPr>
          <p:spPr bwMode="auto">
            <a:xfrm>
              <a:off x="2304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2281" name="Group 278"/>
            <p:cNvGrpSpPr>
              <a:grpSpLocks/>
            </p:cNvGrpSpPr>
            <p:nvPr/>
          </p:nvGrpSpPr>
          <p:grpSpPr bwMode="auto">
            <a:xfrm>
              <a:off x="2304" y="6192"/>
              <a:ext cx="144" cy="96"/>
              <a:chOff x="-480" y="5061"/>
              <a:chExt cx="243" cy="144"/>
            </a:xfrm>
          </p:grpSpPr>
          <p:grpSp>
            <p:nvGrpSpPr>
              <p:cNvPr id="72287" name="Group 279"/>
              <p:cNvGrpSpPr>
                <a:grpSpLocks/>
              </p:cNvGrpSpPr>
              <p:nvPr/>
            </p:nvGrpSpPr>
            <p:grpSpPr bwMode="auto">
              <a:xfrm>
                <a:off x="-381" y="5061"/>
                <a:ext cx="144" cy="144"/>
                <a:chOff x="-341" y="3475"/>
                <a:chExt cx="135" cy="170"/>
              </a:xfrm>
            </p:grpSpPr>
            <p:sp>
              <p:nvSpPr>
                <p:cNvPr id="72289" name="AutoShape 280"/>
                <p:cNvSpPr>
                  <a:spLocks noChangeArrowheads="1"/>
                </p:cNvSpPr>
                <p:nvPr/>
              </p:nvSpPr>
              <p:spPr bwMode="auto">
                <a:xfrm rot="-5400000">
                  <a:off x="-336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2290" name="Rectangle 281"/>
                <p:cNvSpPr>
                  <a:spLocks noChangeArrowheads="1"/>
                </p:cNvSpPr>
                <p:nvPr/>
              </p:nvSpPr>
              <p:spPr bwMode="auto">
                <a:xfrm rot="5400000">
                  <a:off x="-403" y="3537"/>
                  <a:ext cx="170" cy="46"/>
                </a:xfrm>
                <a:prstGeom prst="rect">
                  <a:avLst/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2288" name="Line 282"/>
              <p:cNvSpPr>
                <a:spLocks noChangeShapeType="1"/>
              </p:cNvSpPr>
              <p:nvPr/>
            </p:nvSpPr>
            <p:spPr bwMode="auto">
              <a:xfrm>
                <a:off x="-480" y="513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2282" name="Group 283"/>
            <p:cNvGrpSpPr>
              <a:grpSpLocks/>
            </p:cNvGrpSpPr>
            <p:nvPr/>
          </p:nvGrpSpPr>
          <p:grpSpPr bwMode="auto">
            <a:xfrm>
              <a:off x="2304" y="6336"/>
              <a:ext cx="145" cy="101"/>
              <a:chOff x="-309" y="1296"/>
              <a:chExt cx="145" cy="101"/>
            </a:xfrm>
          </p:grpSpPr>
          <p:grpSp>
            <p:nvGrpSpPr>
              <p:cNvPr id="72283" name="Group 284"/>
              <p:cNvGrpSpPr>
                <a:grpSpLocks/>
              </p:cNvGrpSpPr>
              <p:nvPr/>
            </p:nvGrpSpPr>
            <p:grpSpPr bwMode="auto">
              <a:xfrm flipH="1">
                <a:off x="-240" y="1296"/>
                <a:ext cx="76" cy="101"/>
                <a:chOff x="801" y="4079"/>
                <a:chExt cx="180" cy="360"/>
              </a:xfrm>
            </p:grpSpPr>
            <p:sp>
              <p:nvSpPr>
                <p:cNvPr id="72285" name="Arc 285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286" name="Arc 286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2284" name="Line 287"/>
              <p:cNvSpPr>
                <a:spLocks noChangeShapeType="1"/>
              </p:cNvSpPr>
              <p:nvPr/>
            </p:nvSpPr>
            <p:spPr bwMode="auto">
              <a:xfrm rot="5400000" flipH="1">
                <a:off x="-281" y="1316"/>
                <a:ext cx="0" cy="5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1831" name="Group 288"/>
          <p:cNvGrpSpPr>
            <a:grpSpLocks/>
          </p:cNvGrpSpPr>
          <p:nvPr/>
        </p:nvGrpSpPr>
        <p:grpSpPr bwMode="auto">
          <a:xfrm>
            <a:off x="2376488" y="7010400"/>
            <a:ext cx="1903412" cy="617538"/>
            <a:chOff x="1248" y="6192"/>
            <a:chExt cx="1201" cy="389"/>
          </a:xfrm>
        </p:grpSpPr>
        <p:sp>
          <p:nvSpPr>
            <p:cNvPr id="72253" name="Rectangle 289"/>
            <p:cNvSpPr>
              <a:spLocks noChangeArrowheads="1"/>
            </p:cNvSpPr>
            <p:nvPr/>
          </p:nvSpPr>
          <p:spPr bwMode="auto">
            <a:xfrm>
              <a:off x="1248" y="6438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2254" name="Rectangle 290"/>
            <p:cNvSpPr>
              <a:spLocks noChangeArrowheads="1"/>
            </p:cNvSpPr>
            <p:nvPr/>
          </p:nvSpPr>
          <p:spPr bwMode="auto">
            <a:xfrm>
              <a:off x="1776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С-40 - 4</a:t>
              </a:r>
            </a:p>
          </p:txBody>
        </p:sp>
        <p:sp>
          <p:nvSpPr>
            <p:cNvPr id="72255" name="Rectangle 291"/>
            <p:cNvSpPr>
              <a:spLocks noChangeArrowheads="1"/>
            </p:cNvSpPr>
            <p:nvPr/>
          </p:nvSpPr>
          <p:spPr bwMode="auto">
            <a:xfrm>
              <a:off x="1248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2256" name="Line 292"/>
            <p:cNvSpPr>
              <a:spLocks noChangeShapeType="1"/>
            </p:cNvSpPr>
            <p:nvPr/>
          </p:nvSpPr>
          <p:spPr bwMode="auto">
            <a:xfrm>
              <a:off x="1248" y="6192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57" name="Line 293"/>
            <p:cNvSpPr>
              <a:spLocks noChangeShapeType="1"/>
            </p:cNvSpPr>
            <p:nvPr/>
          </p:nvSpPr>
          <p:spPr bwMode="auto">
            <a:xfrm>
              <a:off x="1248" y="643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58" name="Line 294"/>
            <p:cNvSpPr>
              <a:spLocks noChangeShapeType="1"/>
            </p:cNvSpPr>
            <p:nvPr/>
          </p:nvSpPr>
          <p:spPr bwMode="auto">
            <a:xfrm>
              <a:off x="1248" y="6581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59" name="Line 295"/>
            <p:cNvSpPr>
              <a:spLocks noChangeShapeType="1"/>
            </p:cNvSpPr>
            <p:nvPr/>
          </p:nvSpPr>
          <p:spPr bwMode="auto">
            <a:xfrm>
              <a:off x="1248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60" name="Line 296"/>
            <p:cNvSpPr>
              <a:spLocks noChangeShapeType="1"/>
            </p:cNvSpPr>
            <p:nvPr/>
          </p:nvSpPr>
          <p:spPr bwMode="auto">
            <a:xfrm>
              <a:off x="1776" y="6192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61" name="Line 297"/>
            <p:cNvSpPr>
              <a:spLocks noChangeShapeType="1"/>
            </p:cNvSpPr>
            <p:nvPr/>
          </p:nvSpPr>
          <p:spPr bwMode="auto">
            <a:xfrm>
              <a:off x="2304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2262" name="Group 298"/>
            <p:cNvGrpSpPr>
              <a:grpSpLocks/>
            </p:cNvGrpSpPr>
            <p:nvPr/>
          </p:nvGrpSpPr>
          <p:grpSpPr bwMode="auto">
            <a:xfrm>
              <a:off x="2304" y="6192"/>
              <a:ext cx="144" cy="96"/>
              <a:chOff x="-480" y="5061"/>
              <a:chExt cx="243" cy="144"/>
            </a:xfrm>
          </p:grpSpPr>
          <p:grpSp>
            <p:nvGrpSpPr>
              <p:cNvPr id="72268" name="Group 299"/>
              <p:cNvGrpSpPr>
                <a:grpSpLocks/>
              </p:cNvGrpSpPr>
              <p:nvPr/>
            </p:nvGrpSpPr>
            <p:grpSpPr bwMode="auto">
              <a:xfrm>
                <a:off x="-381" y="5061"/>
                <a:ext cx="144" cy="144"/>
                <a:chOff x="-341" y="3475"/>
                <a:chExt cx="135" cy="170"/>
              </a:xfrm>
            </p:grpSpPr>
            <p:sp>
              <p:nvSpPr>
                <p:cNvPr id="72270" name="AutoShape 300"/>
                <p:cNvSpPr>
                  <a:spLocks noChangeArrowheads="1"/>
                </p:cNvSpPr>
                <p:nvPr/>
              </p:nvSpPr>
              <p:spPr bwMode="auto">
                <a:xfrm rot="-5400000">
                  <a:off x="-336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2271" name="Rectangle 301"/>
                <p:cNvSpPr>
                  <a:spLocks noChangeArrowheads="1"/>
                </p:cNvSpPr>
                <p:nvPr/>
              </p:nvSpPr>
              <p:spPr bwMode="auto">
                <a:xfrm rot="5400000">
                  <a:off x="-403" y="3537"/>
                  <a:ext cx="170" cy="46"/>
                </a:xfrm>
                <a:prstGeom prst="rect">
                  <a:avLst/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2269" name="Line 302"/>
              <p:cNvSpPr>
                <a:spLocks noChangeShapeType="1"/>
              </p:cNvSpPr>
              <p:nvPr/>
            </p:nvSpPr>
            <p:spPr bwMode="auto">
              <a:xfrm>
                <a:off x="-480" y="513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2263" name="Group 303"/>
            <p:cNvGrpSpPr>
              <a:grpSpLocks/>
            </p:cNvGrpSpPr>
            <p:nvPr/>
          </p:nvGrpSpPr>
          <p:grpSpPr bwMode="auto">
            <a:xfrm>
              <a:off x="2304" y="6336"/>
              <a:ext cx="145" cy="101"/>
              <a:chOff x="-309" y="1296"/>
              <a:chExt cx="145" cy="101"/>
            </a:xfrm>
          </p:grpSpPr>
          <p:grpSp>
            <p:nvGrpSpPr>
              <p:cNvPr id="72264" name="Group 304"/>
              <p:cNvGrpSpPr>
                <a:grpSpLocks/>
              </p:cNvGrpSpPr>
              <p:nvPr/>
            </p:nvGrpSpPr>
            <p:grpSpPr bwMode="auto">
              <a:xfrm flipH="1">
                <a:off x="-240" y="1296"/>
                <a:ext cx="76" cy="101"/>
                <a:chOff x="801" y="4079"/>
                <a:chExt cx="180" cy="360"/>
              </a:xfrm>
            </p:grpSpPr>
            <p:sp>
              <p:nvSpPr>
                <p:cNvPr id="72266" name="Arc 305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267" name="Arc 306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2265" name="Line 307"/>
              <p:cNvSpPr>
                <a:spLocks noChangeShapeType="1"/>
              </p:cNvSpPr>
              <p:nvPr/>
            </p:nvSpPr>
            <p:spPr bwMode="auto">
              <a:xfrm rot="5400000" flipH="1">
                <a:off x="-281" y="1316"/>
                <a:ext cx="0" cy="5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1832" name="Group 308"/>
          <p:cNvGrpSpPr>
            <a:grpSpLocks/>
          </p:cNvGrpSpPr>
          <p:nvPr/>
        </p:nvGrpSpPr>
        <p:grpSpPr bwMode="auto">
          <a:xfrm>
            <a:off x="4521200" y="6121400"/>
            <a:ext cx="1906588" cy="617538"/>
            <a:chOff x="1248" y="6192"/>
            <a:chExt cx="1201" cy="389"/>
          </a:xfrm>
        </p:grpSpPr>
        <p:sp>
          <p:nvSpPr>
            <p:cNvPr id="72234" name="Rectangle 309"/>
            <p:cNvSpPr>
              <a:spLocks noChangeArrowheads="1"/>
            </p:cNvSpPr>
            <p:nvPr/>
          </p:nvSpPr>
          <p:spPr bwMode="auto">
            <a:xfrm>
              <a:off x="1248" y="6438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2235" name="Rectangle 310"/>
            <p:cNvSpPr>
              <a:spLocks noChangeArrowheads="1"/>
            </p:cNvSpPr>
            <p:nvPr/>
          </p:nvSpPr>
          <p:spPr bwMode="auto">
            <a:xfrm>
              <a:off x="1776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С-40 - 5</a:t>
              </a:r>
            </a:p>
          </p:txBody>
        </p:sp>
        <p:sp>
          <p:nvSpPr>
            <p:cNvPr id="72236" name="Rectangle 311"/>
            <p:cNvSpPr>
              <a:spLocks noChangeArrowheads="1"/>
            </p:cNvSpPr>
            <p:nvPr/>
          </p:nvSpPr>
          <p:spPr bwMode="auto">
            <a:xfrm>
              <a:off x="1248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2237" name="Line 312"/>
            <p:cNvSpPr>
              <a:spLocks noChangeShapeType="1"/>
            </p:cNvSpPr>
            <p:nvPr/>
          </p:nvSpPr>
          <p:spPr bwMode="auto">
            <a:xfrm>
              <a:off x="1248" y="6192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38" name="Line 313"/>
            <p:cNvSpPr>
              <a:spLocks noChangeShapeType="1"/>
            </p:cNvSpPr>
            <p:nvPr/>
          </p:nvSpPr>
          <p:spPr bwMode="auto">
            <a:xfrm>
              <a:off x="1248" y="643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39" name="Line 314"/>
            <p:cNvSpPr>
              <a:spLocks noChangeShapeType="1"/>
            </p:cNvSpPr>
            <p:nvPr/>
          </p:nvSpPr>
          <p:spPr bwMode="auto">
            <a:xfrm>
              <a:off x="1248" y="6581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40" name="Line 315"/>
            <p:cNvSpPr>
              <a:spLocks noChangeShapeType="1"/>
            </p:cNvSpPr>
            <p:nvPr/>
          </p:nvSpPr>
          <p:spPr bwMode="auto">
            <a:xfrm>
              <a:off x="1248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41" name="Line 316"/>
            <p:cNvSpPr>
              <a:spLocks noChangeShapeType="1"/>
            </p:cNvSpPr>
            <p:nvPr/>
          </p:nvSpPr>
          <p:spPr bwMode="auto">
            <a:xfrm>
              <a:off x="1776" y="6192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42" name="Line 317"/>
            <p:cNvSpPr>
              <a:spLocks noChangeShapeType="1"/>
            </p:cNvSpPr>
            <p:nvPr/>
          </p:nvSpPr>
          <p:spPr bwMode="auto">
            <a:xfrm>
              <a:off x="2304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2243" name="Group 318"/>
            <p:cNvGrpSpPr>
              <a:grpSpLocks/>
            </p:cNvGrpSpPr>
            <p:nvPr/>
          </p:nvGrpSpPr>
          <p:grpSpPr bwMode="auto">
            <a:xfrm>
              <a:off x="2304" y="6192"/>
              <a:ext cx="144" cy="96"/>
              <a:chOff x="-480" y="5061"/>
              <a:chExt cx="243" cy="144"/>
            </a:xfrm>
          </p:grpSpPr>
          <p:grpSp>
            <p:nvGrpSpPr>
              <p:cNvPr id="72249" name="Group 319"/>
              <p:cNvGrpSpPr>
                <a:grpSpLocks/>
              </p:cNvGrpSpPr>
              <p:nvPr/>
            </p:nvGrpSpPr>
            <p:grpSpPr bwMode="auto">
              <a:xfrm>
                <a:off x="-381" y="5061"/>
                <a:ext cx="144" cy="144"/>
                <a:chOff x="-341" y="3475"/>
                <a:chExt cx="135" cy="170"/>
              </a:xfrm>
            </p:grpSpPr>
            <p:sp>
              <p:nvSpPr>
                <p:cNvPr id="72251" name="AutoShape 320"/>
                <p:cNvSpPr>
                  <a:spLocks noChangeArrowheads="1"/>
                </p:cNvSpPr>
                <p:nvPr/>
              </p:nvSpPr>
              <p:spPr bwMode="auto">
                <a:xfrm rot="-5400000">
                  <a:off x="-336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2252" name="Rectangle 321"/>
                <p:cNvSpPr>
                  <a:spLocks noChangeArrowheads="1"/>
                </p:cNvSpPr>
                <p:nvPr/>
              </p:nvSpPr>
              <p:spPr bwMode="auto">
                <a:xfrm rot="5400000">
                  <a:off x="-403" y="3537"/>
                  <a:ext cx="170" cy="46"/>
                </a:xfrm>
                <a:prstGeom prst="rect">
                  <a:avLst/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2250" name="Line 322"/>
              <p:cNvSpPr>
                <a:spLocks noChangeShapeType="1"/>
              </p:cNvSpPr>
              <p:nvPr/>
            </p:nvSpPr>
            <p:spPr bwMode="auto">
              <a:xfrm>
                <a:off x="-480" y="513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2244" name="Group 323"/>
            <p:cNvGrpSpPr>
              <a:grpSpLocks/>
            </p:cNvGrpSpPr>
            <p:nvPr/>
          </p:nvGrpSpPr>
          <p:grpSpPr bwMode="auto">
            <a:xfrm>
              <a:off x="2304" y="6336"/>
              <a:ext cx="145" cy="101"/>
              <a:chOff x="-309" y="1296"/>
              <a:chExt cx="145" cy="101"/>
            </a:xfrm>
          </p:grpSpPr>
          <p:grpSp>
            <p:nvGrpSpPr>
              <p:cNvPr id="72245" name="Group 324"/>
              <p:cNvGrpSpPr>
                <a:grpSpLocks/>
              </p:cNvGrpSpPr>
              <p:nvPr/>
            </p:nvGrpSpPr>
            <p:grpSpPr bwMode="auto">
              <a:xfrm flipH="1">
                <a:off x="-240" y="1296"/>
                <a:ext cx="76" cy="101"/>
                <a:chOff x="801" y="4079"/>
                <a:chExt cx="180" cy="360"/>
              </a:xfrm>
            </p:grpSpPr>
            <p:sp>
              <p:nvSpPr>
                <p:cNvPr id="72247" name="Arc 325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248" name="Arc 326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2246" name="Line 327"/>
              <p:cNvSpPr>
                <a:spLocks noChangeShapeType="1"/>
              </p:cNvSpPr>
              <p:nvPr/>
            </p:nvSpPr>
            <p:spPr bwMode="auto">
              <a:xfrm rot="5400000" flipH="1">
                <a:off x="-281" y="1316"/>
                <a:ext cx="0" cy="5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1833" name="Group 328"/>
          <p:cNvGrpSpPr>
            <a:grpSpLocks/>
          </p:cNvGrpSpPr>
          <p:nvPr/>
        </p:nvGrpSpPr>
        <p:grpSpPr bwMode="auto">
          <a:xfrm>
            <a:off x="228600" y="7046913"/>
            <a:ext cx="1906588" cy="619125"/>
            <a:chOff x="1248" y="6192"/>
            <a:chExt cx="1201" cy="389"/>
          </a:xfrm>
        </p:grpSpPr>
        <p:sp>
          <p:nvSpPr>
            <p:cNvPr id="72215" name="Rectangle 329"/>
            <p:cNvSpPr>
              <a:spLocks noChangeArrowheads="1"/>
            </p:cNvSpPr>
            <p:nvPr/>
          </p:nvSpPr>
          <p:spPr bwMode="auto">
            <a:xfrm>
              <a:off x="1248" y="6438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2216" name="Rectangle 330"/>
            <p:cNvSpPr>
              <a:spLocks noChangeArrowheads="1"/>
            </p:cNvSpPr>
            <p:nvPr/>
          </p:nvSpPr>
          <p:spPr bwMode="auto">
            <a:xfrm>
              <a:off x="1776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С-40 - 2</a:t>
              </a:r>
            </a:p>
          </p:txBody>
        </p:sp>
        <p:sp>
          <p:nvSpPr>
            <p:cNvPr id="72217" name="Rectangle 331"/>
            <p:cNvSpPr>
              <a:spLocks noChangeArrowheads="1"/>
            </p:cNvSpPr>
            <p:nvPr/>
          </p:nvSpPr>
          <p:spPr bwMode="auto">
            <a:xfrm>
              <a:off x="1248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2218" name="Line 332"/>
            <p:cNvSpPr>
              <a:spLocks noChangeShapeType="1"/>
            </p:cNvSpPr>
            <p:nvPr/>
          </p:nvSpPr>
          <p:spPr bwMode="auto">
            <a:xfrm>
              <a:off x="1248" y="6192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19" name="Line 333"/>
            <p:cNvSpPr>
              <a:spLocks noChangeShapeType="1"/>
            </p:cNvSpPr>
            <p:nvPr/>
          </p:nvSpPr>
          <p:spPr bwMode="auto">
            <a:xfrm>
              <a:off x="1248" y="643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20" name="Line 334"/>
            <p:cNvSpPr>
              <a:spLocks noChangeShapeType="1"/>
            </p:cNvSpPr>
            <p:nvPr/>
          </p:nvSpPr>
          <p:spPr bwMode="auto">
            <a:xfrm>
              <a:off x="1248" y="6581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21" name="Line 335"/>
            <p:cNvSpPr>
              <a:spLocks noChangeShapeType="1"/>
            </p:cNvSpPr>
            <p:nvPr/>
          </p:nvSpPr>
          <p:spPr bwMode="auto">
            <a:xfrm>
              <a:off x="1248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22" name="Line 336"/>
            <p:cNvSpPr>
              <a:spLocks noChangeShapeType="1"/>
            </p:cNvSpPr>
            <p:nvPr/>
          </p:nvSpPr>
          <p:spPr bwMode="auto">
            <a:xfrm>
              <a:off x="1776" y="6192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23" name="Line 337"/>
            <p:cNvSpPr>
              <a:spLocks noChangeShapeType="1"/>
            </p:cNvSpPr>
            <p:nvPr/>
          </p:nvSpPr>
          <p:spPr bwMode="auto">
            <a:xfrm>
              <a:off x="2304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2224" name="Group 338"/>
            <p:cNvGrpSpPr>
              <a:grpSpLocks/>
            </p:cNvGrpSpPr>
            <p:nvPr/>
          </p:nvGrpSpPr>
          <p:grpSpPr bwMode="auto">
            <a:xfrm>
              <a:off x="2304" y="6192"/>
              <a:ext cx="144" cy="96"/>
              <a:chOff x="-480" y="5061"/>
              <a:chExt cx="243" cy="144"/>
            </a:xfrm>
          </p:grpSpPr>
          <p:grpSp>
            <p:nvGrpSpPr>
              <p:cNvPr id="72230" name="Group 339"/>
              <p:cNvGrpSpPr>
                <a:grpSpLocks/>
              </p:cNvGrpSpPr>
              <p:nvPr/>
            </p:nvGrpSpPr>
            <p:grpSpPr bwMode="auto">
              <a:xfrm>
                <a:off x="-381" y="5061"/>
                <a:ext cx="144" cy="144"/>
                <a:chOff x="-341" y="3475"/>
                <a:chExt cx="135" cy="170"/>
              </a:xfrm>
            </p:grpSpPr>
            <p:sp>
              <p:nvSpPr>
                <p:cNvPr id="72232" name="AutoShape 340"/>
                <p:cNvSpPr>
                  <a:spLocks noChangeArrowheads="1"/>
                </p:cNvSpPr>
                <p:nvPr/>
              </p:nvSpPr>
              <p:spPr bwMode="auto">
                <a:xfrm rot="-5400000">
                  <a:off x="-336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2233" name="Rectangle 341"/>
                <p:cNvSpPr>
                  <a:spLocks noChangeArrowheads="1"/>
                </p:cNvSpPr>
                <p:nvPr/>
              </p:nvSpPr>
              <p:spPr bwMode="auto">
                <a:xfrm rot="5400000">
                  <a:off x="-403" y="3537"/>
                  <a:ext cx="170" cy="46"/>
                </a:xfrm>
                <a:prstGeom prst="rect">
                  <a:avLst/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2231" name="Line 342"/>
              <p:cNvSpPr>
                <a:spLocks noChangeShapeType="1"/>
              </p:cNvSpPr>
              <p:nvPr/>
            </p:nvSpPr>
            <p:spPr bwMode="auto">
              <a:xfrm>
                <a:off x="-480" y="513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2225" name="Group 343"/>
            <p:cNvGrpSpPr>
              <a:grpSpLocks/>
            </p:cNvGrpSpPr>
            <p:nvPr/>
          </p:nvGrpSpPr>
          <p:grpSpPr bwMode="auto">
            <a:xfrm>
              <a:off x="2304" y="6336"/>
              <a:ext cx="145" cy="101"/>
              <a:chOff x="-309" y="1296"/>
              <a:chExt cx="145" cy="101"/>
            </a:xfrm>
          </p:grpSpPr>
          <p:grpSp>
            <p:nvGrpSpPr>
              <p:cNvPr id="72226" name="Group 344"/>
              <p:cNvGrpSpPr>
                <a:grpSpLocks/>
              </p:cNvGrpSpPr>
              <p:nvPr/>
            </p:nvGrpSpPr>
            <p:grpSpPr bwMode="auto">
              <a:xfrm flipH="1">
                <a:off x="-240" y="1296"/>
                <a:ext cx="76" cy="101"/>
                <a:chOff x="801" y="4079"/>
                <a:chExt cx="180" cy="360"/>
              </a:xfrm>
            </p:grpSpPr>
            <p:sp>
              <p:nvSpPr>
                <p:cNvPr id="72228" name="Arc 345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229" name="Arc 346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2227" name="Line 347"/>
              <p:cNvSpPr>
                <a:spLocks noChangeShapeType="1"/>
              </p:cNvSpPr>
              <p:nvPr/>
            </p:nvSpPr>
            <p:spPr bwMode="auto">
              <a:xfrm rot="5400000" flipH="1">
                <a:off x="-281" y="1316"/>
                <a:ext cx="0" cy="5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1834" name="Group 348"/>
          <p:cNvGrpSpPr>
            <a:grpSpLocks/>
          </p:cNvGrpSpPr>
          <p:nvPr/>
        </p:nvGrpSpPr>
        <p:grpSpPr bwMode="auto">
          <a:xfrm>
            <a:off x="4521200" y="5232400"/>
            <a:ext cx="1906588" cy="617538"/>
            <a:chOff x="1248" y="6192"/>
            <a:chExt cx="1201" cy="389"/>
          </a:xfrm>
        </p:grpSpPr>
        <p:sp>
          <p:nvSpPr>
            <p:cNvPr id="72196" name="Rectangle 349"/>
            <p:cNvSpPr>
              <a:spLocks noChangeArrowheads="1"/>
            </p:cNvSpPr>
            <p:nvPr/>
          </p:nvSpPr>
          <p:spPr bwMode="auto">
            <a:xfrm>
              <a:off x="1248" y="6438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2197" name="Rectangle 350"/>
            <p:cNvSpPr>
              <a:spLocks noChangeArrowheads="1"/>
            </p:cNvSpPr>
            <p:nvPr/>
          </p:nvSpPr>
          <p:spPr bwMode="auto">
            <a:xfrm>
              <a:off x="1776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С-40 - 13</a:t>
              </a:r>
            </a:p>
          </p:txBody>
        </p:sp>
        <p:sp>
          <p:nvSpPr>
            <p:cNvPr id="72198" name="Rectangle 351"/>
            <p:cNvSpPr>
              <a:spLocks noChangeArrowheads="1"/>
            </p:cNvSpPr>
            <p:nvPr/>
          </p:nvSpPr>
          <p:spPr bwMode="auto">
            <a:xfrm>
              <a:off x="1248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2199" name="Line 352"/>
            <p:cNvSpPr>
              <a:spLocks noChangeShapeType="1"/>
            </p:cNvSpPr>
            <p:nvPr/>
          </p:nvSpPr>
          <p:spPr bwMode="auto">
            <a:xfrm>
              <a:off x="1248" y="6192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00" name="Line 353"/>
            <p:cNvSpPr>
              <a:spLocks noChangeShapeType="1"/>
            </p:cNvSpPr>
            <p:nvPr/>
          </p:nvSpPr>
          <p:spPr bwMode="auto">
            <a:xfrm>
              <a:off x="1248" y="643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01" name="Line 354"/>
            <p:cNvSpPr>
              <a:spLocks noChangeShapeType="1"/>
            </p:cNvSpPr>
            <p:nvPr/>
          </p:nvSpPr>
          <p:spPr bwMode="auto">
            <a:xfrm>
              <a:off x="1248" y="6581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02" name="Line 355"/>
            <p:cNvSpPr>
              <a:spLocks noChangeShapeType="1"/>
            </p:cNvSpPr>
            <p:nvPr/>
          </p:nvSpPr>
          <p:spPr bwMode="auto">
            <a:xfrm>
              <a:off x="1248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03" name="Line 356"/>
            <p:cNvSpPr>
              <a:spLocks noChangeShapeType="1"/>
            </p:cNvSpPr>
            <p:nvPr/>
          </p:nvSpPr>
          <p:spPr bwMode="auto">
            <a:xfrm>
              <a:off x="1776" y="6192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04" name="Line 357"/>
            <p:cNvSpPr>
              <a:spLocks noChangeShapeType="1"/>
            </p:cNvSpPr>
            <p:nvPr/>
          </p:nvSpPr>
          <p:spPr bwMode="auto">
            <a:xfrm>
              <a:off x="2304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2205" name="Group 358"/>
            <p:cNvGrpSpPr>
              <a:grpSpLocks/>
            </p:cNvGrpSpPr>
            <p:nvPr/>
          </p:nvGrpSpPr>
          <p:grpSpPr bwMode="auto">
            <a:xfrm>
              <a:off x="2304" y="6192"/>
              <a:ext cx="144" cy="96"/>
              <a:chOff x="-480" y="5061"/>
              <a:chExt cx="243" cy="144"/>
            </a:xfrm>
          </p:grpSpPr>
          <p:grpSp>
            <p:nvGrpSpPr>
              <p:cNvPr id="72211" name="Group 359"/>
              <p:cNvGrpSpPr>
                <a:grpSpLocks/>
              </p:cNvGrpSpPr>
              <p:nvPr/>
            </p:nvGrpSpPr>
            <p:grpSpPr bwMode="auto">
              <a:xfrm>
                <a:off x="-381" y="5061"/>
                <a:ext cx="144" cy="144"/>
                <a:chOff x="-341" y="3475"/>
                <a:chExt cx="135" cy="170"/>
              </a:xfrm>
            </p:grpSpPr>
            <p:sp>
              <p:nvSpPr>
                <p:cNvPr id="72213" name="AutoShape 360"/>
                <p:cNvSpPr>
                  <a:spLocks noChangeArrowheads="1"/>
                </p:cNvSpPr>
                <p:nvPr/>
              </p:nvSpPr>
              <p:spPr bwMode="auto">
                <a:xfrm rot="-5400000">
                  <a:off x="-336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2214" name="Rectangle 361"/>
                <p:cNvSpPr>
                  <a:spLocks noChangeArrowheads="1"/>
                </p:cNvSpPr>
                <p:nvPr/>
              </p:nvSpPr>
              <p:spPr bwMode="auto">
                <a:xfrm rot="5400000">
                  <a:off x="-403" y="3537"/>
                  <a:ext cx="170" cy="46"/>
                </a:xfrm>
                <a:prstGeom prst="rect">
                  <a:avLst/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2212" name="Line 362"/>
              <p:cNvSpPr>
                <a:spLocks noChangeShapeType="1"/>
              </p:cNvSpPr>
              <p:nvPr/>
            </p:nvSpPr>
            <p:spPr bwMode="auto">
              <a:xfrm>
                <a:off x="-480" y="513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2206" name="Group 363"/>
            <p:cNvGrpSpPr>
              <a:grpSpLocks/>
            </p:cNvGrpSpPr>
            <p:nvPr/>
          </p:nvGrpSpPr>
          <p:grpSpPr bwMode="auto">
            <a:xfrm>
              <a:off x="2304" y="6336"/>
              <a:ext cx="145" cy="101"/>
              <a:chOff x="-309" y="1296"/>
              <a:chExt cx="145" cy="101"/>
            </a:xfrm>
          </p:grpSpPr>
          <p:grpSp>
            <p:nvGrpSpPr>
              <p:cNvPr id="72207" name="Group 364"/>
              <p:cNvGrpSpPr>
                <a:grpSpLocks/>
              </p:cNvGrpSpPr>
              <p:nvPr/>
            </p:nvGrpSpPr>
            <p:grpSpPr bwMode="auto">
              <a:xfrm flipH="1">
                <a:off x="-240" y="1296"/>
                <a:ext cx="76" cy="101"/>
                <a:chOff x="801" y="4079"/>
                <a:chExt cx="180" cy="360"/>
              </a:xfrm>
            </p:grpSpPr>
            <p:sp>
              <p:nvSpPr>
                <p:cNvPr id="72209" name="Arc 365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210" name="Arc 366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2208" name="Line 367"/>
              <p:cNvSpPr>
                <a:spLocks noChangeShapeType="1"/>
              </p:cNvSpPr>
              <p:nvPr/>
            </p:nvSpPr>
            <p:spPr bwMode="auto">
              <a:xfrm rot="5400000" flipH="1">
                <a:off x="-281" y="1316"/>
                <a:ext cx="0" cy="5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1835" name="Group 368"/>
          <p:cNvGrpSpPr>
            <a:grpSpLocks/>
          </p:cNvGrpSpPr>
          <p:nvPr/>
        </p:nvGrpSpPr>
        <p:grpSpPr bwMode="auto">
          <a:xfrm>
            <a:off x="7835900" y="3378200"/>
            <a:ext cx="1143000" cy="1271588"/>
            <a:chOff x="1536" y="6192"/>
            <a:chExt cx="720" cy="801"/>
          </a:xfrm>
        </p:grpSpPr>
        <p:sp>
          <p:nvSpPr>
            <p:cNvPr id="72185" name="Rectangle 369"/>
            <p:cNvSpPr>
              <a:spLocks noChangeArrowheads="1"/>
            </p:cNvSpPr>
            <p:nvPr/>
          </p:nvSpPr>
          <p:spPr bwMode="auto">
            <a:xfrm>
              <a:off x="1536" y="6850"/>
              <a:ext cx="57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2186" name="Rectangle 370"/>
            <p:cNvSpPr>
              <a:spLocks noChangeArrowheads="1"/>
            </p:cNvSpPr>
            <p:nvPr/>
          </p:nvSpPr>
          <p:spPr bwMode="auto">
            <a:xfrm>
              <a:off x="1536" y="6192"/>
              <a:ext cx="576" cy="658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2187" name="Line 371"/>
            <p:cNvSpPr>
              <a:spLocks noChangeShapeType="1"/>
            </p:cNvSpPr>
            <p:nvPr/>
          </p:nvSpPr>
          <p:spPr bwMode="auto">
            <a:xfrm>
              <a:off x="1536" y="6192"/>
              <a:ext cx="57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88" name="Line 372"/>
            <p:cNvSpPr>
              <a:spLocks noChangeShapeType="1"/>
            </p:cNvSpPr>
            <p:nvPr/>
          </p:nvSpPr>
          <p:spPr bwMode="auto">
            <a:xfrm>
              <a:off x="1536" y="6850"/>
              <a:ext cx="5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89" name="Line 373"/>
            <p:cNvSpPr>
              <a:spLocks noChangeShapeType="1"/>
            </p:cNvSpPr>
            <p:nvPr/>
          </p:nvSpPr>
          <p:spPr bwMode="auto">
            <a:xfrm>
              <a:off x="1536" y="6993"/>
              <a:ext cx="57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90" name="Line 374"/>
            <p:cNvSpPr>
              <a:spLocks noChangeShapeType="1"/>
            </p:cNvSpPr>
            <p:nvPr/>
          </p:nvSpPr>
          <p:spPr bwMode="auto">
            <a:xfrm>
              <a:off x="1536" y="6192"/>
              <a:ext cx="0" cy="801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91" name="Line 375"/>
            <p:cNvSpPr>
              <a:spLocks noChangeShapeType="1"/>
            </p:cNvSpPr>
            <p:nvPr/>
          </p:nvSpPr>
          <p:spPr bwMode="auto">
            <a:xfrm>
              <a:off x="2112" y="6192"/>
              <a:ext cx="0" cy="801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2192" name="Group 376"/>
            <p:cNvGrpSpPr>
              <a:grpSpLocks/>
            </p:cNvGrpSpPr>
            <p:nvPr/>
          </p:nvGrpSpPr>
          <p:grpSpPr bwMode="auto">
            <a:xfrm>
              <a:off x="2171" y="6432"/>
              <a:ext cx="85" cy="96"/>
              <a:chOff x="-341" y="3475"/>
              <a:chExt cx="135" cy="170"/>
            </a:xfrm>
          </p:grpSpPr>
          <p:sp>
            <p:nvSpPr>
              <p:cNvPr id="72194" name="AutoShape 377"/>
              <p:cNvSpPr>
                <a:spLocks noChangeArrowheads="1"/>
              </p:cNvSpPr>
              <p:nvPr/>
            </p:nvSpPr>
            <p:spPr bwMode="auto">
              <a:xfrm rot="-5400000">
                <a:off x="-336" y="3515"/>
                <a:ext cx="170" cy="90"/>
              </a:xfrm>
              <a:prstGeom prst="triangle">
                <a:avLst>
                  <a:gd name="adj" fmla="val 50000"/>
                </a:avLst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2195" name="Rectangle 378"/>
              <p:cNvSpPr>
                <a:spLocks noChangeArrowheads="1"/>
              </p:cNvSpPr>
              <p:nvPr/>
            </p:nvSpPr>
            <p:spPr bwMode="auto">
              <a:xfrm rot="5400000">
                <a:off x="-403" y="3537"/>
                <a:ext cx="170" cy="46"/>
              </a:xfrm>
              <a:prstGeom prst="rect">
                <a:avLst/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2193" name="Line 379"/>
            <p:cNvSpPr>
              <a:spLocks noChangeShapeType="1"/>
            </p:cNvSpPr>
            <p:nvPr/>
          </p:nvSpPr>
          <p:spPr bwMode="auto">
            <a:xfrm>
              <a:off x="2112" y="6482"/>
              <a:ext cx="5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1836" name="Group 380"/>
          <p:cNvGrpSpPr>
            <a:grpSpLocks/>
          </p:cNvGrpSpPr>
          <p:nvPr/>
        </p:nvGrpSpPr>
        <p:grpSpPr bwMode="auto">
          <a:xfrm>
            <a:off x="6654800" y="7785100"/>
            <a:ext cx="1906588" cy="617538"/>
            <a:chOff x="1248" y="6192"/>
            <a:chExt cx="1201" cy="389"/>
          </a:xfrm>
        </p:grpSpPr>
        <p:sp>
          <p:nvSpPr>
            <p:cNvPr id="72166" name="Rectangle 381"/>
            <p:cNvSpPr>
              <a:spLocks noChangeArrowheads="1"/>
            </p:cNvSpPr>
            <p:nvPr/>
          </p:nvSpPr>
          <p:spPr bwMode="auto">
            <a:xfrm>
              <a:off x="1248" y="6438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2167" name="Rectangle 382"/>
            <p:cNvSpPr>
              <a:spLocks noChangeArrowheads="1"/>
            </p:cNvSpPr>
            <p:nvPr/>
          </p:nvSpPr>
          <p:spPr bwMode="auto">
            <a:xfrm>
              <a:off x="1776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С-40 - 1</a:t>
              </a:r>
            </a:p>
          </p:txBody>
        </p:sp>
        <p:sp>
          <p:nvSpPr>
            <p:cNvPr id="72168" name="Rectangle 383"/>
            <p:cNvSpPr>
              <a:spLocks noChangeArrowheads="1"/>
            </p:cNvSpPr>
            <p:nvPr/>
          </p:nvSpPr>
          <p:spPr bwMode="auto">
            <a:xfrm>
              <a:off x="1248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2169" name="Line 384"/>
            <p:cNvSpPr>
              <a:spLocks noChangeShapeType="1"/>
            </p:cNvSpPr>
            <p:nvPr/>
          </p:nvSpPr>
          <p:spPr bwMode="auto">
            <a:xfrm>
              <a:off x="1248" y="6192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70" name="Line 385"/>
            <p:cNvSpPr>
              <a:spLocks noChangeShapeType="1"/>
            </p:cNvSpPr>
            <p:nvPr/>
          </p:nvSpPr>
          <p:spPr bwMode="auto">
            <a:xfrm>
              <a:off x="1248" y="643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71" name="Line 386"/>
            <p:cNvSpPr>
              <a:spLocks noChangeShapeType="1"/>
            </p:cNvSpPr>
            <p:nvPr/>
          </p:nvSpPr>
          <p:spPr bwMode="auto">
            <a:xfrm>
              <a:off x="1248" y="6581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72" name="Line 387"/>
            <p:cNvSpPr>
              <a:spLocks noChangeShapeType="1"/>
            </p:cNvSpPr>
            <p:nvPr/>
          </p:nvSpPr>
          <p:spPr bwMode="auto">
            <a:xfrm>
              <a:off x="1248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73" name="Line 388"/>
            <p:cNvSpPr>
              <a:spLocks noChangeShapeType="1"/>
            </p:cNvSpPr>
            <p:nvPr/>
          </p:nvSpPr>
          <p:spPr bwMode="auto">
            <a:xfrm>
              <a:off x="1776" y="6192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74" name="Line 389"/>
            <p:cNvSpPr>
              <a:spLocks noChangeShapeType="1"/>
            </p:cNvSpPr>
            <p:nvPr/>
          </p:nvSpPr>
          <p:spPr bwMode="auto">
            <a:xfrm>
              <a:off x="2304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2175" name="Group 390"/>
            <p:cNvGrpSpPr>
              <a:grpSpLocks/>
            </p:cNvGrpSpPr>
            <p:nvPr/>
          </p:nvGrpSpPr>
          <p:grpSpPr bwMode="auto">
            <a:xfrm>
              <a:off x="2304" y="6192"/>
              <a:ext cx="144" cy="96"/>
              <a:chOff x="-480" y="5061"/>
              <a:chExt cx="243" cy="144"/>
            </a:xfrm>
          </p:grpSpPr>
          <p:grpSp>
            <p:nvGrpSpPr>
              <p:cNvPr id="72181" name="Group 391"/>
              <p:cNvGrpSpPr>
                <a:grpSpLocks/>
              </p:cNvGrpSpPr>
              <p:nvPr/>
            </p:nvGrpSpPr>
            <p:grpSpPr bwMode="auto">
              <a:xfrm>
                <a:off x="-381" y="5061"/>
                <a:ext cx="144" cy="144"/>
                <a:chOff x="-341" y="3475"/>
                <a:chExt cx="135" cy="170"/>
              </a:xfrm>
            </p:grpSpPr>
            <p:sp>
              <p:nvSpPr>
                <p:cNvPr id="72183" name="AutoShape 392"/>
                <p:cNvSpPr>
                  <a:spLocks noChangeArrowheads="1"/>
                </p:cNvSpPr>
                <p:nvPr/>
              </p:nvSpPr>
              <p:spPr bwMode="auto">
                <a:xfrm rot="-5400000">
                  <a:off x="-336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2184" name="Rectangle 393"/>
                <p:cNvSpPr>
                  <a:spLocks noChangeArrowheads="1"/>
                </p:cNvSpPr>
                <p:nvPr/>
              </p:nvSpPr>
              <p:spPr bwMode="auto">
                <a:xfrm rot="5400000">
                  <a:off x="-403" y="3537"/>
                  <a:ext cx="170" cy="46"/>
                </a:xfrm>
                <a:prstGeom prst="rect">
                  <a:avLst/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2182" name="Line 394"/>
              <p:cNvSpPr>
                <a:spLocks noChangeShapeType="1"/>
              </p:cNvSpPr>
              <p:nvPr/>
            </p:nvSpPr>
            <p:spPr bwMode="auto">
              <a:xfrm>
                <a:off x="-480" y="513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2176" name="Group 395"/>
            <p:cNvGrpSpPr>
              <a:grpSpLocks/>
            </p:cNvGrpSpPr>
            <p:nvPr/>
          </p:nvGrpSpPr>
          <p:grpSpPr bwMode="auto">
            <a:xfrm>
              <a:off x="2304" y="6336"/>
              <a:ext cx="145" cy="101"/>
              <a:chOff x="-309" y="1296"/>
              <a:chExt cx="145" cy="101"/>
            </a:xfrm>
          </p:grpSpPr>
          <p:grpSp>
            <p:nvGrpSpPr>
              <p:cNvPr id="72177" name="Group 396"/>
              <p:cNvGrpSpPr>
                <a:grpSpLocks/>
              </p:cNvGrpSpPr>
              <p:nvPr/>
            </p:nvGrpSpPr>
            <p:grpSpPr bwMode="auto">
              <a:xfrm flipH="1">
                <a:off x="-240" y="1296"/>
                <a:ext cx="76" cy="101"/>
                <a:chOff x="801" y="4079"/>
                <a:chExt cx="180" cy="360"/>
              </a:xfrm>
            </p:grpSpPr>
            <p:sp>
              <p:nvSpPr>
                <p:cNvPr id="72179" name="Arc 397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180" name="Arc 398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2178" name="Line 399"/>
              <p:cNvSpPr>
                <a:spLocks noChangeShapeType="1"/>
              </p:cNvSpPr>
              <p:nvPr/>
            </p:nvSpPr>
            <p:spPr bwMode="auto">
              <a:xfrm rot="5400000" flipH="1">
                <a:off x="-281" y="1316"/>
                <a:ext cx="0" cy="5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1837" name="Group 400"/>
          <p:cNvGrpSpPr>
            <a:grpSpLocks/>
          </p:cNvGrpSpPr>
          <p:nvPr/>
        </p:nvGrpSpPr>
        <p:grpSpPr bwMode="auto">
          <a:xfrm>
            <a:off x="228600" y="6172200"/>
            <a:ext cx="1906588" cy="617538"/>
            <a:chOff x="1248" y="6192"/>
            <a:chExt cx="1201" cy="389"/>
          </a:xfrm>
        </p:grpSpPr>
        <p:sp>
          <p:nvSpPr>
            <p:cNvPr id="72147" name="Rectangle 401"/>
            <p:cNvSpPr>
              <a:spLocks noChangeArrowheads="1"/>
            </p:cNvSpPr>
            <p:nvPr/>
          </p:nvSpPr>
          <p:spPr bwMode="auto">
            <a:xfrm>
              <a:off x="1248" y="6438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2148" name="Rectangle 402"/>
            <p:cNvSpPr>
              <a:spLocks noChangeArrowheads="1"/>
            </p:cNvSpPr>
            <p:nvPr/>
          </p:nvSpPr>
          <p:spPr bwMode="auto">
            <a:xfrm>
              <a:off x="1776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С-40 - 4</a:t>
              </a:r>
            </a:p>
          </p:txBody>
        </p:sp>
        <p:sp>
          <p:nvSpPr>
            <p:cNvPr id="72149" name="Rectangle 403"/>
            <p:cNvSpPr>
              <a:spLocks noChangeArrowheads="1"/>
            </p:cNvSpPr>
            <p:nvPr/>
          </p:nvSpPr>
          <p:spPr bwMode="auto">
            <a:xfrm>
              <a:off x="1248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2150" name="Line 404"/>
            <p:cNvSpPr>
              <a:spLocks noChangeShapeType="1"/>
            </p:cNvSpPr>
            <p:nvPr/>
          </p:nvSpPr>
          <p:spPr bwMode="auto">
            <a:xfrm>
              <a:off x="1248" y="6192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51" name="Line 405"/>
            <p:cNvSpPr>
              <a:spLocks noChangeShapeType="1"/>
            </p:cNvSpPr>
            <p:nvPr/>
          </p:nvSpPr>
          <p:spPr bwMode="auto">
            <a:xfrm>
              <a:off x="1248" y="643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52" name="Line 406"/>
            <p:cNvSpPr>
              <a:spLocks noChangeShapeType="1"/>
            </p:cNvSpPr>
            <p:nvPr/>
          </p:nvSpPr>
          <p:spPr bwMode="auto">
            <a:xfrm>
              <a:off x="1248" y="6581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53" name="Line 407"/>
            <p:cNvSpPr>
              <a:spLocks noChangeShapeType="1"/>
            </p:cNvSpPr>
            <p:nvPr/>
          </p:nvSpPr>
          <p:spPr bwMode="auto">
            <a:xfrm>
              <a:off x="1248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54" name="Line 408"/>
            <p:cNvSpPr>
              <a:spLocks noChangeShapeType="1"/>
            </p:cNvSpPr>
            <p:nvPr/>
          </p:nvSpPr>
          <p:spPr bwMode="auto">
            <a:xfrm>
              <a:off x="1776" y="6192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55" name="Line 409"/>
            <p:cNvSpPr>
              <a:spLocks noChangeShapeType="1"/>
            </p:cNvSpPr>
            <p:nvPr/>
          </p:nvSpPr>
          <p:spPr bwMode="auto">
            <a:xfrm>
              <a:off x="2304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2156" name="Group 410"/>
            <p:cNvGrpSpPr>
              <a:grpSpLocks/>
            </p:cNvGrpSpPr>
            <p:nvPr/>
          </p:nvGrpSpPr>
          <p:grpSpPr bwMode="auto">
            <a:xfrm>
              <a:off x="2304" y="6192"/>
              <a:ext cx="144" cy="96"/>
              <a:chOff x="-480" y="5061"/>
              <a:chExt cx="243" cy="144"/>
            </a:xfrm>
          </p:grpSpPr>
          <p:grpSp>
            <p:nvGrpSpPr>
              <p:cNvPr id="72162" name="Group 411"/>
              <p:cNvGrpSpPr>
                <a:grpSpLocks/>
              </p:cNvGrpSpPr>
              <p:nvPr/>
            </p:nvGrpSpPr>
            <p:grpSpPr bwMode="auto">
              <a:xfrm>
                <a:off x="-381" y="5061"/>
                <a:ext cx="144" cy="144"/>
                <a:chOff x="-341" y="3475"/>
                <a:chExt cx="135" cy="170"/>
              </a:xfrm>
            </p:grpSpPr>
            <p:sp>
              <p:nvSpPr>
                <p:cNvPr id="72164" name="AutoShape 412"/>
                <p:cNvSpPr>
                  <a:spLocks noChangeArrowheads="1"/>
                </p:cNvSpPr>
                <p:nvPr/>
              </p:nvSpPr>
              <p:spPr bwMode="auto">
                <a:xfrm rot="-5400000">
                  <a:off x="-336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2165" name="Rectangle 413"/>
                <p:cNvSpPr>
                  <a:spLocks noChangeArrowheads="1"/>
                </p:cNvSpPr>
                <p:nvPr/>
              </p:nvSpPr>
              <p:spPr bwMode="auto">
                <a:xfrm rot="5400000">
                  <a:off x="-403" y="3537"/>
                  <a:ext cx="170" cy="46"/>
                </a:xfrm>
                <a:prstGeom prst="rect">
                  <a:avLst/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2163" name="Line 414"/>
              <p:cNvSpPr>
                <a:spLocks noChangeShapeType="1"/>
              </p:cNvSpPr>
              <p:nvPr/>
            </p:nvSpPr>
            <p:spPr bwMode="auto">
              <a:xfrm>
                <a:off x="-480" y="513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2157" name="Group 415"/>
            <p:cNvGrpSpPr>
              <a:grpSpLocks/>
            </p:cNvGrpSpPr>
            <p:nvPr/>
          </p:nvGrpSpPr>
          <p:grpSpPr bwMode="auto">
            <a:xfrm>
              <a:off x="2304" y="6336"/>
              <a:ext cx="145" cy="101"/>
              <a:chOff x="-309" y="1296"/>
              <a:chExt cx="145" cy="101"/>
            </a:xfrm>
          </p:grpSpPr>
          <p:grpSp>
            <p:nvGrpSpPr>
              <p:cNvPr id="72158" name="Group 416"/>
              <p:cNvGrpSpPr>
                <a:grpSpLocks/>
              </p:cNvGrpSpPr>
              <p:nvPr/>
            </p:nvGrpSpPr>
            <p:grpSpPr bwMode="auto">
              <a:xfrm flipH="1">
                <a:off x="-240" y="1296"/>
                <a:ext cx="76" cy="101"/>
                <a:chOff x="801" y="4079"/>
                <a:chExt cx="180" cy="360"/>
              </a:xfrm>
            </p:grpSpPr>
            <p:sp>
              <p:nvSpPr>
                <p:cNvPr id="72160" name="Arc 417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161" name="Arc 418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2159" name="Line 419"/>
              <p:cNvSpPr>
                <a:spLocks noChangeShapeType="1"/>
              </p:cNvSpPr>
              <p:nvPr/>
            </p:nvSpPr>
            <p:spPr bwMode="auto">
              <a:xfrm rot="5400000" flipH="1">
                <a:off x="-281" y="1316"/>
                <a:ext cx="0" cy="5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1838" name="Group 420"/>
          <p:cNvGrpSpPr>
            <a:grpSpLocks/>
          </p:cNvGrpSpPr>
          <p:nvPr/>
        </p:nvGrpSpPr>
        <p:grpSpPr bwMode="auto">
          <a:xfrm>
            <a:off x="6643688" y="6934200"/>
            <a:ext cx="1903412" cy="617538"/>
            <a:chOff x="1248" y="6192"/>
            <a:chExt cx="1201" cy="389"/>
          </a:xfrm>
        </p:grpSpPr>
        <p:sp>
          <p:nvSpPr>
            <p:cNvPr id="72128" name="Rectangle 421"/>
            <p:cNvSpPr>
              <a:spLocks noChangeArrowheads="1"/>
            </p:cNvSpPr>
            <p:nvPr/>
          </p:nvSpPr>
          <p:spPr bwMode="auto">
            <a:xfrm>
              <a:off x="1248" y="6438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2129" name="Rectangle 422"/>
            <p:cNvSpPr>
              <a:spLocks noChangeArrowheads="1"/>
            </p:cNvSpPr>
            <p:nvPr/>
          </p:nvSpPr>
          <p:spPr bwMode="auto">
            <a:xfrm>
              <a:off x="1776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С-40 - 5</a:t>
              </a:r>
            </a:p>
          </p:txBody>
        </p:sp>
        <p:sp>
          <p:nvSpPr>
            <p:cNvPr id="72130" name="Rectangle 423"/>
            <p:cNvSpPr>
              <a:spLocks noChangeArrowheads="1"/>
            </p:cNvSpPr>
            <p:nvPr/>
          </p:nvSpPr>
          <p:spPr bwMode="auto">
            <a:xfrm>
              <a:off x="1248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2131" name="Line 424"/>
            <p:cNvSpPr>
              <a:spLocks noChangeShapeType="1"/>
            </p:cNvSpPr>
            <p:nvPr/>
          </p:nvSpPr>
          <p:spPr bwMode="auto">
            <a:xfrm>
              <a:off x="1248" y="6192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32" name="Line 425"/>
            <p:cNvSpPr>
              <a:spLocks noChangeShapeType="1"/>
            </p:cNvSpPr>
            <p:nvPr/>
          </p:nvSpPr>
          <p:spPr bwMode="auto">
            <a:xfrm>
              <a:off x="1248" y="643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33" name="Line 426"/>
            <p:cNvSpPr>
              <a:spLocks noChangeShapeType="1"/>
            </p:cNvSpPr>
            <p:nvPr/>
          </p:nvSpPr>
          <p:spPr bwMode="auto">
            <a:xfrm>
              <a:off x="1248" y="6581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34" name="Line 427"/>
            <p:cNvSpPr>
              <a:spLocks noChangeShapeType="1"/>
            </p:cNvSpPr>
            <p:nvPr/>
          </p:nvSpPr>
          <p:spPr bwMode="auto">
            <a:xfrm>
              <a:off x="1248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35" name="Line 428"/>
            <p:cNvSpPr>
              <a:spLocks noChangeShapeType="1"/>
            </p:cNvSpPr>
            <p:nvPr/>
          </p:nvSpPr>
          <p:spPr bwMode="auto">
            <a:xfrm>
              <a:off x="1776" y="6192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36" name="Line 429"/>
            <p:cNvSpPr>
              <a:spLocks noChangeShapeType="1"/>
            </p:cNvSpPr>
            <p:nvPr/>
          </p:nvSpPr>
          <p:spPr bwMode="auto">
            <a:xfrm>
              <a:off x="2304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2137" name="Group 430"/>
            <p:cNvGrpSpPr>
              <a:grpSpLocks/>
            </p:cNvGrpSpPr>
            <p:nvPr/>
          </p:nvGrpSpPr>
          <p:grpSpPr bwMode="auto">
            <a:xfrm>
              <a:off x="2304" y="6192"/>
              <a:ext cx="144" cy="96"/>
              <a:chOff x="-480" y="5061"/>
              <a:chExt cx="243" cy="144"/>
            </a:xfrm>
          </p:grpSpPr>
          <p:grpSp>
            <p:nvGrpSpPr>
              <p:cNvPr id="72143" name="Group 431"/>
              <p:cNvGrpSpPr>
                <a:grpSpLocks/>
              </p:cNvGrpSpPr>
              <p:nvPr/>
            </p:nvGrpSpPr>
            <p:grpSpPr bwMode="auto">
              <a:xfrm>
                <a:off x="-381" y="5061"/>
                <a:ext cx="144" cy="144"/>
                <a:chOff x="-341" y="3475"/>
                <a:chExt cx="135" cy="170"/>
              </a:xfrm>
            </p:grpSpPr>
            <p:sp>
              <p:nvSpPr>
                <p:cNvPr id="72145" name="AutoShape 432"/>
                <p:cNvSpPr>
                  <a:spLocks noChangeArrowheads="1"/>
                </p:cNvSpPr>
                <p:nvPr/>
              </p:nvSpPr>
              <p:spPr bwMode="auto">
                <a:xfrm rot="-5400000">
                  <a:off x="-336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2146" name="Rectangle 433"/>
                <p:cNvSpPr>
                  <a:spLocks noChangeArrowheads="1"/>
                </p:cNvSpPr>
                <p:nvPr/>
              </p:nvSpPr>
              <p:spPr bwMode="auto">
                <a:xfrm rot="5400000">
                  <a:off x="-403" y="3537"/>
                  <a:ext cx="170" cy="46"/>
                </a:xfrm>
                <a:prstGeom prst="rect">
                  <a:avLst/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2144" name="Line 434"/>
              <p:cNvSpPr>
                <a:spLocks noChangeShapeType="1"/>
              </p:cNvSpPr>
              <p:nvPr/>
            </p:nvSpPr>
            <p:spPr bwMode="auto">
              <a:xfrm>
                <a:off x="-480" y="513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2138" name="Group 435"/>
            <p:cNvGrpSpPr>
              <a:grpSpLocks/>
            </p:cNvGrpSpPr>
            <p:nvPr/>
          </p:nvGrpSpPr>
          <p:grpSpPr bwMode="auto">
            <a:xfrm>
              <a:off x="2304" y="6336"/>
              <a:ext cx="145" cy="101"/>
              <a:chOff x="-309" y="1296"/>
              <a:chExt cx="145" cy="101"/>
            </a:xfrm>
          </p:grpSpPr>
          <p:grpSp>
            <p:nvGrpSpPr>
              <p:cNvPr id="72139" name="Group 436"/>
              <p:cNvGrpSpPr>
                <a:grpSpLocks/>
              </p:cNvGrpSpPr>
              <p:nvPr/>
            </p:nvGrpSpPr>
            <p:grpSpPr bwMode="auto">
              <a:xfrm flipH="1">
                <a:off x="-240" y="1296"/>
                <a:ext cx="76" cy="101"/>
                <a:chOff x="801" y="4079"/>
                <a:chExt cx="180" cy="360"/>
              </a:xfrm>
            </p:grpSpPr>
            <p:sp>
              <p:nvSpPr>
                <p:cNvPr id="72141" name="Arc 437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142" name="Arc 438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2140" name="Line 439"/>
              <p:cNvSpPr>
                <a:spLocks noChangeShapeType="1"/>
              </p:cNvSpPr>
              <p:nvPr/>
            </p:nvSpPr>
            <p:spPr bwMode="auto">
              <a:xfrm rot="5400000" flipH="1">
                <a:off x="-281" y="1316"/>
                <a:ext cx="0" cy="5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1839" name="Group 440"/>
          <p:cNvGrpSpPr>
            <a:grpSpLocks/>
          </p:cNvGrpSpPr>
          <p:nvPr/>
        </p:nvGrpSpPr>
        <p:grpSpPr bwMode="auto">
          <a:xfrm>
            <a:off x="242888" y="5268913"/>
            <a:ext cx="1903412" cy="619125"/>
            <a:chOff x="1248" y="6192"/>
            <a:chExt cx="1201" cy="389"/>
          </a:xfrm>
        </p:grpSpPr>
        <p:sp>
          <p:nvSpPr>
            <p:cNvPr id="72109" name="Rectangle 441"/>
            <p:cNvSpPr>
              <a:spLocks noChangeArrowheads="1"/>
            </p:cNvSpPr>
            <p:nvPr/>
          </p:nvSpPr>
          <p:spPr bwMode="auto">
            <a:xfrm>
              <a:off x="1248" y="6438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2110" name="Rectangle 442"/>
            <p:cNvSpPr>
              <a:spLocks noChangeArrowheads="1"/>
            </p:cNvSpPr>
            <p:nvPr/>
          </p:nvSpPr>
          <p:spPr bwMode="auto">
            <a:xfrm>
              <a:off x="1776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С-40 - 2</a:t>
              </a:r>
            </a:p>
          </p:txBody>
        </p:sp>
        <p:sp>
          <p:nvSpPr>
            <p:cNvPr id="72111" name="Rectangle 443"/>
            <p:cNvSpPr>
              <a:spLocks noChangeArrowheads="1"/>
            </p:cNvSpPr>
            <p:nvPr/>
          </p:nvSpPr>
          <p:spPr bwMode="auto">
            <a:xfrm>
              <a:off x="1248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2112" name="Line 444"/>
            <p:cNvSpPr>
              <a:spLocks noChangeShapeType="1"/>
            </p:cNvSpPr>
            <p:nvPr/>
          </p:nvSpPr>
          <p:spPr bwMode="auto">
            <a:xfrm>
              <a:off x="1248" y="6192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13" name="Line 445"/>
            <p:cNvSpPr>
              <a:spLocks noChangeShapeType="1"/>
            </p:cNvSpPr>
            <p:nvPr/>
          </p:nvSpPr>
          <p:spPr bwMode="auto">
            <a:xfrm>
              <a:off x="1248" y="643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14" name="Line 446"/>
            <p:cNvSpPr>
              <a:spLocks noChangeShapeType="1"/>
            </p:cNvSpPr>
            <p:nvPr/>
          </p:nvSpPr>
          <p:spPr bwMode="auto">
            <a:xfrm>
              <a:off x="1248" y="6581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15" name="Line 447"/>
            <p:cNvSpPr>
              <a:spLocks noChangeShapeType="1"/>
            </p:cNvSpPr>
            <p:nvPr/>
          </p:nvSpPr>
          <p:spPr bwMode="auto">
            <a:xfrm>
              <a:off x="1248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16" name="Line 448"/>
            <p:cNvSpPr>
              <a:spLocks noChangeShapeType="1"/>
            </p:cNvSpPr>
            <p:nvPr/>
          </p:nvSpPr>
          <p:spPr bwMode="auto">
            <a:xfrm>
              <a:off x="1776" y="6192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17" name="Line 449"/>
            <p:cNvSpPr>
              <a:spLocks noChangeShapeType="1"/>
            </p:cNvSpPr>
            <p:nvPr/>
          </p:nvSpPr>
          <p:spPr bwMode="auto">
            <a:xfrm>
              <a:off x="2304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2118" name="Group 450"/>
            <p:cNvGrpSpPr>
              <a:grpSpLocks/>
            </p:cNvGrpSpPr>
            <p:nvPr/>
          </p:nvGrpSpPr>
          <p:grpSpPr bwMode="auto">
            <a:xfrm>
              <a:off x="2304" y="6192"/>
              <a:ext cx="144" cy="96"/>
              <a:chOff x="-480" y="5061"/>
              <a:chExt cx="243" cy="144"/>
            </a:xfrm>
          </p:grpSpPr>
          <p:grpSp>
            <p:nvGrpSpPr>
              <p:cNvPr id="72124" name="Group 451"/>
              <p:cNvGrpSpPr>
                <a:grpSpLocks/>
              </p:cNvGrpSpPr>
              <p:nvPr/>
            </p:nvGrpSpPr>
            <p:grpSpPr bwMode="auto">
              <a:xfrm>
                <a:off x="-381" y="5061"/>
                <a:ext cx="144" cy="144"/>
                <a:chOff x="-341" y="3475"/>
                <a:chExt cx="135" cy="170"/>
              </a:xfrm>
            </p:grpSpPr>
            <p:sp>
              <p:nvSpPr>
                <p:cNvPr id="72126" name="AutoShape 452"/>
                <p:cNvSpPr>
                  <a:spLocks noChangeArrowheads="1"/>
                </p:cNvSpPr>
                <p:nvPr/>
              </p:nvSpPr>
              <p:spPr bwMode="auto">
                <a:xfrm rot="-5400000">
                  <a:off x="-336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2127" name="Rectangle 453"/>
                <p:cNvSpPr>
                  <a:spLocks noChangeArrowheads="1"/>
                </p:cNvSpPr>
                <p:nvPr/>
              </p:nvSpPr>
              <p:spPr bwMode="auto">
                <a:xfrm rot="5400000">
                  <a:off x="-403" y="3537"/>
                  <a:ext cx="170" cy="46"/>
                </a:xfrm>
                <a:prstGeom prst="rect">
                  <a:avLst/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2125" name="Line 454"/>
              <p:cNvSpPr>
                <a:spLocks noChangeShapeType="1"/>
              </p:cNvSpPr>
              <p:nvPr/>
            </p:nvSpPr>
            <p:spPr bwMode="auto">
              <a:xfrm>
                <a:off x="-480" y="513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2119" name="Group 455"/>
            <p:cNvGrpSpPr>
              <a:grpSpLocks/>
            </p:cNvGrpSpPr>
            <p:nvPr/>
          </p:nvGrpSpPr>
          <p:grpSpPr bwMode="auto">
            <a:xfrm>
              <a:off x="2304" y="6336"/>
              <a:ext cx="145" cy="101"/>
              <a:chOff x="-309" y="1296"/>
              <a:chExt cx="145" cy="101"/>
            </a:xfrm>
          </p:grpSpPr>
          <p:grpSp>
            <p:nvGrpSpPr>
              <p:cNvPr id="72120" name="Group 456"/>
              <p:cNvGrpSpPr>
                <a:grpSpLocks/>
              </p:cNvGrpSpPr>
              <p:nvPr/>
            </p:nvGrpSpPr>
            <p:grpSpPr bwMode="auto">
              <a:xfrm flipH="1">
                <a:off x="-240" y="1296"/>
                <a:ext cx="76" cy="101"/>
                <a:chOff x="801" y="4079"/>
                <a:chExt cx="180" cy="360"/>
              </a:xfrm>
            </p:grpSpPr>
            <p:sp>
              <p:nvSpPr>
                <p:cNvPr id="72122" name="Arc 457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123" name="Arc 458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2121" name="Line 459"/>
              <p:cNvSpPr>
                <a:spLocks noChangeShapeType="1"/>
              </p:cNvSpPr>
              <p:nvPr/>
            </p:nvSpPr>
            <p:spPr bwMode="auto">
              <a:xfrm rot="5400000" flipH="1">
                <a:off x="-281" y="1316"/>
                <a:ext cx="0" cy="5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1840" name="Group 460"/>
          <p:cNvGrpSpPr>
            <a:grpSpLocks/>
          </p:cNvGrpSpPr>
          <p:nvPr/>
        </p:nvGrpSpPr>
        <p:grpSpPr bwMode="auto">
          <a:xfrm>
            <a:off x="228600" y="7861300"/>
            <a:ext cx="1906588" cy="617538"/>
            <a:chOff x="1248" y="6192"/>
            <a:chExt cx="1201" cy="389"/>
          </a:xfrm>
        </p:grpSpPr>
        <p:sp>
          <p:nvSpPr>
            <p:cNvPr id="72090" name="Rectangle 461"/>
            <p:cNvSpPr>
              <a:spLocks noChangeArrowheads="1"/>
            </p:cNvSpPr>
            <p:nvPr/>
          </p:nvSpPr>
          <p:spPr bwMode="auto">
            <a:xfrm>
              <a:off x="1248" y="6438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2091" name="Rectangle 462"/>
            <p:cNvSpPr>
              <a:spLocks noChangeArrowheads="1"/>
            </p:cNvSpPr>
            <p:nvPr/>
          </p:nvSpPr>
          <p:spPr bwMode="auto">
            <a:xfrm>
              <a:off x="1776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С-40 - 2</a:t>
              </a:r>
            </a:p>
          </p:txBody>
        </p:sp>
        <p:sp>
          <p:nvSpPr>
            <p:cNvPr id="72092" name="Rectangle 463"/>
            <p:cNvSpPr>
              <a:spLocks noChangeArrowheads="1"/>
            </p:cNvSpPr>
            <p:nvPr/>
          </p:nvSpPr>
          <p:spPr bwMode="auto">
            <a:xfrm>
              <a:off x="1248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2093" name="Line 464"/>
            <p:cNvSpPr>
              <a:spLocks noChangeShapeType="1"/>
            </p:cNvSpPr>
            <p:nvPr/>
          </p:nvSpPr>
          <p:spPr bwMode="auto">
            <a:xfrm>
              <a:off x="1248" y="6192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94" name="Line 465"/>
            <p:cNvSpPr>
              <a:spLocks noChangeShapeType="1"/>
            </p:cNvSpPr>
            <p:nvPr/>
          </p:nvSpPr>
          <p:spPr bwMode="auto">
            <a:xfrm>
              <a:off x="1248" y="643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95" name="Line 466"/>
            <p:cNvSpPr>
              <a:spLocks noChangeShapeType="1"/>
            </p:cNvSpPr>
            <p:nvPr/>
          </p:nvSpPr>
          <p:spPr bwMode="auto">
            <a:xfrm>
              <a:off x="1248" y="6581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96" name="Line 467"/>
            <p:cNvSpPr>
              <a:spLocks noChangeShapeType="1"/>
            </p:cNvSpPr>
            <p:nvPr/>
          </p:nvSpPr>
          <p:spPr bwMode="auto">
            <a:xfrm>
              <a:off x="1248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97" name="Line 468"/>
            <p:cNvSpPr>
              <a:spLocks noChangeShapeType="1"/>
            </p:cNvSpPr>
            <p:nvPr/>
          </p:nvSpPr>
          <p:spPr bwMode="auto">
            <a:xfrm>
              <a:off x="1776" y="6192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98" name="Line 469"/>
            <p:cNvSpPr>
              <a:spLocks noChangeShapeType="1"/>
            </p:cNvSpPr>
            <p:nvPr/>
          </p:nvSpPr>
          <p:spPr bwMode="auto">
            <a:xfrm>
              <a:off x="2304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2099" name="Group 470"/>
            <p:cNvGrpSpPr>
              <a:grpSpLocks/>
            </p:cNvGrpSpPr>
            <p:nvPr/>
          </p:nvGrpSpPr>
          <p:grpSpPr bwMode="auto">
            <a:xfrm>
              <a:off x="2304" y="6192"/>
              <a:ext cx="144" cy="96"/>
              <a:chOff x="-480" y="5061"/>
              <a:chExt cx="243" cy="144"/>
            </a:xfrm>
          </p:grpSpPr>
          <p:grpSp>
            <p:nvGrpSpPr>
              <p:cNvPr id="72105" name="Group 471"/>
              <p:cNvGrpSpPr>
                <a:grpSpLocks/>
              </p:cNvGrpSpPr>
              <p:nvPr/>
            </p:nvGrpSpPr>
            <p:grpSpPr bwMode="auto">
              <a:xfrm>
                <a:off x="-381" y="5061"/>
                <a:ext cx="144" cy="144"/>
                <a:chOff x="-341" y="3475"/>
                <a:chExt cx="135" cy="170"/>
              </a:xfrm>
            </p:grpSpPr>
            <p:sp>
              <p:nvSpPr>
                <p:cNvPr id="72107" name="AutoShape 472"/>
                <p:cNvSpPr>
                  <a:spLocks noChangeArrowheads="1"/>
                </p:cNvSpPr>
                <p:nvPr/>
              </p:nvSpPr>
              <p:spPr bwMode="auto">
                <a:xfrm rot="-5400000">
                  <a:off x="-336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2108" name="Rectangle 473"/>
                <p:cNvSpPr>
                  <a:spLocks noChangeArrowheads="1"/>
                </p:cNvSpPr>
                <p:nvPr/>
              </p:nvSpPr>
              <p:spPr bwMode="auto">
                <a:xfrm rot="5400000">
                  <a:off x="-403" y="3537"/>
                  <a:ext cx="170" cy="46"/>
                </a:xfrm>
                <a:prstGeom prst="rect">
                  <a:avLst/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2106" name="Line 474"/>
              <p:cNvSpPr>
                <a:spLocks noChangeShapeType="1"/>
              </p:cNvSpPr>
              <p:nvPr/>
            </p:nvSpPr>
            <p:spPr bwMode="auto">
              <a:xfrm>
                <a:off x="-480" y="513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2100" name="Group 475"/>
            <p:cNvGrpSpPr>
              <a:grpSpLocks/>
            </p:cNvGrpSpPr>
            <p:nvPr/>
          </p:nvGrpSpPr>
          <p:grpSpPr bwMode="auto">
            <a:xfrm>
              <a:off x="2304" y="6336"/>
              <a:ext cx="145" cy="101"/>
              <a:chOff x="-309" y="1296"/>
              <a:chExt cx="145" cy="101"/>
            </a:xfrm>
          </p:grpSpPr>
          <p:grpSp>
            <p:nvGrpSpPr>
              <p:cNvPr id="72101" name="Group 476"/>
              <p:cNvGrpSpPr>
                <a:grpSpLocks/>
              </p:cNvGrpSpPr>
              <p:nvPr/>
            </p:nvGrpSpPr>
            <p:grpSpPr bwMode="auto">
              <a:xfrm flipH="1">
                <a:off x="-240" y="1296"/>
                <a:ext cx="76" cy="101"/>
                <a:chOff x="801" y="4079"/>
                <a:chExt cx="180" cy="360"/>
              </a:xfrm>
            </p:grpSpPr>
            <p:sp>
              <p:nvSpPr>
                <p:cNvPr id="72103" name="Arc 477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104" name="Arc 478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2102" name="Line 479"/>
              <p:cNvSpPr>
                <a:spLocks noChangeShapeType="1"/>
              </p:cNvSpPr>
              <p:nvPr/>
            </p:nvSpPr>
            <p:spPr bwMode="auto">
              <a:xfrm rot="5400000" flipH="1">
                <a:off x="-281" y="1316"/>
                <a:ext cx="0" cy="5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1841" name="Group 480"/>
          <p:cNvGrpSpPr>
            <a:grpSpLocks/>
          </p:cNvGrpSpPr>
          <p:nvPr/>
        </p:nvGrpSpPr>
        <p:grpSpPr bwMode="auto">
          <a:xfrm>
            <a:off x="8699500" y="6096000"/>
            <a:ext cx="1906588" cy="617538"/>
            <a:chOff x="1248" y="6192"/>
            <a:chExt cx="1201" cy="389"/>
          </a:xfrm>
        </p:grpSpPr>
        <p:sp>
          <p:nvSpPr>
            <p:cNvPr id="72071" name="Rectangle 481"/>
            <p:cNvSpPr>
              <a:spLocks noChangeArrowheads="1"/>
            </p:cNvSpPr>
            <p:nvPr/>
          </p:nvSpPr>
          <p:spPr bwMode="auto">
            <a:xfrm>
              <a:off x="1248" y="6438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2072" name="Rectangle 482"/>
            <p:cNvSpPr>
              <a:spLocks noChangeArrowheads="1"/>
            </p:cNvSpPr>
            <p:nvPr/>
          </p:nvSpPr>
          <p:spPr bwMode="auto">
            <a:xfrm>
              <a:off x="1776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С-40 - 6</a:t>
              </a:r>
            </a:p>
          </p:txBody>
        </p:sp>
        <p:sp>
          <p:nvSpPr>
            <p:cNvPr id="72073" name="Rectangle 483"/>
            <p:cNvSpPr>
              <a:spLocks noChangeArrowheads="1"/>
            </p:cNvSpPr>
            <p:nvPr/>
          </p:nvSpPr>
          <p:spPr bwMode="auto">
            <a:xfrm>
              <a:off x="1248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2074" name="Line 484"/>
            <p:cNvSpPr>
              <a:spLocks noChangeShapeType="1"/>
            </p:cNvSpPr>
            <p:nvPr/>
          </p:nvSpPr>
          <p:spPr bwMode="auto">
            <a:xfrm>
              <a:off x="1248" y="6192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75" name="Line 485"/>
            <p:cNvSpPr>
              <a:spLocks noChangeShapeType="1"/>
            </p:cNvSpPr>
            <p:nvPr/>
          </p:nvSpPr>
          <p:spPr bwMode="auto">
            <a:xfrm>
              <a:off x="1248" y="643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76" name="Line 486"/>
            <p:cNvSpPr>
              <a:spLocks noChangeShapeType="1"/>
            </p:cNvSpPr>
            <p:nvPr/>
          </p:nvSpPr>
          <p:spPr bwMode="auto">
            <a:xfrm>
              <a:off x="1248" y="6581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77" name="Line 487"/>
            <p:cNvSpPr>
              <a:spLocks noChangeShapeType="1"/>
            </p:cNvSpPr>
            <p:nvPr/>
          </p:nvSpPr>
          <p:spPr bwMode="auto">
            <a:xfrm>
              <a:off x="1248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78" name="Line 488"/>
            <p:cNvSpPr>
              <a:spLocks noChangeShapeType="1"/>
            </p:cNvSpPr>
            <p:nvPr/>
          </p:nvSpPr>
          <p:spPr bwMode="auto">
            <a:xfrm>
              <a:off x="1776" y="6192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79" name="Line 489"/>
            <p:cNvSpPr>
              <a:spLocks noChangeShapeType="1"/>
            </p:cNvSpPr>
            <p:nvPr/>
          </p:nvSpPr>
          <p:spPr bwMode="auto">
            <a:xfrm>
              <a:off x="2304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2080" name="Group 490"/>
            <p:cNvGrpSpPr>
              <a:grpSpLocks/>
            </p:cNvGrpSpPr>
            <p:nvPr/>
          </p:nvGrpSpPr>
          <p:grpSpPr bwMode="auto">
            <a:xfrm>
              <a:off x="2304" y="6192"/>
              <a:ext cx="144" cy="96"/>
              <a:chOff x="-480" y="5061"/>
              <a:chExt cx="243" cy="144"/>
            </a:xfrm>
          </p:grpSpPr>
          <p:grpSp>
            <p:nvGrpSpPr>
              <p:cNvPr id="72086" name="Group 491"/>
              <p:cNvGrpSpPr>
                <a:grpSpLocks/>
              </p:cNvGrpSpPr>
              <p:nvPr/>
            </p:nvGrpSpPr>
            <p:grpSpPr bwMode="auto">
              <a:xfrm>
                <a:off x="-381" y="5061"/>
                <a:ext cx="144" cy="144"/>
                <a:chOff x="-341" y="3475"/>
                <a:chExt cx="135" cy="170"/>
              </a:xfrm>
            </p:grpSpPr>
            <p:sp>
              <p:nvSpPr>
                <p:cNvPr id="72088" name="AutoShape 492"/>
                <p:cNvSpPr>
                  <a:spLocks noChangeArrowheads="1"/>
                </p:cNvSpPr>
                <p:nvPr/>
              </p:nvSpPr>
              <p:spPr bwMode="auto">
                <a:xfrm rot="-5400000">
                  <a:off x="-336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2089" name="Rectangle 493"/>
                <p:cNvSpPr>
                  <a:spLocks noChangeArrowheads="1"/>
                </p:cNvSpPr>
                <p:nvPr/>
              </p:nvSpPr>
              <p:spPr bwMode="auto">
                <a:xfrm rot="5400000">
                  <a:off x="-403" y="3537"/>
                  <a:ext cx="170" cy="46"/>
                </a:xfrm>
                <a:prstGeom prst="rect">
                  <a:avLst/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2087" name="Line 494"/>
              <p:cNvSpPr>
                <a:spLocks noChangeShapeType="1"/>
              </p:cNvSpPr>
              <p:nvPr/>
            </p:nvSpPr>
            <p:spPr bwMode="auto">
              <a:xfrm>
                <a:off x="-480" y="513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2081" name="Group 495"/>
            <p:cNvGrpSpPr>
              <a:grpSpLocks/>
            </p:cNvGrpSpPr>
            <p:nvPr/>
          </p:nvGrpSpPr>
          <p:grpSpPr bwMode="auto">
            <a:xfrm>
              <a:off x="2304" y="6336"/>
              <a:ext cx="145" cy="101"/>
              <a:chOff x="-309" y="1296"/>
              <a:chExt cx="145" cy="101"/>
            </a:xfrm>
          </p:grpSpPr>
          <p:grpSp>
            <p:nvGrpSpPr>
              <p:cNvPr id="72082" name="Group 496"/>
              <p:cNvGrpSpPr>
                <a:grpSpLocks/>
              </p:cNvGrpSpPr>
              <p:nvPr/>
            </p:nvGrpSpPr>
            <p:grpSpPr bwMode="auto">
              <a:xfrm flipH="1">
                <a:off x="-240" y="1296"/>
                <a:ext cx="76" cy="101"/>
                <a:chOff x="801" y="4079"/>
                <a:chExt cx="180" cy="360"/>
              </a:xfrm>
            </p:grpSpPr>
            <p:sp>
              <p:nvSpPr>
                <p:cNvPr id="72084" name="Arc 497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085" name="Arc 498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2083" name="Line 499"/>
              <p:cNvSpPr>
                <a:spLocks noChangeShapeType="1"/>
              </p:cNvSpPr>
              <p:nvPr/>
            </p:nvSpPr>
            <p:spPr bwMode="auto">
              <a:xfrm rot="5400000" flipH="1">
                <a:off x="-281" y="1316"/>
                <a:ext cx="0" cy="5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1842" name="Group 500"/>
          <p:cNvGrpSpPr>
            <a:grpSpLocks/>
          </p:cNvGrpSpPr>
          <p:nvPr/>
        </p:nvGrpSpPr>
        <p:grpSpPr bwMode="auto">
          <a:xfrm>
            <a:off x="11468100" y="3354388"/>
            <a:ext cx="1144588" cy="1497012"/>
            <a:chOff x="1152" y="6048"/>
            <a:chExt cx="721" cy="944"/>
          </a:xfrm>
        </p:grpSpPr>
        <p:sp>
          <p:nvSpPr>
            <p:cNvPr id="72054" name="Rectangle 501"/>
            <p:cNvSpPr>
              <a:spLocks noChangeArrowheads="1"/>
            </p:cNvSpPr>
            <p:nvPr/>
          </p:nvSpPr>
          <p:spPr bwMode="auto">
            <a:xfrm>
              <a:off x="1152" y="6849"/>
              <a:ext cx="57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2055" name="Rectangle 502"/>
            <p:cNvSpPr>
              <a:spLocks noChangeArrowheads="1"/>
            </p:cNvSpPr>
            <p:nvPr/>
          </p:nvSpPr>
          <p:spPr bwMode="auto">
            <a:xfrm>
              <a:off x="1152" y="6603"/>
              <a:ext cx="576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С-40 - 4</a:t>
              </a:r>
            </a:p>
          </p:txBody>
        </p:sp>
        <p:sp>
          <p:nvSpPr>
            <p:cNvPr id="72056" name="Rectangle 503"/>
            <p:cNvSpPr>
              <a:spLocks noChangeArrowheads="1"/>
            </p:cNvSpPr>
            <p:nvPr/>
          </p:nvSpPr>
          <p:spPr bwMode="auto">
            <a:xfrm>
              <a:off x="1152" y="6048"/>
              <a:ext cx="576" cy="555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2057" name="Line 504"/>
            <p:cNvSpPr>
              <a:spLocks noChangeShapeType="1"/>
            </p:cNvSpPr>
            <p:nvPr/>
          </p:nvSpPr>
          <p:spPr bwMode="auto">
            <a:xfrm>
              <a:off x="1152" y="6048"/>
              <a:ext cx="57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58" name="Line 505"/>
            <p:cNvSpPr>
              <a:spLocks noChangeShapeType="1"/>
            </p:cNvSpPr>
            <p:nvPr/>
          </p:nvSpPr>
          <p:spPr bwMode="auto">
            <a:xfrm>
              <a:off x="1152" y="6603"/>
              <a:ext cx="5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59" name="Line 506"/>
            <p:cNvSpPr>
              <a:spLocks noChangeShapeType="1"/>
            </p:cNvSpPr>
            <p:nvPr/>
          </p:nvSpPr>
          <p:spPr bwMode="auto">
            <a:xfrm>
              <a:off x="1152" y="6849"/>
              <a:ext cx="5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60" name="Line 507"/>
            <p:cNvSpPr>
              <a:spLocks noChangeShapeType="1"/>
            </p:cNvSpPr>
            <p:nvPr/>
          </p:nvSpPr>
          <p:spPr bwMode="auto">
            <a:xfrm>
              <a:off x="1152" y="6992"/>
              <a:ext cx="57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61" name="Line 508"/>
            <p:cNvSpPr>
              <a:spLocks noChangeShapeType="1"/>
            </p:cNvSpPr>
            <p:nvPr/>
          </p:nvSpPr>
          <p:spPr bwMode="auto">
            <a:xfrm>
              <a:off x="1152" y="6048"/>
              <a:ext cx="0" cy="94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62" name="Line 509"/>
            <p:cNvSpPr>
              <a:spLocks noChangeShapeType="1"/>
            </p:cNvSpPr>
            <p:nvPr/>
          </p:nvSpPr>
          <p:spPr bwMode="auto">
            <a:xfrm>
              <a:off x="1728" y="6048"/>
              <a:ext cx="0" cy="94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2063" name="Group 510"/>
            <p:cNvGrpSpPr>
              <a:grpSpLocks/>
            </p:cNvGrpSpPr>
            <p:nvPr/>
          </p:nvGrpSpPr>
          <p:grpSpPr bwMode="auto">
            <a:xfrm>
              <a:off x="1787" y="6624"/>
              <a:ext cx="85" cy="96"/>
              <a:chOff x="-341" y="3475"/>
              <a:chExt cx="135" cy="170"/>
            </a:xfrm>
          </p:grpSpPr>
          <p:sp>
            <p:nvSpPr>
              <p:cNvPr id="72069" name="AutoShape 511"/>
              <p:cNvSpPr>
                <a:spLocks noChangeArrowheads="1"/>
              </p:cNvSpPr>
              <p:nvPr/>
            </p:nvSpPr>
            <p:spPr bwMode="auto">
              <a:xfrm rot="-5400000">
                <a:off x="-336" y="3515"/>
                <a:ext cx="170" cy="90"/>
              </a:xfrm>
              <a:prstGeom prst="triangle">
                <a:avLst>
                  <a:gd name="adj" fmla="val 50000"/>
                </a:avLst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2070" name="Rectangle 512"/>
              <p:cNvSpPr>
                <a:spLocks noChangeArrowheads="1"/>
              </p:cNvSpPr>
              <p:nvPr/>
            </p:nvSpPr>
            <p:spPr bwMode="auto">
              <a:xfrm rot="5400000">
                <a:off x="-403" y="3537"/>
                <a:ext cx="170" cy="46"/>
              </a:xfrm>
              <a:prstGeom prst="rect">
                <a:avLst/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2064" name="Line 513"/>
            <p:cNvSpPr>
              <a:spLocks noChangeShapeType="1"/>
            </p:cNvSpPr>
            <p:nvPr/>
          </p:nvSpPr>
          <p:spPr bwMode="auto">
            <a:xfrm>
              <a:off x="1728" y="6674"/>
              <a:ext cx="5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2065" name="Group 514"/>
            <p:cNvGrpSpPr>
              <a:grpSpLocks/>
            </p:cNvGrpSpPr>
            <p:nvPr/>
          </p:nvGrpSpPr>
          <p:grpSpPr bwMode="auto">
            <a:xfrm flipH="1">
              <a:off x="1797" y="6768"/>
              <a:ext cx="76" cy="101"/>
              <a:chOff x="801" y="4079"/>
              <a:chExt cx="180" cy="360"/>
            </a:xfrm>
          </p:grpSpPr>
          <p:sp>
            <p:nvSpPr>
              <p:cNvPr id="72067" name="Arc 515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68" name="Arc 516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2066" name="Line 517"/>
            <p:cNvSpPr>
              <a:spLocks noChangeShapeType="1"/>
            </p:cNvSpPr>
            <p:nvPr/>
          </p:nvSpPr>
          <p:spPr bwMode="auto">
            <a:xfrm rot="5400000" flipH="1">
              <a:off x="1756" y="6788"/>
              <a:ext cx="0" cy="5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1843" name="Group 518"/>
          <p:cNvGrpSpPr>
            <a:grpSpLocks/>
          </p:cNvGrpSpPr>
          <p:nvPr/>
        </p:nvGrpSpPr>
        <p:grpSpPr bwMode="auto">
          <a:xfrm>
            <a:off x="4510088" y="6958013"/>
            <a:ext cx="1903412" cy="619125"/>
            <a:chOff x="1248" y="6192"/>
            <a:chExt cx="1201" cy="389"/>
          </a:xfrm>
        </p:grpSpPr>
        <p:sp>
          <p:nvSpPr>
            <p:cNvPr id="72035" name="Rectangle 519"/>
            <p:cNvSpPr>
              <a:spLocks noChangeArrowheads="1"/>
            </p:cNvSpPr>
            <p:nvPr/>
          </p:nvSpPr>
          <p:spPr bwMode="auto">
            <a:xfrm>
              <a:off x="1248" y="6438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2036" name="Rectangle 520"/>
            <p:cNvSpPr>
              <a:spLocks noChangeArrowheads="1"/>
            </p:cNvSpPr>
            <p:nvPr/>
          </p:nvSpPr>
          <p:spPr bwMode="auto">
            <a:xfrm>
              <a:off x="1776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С-40 - 3</a:t>
              </a:r>
            </a:p>
          </p:txBody>
        </p:sp>
        <p:sp>
          <p:nvSpPr>
            <p:cNvPr id="72037" name="Rectangle 521"/>
            <p:cNvSpPr>
              <a:spLocks noChangeArrowheads="1"/>
            </p:cNvSpPr>
            <p:nvPr/>
          </p:nvSpPr>
          <p:spPr bwMode="auto">
            <a:xfrm>
              <a:off x="1248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2038" name="Line 522"/>
            <p:cNvSpPr>
              <a:spLocks noChangeShapeType="1"/>
            </p:cNvSpPr>
            <p:nvPr/>
          </p:nvSpPr>
          <p:spPr bwMode="auto">
            <a:xfrm>
              <a:off x="1248" y="6192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39" name="Line 523"/>
            <p:cNvSpPr>
              <a:spLocks noChangeShapeType="1"/>
            </p:cNvSpPr>
            <p:nvPr/>
          </p:nvSpPr>
          <p:spPr bwMode="auto">
            <a:xfrm>
              <a:off x="1248" y="643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40" name="Line 524"/>
            <p:cNvSpPr>
              <a:spLocks noChangeShapeType="1"/>
            </p:cNvSpPr>
            <p:nvPr/>
          </p:nvSpPr>
          <p:spPr bwMode="auto">
            <a:xfrm>
              <a:off x="1248" y="6581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41" name="Line 525"/>
            <p:cNvSpPr>
              <a:spLocks noChangeShapeType="1"/>
            </p:cNvSpPr>
            <p:nvPr/>
          </p:nvSpPr>
          <p:spPr bwMode="auto">
            <a:xfrm>
              <a:off x="1248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42" name="Line 526"/>
            <p:cNvSpPr>
              <a:spLocks noChangeShapeType="1"/>
            </p:cNvSpPr>
            <p:nvPr/>
          </p:nvSpPr>
          <p:spPr bwMode="auto">
            <a:xfrm>
              <a:off x="1776" y="6192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43" name="Line 527"/>
            <p:cNvSpPr>
              <a:spLocks noChangeShapeType="1"/>
            </p:cNvSpPr>
            <p:nvPr/>
          </p:nvSpPr>
          <p:spPr bwMode="auto">
            <a:xfrm>
              <a:off x="2304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2044" name="Group 528"/>
            <p:cNvGrpSpPr>
              <a:grpSpLocks/>
            </p:cNvGrpSpPr>
            <p:nvPr/>
          </p:nvGrpSpPr>
          <p:grpSpPr bwMode="auto">
            <a:xfrm>
              <a:off x="2304" y="6192"/>
              <a:ext cx="144" cy="96"/>
              <a:chOff x="-480" y="5061"/>
              <a:chExt cx="243" cy="144"/>
            </a:xfrm>
          </p:grpSpPr>
          <p:grpSp>
            <p:nvGrpSpPr>
              <p:cNvPr id="72050" name="Group 529"/>
              <p:cNvGrpSpPr>
                <a:grpSpLocks/>
              </p:cNvGrpSpPr>
              <p:nvPr/>
            </p:nvGrpSpPr>
            <p:grpSpPr bwMode="auto">
              <a:xfrm>
                <a:off x="-381" y="5061"/>
                <a:ext cx="144" cy="144"/>
                <a:chOff x="-341" y="3475"/>
                <a:chExt cx="135" cy="170"/>
              </a:xfrm>
            </p:grpSpPr>
            <p:sp>
              <p:nvSpPr>
                <p:cNvPr id="72052" name="AutoShape 530"/>
                <p:cNvSpPr>
                  <a:spLocks noChangeArrowheads="1"/>
                </p:cNvSpPr>
                <p:nvPr/>
              </p:nvSpPr>
              <p:spPr bwMode="auto">
                <a:xfrm rot="-5400000">
                  <a:off x="-336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2053" name="Rectangle 531"/>
                <p:cNvSpPr>
                  <a:spLocks noChangeArrowheads="1"/>
                </p:cNvSpPr>
                <p:nvPr/>
              </p:nvSpPr>
              <p:spPr bwMode="auto">
                <a:xfrm rot="5400000">
                  <a:off x="-403" y="3537"/>
                  <a:ext cx="170" cy="46"/>
                </a:xfrm>
                <a:prstGeom prst="rect">
                  <a:avLst/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2051" name="Line 532"/>
              <p:cNvSpPr>
                <a:spLocks noChangeShapeType="1"/>
              </p:cNvSpPr>
              <p:nvPr/>
            </p:nvSpPr>
            <p:spPr bwMode="auto">
              <a:xfrm>
                <a:off x="-480" y="513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2045" name="Group 533"/>
            <p:cNvGrpSpPr>
              <a:grpSpLocks/>
            </p:cNvGrpSpPr>
            <p:nvPr/>
          </p:nvGrpSpPr>
          <p:grpSpPr bwMode="auto">
            <a:xfrm>
              <a:off x="2304" y="6336"/>
              <a:ext cx="145" cy="101"/>
              <a:chOff x="-309" y="1296"/>
              <a:chExt cx="145" cy="101"/>
            </a:xfrm>
          </p:grpSpPr>
          <p:grpSp>
            <p:nvGrpSpPr>
              <p:cNvPr id="72046" name="Group 534"/>
              <p:cNvGrpSpPr>
                <a:grpSpLocks/>
              </p:cNvGrpSpPr>
              <p:nvPr/>
            </p:nvGrpSpPr>
            <p:grpSpPr bwMode="auto">
              <a:xfrm flipH="1">
                <a:off x="-240" y="1296"/>
                <a:ext cx="76" cy="101"/>
                <a:chOff x="801" y="4079"/>
                <a:chExt cx="180" cy="360"/>
              </a:xfrm>
            </p:grpSpPr>
            <p:sp>
              <p:nvSpPr>
                <p:cNvPr id="72048" name="Arc 535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049" name="Arc 536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2047" name="Line 537"/>
              <p:cNvSpPr>
                <a:spLocks noChangeShapeType="1"/>
              </p:cNvSpPr>
              <p:nvPr/>
            </p:nvSpPr>
            <p:spPr bwMode="auto">
              <a:xfrm rot="5400000" flipH="1">
                <a:off x="-281" y="1316"/>
                <a:ext cx="0" cy="5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1844" name="Group 538"/>
          <p:cNvGrpSpPr>
            <a:grpSpLocks/>
          </p:cNvGrpSpPr>
          <p:nvPr/>
        </p:nvGrpSpPr>
        <p:grpSpPr bwMode="auto">
          <a:xfrm>
            <a:off x="2376488" y="7847013"/>
            <a:ext cx="1903412" cy="619125"/>
            <a:chOff x="1248" y="6192"/>
            <a:chExt cx="1201" cy="389"/>
          </a:xfrm>
        </p:grpSpPr>
        <p:sp>
          <p:nvSpPr>
            <p:cNvPr id="72016" name="Rectangle 539"/>
            <p:cNvSpPr>
              <a:spLocks noChangeArrowheads="1"/>
            </p:cNvSpPr>
            <p:nvPr/>
          </p:nvSpPr>
          <p:spPr bwMode="auto">
            <a:xfrm>
              <a:off x="1248" y="6438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2017" name="Rectangle 540"/>
            <p:cNvSpPr>
              <a:spLocks noChangeArrowheads="1"/>
            </p:cNvSpPr>
            <p:nvPr/>
          </p:nvSpPr>
          <p:spPr bwMode="auto">
            <a:xfrm>
              <a:off x="1776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С-40 - 3</a:t>
              </a:r>
            </a:p>
          </p:txBody>
        </p:sp>
        <p:sp>
          <p:nvSpPr>
            <p:cNvPr id="72018" name="Rectangle 541"/>
            <p:cNvSpPr>
              <a:spLocks noChangeArrowheads="1"/>
            </p:cNvSpPr>
            <p:nvPr/>
          </p:nvSpPr>
          <p:spPr bwMode="auto">
            <a:xfrm>
              <a:off x="1248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2019" name="Line 542"/>
            <p:cNvSpPr>
              <a:spLocks noChangeShapeType="1"/>
            </p:cNvSpPr>
            <p:nvPr/>
          </p:nvSpPr>
          <p:spPr bwMode="auto">
            <a:xfrm>
              <a:off x="1248" y="6192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20" name="Line 543"/>
            <p:cNvSpPr>
              <a:spLocks noChangeShapeType="1"/>
            </p:cNvSpPr>
            <p:nvPr/>
          </p:nvSpPr>
          <p:spPr bwMode="auto">
            <a:xfrm>
              <a:off x="1248" y="643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21" name="Line 544"/>
            <p:cNvSpPr>
              <a:spLocks noChangeShapeType="1"/>
            </p:cNvSpPr>
            <p:nvPr/>
          </p:nvSpPr>
          <p:spPr bwMode="auto">
            <a:xfrm>
              <a:off x="1248" y="6581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22" name="Line 545"/>
            <p:cNvSpPr>
              <a:spLocks noChangeShapeType="1"/>
            </p:cNvSpPr>
            <p:nvPr/>
          </p:nvSpPr>
          <p:spPr bwMode="auto">
            <a:xfrm>
              <a:off x="1248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23" name="Line 546"/>
            <p:cNvSpPr>
              <a:spLocks noChangeShapeType="1"/>
            </p:cNvSpPr>
            <p:nvPr/>
          </p:nvSpPr>
          <p:spPr bwMode="auto">
            <a:xfrm>
              <a:off x="1776" y="6192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24" name="Line 547"/>
            <p:cNvSpPr>
              <a:spLocks noChangeShapeType="1"/>
            </p:cNvSpPr>
            <p:nvPr/>
          </p:nvSpPr>
          <p:spPr bwMode="auto">
            <a:xfrm>
              <a:off x="2304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2025" name="Group 548"/>
            <p:cNvGrpSpPr>
              <a:grpSpLocks/>
            </p:cNvGrpSpPr>
            <p:nvPr/>
          </p:nvGrpSpPr>
          <p:grpSpPr bwMode="auto">
            <a:xfrm>
              <a:off x="2304" y="6192"/>
              <a:ext cx="144" cy="96"/>
              <a:chOff x="-480" y="5061"/>
              <a:chExt cx="243" cy="144"/>
            </a:xfrm>
          </p:grpSpPr>
          <p:grpSp>
            <p:nvGrpSpPr>
              <p:cNvPr id="72031" name="Group 549"/>
              <p:cNvGrpSpPr>
                <a:grpSpLocks/>
              </p:cNvGrpSpPr>
              <p:nvPr/>
            </p:nvGrpSpPr>
            <p:grpSpPr bwMode="auto">
              <a:xfrm>
                <a:off x="-381" y="5061"/>
                <a:ext cx="144" cy="144"/>
                <a:chOff x="-341" y="3475"/>
                <a:chExt cx="135" cy="170"/>
              </a:xfrm>
            </p:grpSpPr>
            <p:sp>
              <p:nvSpPr>
                <p:cNvPr id="72033" name="AutoShape 550"/>
                <p:cNvSpPr>
                  <a:spLocks noChangeArrowheads="1"/>
                </p:cNvSpPr>
                <p:nvPr/>
              </p:nvSpPr>
              <p:spPr bwMode="auto">
                <a:xfrm rot="-5400000">
                  <a:off x="-336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2034" name="Rectangle 551"/>
                <p:cNvSpPr>
                  <a:spLocks noChangeArrowheads="1"/>
                </p:cNvSpPr>
                <p:nvPr/>
              </p:nvSpPr>
              <p:spPr bwMode="auto">
                <a:xfrm rot="5400000">
                  <a:off x="-403" y="3537"/>
                  <a:ext cx="170" cy="46"/>
                </a:xfrm>
                <a:prstGeom prst="rect">
                  <a:avLst/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2032" name="Line 552"/>
              <p:cNvSpPr>
                <a:spLocks noChangeShapeType="1"/>
              </p:cNvSpPr>
              <p:nvPr/>
            </p:nvSpPr>
            <p:spPr bwMode="auto">
              <a:xfrm>
                <a:off x="-480" y="513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2026" name="Group 553"/>
            <p:cNvGrpSpPr>
              <a:grpSpLocks/>
            </p:cNvGrpSpPr>
            <p:nvPr/>
          </p:nvGrpSpPr>
          <p:grpSpPr bwMode="auto">
            <a:xfrm>
              <a:off x="2304" y="6336"/>
              <a:ext cx="145" cy="101"/>
              <a:chOff x="-309" y="1296"/>
              <a:chExt cx="145" cy="101"/>
            </a:xfrm>
          </p:grpSpPr>
          <p:grpSp>
            <p:nvGrpSpPr>
              <p:cNvPr id="72027" name="Group 554"/>
              <p:cNvGrpSpPr>
                <a:grpSpLocks/>
              </p:cNvGrpSpPr>
              <p:nvPr/>
            </p:nvGrpSpPr>
            <p:grpSpPr bwMode="auto">
              <a:xfrm flipH="1">
                <a:off x="-240" y="1296"/>
                <a:ext cx="76" cy="101"/>
                <a:chOff x="801" y="4079"/>
                <a:chExt cx="180" cy="360"/>
              </a:xfrm>
            </p:grpSpPr>
            <p:sp>
              <p:nvSpPr>
                <p:cNvPr id="72029" name="Arc 555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030" name="Arc 556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2028" name="Line 557"/>
              <p:cNvSpPr>
                <a:spLocks noChangeShapeType="1"/>
              </p:cNvSpPr>
              <p:nvPr/>
            </p:nvSpPr>
            <p:spPr bwMode="auto">
              <a:xfrm rot="5400000" flipH="1">
                <a:off x="-281" y="1316"/>
                <a:ext cx="0" cy="5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1845" name="Group 558"/>
          <p:cNvGrpSpPr>
            <a:grpSpLocks/>
          </p:cNvGrpSpPr>
          <p:nvPr/>
        </p:nvGrpSpPr>
        <p:grpSpPr bwMode="auto">
          <a:xfrm>
            <a:off x="242888" y="8712200"/>
            <a:ext cx="1903412" cy="617538"/>
            <a:chOff x="1248" y="6192"/>
            <a:chExt cx="1201" cy="389"/>
          </a:xfrm>
        </p:grpSpPr>
        <p:sp>
          <p:nvSpPr>
            <p:cNvPr id="71997" name="Rectangle 559"/>
            <p:cNvSpPr>
              <a:spLocks noChangeArrowheads="1"/>
            </p:cNvSpPr>
            <p:nvPr/>
          </p:nvSpPr>
          <p:spPr bwMode="auto">
            <a:xfrm>
              <a:off x="1248" y="6438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1998" name="Rectangle 560"/>
            <p:cNvSpPr>
              <a:spLocks noChangeArrowheads="1"/>
            </p:cNvSpPr>
            <p:nvPr/>
          </p:nvSpPr>
          <p:spPr bwMode="auto">
            <a:xfrm>
              <a:off x="1776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С-40 - 2</a:t>
              </a:r>
            </a:p>
          </p:txBody>
        </p:sp>
        <p:sp>
          <p:nvSpPr>
            <p:cNvPr id="71999" name="Rectangle 561"/>
            <p:cNvSpPr>
              <a:spLocks noChangeArrowheads="1"/>
            </p:cNvSpPr>
            <p:nvPr/>
          </p:nvSpPr>
          <p:spPr bwMode="auto">
            <a:xfrm>
              <a:off x="1248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2000" name="Line 562"/>
            <p:cNvSpPr>
              <a:spLocks noChangeShapeType="1"/>
            </p:cNvSpPr>
            <p:nvPr/>
          </p:nvSpPr>
          <p:spPr bwMode="auto">
            <a:xfrm>
              <a:off x="1248" y="6192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01" name="Line 563"/>
            <p:cNvSpPr>
              <a:spLocks noChangeShapeType="1"/>
            </p:cNvSpPr>
            <p:nvPr/>
          </p:nvSpPr>
          <p:spPr bwMode="auto">
            <a:xfrm>
              <a:off x="1248" y="643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02" name="Line 564"/>
            <p:cNvSpPr>
              <a:spLocks noChangeShapeType="1"/>
            </p:cNvSpPr>
            <p:nvPr/>
          </p:nvSpPr>
          <p:spPr bwMode="auto">
            <a:xfrm>
              <a:off x="1248" y="6581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03" name="Line 565"/>
            <p:cNvSpPr>
              <a:spLocks noChangeShapeType="1"/>
            </p:cNvSpPr>
            <p:nvPr/>
          </p:nvSpPr>
          <p:spPr bwMode="auto">
            <a:xfrm>
              <a:off x="1248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04" name="Line 566"/>
            <p:cNvSpPr>
              <a:spLocks noChangeShapeType="1"/>
            </p:cNvSpPr>
            <p:nvPr/>
          </p:nvSpPr>
          <p:spPr bwMode="auto">
            <a:xfrm>
              <a:off x="1776" y="6192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05" name="Line 567"/>
            <p:cNvSpPr>
              <a:spLocks noChangeShapeType="1"/>
            </p:cNvSpPr>
            <p:nvPr/>
          </p:nvSpPr>
          <p:spPr bwMode="auto">
            <a:xfrm>
              <a:off x="2304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2006" name="Group 568"/>
            <p:cNvGrpSpPr>
              <a:grpSpLocks/>
            </p:cNvGrpSpPr>
            <p:nvPr/>
          </p:nvGrpSpPr>
          <p:grpSpPr bwMode="auto">
            <a:xfrm>
              <a:off x="2304" y="6192"/>
              <a:ext cx="144" cy="96"/>
              <a:chOff x="-480" y="5061"/>
              <a:chExt cx="243" cy="144"/>
            </a:xfrm>
          </p:grpSpPr>
          <p:grpSp>
            <p:nvGrpSpPr>
              <p:cNvPr id="72012" name="Group 569"/>
              <p:cNvGrpSpPr>
                <a:grpSpLocks/>
              </p:cNvGrpSpPr>
              <p:nvPr/>
            </p:nvGrpSpPr>
            <p:grpSpPr bwMode="auto">
              <a:xfrm>
                <a:off x="-381" y="5061"/>
                <a:ext cx="144" cy="144"/>
                <a:chOff x="-341" y="3475"/>
                <a:chExt cx="135" cy="170"/>
              </a:xfrm>
            </p:grpSpPr>
            <p:sp>
              <p:nvSpPr>
                <p:cNvPr id="72014" name="AutoShape 570"/>
                <p:cNvSpPr>
                  <a:spLocks noChangeArrowheads="1"/>
                </p:cNvSpPr>
                <p:nvPr/>
              </p:nvSpPr>
              <p:spPr bwMode="auto">
                <a:xfrm rot="-5400000">
                  <a:off x="-336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2015" name="Rectangle 571"/>
                <p:cNvSpPr>
                  <a:spLocks noChangeArrowheads="1"/>
                </p:cNvSpPr>
                <p:nvPr/>
              </p:nvSpPr>
              <p:spPr bwMode="auto">
                <a:xfrm rot="5400000">
                  <a:off x="-403" y="3537"/>
                  <a:ext cx="170" cy="46"/>
                </a:xfrm>
                <a:prstGeom prst="rect">
                  <a:avLst/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2013" name="Line 572"/>
              <p:cNvSpPr>
                <a:spLocks noChangeShapeType="1"/>
              </p:cNvSpPr>
              <p:nvPr/>
            </p:nvSpPr>
            <p:spPr bwMode="auto">
              <a:xfrm>
                <a:off x="-480" y="513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2007" name="Group 573"/>
            <p:cNvGrpSpPr>
              <a:grpSpLocks/>
            </p:cNvGrpSpPr>
            <p:nvPr/>
          </p:nvGrpSpPr>
          <p:grpSpPr bwMode="auto">
            <a:xfrm>
              <a:off x="2304" y="6336"/>
              <a:ext cx="145" cy="101"/>
              <a:chOff x="-309" y="1296"/>
              <a:chExt cx="145" cy="101"/>
            </a:xfrm>
          </p:grpSpPr>
          <p:grpSp>
            <p:nvGrpSpPr>
              <p:cNvPr id="72008" name="Group 574"/>
              <p:cNvGrpSpPr>
                <a:grpSpLocks/>
              </p:cNvGrpSpPr>
              <p:nvPr/>
            </p:nvGrpSpPr>
            <p:grpSpPr bwMode="auto">
              <a:xfrm flipH="1">
                <a:off x="-240" y="1296"/>
                <a:ext cx="76" cy="101"/>
                <a:chOff x="801" y="4079"/>
                <a:chExt cx="180" cy="360"/>
              </a:xfrm>
            </p:grpSpPr>
            <p:sp>
              <p:nvSpPr>
                <p:cNvPr id="72010" name="Arc 575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011" name="Arc 576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2009" name="Line 577"/>
              <p:cNvSpPr>
                <a:spLocks noChangeShapeType="1"/>
              </p:cNvSpPr>
              <p:nvPr/>
            </p:nvSpPr>
            <p:spPr bwMode="auto">
              <a:xfrm rot="5400000" flipH="1">
                <a:off x="-281" y="1316"/>
                <a:ext cx="0" cy="5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1846" name="Group 578"/>
          <p:cNvGrpSpPr>
            <a:grpSpLocks/>
          </p:cNvGrpSpPr>
          <p:nvPr/>
        </p:nvGrpSpPr>
        <p:grpSpPr bwMode="auto">
          <a:xfrm>
            <a:off x="10261600" y="3378200"/>
            <a:ext cx="1144588" cy="1498600"/>
            <a:chOff x="1152" y="6048"/>
            <a:chExt cx="721" cy="944"/>
          </a:xfrm>
        </p:grpSpPr>
        <p:sp>
          <p:nvSpPr>
            <p:cNvPr id="71980" name="Rectangle 579"/>
            <p:cNvSpPr>
              <a:spLocks noChangeArrowheads="1"/>
            </p:cNvSpPr>
            <p:nvPr/>
          </p:nvSpPr>
          <p:spPr bwMode="auto">
            <a:xfrm>
              <a:off x="1152" y="6849"/>
              <a:ext cx="57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1981" name="Rectangle 580"/>
            <p:cNvSpPr>
              <a:spLocks noChangeArrowheads="1"/>
            </p:cNvSpPr>
            <p:nvPr/>
          </p:nvSpPr>
          <p:spPr bwMode="auto">
            <a:xfrm>
              <a:off x="1152" y="6603"/>
              <a:ext cx="576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С-40 - 3</a:t>
              </a:r>
            </a:p>
          </p:txBody>
        </p:sp>
        <p:sp>
          <p:nvSpPr>
            <p:cNvPr id="71982" name="Rectangle 581"/>
            <p:cNvSpPr>
              <a:spLocks noChangeArrowheads="1"/>
            </p:cNvSpPr>
            <p:nvPr/>
          </p:nvSpPr>
          <p:spPr bwMode="auto">
            <a:xfrm>
              <a:off x="1152" y="6048"/>
              <a:ext cx="576" cy="555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1983" name="Line 582"/>
            <p:cNvSpPr>
              <a:spLocks noChangeShapeType="1"/>
            </p:cNvSpPr>
            <p:nvPr/>
          </p:nvSpPr>
          <p:spPr bwMode="auto">
            <a:xfrm>
              <a:off x="1152" y="6048"/>
              <a:ext cx="57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84" name="Line 583"/>
            <p:cNvSpPr>
              <a:spLocks noChangeShapeType="1"/>
            </p:cNvSpPr>
            <p:nvPr/>
          </p:nvSpPr>
          <p:spPr bwMode="auto">
            <a:xfrm>
              <a:off x="1152" y="6603"/>
              <a:ext cx="5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85" name="Line 584"/>
            <p:cNvSpPr>
              <a:spLocks noChangeShapeType="1"/>
            </p:cNvSpPr>
            <p:nvPr/>
          </p:nvSpPr>
          <p:spPr bwMode="auto">
            <a:xfrm>
              <a:off x="1152" y="6849"/>
              <a:ext cx="5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86" name="Line 585"/>
            <p:cNvSpPr>
              <a:spLocks noChangeShapeType="1"/>
            </p:cNvSpPr>
            <p:nvPr/>
          </p:nvSpPr>
          <p:spPr bwMode="auto">
            <a:xfrm>
              <a:off x="1152" y="6992"/>
              <a:ext cx="57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87" name="Line 586"/>
            <p:cNvSpPr>
              <a:spLocks noChangeShapeType="1"/>
            </p:cNvSpPr>
            <p:nvPr/>
          </p:nvSpPr>
          <p:spPr bwMode="auto">
            <a:xfrm>
              <a:off x="1152" y="6048"/>
              <a:ext cx="0" cy="94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88" name="Line 587"/>
            <p:cNvSpPr>
              <a:spLocks noChangeShapeType="1"/>
            </p:cNvSpPr>
            <p:nvPr/>
          </p:nvSpPr>
          <p:spPr bwMode="auto">
            <a:xfrm>
              <a:off x="1728" y="6048"/>
              <a:ext cx="0" cy="94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1989" name="Group 588"/>
            <p:cNvGrpSpPr>
              <a:grpSpLocks/>
            </p:cNvGrpSpPr>
            <p:nvPr/>
          </p:nvGrpSpPr>
          <p:grpSpPr bwMode="auto">
            <a:xfrm>
              <a:off x="1787" y="6624"/>
              <a:ext cx="85" cy="96"/>
              <a:chOff x="-341" y="3475"/>
              <a:chExt cx="135" cy="170"/>
            </a:xfrm>
          </p:grpSpPr>
          <p:sp>
            <p:nvSpPr>
              <p:cNvPr id="71995" name="AutoShape 589"/>
              <p:cNvSpPr>
                <a:spLocks noChangeArrowheads="1"/>
              </p:cNvSpPr>
              <p:nvPr/>
            </p:nvSpPr>
            <p:spPr bwMode="auto">
              <a:xfrm rot="-5400000">
                <a:off x="-336" y="3515"/>
                <a:ext cx="170" cy="90"/>
              </a:xfrm>
              <a:prstGeom prst="triangle">
                <a:avLst>
                  <a:gd name="adj" fmla="val 50000"/>
                </a:avLst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1996" name="Rectangle 590"/>
              <p:cNvSpPr>
                <a:spLocks noChangeArrowheads="1"/>
              </p:cNvSpPr>
              <p:nvPr/>
            </p:nvSpPr>
            <p:spPr bwMode="auto">
              <a:xfrm rot="5400000">
                <a:off x="-403" y="3537"/>
                <a:ext cx="170" cy="46"/>
              </a:xfrm>
              <a:prstGeom prst="rect">
                <a:avLst/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1990" name="Line 591"/>
            <p:cNvSpPr>
              <a:spLocks noChangeShapeType="1"/>
            </p:cNvSpPr>
            <p:nvPr/>
          </p:nvSpPr>
          <p:spPr bwMode="auto">
            <a:xfrm>
              <a:off x="1728" y="6674"/>
              <a:ext cx="5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1991" name="Group 592"/>
            <p:cNvGrpSpPr>
              <a:grpSpLocks/>
            </p:cNvGrpSpPr>
            <p:nvPr/>
          </p:nvGrpSpPr>
          <p:grpSpPr bwMode="auto">
            <a:xfrm flipH="1">
              <a:off x="1797" y="6768"/>
              <a:ext cx="76" cy="101"/>
              <a:chOff x="801" y="4079"/>
              <a:chExt cx="180" cy="360"/>
            </a:xfrm>
          </p:grpSpPr>
          <p:sp>
            <p:nvSpPr>
              <p:cNvPr id="71993" name="Arc 593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994" name="Arc 594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1992" name="Line 595"/>
            <p:cNvSpPr>
              <a:spLocks noChangeShapeType="1"/>
            </p:cNvSpPr>
            <p:nvPr/>
          </p:nvSpPr>
          <p:spPr bwMode="auto">
            <a:xfrm rot="5400000" flipH="1">
              <a:off x="1756" y="6788"/>
              <a:ext cx="0" cy="5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1847" name="Group 596"/>
          <p:cNvGrpSpPr>
            <a:grpSpLocks/>
          </p:cNvGrpSpPr>
          <p:nvPr/>
        </p:nvGrpSpPr>
        <p:grpSpPr bwMode="auto">
          <a:xfrm>
            <a:off x="8699500" y="6921500"/>
            <a:ext cx="1906588" cy="617538"/>
            <a:chOff x="1248" y="6192"/>
            <a:chExt cx="1201" cy="389"/>
          </a:xfrm>
        </p:grpSpPr>
        <p:sp>
          <p:nvSpPr>
            <p:cNvPr id="71961" name="Rectangle 597"/>
            <p:cNvSpPr>
              <a:spLocks noChangeArrowheads="1"/>
            </p:cNvSpPr>
            <p:nvPr/>
          </p:nvSpPr>
          <p:spPr bwMode="auto">
            <a:xfrm>
              <a:off x="1248" y="6438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1962" name="Rectangle 598"/>
            <p:cNvSpPr>
              <a:spLocks noChangeArrowheads="1"/>
            </p:cNvSpPr>
            <p:nvPr/>
          </p:nvSpPr>
          <p:spPr bwMode="auto">
            <a:xfrm>
              <a:off x="1776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С-40 - 6</a:t>
              </a:r>
            </a:p>
          </p:txBody>
        </p:sp>
        <p:sp>
          <p:nvSpPr>
            <p:cNvPr id="71963" name="Rectangle 599"/>
            <p:cNvSpPr>
              <a:spLocks noChangeArrowheads="1"/>
            </p:cNvSpPr>
            <p:nvPr/>
          </p:nvSpPr>
          <p:spPr bwMode="auto">
            <a:xfrm>
              <a:off x="1248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1964" name="Line 600"/>
            <p:cNvSpPr>
              <a:spLocks noChangeShapeType="1"/>
            </p:cNvSpPr>
            <p:nvPr/>
          </p:nvSpPr>
          <p:spPr bwMode="auto">
            <a:xfrm>
              <a:off x="1248" y="6192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65" name="Line 601"/>
            <p:cNvSpPr>
              <a:spLocks noChangeShapeType="1"/>
            </p:cNvSpPr>
            <p:nvPr/>
          </p:nvSpPr>
          <p:spPr bwMode="auto">
            <a:xfrm>
              <a:off x="1248" y="643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66" name="Line 602"/>
            <p:cNvSpPr>
              <a:spLocks noChangeShapeType="1"/>
            </p:cNvSpPr>
            <p:nvPr/>
          </p:nvSpPr>
          <p:spPr bwMode="auto">
            <a:xfrm>
              <a:off x="1248" y="6581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67" name="Line 603"/>
            <p:cNvSpPr>
              <a:spLocks noChangeShapeType="1"/>
            </p:cNvSpPr>
            <p:nvPr/>
          </p:nvSpPr>
          <p:spPr bwMode="auto">
            <a:xfrm>
              <a:off x="1248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68" name="Line 604"/>
            <p:cNvSpPr>
              <a:spLocks noChangeShapeType="1"/>
            </p:cNvSpPr>
            <p:nvPr/>
          </p:nvSpPr>
          <p:spPr bwMode="auto">
            <a:xfrm>
              <a:off x="1776" y="6192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69" name="Line 605"/>
            <p:cNvSpPr>
              <a:spLocks noChangeShapeType="1"/>
            </p:cNvSpPr>
            <p:nvPr/>
          </p:nvSpPr>
          <p:spPr bwMode="auto">
            <a:xfrm>
              <a:off x="2304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1970" name="Group 606"/>
            <p:cNvGrpSpPr>
              <a:grpSpLocks/>
            </p:cNvGrpSpPr>
            <p:nvPr/>
          </p:nvGrpSpPr>
          <p:grpSpPr bwMode="auto">
            <a:xfrm>
              <a:off x="2304" y="6192"/>
              <a:ext cx="144" cy="96"/>
              <a:chOff x="-480" y="5061"/>
              <a:chExt cx="243" cy="144"/>
            </a:xfrm>
          </p:grpSpPr>
          <p:grpSp>
            <p:nvGrpSpPr>
              <p:cNvPr id="71976" name="Group 607"/>
              <p:cNvGrpSpPr>
                <a:grpSpLocks/>
              </p:cNvGrpSpPr>
              <p:nvPr/>
            </p:nvGrpSpPr>
            <p:grpSpPr bwMode="auto">
              <a:xfrm>
                <a:off x="-381" y="5061"/>
                <a:ext cx="144" cy="144"/>
                <a:chOff x="-341" y="3475"/>
                <a:chExt cx="135" cy="170"/>
              </a:xfrm>
            </p:grpSpPr>
            <p:sp>
              <p:nvSpPr>
                <p:cNvPr id="71978" name="AutoShape 608"/>
                <p:cNvSpPr>
                  <a:spLocks noChangeArrowheads="1"/>
                </p:cNvSpPr>
                <p:nvPr/>
              </p:nvSpPr>
              <p:spPr bwMode="auto">
                <a:xfrm rot="-5400000">
                  <a:off x="-336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1979" name="Rectangle 609"/>
                <p:cNvSpPr>
                  <a:spLocks noChangeArrowheads="1"/>
                </p:cNvSpPr>
                <p:nvPr/>
              </p:nvSpPr>
              <p:spPr bwMode="auto">
                <a:xfrm rot="5400000">
                  <a:off x="-403" y="3537"/>
                  <a:ext cx="170" cy="46"/>
                </a:xfrm>
                <a:prstGeom prst="rect">
                  <a:avLst/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1977" name="Line 610"/>
              <p:cNvSpPr>
                <a:spLocks noChangeShapeType="1"/>
              </p:cNvSpPr>
              <p:nvPr/>
            </p:nvSpPr>
            <p:spPr bwMode="auto">
              <a:xfrm>
                <a:off x="-480" y="513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1971" name="Group 611"/>
            <p:cNvGrpSpPr>
              <a:grpSpLocks/>
            </p:cNvGrpSpPr>
            <p:nvPr/>
          </p:nvGrpSpPr>
          <p:grpSpPr bwMode="auto">
            <a:xfrm>
              <a:off x="2304" y="6336"/>
              <a:ext cx="145" cy="101"/>
              <a:chOff x="-309" y="1296"/>
              <a:chExt cx="145" cy="101"/>
            </a:xfrm>
          </p:grpSpPr>
          <p:grpSp>
            <p:nvGrpSpPr>
              <p:cNvPr id="71972" name="Group 612"/>
              <p:cNvGrpSpPr>
                <a:grpSpLocks/>
              </p:cNvGrpSpPr>
              <p:nvPr/>
            </p:nvGrpSpPr>
            <p:grpSpPr bwMode="auto">
              <a:xfrm flipH="1">
                <a:off x="-240" y="1296"/>
                <a:ext cx="76" cy="101"/>
                <a:chOff x="801" y="4079"/>
                <a:chExt cx="180" cy="360"/>
              </a:xfrm>
            </p:grpSpPr>
            <p:sp>
              <p:nvSpPr>
                <p:cNvPr id="71974" name="Arc 613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1975" name="Arc 614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1973" name="Line 615"/>
              <p:cNvSpPr>
                <a:spLocks noChangeShapeType="1"/>
              </p:cNvSpPr>
              <p:nvPr/>
            </p:nvSpPr>
            <p:spPr bwMode="auto">
              <a:xfrm rot="5400000" flipH="1">
                <a:off x="-281" y="1316"/>
                <a:ext cx="0" cy="5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1848" name="Group 616"/>
          <p:cNvGrpSpPr>
            <a:grpSpLocks/>
          </p:cNvGrpSpPr>
          <p:nvPr/>
        </p:nvGrpSpPr>
        <p:grpSpPr bwMode="auto">
          <a:xfrm>
            <a:off x="9043988" y="3378200"/>
            <a:ext cx="1144587" cy="1498600"/>
            <a:chOff x="1152" y="6048"/>
            <a:chExt cx="721" cy="944"/>
          </a:xfrm>
        </p:grpSpPr>
        <p:sp>
          <p:nvSpPr>
            <p:cNvPr id="71944" name="Rectangle 617"/>
            <p:cNvSpPr>
              <a:spLocks noChangeArrowheads="1"/>
            </p:cNvSpPr>
            <p:nvPr/>
          </p:nvSpPr>
          <p:spPr bwMode="auto">
            <a:xfrm>
              <a:off x="1152" y="6849"/>
              <a:ext cx="57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1945" name="Rectangle 618"/>
            <p:cNvSpPr>
              <a:spLocks noChangeArrowheads="1"/>
            </p:cNvSpPr>
            <p:nvPr/>
          </p:nvSpPr>
          <p:spPr bwMode="auto">
            <a:xfrm>
              <a:off x="1152" y="6603"/>
              <a:ext cx="576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С-40 - 6</a:t>
              </a:r>
            </a:p>
          </p:txBody>
        </p:sp>
        <p:sp>
          <p:nvSpPr>
            <p:cNvPr id="71946" name="Rectangle 619"/>
            <p:cNvSpPr>
              <a:spLocks noChangeArrowheads="1"/>
            </p:cNvSpPr>
            <p:nvPr/>
          </p:nvSpPr>
          <p:spPr bwMode="auto">
            <a:xfrm>
              <a:off x="1152" y="6048"/>
              <a:ext cx="576" cy="555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1947" name="Line 620"/>
            <p:cNvSpPr>
              <a:spLocks noChangeShapeType="1"/>
            </p:cNvSpPr>
            <p:nvPr/>
          </p:nvSpPr>
          <p:spPr bwMode="auto">
            <a:xfrm>
              <a:off x="1152" y="6048"/>
              <a:ext cx="57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48" name="Line 621"/>
            <p:cNvSpPr>
              <a:spLocks noChangeShapeType="1"/>
            </p:cNvSpPr>
            <p:nvPr/>
          </p:nvSpPr>
          <p:spPr bwMode="auto">
            <a:xfrm>
              <a:off x="1152" y="6603"/>
              <a:ext cx="5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49" name="Line 622"/>
            <p:cNvSpPr>
              <a:spLocks noChangeShapeType="1"/>
            </p:cNvSpPr>
            <p:nvPr/>
          </p:nvSpPr>
          <p:spPr bwMode="auto">
            <a:xfrm>
              <a:off x="1152" y="6849"/>
              <a:ext cx="5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50" name="Line 623"/>
            <p:cNvSpPr>
              <a:spLocks noChangeShapeType="1"/>
            </p:cNvSpPr>
            <p:nvPr/>
          </p:nvSpPr>
          <p:spPr bwMode="auto">
            <a:xfrm>
              <a:off x="1152" y="6992"/>
              <a:ext cx="57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51" name="Line 624"/>
            <p:cNvSpPr>
              <a:spLocks noChangeShapeType="1"/>
            </p:cNvSpPr>
            <p:nvPr/>
          </p:nvSpPr>
          <p:spPr bwMode="auto">
            <a:xfrm>
              <a:off x="1152" y="6048"/>
              <a:ext cx="0" cy="94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52" name="Line 625"/>
            <p:cNvSpPr>
              <a:spLocks noChangeShapeType="1"/>
            </p:cNvSpPr>
            <p:nvPr/>
          </p:nvSpPr>
          <p:spPr bwMode="auto">
            <a:xfrm>
              <a:off x="1728" y="6048"/>
              <a:ext cx="0" cy="94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1953" name="Group 626"/>
            <p:cNvGrpSpPr>
              <a:grpSpLocks/>
            </p:cNvGrpSpPr>
            <p:nvPr/>
          </p:nvGrpSpPr>
          <p:grpSpPr bwMode="auto">
            <a:xfrm>
              <a:off x="1787" y="6624"/>
              <a:ext cx="85" cy="96"/>
              <a:chOff x="-341" y="3475"/>
              <a:chExt cx="135" cy="170"/>
            </a:xfrm>
          </p:grpSpPr>
          <p:sp>
            <p:nvSpPr>
              <p:cNvPr id="71959" name="AutoShape 627"/>
              <p:cNvSpPr>
                <a:spLocks noChangeArrowheads="1"/>
              </p:cNvSpPr>
              <p:nvPr/>
            </p:nvSpPr>
            <p:spPr bwMode="auto">
              <a:xfrm rot="-5400000">
                <a:off x="-336" y="3515"/>
                <a:ext cx="170" cy="90"/>
              </a:xfrm>
              <a:prstGeom prst="triangle">
                <a:avLst>
                  <a:gd name="adj" fmla="val 50000"/>
                </a:avLst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1960" name="Rectangle 628"/>
              <p:cNvSpPr>
                <a:spLocks noChangeArrowheads="1"/>
              </p:cNvSpPr>
              <p:nvPr/>
            </p:nvSpPr>
            <p:spPr bwMode="auto">
              <a:xfrm rot="5400000">
                <a:off x="-403" y="3537"/>
                <a:ext cx="170" cy="46"/>
              </a:xfrm>
              <a:prstGeom prst="rect">
                <a:avLst/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1954" name="Line 629"/>
            <p:cNvSpPr>
              <a:spLocks noChangeShapeType="1"/>
            </p:cNvSpPr>
            <p:nvPr/>
          </p:nvSpPr>
          <p:spPr bwMode="auto">
            <a:xfrm>
              <a:off x="1728" y="6674"/>
              <a:ext cx="5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1955" name="Group 630"/>
            <p:cNvGrpSpPr>
              <a:grpSpLocks/>
            </p:cNvGrpSpPr>
            <p:nvPr/>
          </p:nvGrpSpPr>
          <p:grpSpPr bwMode="auto">
            <a:xfrm flipH="1">
              <a:off x="1797" y="6768"/>
              <a:ext cx="76" cy="101"/>
              <a:chOff x="801" y="4079"/>
              <a:chExt cx="180" cy="360"/>
            </a:xfrm>
          </p:grpSpPr>
          <p:sp>
            <p:nvSpPr>
              <p:cNvPr id="71957" name="Arc 631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958" name="Arc 632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1956" name="Line 633"/>
            <p:cNvSpPr>
              <a:spLocks noChangeShapeType="1"/>
            </p:cNvSpPr>
            <p:nvPr/>
          </p:nvSpPr>
          <p:spPr bwMode="auto">
            <a:xfrm rot="5400000" flipH="1">
              <a:off x="1756" y="6788"/>
              <a:ext cx="0" cy="5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1849" name="Group 634"/>
          <p:cNvGrpSpPr>
            <a:grpSpLocks/>
          </p:cNvGrpSpPr>
          <p:nvPr/>
        </p:nvGrpSpPr>
        <p:grpSpPr bwMode="auto">
          <a:xfrm>
            <a:off x="6643688" y="6110288"/>
            <a:ext cx="1903412" cy="614362"/>
            <a:chOff x="1248" y="6192"/>
            <a:chExt cx="1201" cy="389"/>
          </a:xfrm>
        </p:grpSpPr>
        <p:sp>
          <p:nvSpPr>
            <p:cNvPr id="71925" name="Rectangle 635"/>
            <p:cNvSpPr>
              <a:spLocks noChangeArrowheads="1"/>
            </p:cNvSpPr>
            <p:nvPr/>
          </p:nvSpPr>
          <p:spPr bwMode="auto">
            <a:xfrm>
              <a:off x="1248" y="6438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Дозор                  Ракета</a:t>
              </a:r>
            </a:p>
          </p:txBody>
        </p:sp>
        <p:sp>
          <p:nvSpPr>
            <p:cNvPr id="71926" name="Rectangle 636"/>
            <p:cNvSpPr>
              <a:spLocks noChangeArrowheads="1"/>
            </p:cNvSpPr>
            <p:nvPr/>
          </p:nvSpPr>
          <p:spPr bwMode="auto">
            <a:xfrm>
              <a:off x="1776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С-40 - 3</a:t>
              </a:r>
            </a:p>
          </p:txBody>
        </p:sp>
        <p:sp>
          <p:nvSpPr>
            <p:cNvPr id="71927" name="Rectangle 637"/>
            <p:cNvSpPr>
              <a:spLocks noChangeArrowheads="1"/>
            </p:cNvSpPr>
            <p:nvPr/>
          </p:nvSpPr>
          <p:spPr bwMode="auto">
            <a:xfrm>
              <a:off x="1248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1928" name="Line 638"/>
            <p:cNvSpPr>
              <a:spLocks noChangeShapeType="1"/>
            </p:cNvSpPr>
            <p:nvPr/>
          </p:nvSpPr>
          <p:spPr bwMode="auto">
            <a:xfrm>
              <a:off x="1248" y="6192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29" name="Line 639"/>
            <p:cNvSpPr>
              <a:spLocks noChangeShapeType="1"/>
            </p:cNvSpPr>
            <p:nvPr/>
          </p:nvSpPr>
          <p:spPr bwMode="auto">
            <a:xfrm>
              <a:off x="1248" y="643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30" name="Line 640"/>
            <p:cNvSpPr>
              <a:spLocks noChangeShapeType="1"/>
            </p:cNvSpPr>
            <p:nvPr/>
          </p:nvSpPr>
          <p:spPr bwMode="auto">
            <a:xfrm>
              <a:off x="1248" y="6581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31" name="Line 641"/>
            <p:cNvSpPr>
              <a:spLocks noChangeShapeType="1"/>
            </p:cNvSpPr>
            <p:nvPr/>
          </p:nvSpPr>
          <p:spPr bwMode="auto">
            <a:xfrm>
              <a:off x="1248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32" name="Line 642"/>
            <p:cNvSpPr>
              <a:spLocks noChangeShapeType="1"/>
            </p:cNvSpPr>
            <p:nvPr/>
          </p:nvSpPr>
          <p:spPr bwMode="auto">
            <a:xfrm>
              <a:off x="1776" y="6192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33" name="Line 643"/>
            <p:cNvSpPr>
              <a:spLocks noChangeShapeType="1"/>
            </p:cNvSpPr>
            <p:nvPr/>
          </p:nvSpPr>
          <p:spPr bwMode="auto">
            <a:xfrm>
              <a:off x="2304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1934" name="Group 644"/>
            <p:cNvGrpSpPr>
              <a:grpSpLocks/>
            </p:cNvGrpSpPr>
            <p:nvPr/>
          </p:nvGrpSpPr>
          <p:grpSpPr bwMode="auto">
            <a:xfrm>
              <a:off x="2304" y="6192"/>
              <a:ext cx="144" cy="96"/>
              <a:chOff x="-480" y="5061"/>
              <a:chExt cx="243" cy="144"/>
            </a:xfrm>
          </p:grpSpPr>
          <p:grpSp>
            <p:nvGrpSpPr>
              <p:cNvPr id="71940" name="Group 645"/>
              <p:cNvGrpSpPr>
                <a:grpSpLocks/>
              </p:cNvGrpSpPr>
              <p:nvPr/>
            </p:nvGrpSpPr>
            <p:grpSpPr bwMode="auto">
              <a:xfrm>
                <a:off x="-381" y="5061"/>
                <a:ext cx="144" cy="144"/>
                <a:chOff x="-341" y="3475"/>
                <a:chExt cx="135" cy="170"/>
              </a:xfrm>
            </p:grpSpPr>
            <p:sp>
              <p:nvSpPr>
                <p:cNvPr id="71942" name="AutoShape 646"/>
                <p:cNvSpPr>
                  <a:spLocks noChangeArrowheads="1"/>
                </p:cNvSpPr>
                <p:nvPr/>
              </p:nvSpPr>
              <p:spPr bwMode="auto">
                <a:xfrm rot="-5400000">
                  <a:off x="-336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1943" name="Rectangle 647"/>
                <p:cNvSpPr>
                  <a:spLocks noChangeArrowheads="1"/>
                </p:cNvSpPr>
                <p:nvPr/>
              </p:nvSpPr>
              <p:spPr bwMode="auto">
                <a:xfrm rot="5400000">
                  <a:off x="-403" y="3537"/>
                  <a:ext cx="170" cy="46"/>
                </a:xfrm>
                <a:prstGeom prst="rect">
                  <a:avLst/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1941" name="Line 648"/>
              <p:cNvSpPr>
                <a:spLocks noChangeShapeType="1"/>
              </p:cNvSpPr>
              <p:nvPr/>
            </p:nvSpPr>
            <p:spPr bwMode="auto">
              <a:xfrm>
                <a:off x="-480" y="513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1935" name="Group 649"/>
            <p:cNvGrpSpPr>
              <a:grpSpLocks/>
            </p:cNvGrpSpPr>
            <p:nvPr/>
          </p:nvGrpSpPr>
          <p:grpSpPr bwMode="auto">
            <a:xfrm>
              <a:off x="2304" y="6336"/>
              <a:ext cx="145" cy="101"/>
              <a:chOff x="-309" y="1296"/>
              <a:chExt cx="145" cy="101"/>
            </a:xfrm>
          </p:grpSpPr>
          <p:grpSp>
            <p:nvGrpSpPr>
              <p:cNvPr id="71936" name="Group 650"/>
              <p:cNvGrpSpPr>
                <a:grpSpLocks/>
              </p:cNvGrpSpPr>
              <p:nvPr/>
            </p:nvGrpSpPr>
            <p:grpSpPr bwMode="auto">
              <a:xfrm flipH="1">
                <a:off x="-240" y="1296"/>
                <a:ext cx="76" cy="101"/>
                <a:chOff x="801" y="4079"/>
                <a:chExt cx="180" cy="360"/>
              </a:xfrm>
            </p:grpSpPr>
            <p:sp>
              <p:nvSpPr>
                <p:cNvPr id="71938" name="Arc 651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1939" name="Arc 652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1937" name="Line 653"/>
              <p:cNvSpPr>
                <a:spLocks noChangeShapeType="1"/>
              </p:cNvSpPr>
              <p:nvPr/>
            </p:nvSpPr>
            <p:spPr bwMode="auto">
              <a:xfrm rot="5400000" flipH="1">
                <a:off x="-281" y="1316"/>
                <a:ext cx="0" cy="5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71850" name="Line 654"/>
          <p:cNvSpPr>
            <a:spLocks noChangeShapeType="1"/>
          </p:cNvSpPr>
          <p:nvPr/>
        </p:nvSpPr>
        <p:spPr bwMode="auto">
          <a:xfrm>
            <a:off x="7480300" y="6477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71851" name="Group 655"/>
          <p:cNvGrpSpPr>
            <a:grpSpLocks/>
          </p:cNvGrpSpPr>
          <p:nvPr/>
        </p:nvGrpSpPr>
        <p:grpSpPr bwMode="auto">
          <a:xfrm>
            <a:off x="2362200" y="8724900"/>
            <a:ext cx="1906588" cy="619125"/>
            <a:chOff x="1248" y="6192"/>
            <a:chExt cx="1201" cy="389"/>
          </a:xfrm>
        </p:grpSpPr>
        <p:sp>
          <p:nvSpPr>
            <p:cNvPr id="71906" name="Rectangle 656"/>
            <p:cNvSpPr>
              <a:spLocks noChangeArrowheads="1"/>
            </p:cNvSpPr>
            <p:nvPr/>
          </p:nvSpPr>
          <p:spPr bwMode="auto">
            <a:xfrm>
              <a:off x="1248" y="6438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1907" name="Rectangle 657"/>
            <p:cNvSpPr>
              <a:spLocks noChangeArrowheads="1"/>
            </p:cNvSpPr>
            <p:nvPr/>
          </p:nvSpPr>
          <p:spPr bwMode="auto">
            <a:xfrm>
              <a:off x="1776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С-40 - 3</a:t>
              </a:r>
            </a:p>
          </p:txBody>
        </p:sp>
        <p:sp>
          <p:nvSpPr>
            <p:cNvPr id="71908" name="Rectangle 658"/>
            <p:cNvSpPr>
              <a:spLocks noChangeArrowheads="1"/>
            </p:cNvSpPr>
            <p:nvPr/>
          </p:nvSpPr>
          <p:spPr bwMode="auto">
            <a:xfrm>
              <a:off x="1248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1909" name="Line 659"/>
            <p:cNvSpPr>
              <a:spLocks noChangeShapeType="1"/>
            </p:cNvSpPr>
            <p:nvPr/>
          </p:nvSpPr>
          <p:spPr bwMode="auto">
            <a:xfrm>
              <a:off x="1248" y="6192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10" name="Line 660"/>
            <p:cNvSpPr>
              <a:spLocks noChangeShapeType="1"/>
            </p:cNvSpPr>
            <p:nvPr/>
          </p:nvSpPr>
          <p:spPr bwMode="auto">
            <a:xfrm>
              <a:off x="1248" y="643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11" name="Line 661"/>
            <p:cNvSpPr>
              <a:spLocks noChangeShapeType="1"/>
            </p:cNvSpPr>
            <p:nvPr/>
          </p:nvSpPr>
          <p:spPr bwMode="auto">
            <a:xfrm>
              <a:off x="1248" y="6581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12" name="Line 662"/>
            <p:cNvSpPr>
              <a:spLocks noChangeShapeType="1"/>
            </p:cNvSpPr>
            <p:nvPr/>
          </p:nvSpPr>
          <p:spPr bwMode="auto">
            <a:xfrm>
              <a:off x="1248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13" name="Line 663"/>
            <p:cNvSpPr>
              <a:spLocks noChangeShapeType="1"/>
            </p:cNvSpPr>
            <p:nvPr/>
          </p:nvSpPr>
          <p:spPr bwMode="auto">
            <a:xfrm>
              <a:off x="1776" y="6192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14" name="Line 664"/>
            <p:cNvSpPr>
              <a:spLocks noChangeShapeType="1"/>
            </p:cNvSpPr>
            <p:nvPr/>
          </p:nvSpPr>
          <p:spPr bwMode="auto">
            <a:xfrm>
              <a:off x="2304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1915" name="Group 665"/>
            <p:cNvGrpSpPr>
              <a:grpSpLocks/>
            </p:cNvGrpSpPr>
            <p:nvPr/>
          </p:nvGrpSpPr>
          <p:grpSpPr bwMode="auto">
            <a:xfrm>
              <a:off x="2304" y="6192"/>
              <a:ext cx="144" cy="96"/>
              <a:chOff x="-480" y="5061"/>
              <a:chExt cx="243" cy="144"/>
            </a:xfrm>
          </p:grpSpPr>
          <p:grpSp>
            <p:nvGrpSpPr>
              <p:cNvPr id="71921" name="Group 666"/>
              <p:cNvGrpSpPr>
                <a:grpSpLocks/>
              </p:cNvGrpSpPr>
              <p:nvPr/>
            </p:nvGrpSpPr>
            <p:grpSpPr bwMode="auto">
              <a:xfrm>
                <a:off x="-381" y="5061"/>
                <a:ext cx="144" cy="144"/>
                <a:chOff x="-341" y="3475"/>
                <a:chExt cx="135" cy="170"/>
              </a:xfrm>
            </p:grpSpPr>
            <p:sp>
              <p:nvSpPr>
                <p:cNvPr id="71923" name="AutoShape 667"/>
                <p:cNvSpPr>
                  <a:spLocks noChangeArrowheads="1"/>
                </p:cNvSpPr>
                <p:nvPr/>
              </p:nvSpPr>
              <p:spPr bwMode="auto">
                <a:xfrm rot="-5400000">
                  <a:off x="-336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1924" name="Rectangle 668"/>
                <p:cNvSpPr>
                  <a:spLocks noChangeArrowheads="1"/>
                </p:cNvSpPr>
                <p:nvPr/>
              </p:nvSpPr>
              <p:spPr bwMode="auto">
                <a:xfrm rot="5400000">
                  <a:off x="-403" y="3537"/>
                  <a:ext cx="170" cy="46"/>
                </a:xfrm>
                <a:prstGeom prst="rect">
                  <a:avLst/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1922" name="Line 669"/>
              <p:cNvSpPr>
                <a:spLocks noChangeShapeType="1"/>
              </p:cNvSpPr>
              <p:nvPr/>
            </p:nvSpPr>
            <p:spPr bwMode="auto">
              <a:xfrm>
                <a:off x="-480" y="513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1916" name="Group 670"/>
            <p:cNvGrpSpPr>
              <a:grpSpLocks/>
            </p:cNvGrpSpPr>
            <p:nvPr/>
          </p:nvGrpSpPr>
          <p:grpSpPr bwMode="auto">
            <a:xfrm>
              <a:off x="2304" y="6336"/>
              <a:ext cx="145" cy="101"/>
              <a:chOff x="-309" y="1296"/>
              <a:chExt cx="145" cy="101"/>
            </a:xfrm>
          </p:grpSpPr>
          <p:grpSp>
            <p:nvGrpSpPr>
              <p:cNvPr id="71917" name="Group 671"/>
              <p:cNvGrpSpPr>
                <a:grpSpLocks/>
              </p:cNvGrpSpPr>
              <p:nvPr/>
            </p:nvGrpSpPr>
            <p:grpSpPr bwMode="auto">
              <a:xfrm flipH="1">
                <a:off x="-240" y="1296"/>
                <a:ext cx="76" cy="101"/>
                <a:chOff x="801" y="4079"/>
                <a:chExt cx="180" cy="360"/>
              </a:xfrm>
            </p:grpSpPr>
            <p:sp>
              <p:nvSpPr>
                <p:cNvPr id="71919" name="Arc 672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1920" name="Arc 673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1918" name="Line 674"/>
              <p:cNvSpPr>
                <a:spLocks noChangeShapeType="1"/>
              </p:cNvSpPr>
              <p:nvPr/>
            </p:nvSpPr>
            <p:spPr bwMode="auto">
              <a:xfrm rot="5400000" flipH="1">
                <a:off x="-281" y="1316"/>
                <a:ext cx="0" cy="5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1852" name="Group 675"/>
          <p:cNvGrpSpPr>
            <a:grpSpLocks/>
          </p:cNvGrpSpPr>
          <p:nvPr/>
        </p:nvGrpSpPr>
        <p:grpSpPr bwMode="auto">
          <a:xfrm>
            <a:off x="2335213" y="6172200"/>
            <a:ext cx="1908175" cy="617538"/>
            <a:chOff x="1248" y="6192"/>
            <a:chExt cx="1201" cy="389"/>
          </a:xfrm>
        </p:grpSpPr>
        <p:sp>
          <p:nvSpPr>
            <p:cNvPr id="71887" name="Rectangle 676"/>
            <p:cNvSpPr>
              <a:spLocks noChangeArrowheads="1"/>
            </p:cNvSpPr>
            <p:nvPr/>
          </p:nvSpPr>
          <p:spPr bwMode="auto">
            <a:xfrm>
              <a:off x="1248" y="6438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1888" name="Rectangle 677"/>
            <p:cNvSpPr>
              <a:spLocks noChangeArrowheads="1"/>
            </p:cNvSpPr>
            <p:nvPr/>
          </p:nvSpPr>
          <p:spPr bwMode="auto">
            <a:xfrm>
              <a:off x="1776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С-40 - 2</a:t>
              </a:r>
            </a:p>
          </p:txBody>
        </p:sp>
        <p:sp>
          <p:nvSpPr>
            <p:cNvPr id="71889" name="Rectangle 678"/>
            <p:cNvSpPr>
              <a:spLocks noChangeArrowheads="1"/>
            </p:cNvSpPr>
            <p:nvPr/>
          </p:nvSpPr>
          <p:spPr bwMode="auto">
            <a:xfrm>
              <a:off x="1248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1890" name="Line 679"/>
            <p:cNvSpPr>
              <a:spLocks noChangeShapeType="1"/>
            </p:cNvSpPr>
            <p:nvPr/>
          </p:nvSpPr>
          <p:spPr bwMode="auto">
            <a:xfrm>
              <a:off x="1248" y="6192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91" name="Line 680"/>
            <p:cNvSpPr>
              <a:spLocks noChangeShapeType="1"/>
            </p:cNvSpPr>
            <p:nvPr/>
          </p:nvSpPr>
          <p:spPr bwMode="auto">
            <a:xfrm>
              <a:off x="1248" y="643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92" name="Line 681"/>
            <p:cNvSpPr>
              <a:spLocks noChangeShapeType="1"/>
            </p:cNvSpPr>
            <p:nvPr/>
          </p:nvSpPr>
          <p:spPr bwMode="auto">
            <a:xfrm>
              <a:off x="1248" y="6581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93" name="Line 682"/>
            <p:cNvSpPr>
              <a:spLocks noChangeShapeType="1"/>
            </p:cNvSpPr>
            <p:nvPr/>
          </p:nvSpPr>
          <p:spPr bwMode="auto">
            <a:xfrm>
              <a:off x="1248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94" name="Line 683"/>
            <p:cNvSpPr>
              <a:spLocks noChangeShapeType="1"/>
            </p:cNvSpPr>
            <p:nvPr/>
          </p:nvSpPr>
          <p:spPr bwMode="auto">
            <a:xfrm>
              <a:off x="1776" y="6192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95" name="Line 684"/>
            <p:cNvSpPr>
              <a:spLocks noChangeShapeType="1"/>
            </p:cNvSpPr>
            <p:nvPr/>
          </p:nvSpPr>
          <p:spPr bwMode="auto">
            <a:xfrm>
              <a:off x="2304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1896" name="Group 685"/>
            <p:cNvGrpSpPr>
              <a:grpSpLocks/>
            </p:cNvGrpSpPr>
            <p:nvPr/>
          </p:nvGrpSpPr>
          <p:grpSpPr bwMode="auto">
            <a:xfrm>
              <a:off x="2304" y="6192"/>
              <a:ext cx="144" cy="96"/>
              <a:chOff x="-480" y="5061"/>
              <a:chExt cx="243" cy="144"/>
            </a:xfrm>
          </p:grpSpPr>
          <p:grpSp>
            <p:nvGrpSpPr>
              <p:cNvPr id="71902" name="Group 686"/>
              <p:cNvGrpSpPr>
                <a:grpSpLocks/>
              </p:cNvGrpSpPr>
              <p:nvPr/>
            </p:nvGrpSpPr>
            <p:grpSpPr bwMode="auto">
              <a:xfrm>
                <a:off x="-381" y="5061"/>
                <a:ext cx="144" cy="144"/>
                <a:chOff x="-341" y="3475"/>
                <a:chExt cx="135" cy="170"/>
              </a:xfrm>
            </p:grpSpPr>
            <p:sp>
              <p:nvSpPr>
                <p:cNvPr id="71904" name="AutoShape 687"/>
                <p:cNvSpPr>
                  <a:spLocks noChangeArrowheads="1"/>
                </p:cNvSpPr>
                <p:nvPr/>
              </p:nvSpPr>
              <p:spPr bwMode="auto">
                <a:xfrm rot="-5400000">
                  <a:off x="-336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1905" name="Rectangle 688"/>
                <p:cNvSpPr>
                  <a:spLocks noChangeArrowheads="1"/>
                </p:cNvSpPr>
                <p:nvPr/>
              </p:nvSpPr>
              <p:spPr bwMode="auto">
                <a:xfrm rot="5400000">
                  <a:off x="-403" y="3537"/>
                  <a:ext cx="170" cy="46"/>
                </a:xfrm>
                <a:prstGeom prst="rect">
                  <a:avLst/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1903" name="Line 689"/>
              <p:cNvSpPr>
                <a:spLocks noChangeShapeType="1"/>
              </p:cNvSpPr>
              <p:nvPr/>
            </p:nvSpPr>
            <p:spPr bwMode="auto">
              <a:xfrm>
                <a:off x="-480" y="513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1897" name="Group 690"/>
            <p:cNvGrpSpPr>
              <a:grpSpLocks/>
            </p:cNvGrpSpPr>
            <p:nvPr/>
          </p:nvGrpSpPr>
          <p:grpSpPr bwMode="auto">
            <a:xfrm>
              <a:off x="2304" y="6336"/>
              <a:ext cx="145" cy="101"/>
              <a:chOff x="-309" y="1296"/>
              <a:chExt cx="145" cy="101"/>
            </a:xfrm>
          </p:grpSpPr>
          <p:grpSp>
            <p:nvGrpSpPr>
              <p:cNvPr id="71898" name="Group 691"/>
              <p:cNvGrpSpPr>
                <a:grpSpLocks/>
              </p:cNvGrpSpPr>
              <p:nvPr/>
            </p:nvGrpSpPr>
            <p:grpSpPr bwMode="auto">
              <a:xfrm flipH="1">
                <a:off x="-240" y="1296"/>
                <a:ext cx="76" cy="101"/>
                <a:chOff x="801" y="4079"/>
                <a:chExt cx="180" cy="360"/>
              </a:xfrm>
            </p:grpSpPr>
            <p:sp>
              <p:nvSpPr>
                <p:cNvPr id="71900" name="Arc 692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1901" name="Arc 693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1899" name="Line 694"/>
              <p:cNvSpPr>
                <a:spLocks noChangeShapeType="1"/>
              </p:cNvSpPr>
              <p:nvPr/>
            </p:nvSpPr>
            <p:spPr bwMode="auto">
              <a:xfrm rot="5400000" flipH="1">
                <a:off x="-281" y="1316"/>
                <a:ext cx="0" cy="5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1853" name="Group 695"/>
          <p:cNvGrpSpPr>
            <a:grpSpLocks/>
          </p:cNvGrpSpPr>
          <p:nvPr/>
        </p:nvGrpSpPr>
        <p:grpSpPr bwMode="auto">
          <a:xfrm>
            <a:off x="8712200" y="7747000"/>
            <a:ext cx="1906588" cy="619125"/>
            <a:chOff x="1248" y="6192"/>
            <a:chExt cx="1201" cy="389"/>
          </a:xfrm>
        </p:grpSpPr>
        <p:sp>
          <p:nvSpPr>
            <p:cNvPr id="71868" name="Rectangle 696"/>
            <p:cNvSpPr>
              <a:spLocks noChangeArrowheads="1"/>
            </p:cNvSpPr>
            <p:nvPr/>
          </p:nvSpPr>
          <p:spPr bwMode="auto">
            <a:xfrm>
              <a:off x="1248" y="6438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1869" name="Rectangle 697"/>
            <p:cNvSpPr>
              <a:spLocks noChangeArrowheads="1"/>
            </p:cNvSpPr>
            <p:nvPr/>
          </p:nvSpPr>
          <p:spPr bwMode="auto">
            <a:xfrm>
              <a:off x="1776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С-40 - 2</a:t>
              </a:r>
            </a:p>
          </p:txBody>
        </p:sp>
        <p:sp>
          <p:nvSpPr>
            <p:cNvPr id="71870" name="Rectangle 698"/>
            <p:cNvSpPr>
              <a:spLocks noChangeArrowheads="1"/>
            </p:cNvSpPr>
            <p:nvPr/>
          </p:nvSpPr>
          <p:spPr bwMode="auto">
            <a:xfrm>
              <a:off x="1248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1871" name="Line 699"/>
            <p:cNvSpPr>
              <a:spLocks noChangeShapeType="1"/>
            </p:cNvSpPr>
            <p:nvPr/>
          </p:nvSpPr>
          <p:spPr bwMode="auto">
            <a:xfrm>
              <a:off x="1248" y="6192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72" name="Line 700"/>
            <p:cNvSpPr>
              <a:spLocks noChangeShapeType="1"/>
            </p:cNvSpPr>
            <p:nvPr/>
          </p:nvSpPr>
          <p:spPr bwMode="auto">
            <a:xfrm>
              <a:off x="1248" y="643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73" name="Line 701"/>
            <p:cNvSpPr>
              <a:spLocks noChangeShapeType="1"/>
            </p:cNvSpPr>
            <p:nvPr/>
          </p:nvSpPr>
          <p:spPr bwMode="auto">
            <a:xfrm>
              <a:off x="1248" y="6581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74" name="Line 702"/>
            <p:cNvSpPr>
              <a:spLocks noChangeShapeType="1"/>
            </p:cNvSpPr>
            <p:nvPr/>
          </p:nvSpPr>
          <p:spPr bwMode="auto">
            <a:xfrm>
              <a:off x="1248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75" name="Line 703"/>
            <p:cNvSpPr>
              <a:spLocks noChangeShapeType="1"/>
            </p:cNvSpPr>
            <p:nvPr/>
          </p:nvSpPr>
          <p:spPr bwMode="auto">
            <a:xfrm>
              <a:off x="1776" y="6192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76" name="Line 704"/>
            <p:cNvSpPr>
              <a:spLocks noChangeShapeType="1"/>
            </p:cNvSpPr>
            <p:nvPr/>
          </p:nvSpPr>
          <p:spPr bwMode="auto">
            <a:xfrm>
              <a:off x="2304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1877" name="Group 705"/>
            <p:cNvGrpSpPr>
              <a:grpSpLocks/>
            </p:cNvGrpSpPr>
            <p:nvPr/>
          </p:nvGrpSpPr>
          <p:grpSpPr bwMode="auto">
            <a:xfrm>
              <a:off x="2304" y="6192"/>
              <a:ext cx="144" cy="96"/>
              <a:chOff x="-480" y="5061"/>
              <a:chExt cx="243" cy="144"/>
            </a:xfrm>
          </p:grpSpPr>
          <p:grpSp>
            <p:nvGrpSpPr>
              <p:cNvPr id="71883" name="Group 706"/>
              <p:cNvGrpSpPr>
                <a:grpSpLocks/>
              </p:cNvGrpSpPr>
              <p:nvPr/>
            </p:nvGrpSpPr>
            <p:grpSpPr bwMode="auto">
              <a:xfrm>
                <a:off x="-381" y="5061"/>
                <a:ext cx="144" cy="144"/>
                <a:chOff x="-341" y="3475"/>
                <a:chExt cx="135" cy="170"/>
              </a:xfrm>
            </p:grpSpPr>
            <p:sp>
              <p:nvSpPr>
                <p:cNvPr id="71885" name="AutoShape 707"/>
                <p:cNvSpPr>
                  <a:spLocks noChangeArrowheads="1"/>
                </p:cNvSpPr>
                <p:nvPr/>
              </p:nvSpPr>
              <p:spPr bwMode="auto">
                <a:xfrm rot="-5400000">
                  <a:off x="-336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1886" name="Rectangle 708"/>
                <p:cNvSpPr>
                  <a:spLocks noChangeArrowheads="1"/>
                </p:cNvSpPr>
                <p:nvPr/>
              </p:nvSpPr>
              <p:spPr bwMode="auto">
                <a:xfrm rot="5400000">
                  <a:off x="-403" y="3537"/>
                  <a:ext cx="170" cy="46"/>
                </a:xfrm>
                <a:prstGeom prst="rect">
                  <a:avLst/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1884" name="Line 709"/>
              <p:cNvSpPr>
                <a:spLocks noChangeShapeType="1"/>
              </p:cNvSpPr>
              <p:nvPr/>
            </p:nvSpPr>
            <p:spPr bwMode="auto">
              <a:xfrm>
                <a:off x="-480" y="513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1878" name="Group 710"/>
            <p:cNvGrpSpPr>
              <a:grpSpLocks/>
            </p:cNvGrpSpPr>
            <p:nvPr/>
          </p:nvGrpSpPr>
          <p:grpSpPr bwMode="auto">
            <a:xfrm>
              <a:off x="2304" y="6336"/>
              <a:ext cx="145" cy="101"/>
              <a:chOff x="-309" y="1296"/>
              <a:chExt cx="145" cy="101"/>
            </a:xfrm>
          </p:grpSpPr>
          <p:grpSp>
            <p:nvGrpSpPr>
              <p:cNvPr id="71879" name="Group 711"/>
              <p:cNvGrpSpPr>
                <a:grpSpLocks/>
              </p:cNvGrpSpPr>
              <p:nvPr/>
            </p:nvGrpSpPr>
            <p:grpSpPr bwMode="auto">
              <a:xfrm flipH="1">
                <a:off x="-240" y="1296"/>
                <a:ext cx="76" cy="101"/>
                <a:chOff x="801" y="4079"/>
                <a:chExt cx="180" cy="360"/>
              </a:xfrm>
            </p:grpSpPr>
            <p:sp>
              <p:nvSpPr>
                <p:cNvPr id="71881" name="Arc 712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1882" name="Arc 713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1880" name="Line 714"/>
              <p:cNvSpPr>
                <a:spLocks noChangeShapeType="1"/>
              </p:cNvSpPr>
              <p:nvPr/>
            </p:nvSpPr>
            <p:spPr bwMode="auto">
              <a:xfrm rot="5400000" flipH="1">
                <a:off x="-281" y="1316"/>
                <a:ext cx="0" cy="5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71854" name="Text Box 715"/>
          <p:cNvSpPr txBox="1">
            <a:spLocks noChangeArrowheads="1"/>
          </p:cNvSpPr>
          <p:nvPr/>
        </p:nvSpPr>
        <p:spPr bwMode="auto">
          <a:xfrm>
            <a:off x="2462213" y="3071813"/>
            <a:ext cx="584200" cy="2413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lIns="89648" tIns="44785" rIns="89648" bIns="44785">
            <a:spAutoFit/>
          </a:bodyPr>
          <a:lstStyle/>
          <a:p>
            <a:pPr defTabSz="1279525"/>
            <a:r>
              <a:rPr lang="ru-RU" sz="1000" b="1">
                <a:latin typeface="Times New Roman" pitchFamily="18" charset="0"/>
              </a:rPr>
              <a:t>Бердск</a:t>
            </a:r>
          </a:p>
        </p:txBody>
      </p:sp>
      <p:sp>
        <p:nvSpPr>
          <p:cNvPr id="71855" name="Text Box 716"/>
          <p:cNvSpPr txBox="1">
            <a:spLocks noChangeArrowheads="1"/>
          </p:cNvSpPr>
          <p:nvPr/>
        </p:nvSpPr>
        <p:spPr bwMode="auto">
          <a:xfrm>
            <a:off x="1071563" y="3071813"/>
            <a:ext cx="938212" cy="2413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lIns="89648" tIns="44785" rIns="89648" bIns="44785">
            <a:spAutoFit/>
          </a:bodyPr>
          <a:lstStyle/>
          <a:p>
            <a:pPr defTabSz="1279525"/>
            <a:r>
              <a:rPr lang="ru-RU" sz="1000" b="1">
                <a:latin typeface="Times New Roman" pitchFamily="18" charset="0"/>
              </a:rPr>
              <a:t>Новосибирск</a:t>
            </a:r>
          </a:p>
        </p:txBody>
      </p:sp>
      <p:grpSp>
        <p:nvGrpSpPr>
          <p:cNvPr id="71856" name="Group 717"/>
          <p:cNvGrpSpPr>
            <a:grpSpLocks/>
          </p:cNvGrpSpPr>
          <p:nvPr/>
        </p:nvGrpSpPr>
        <p:grpSpPr bwMode="auto">
          <a:xfrm>
            <a:off x="2298700" y="3378200"/>
            <a:ext cx="1144588" cy="1271588"/>
            <a:chOff x="1536" y="6192"/>
            <a:chExt cx="720" cy="801"/>
          </a:xfrm>
        </p:grpSpPr>
        <p:sp>
          <p:nvSpPr>
            <p:cNvPr id="71857" name="Rectangle 718"/>
            <p:cNvSpPr>
              <a:spLocks noChangeArrowheads="1"/>
            </p:cNvSpPr>
            <p:nvPr/>
          </p:nvSpPr>
          <p:spPr bwMode="auto">
            <a:xfrm>
              <a:off x="1536" y="6850"/>
              <a:ext cx="57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1858" name="Rectangle 719"/>
            <p:cNvSpPr>
              <a:spLocks noChangeArrowheads="1"/>
            </p:cNvSpPr>
            <p:nvPr/>
          </p:nvSpPr>
          <p:spPr bwMode="auto">
            <a:xfrm>
              <a:off x="1536" y="6192"/>
              <a:ext cx="576" cy="658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48" tIns="44785" rIns="89648" bIns="44785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1859" name="Line 720"/>
            <p:cNvSpPr>
              <a:spLocks noChangeShapeType="1"/>
            </p:cNvSpPr>
            <p:nvPr/>
          </p:nvSpPr>
          <p:spPr bwMode="auto">
            <a:xfrm>
              <a:off x="1536" y="6192"/>
              <a:ext cx="57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60" name="Line 721"/>
            <p:cNvSpPr>
              <a:spLocks noChangeShapeType="1"/>
            </p:cNvSpPr>
            <p:nvPr/>
          </p:nvSpPr>
          <p:spPr bwMode="auto">
            <a:xfrm>
              <a:off x="1536" y="6850"/>
              <a:ext cx="5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61" name="Line 722"/>
            <p:cNvSpPr>
              <a:spLocks noChangeShapeType="1"/>
            </p:cNvSpPr>
            <p:nvPr/>
          </p:nvSpPr>
          <p:spPr bwMode="auto">
            <a:xfrm>
              <a:off x="1536" y="6993"/>
              <a:ext cx="57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62" name="Line 723"/>
            <p:cNvSpPr>
              <a:spLocks noChangeShapeType="1"/>
            </p:cNvSpPr>
            <p:nvPr/>
          </p:nvSpPr>
          <p:spPr bwMode="auto">
            <a:xfrm>
              <a:off x="1536" y="6192"/>
              <a:ext cx="0" cy="801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63" name="Line 724"/>
            <p:cNvSpPr>
              <a:spLocks noChangeShapeType="1"/>
            </p:cNvSpPr>
            <p:nvPr/>
          </p:nvSpPr>
          <p:spPr bwMode="auto">
            <a:xfrm>
              <a:off x="2112" y="6192"/>
              <a:ext cx="0" cy="801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1864" name="Group 725"/>
            <p:cNvGrpSpPr>
              <a:grpSpLocks/>
            </p:cNvGrpSpPr>
            <p:nvPr/>
          </p:nvGrpSpPr>
          <p:grpSpPr bwMode="auto">
            <a:xfrm>
              <a:off x="2171" y="6432"/>
              <a:ext cx="85" cy="96"/>
              <a:chOff x="-341" y="3475"/>
              <a:chExt cx="135" cy="170"/>
            </a:xfrm>
          </p:grpSpPr>
          <p:sp>
            <p:nvSpPr>
              <p:cNvPr id="71866" name="AutoShape 726"/>
              <p:cNvSpPr>
                <a:spLocks noChangeArrowheads="1"/>
              </p:cNvSpPr>
              <p:nvPr/>
            </p:nvSpPr>
            <p:spPr bwMode="auto">
              <a:xfrm rot="-5400000">
                <a:off x="-336" y="3515"/>
                <a:ext cx="170" cy="90"/>
              </a:xfrm>
              <a:prstGeom prst="triangle">
                <a:avLst>
                  <a:gd name="adj" fmla="val 50000"/>
                </a:avLst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1867" name="Rectangle 727"/>
              <p:cNvSpPr>
                <a:spLocks noChangeArrowheads="1"/>
              </p:cNvSpPr>
              <p:nvPr/>
            </p:nvSpPr>
            <p:spPr bwMode="auto">
              <a:xfrm rot="5400000">
                <a:off x="-403" y="3537"/>
                <a:ext cx="170" cy="46"/>
              </a:xfrm>
              <a:prstGeom prst="rect">
                <a:avLst/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1865" name="Line 728"/>
            <p:cNvSpPr>
              <a:spLocks noChangeShapeType="1"/>
            </p:cNvSpPr>
            <p:nvPr/>
          </p:nvSpPr>
          <p:spPr bwMode="auto">
            <a:xfrm>
              <a:off x="2112" y="6482"/>
              <a:ext cx="5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6" name="Text Box 2"/>
          <p:cNvSpPr txBox="1">
            <a:spLocks noChangeArrowheads="1"/>
          </p:cNvSpPr>
          <p:nvPr/>
        </p:nvSpPr>
        <p:spPr bwMode="auto">
          <a:xfrm>
            <a:off x="0" y="0"/>
            <a:ext cx="12801600" cy="690563"/>
          </a:xfrm>
          <a:prstGeom prst="rect">
            <a:avLst/>
          </a:prstGeom>
          <a:gradFill rotWithShape="1">
            <a:gsLst>
              <a:gs pos="0">
                <a:srgbClr val="BCBCBC"/>
              </a:gs>
              <a:gs pos="35001">
                <a:srgbClr val="D0D0D0"/>
              </a:gs>
              <a:gs pos="100000">
                <a:srgbClr val="EDEDED"/>
              </a:gs>
            </a:gsLst>
            <a:lin ang="16200000" scaled="1"/>
          </a:gradFill>
          <a:ln w="9525" algn="ctr">
            <a:noFill/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316" tIns="45658" rIns="91316" bIns="45658" anchor="ctr"/>
          <a:lstStyle/>
          <a:p>
            <a:pPr algn="ctr" defTabSz="1277938" eaLnBrk="0" hangingPunct="0">
              <a:lnSpc>
                <a:spcPct val="80000"/>
              </a:lnSpc>
              <a:defRPr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СХЕМА                                               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 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algn="ctr" defTabSz="1277938" eaLnBrk="0" hangingPunct="0">
              <a:lnSpc>
                <a:spcPct val="80000"/>
              </a:lnSpc>
              <a:defRPr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ОРГАНИЗАЦИИ ОПОВЕЩЕНИЯ НАСЕЛЕНИЯ</a:t>
            </a:r>
          </a:p>
        </p:txBody>
      </p:sp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9412288" y="715963"/>
            <a:ext cx="19732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28" tIns="45664" rIns="91328" bIns="45664">
            <a:spAutoFit/>
          </a:bodyPr>
          <a:lstStyle/>
          <a:p>
            <a:pPr defTabSz="1279525"/>
            <a:r>
              <a:rPr lang="ru-RU" sz="1000" b="1">
                <a:cs typeface="Arial" charset="0"/>
              </a:rPr>
              <a:t>ОД ГУ МЧС России по НСО</a:t>
            </a:r>
          </a:p>
        </p:txBody>
      </p:sp>
      <p:graphicFrame>
        <p:nvGraphicFramePr>
          <p:cNvPr id="586863" name="Group 111"/>
          <p:cNvGraphicFramePr>
            <a:graphicFrameLocks noGrp="1"/>
          </p:cNvGraphicFramePr>
          <p:nvPr/>
        </p:nvGraphicFramePr>
        <p:xfrm>
          <a:off x="7847013" y="1262063"/>
          <a:ext cx="611187" cy="393700"/>
        </p:xfrm>
        <a:graphic>
          <a:graphicData uri="http://schemas.openxmlformats.org/drawingml/2006/table">
            <a:tbl>
              <a:tblPr/>
              <a:tblGrid>
                <a:gridCol w="611187"/>
              </a:tblGrid>
              <a:tr h="393700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П-166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ЦО</a:t>
                      </a:r>
                    </a:p>
                  </a:txBody>
                  <a:tcPr marL="91328" marR="91328" marT="45664" marB="4566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86864" name="Group 112"/>
          <p:cNvGraphicFramePr>
            <a:graphicFrameLocks noGrp="1"/>
          </p:cNvGraphicFramePr>
          <p:nvPr/>
        </p:nvGraphicFramePr>
        <p:xfrm>
          <a:off x="9829800" y="965200"/>
          <a:ext cx="1143000" cy="1063626"/>
        </p:xfrm>
        <a:graphic>
          <a:graphicData uri="http://schemas.openxmlformats.org/drawingml/2006/table">
            <a:tbl>
              <a:tblPr/>
              <a:tblGrid>
                <a:gridCol w="1143000"/>
              </a:tblGrid>
              <a:tr h="392113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П-160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П-166</a:t>
                      </a:r>
                    </a:p>
                  </a:txBody>
                  <a:tcPr marL="91328" marR="91328" marT="45664" marB="4566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195"/>
                      </a:srgbClr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АДУ-СЦВ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328" marR="91328" marT="45664" marB="4566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ДОЗОР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Ракета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328" marR="91328" marT="45664" marB="4566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195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72724" name="Line 40"/>
          <p:cNvSpPr>
            <a:spLocks noChangeShapeType="1"/>
          </p:cNvSpPr>
          <p:nvPr/>
        </p:nvSpPr>
        <p:spPr bwMode="auto">
          <a:xfrm flipH="1" flipV="1">
            <a:off x="8458200" y="1468438"/>
            <a:ext cx="13716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725" name="Text Box 92"/>
          <p:cNvSpPr txBox="1">
            <a:spLocks noChangeArrowheads="1"/>
          </p:cNvSpPr>
          <p:nvPr/>
        </p:nvSpPr>
        <p:spPr bwMode="auto">
          <a:xfrm>
            <a:off x="5246688" y="1677988"/>
            <a:ext cx="5699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28" tIns="45664" rIns="91328" bIns="45664">
            <a:spAutoFit/>
          </a:bodyPr>
          <a:lstStyle/>
          <a:p>
            <a:pPr defTabSz="1279525"/>
            <a:r>
              <a:rPr lang="ru-RU" sz="1400" b="1">
                <a:latin typeface="Times New Roman" pitchFamily="18" charset="0"/>
                <a:cs typeface="Arial" charset="0"/>
              </a:rPr>
              <a:t>МТС</a:t>
            </a:r>
          </a:p>
        </p:txBody>
      </p:sp>
      <p:sp>
        <p:nvSpPr>
          <p:cNvPr id="72726" name="Text Box 3"/>
          <p:cNvSpPr txBox="1">
            <a:spLocks noChangeArrowheads="1"/>
          </p:cNvSpPr>
          <p:nvPr/>
        </p:nvSpPr>
        <p:spPr bwMode="auto">
          <a:xfrm>
            <a:off x="5624513" y="754063"/>
            <a:ext cx="1511300" cy="2444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91328" tIns="45664" rIns="91328" bIns="45664">
            <a:spAutoFit/>
          </a:bodyPr>
          <a:lstStyle/>
          <a:p>
            <a:pPr defTabSz="1279525"/>
            <a:r>
              <a:rPr lang="ru-RU" sz="1000">
                <a:cs typeface="Arial" charset="0"/>
              </a:rPr>
              <a:t>Искитимский район</a:t>
            </a:r>
          </a:p>
        </p:txBody>
      </p:sp>
      <p:sp>
        <p:nvSpPr>
          <p:cNvPr id="72727" name="Line 472"/>
          <p:cNvSpPr>
            <a:spLocks noChangeShapeType="1"/>
          </p:cNvSpPr>
          <p:nvPr/>
        </p:nvSpPr>
        <p:spPr bwMode="auto">
          <a:xfrm>
            <a:off x="6905625" y="1800225"/>
            <a:ext cx="2922588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728" name="Rectangle 24"/>
          <p:cNvSpPr>
            <a:spLocks noChangeArrowheads="1"/>
          </p:cNvSpPr>
          <p:nvPr/>
        </p:nvSpPr>
        <p:spPr bwMode="auto">
          <a:xfrm>
            <a:off x="5895975" y="1754188"/>
            <a:ext cx="1009650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50" tIns="45675" rIns="91350" bIns="45675"/>
          <a:lstStyle/>
          <a:p>
            <a:pPr algn="ctr" defTabSz="1279525">
              <a:spcBef>
                <a:spcPct val="20000"/>
              </a:spcBef>
            </a:pPr>
            <a:r>
              <a:rPr lang="ru-RU" sz="800"/>
              <a:t>Ракета</a:t>
            </a:r>
          </a:p>
        </p:txBody>
      </p:sp>
      <p:sp>
        <p:nvSpPr>
          <p:cNvPr id="72729" name="Rectangle 25"/>
          <p:cNvSpPr>
            <a:spLocks noChangeArrowheads="1"/>
          </p:cNvSpPr>
          <p:nvPr/>
        </p:nvSpPr>
        <p:spPr bwMode="auto">
          <a:xfrm>
            <a:off x="7840663" y="8151813"/>
            <a:ext cx="4937125" cy="142557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730" name="Rectangle 26"/>
          <p:cNvSpPr>
            <a:spLocks noChangeArrowheads="1"/>
          </p:cNvSpPr>
          <p:nvPr/>
        </p:nvSpPr>
        <p:spPr bwMode="auto">
          <a:xfrm>
            <a:off x="7913688" y="8545513"/>
            <a:ext cx="47863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79525"/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открытый телефонный канал    П-160</a:t>
            </a:r>
            <a:r>
              <a:rPr lang="ru-RU" sz="1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управление сиренами </a:t>
            </a:r>
          </a:p>
          <a:p>
            <a:pPr algn="r" defTabSz="1279525"/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Р-413 – </a:t>
            </a:r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оповещение по радиоканалу   </a:t>
            </a:r>
            <a:r>
              <a:rPr lang="ru-RU" sz="1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Дозор – </a:t>
            </a:r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оповещение по телефонным каналам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2731" name="Picture 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13688" y="9047163"/>
            <a:ext cx="274637" cy="354012"/>
          </a:xfrm>
          <a:prstGeom prst="rect">
            <a:avLst/>
          </a:prstGeom>
          <a:gradFill rotWithShape="1">
            <a:gsLst>
              <a:gs pos="0">
                <a:srgbClr val="E0C62C">
                  <a:alpha val="0"/>
                </a:srgbClr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</p:pic>
      <p:pic>
        <p:nvPicPr>
          <p:cNvPr id="72732" name="Picture 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74000" y="8472488"/>
            <a:ext cx="214313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33" name="Rectangle 29"/>
          <p:cNvSpPr>
            <a:spLocks noChangeArrowheads="1"/>
          </p:cNvSpPr>
          <p:nvPr/>
        </p:nvSpPr>
        <p:spPr bwMode="auto">
          <a:xfrm>
            <a:off x="8129588" y="9047163"/>
            <a:ext cx="46720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79525"/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громкоговорящая связь             </a:t>
            </a:r>
          </a:p>
          <a:p>
            <a:pPr algn="r" defTabSz="1279525"/>
            <a:r>
              <a:rPr lang="ru-RU" sz="1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П-166 – </a:t>
            </a:r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оповещение по каналу ТЧ         </a:t>
            </a:r>
            <a:r>
              <a:rPr lang="ru-RU" sz="1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МТС – </a:t>
            </a:r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междугородняя телефонная сеть 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734" name="Rectangle 30"/>
          <p:cNvSpPr>
            <a:spLocks noChangeArrowheads="1"/>
          </p:cNvSpPr>
          <p:nvPr/>
        </p:nvSpPr>
        <p:spPr bwMode="auto">
          <a:xfrm>
            <a:off x="9280525" y="8185150"/>
            <a:ext cx="25320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1279525"/>
            <a:r>
              <a:rPr lang="ru-RU"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УСЛОВНЫЕ ОБОЗНАЧЕНИЯ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735" name="Line 83"/>
          <p:cNvSpPr>
            <a:spLocks noChangeShapeType="1"/>
          </p:cNvSpPr>
          <p:nvPr/>
        </p:nvSpPr>
        <p:spPr bwMode="auto">
          <a:xfrm flipH="1">
            <a:off x="6400800" y="1990725"/>
            <a:ext cx="0" cy="1154113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72736" name="Group 126"/>
          <p:cNvGrpSpPr>
            <a:grpSpLocks/>
          </p:cNvGrpSpPr>
          <p:nvPr/>
        </p:nvGrpSpPr>
        <p:grpSpPr bwMode="auto">
          <a:xfrm>
            <a:off x="5895975" y="1050925"/>
            <a:ext cx="1220788" cy="944563"/>
            <a:chOff x="703" y="1525"/>
            <a:chExt cx="549" cy="425"/>
          </a:xfrm>
        </p:grpSpPr>
        <p:sp>
          <p:nvSpPr>
            <p:cNvPr id="72792" name="Rectangle 127"/>
            <p:cNvSpPr>
              <a:spLocks noChangeArrowheads="1"/>
            </p:cNvSpPr>
            <p:nvPr/>
          </p:nvSpPr>
          <p:spPr bwMode="auto">
            <a:xfrm>
              <a:off x="703" y="1848"/>
              <a:ext cx="445" cy="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328" tIns="45664" rIns="91328" bIns="45664"/>
            <a:lstStyle/>
            <a:p>
              <a:pPr algn="ctr" defTabSz="1790700">
                <a:spcBef>
                  <a:spcPct val="20000"/>
                </a:spcBef>
                <a:buFont typeface="Arial" charset="0"/>
                <a:buNone/>
              </a:pPr>
              <a:endParaRPr lang="ru-RU" sz="800">
                <a:latin typeface="Calibri" pitchFamily="34" charset="0"/>
                <a:cs typeface="Arial" charset="0"/>
              </a:endParaRPr>
            </a:p>
          </p:txBody>
        </p:sp>
        <p:sp>
          <p:nvSpPr>
            <p:cNvPr id="72793" name="Rectangle 128"/>
            <p:cNvSpPr>
              <a:spLocks noChangeArrowheads="1"/>
            </p:cNvSpPr>
            <p:nvPr/>
          </p:nvSpPr>
          <p:spPr bwMode="auto">
            <a:xfrm>
              <a:off x="703" y="1525"/>
              <a:ext cx="445" cy="323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91328" tIns="45664" rIns="91328" bIns="45664"/>
            <a:lstStyle/>
            <a:p>
              <a:pPr algn="ctr" defTabSz="1790700">
                <a:spcBef>
                  <a:spcPct val="20000"/>
                </a:spcBef>
                <a:buFont typeface="Arial" charset="0"/>
                <a:buNone/>
              </a:pPr>
              <a:endParaRPr lang="ru-RU" sz="600">
                <a:cs typeface="Arial" charset="0"/>
              </a:endParaRPr>
            </a:p>
            <a:p>
              <a:pPr algn="ctr" defTabSz="1790700">
                <a:spcBef>
                  <a:spcPct val="20000"/>
                </a:spcBef>
                <a:buFont typeface="Arial" charset="0"/>
                <a:buNone/>
              </a:pPr>
              <a:r>
                <a:rPr lang="ru-RU" sz="800">
                  <a:cs typeface="Arial" charset="0"/>
                </a:rPr>
                <a:t>П-160</a:t>
              </a:r>
            </a:p>
            <a:p>
              <a:pPr algn="ctr" defTabSz="1790700">
                <a:spcBef>
                  <a:spcPct val="20000"/>
                </a:spcBef>
                <a:buFont typeface="Arial" charset="0"/>
                <a:buNone/>
              </a:pPr>
              <a:r>
                <a:rPr lang="ru-RU" sz="800">
                  <a:cs typeface="Arial" charset="0"/>
                </a:rPr>
                <a:t>П-164</a:t>
              </a:r>
            </a:p>
            <a:p>
              <a:pPr algn="ctr" defTabSz="1790700">
                <a:spcBef>
                  <a:spcPct val="20000"/>
                </a:spcBef>
                <a:buFont typeface="Arial" charset="0"/>
                <a:buNone/>
              </a:pPr>
              <a:r>
                <a:rPr lang="ru-RU" sz="800">
                  <a:latin typeface="Calibri" pitchFamily="34" charset="0"/>
                  <a:cs typeface="Arial" charset="0"/>
                </a:rPr>
                <a:t>ВГТРК, УКВ</a:t>
              </a:r>
            </a:p>
          </p:txBody>
        </p:sp>
        <p:sp>
          <p:nvSpPr>
            <p:cNvPr id="72794" name="Line 129"/>
            <p:cNvSpPr>
              <a:spLocks noChangeShapeType="1"/>
            </p:cNvSpPr>
            <p:nvPr/>
          </p:nvSpPr>
          <p:spPr bwMode="auto">
            <a:xfrm>
              <a:off x="703" y="1525"/>
              <a:ext cx="445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795" name="Line 130"/>
            <p:cNvSpPr>
              <a:spLocks noChangeShapeType="1"/>
            </p:cNvSpPr>
            <p:nvPr/>
          </p:nvSpPr>
          <p:spPr bwMode="auto">
            <a:xfrm>
              <a:off x="703" y="1848"/>
              <a:ext cx="4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796" name="Line 131"/>
            <p:cNvSpPr>
              <a:spLocks noChangeShapeType="1"/>
            </p:cNvSpPr>
            <p:nvPr/>
          </p:nvSpPr>
          <p:spPr bwMode="auto">
            <a:xfrm>
              <a:off x="703" y="1950"/>
              <a:ext cx="445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797" name="Line 132"/>
            <p:cNvSpPr>
              <a:spLocks noChangeShapeType="1"/>
            </p:cNvSpPr>
            <p:nvPr/>
          </p:nvSpPr>
          <p:spPr bwMode="auto">
            <a:xfrm>
              <a:off x="703" y="1525"/>
              <a:ext cx="0" cy="425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798" name="Line 133"/>
            <p:cNvSpPr>
              <a:spLocks noChangeShapeType="1"/>
            </p:cNvSpPr>
            <p:nvPr/>
          </p:nvSpPr>
          <p:spPr bwMode="auto">
            <a:xfrm>
              <a:off x="1148" y="1525"/>
              <a:ext cx="0" cy="425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2799" name="Group 134"/>
            <p:cNvGrpSpPr>
              <a:grpSpLocks/>
            </p:cNvGrpSpPr>
            <p:nvPr/>
          </p:nvGrpSpPr>
          <p:grpSpPr bwMode="auto">
            <a:xfrm>
              <a:off x="1191" y="1559"/>
              <a:ext cx="60" cy="69"/>
              <a:chOff x="-341" y="3475"/>
              <a:chExt cx="135" cy="170"/>
            </a:xfrm>
          </p:grpSpPr>
          <p:sp>
            <p:nvSpPr>
              <p:cNvPr id="72805" name="AutoShape 135"/>
              <p:cNvSpPr>
                <a:spLocks noChangeArrowheads="1"/>
              </p:cNvSpPr>
              <p:nvPr/>
            </p:nvSpPr>
            <p:spPr bwMode="auto">
              <a:xfrm rot="-5400000">
                <a:off x="-336" y="3515"/>
                <a:ext cx="170" cy="90"/>
              </a:xfrm>
              <a:prstGeom prst="triangle">
                <a:avLst>
                  <a:gd name="adj" fmla="val 50000"/>
                </a:avLst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lIns="127877" tIns="63945" rIns="127877" bIns="63945" anchor="ctr"/>
              <a:lstStyle/>
              <a:p>
                <a:pPr defTabSz="1279525"/>
                <a:endParaRPr lang="ru-RU">
                  <a:cs typeface="Arial" charset="0"/>
                </a:endParaRPr>
              </a:p>
            </p:txBody>
          </p:sp>
          <p:sp>
            <p:nvSpPr>
              <p:cNvPr id="72806" name="Rectangle 136"/>
              <p:cNvSpPr>
                <a:spLocks noChangeArrowheads="1"/>
              </p:cNvSpPr>
              <p:nvPr/>
            </p:nvSpPr>
            <p:spPr bwMode="auto">
              <a:xfrm rot="5400000">
                <a:off x="-403" y="3537"/>
                <a:ext cx="170" cy="46"/>
              </a:xfrm>
              <a:prstGeom prst="rect">
                <a:avLst/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127877" tIns="63945" rIns="127877" bIns="63945" anchor="ctr"/>
              <a:lstStyle/>
              <a:p>
                <a:pPr defTabSz="1279525"/>
                <a:endParaRPr lang="ru-RU">
                  <a:cs typeface="Arial" charset="0"/>
                </a:endParaRPr>
              </a:p>
            </p:txBody>
          </p:sp>
        </p:grpSp>
        <p:sp>
          <p:nvSpPr>
            <p:cNvPr id="72800" name="Line 137"/>
            <p:cNvSpPr>
              <a:spLocks noChangeShapeType="1"/>
            </p:cNvSpPr>
            <p:nvPr/>
          </p:nvSpPr>
          <p:spPr bwMode="auto">
            <a:xfrm>
              <a:off x="1148" y="1595"/>
              <a:ext cx="4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2801" name="Group 138"/>
            <p:cNvGrpSpPr>
              <a:grpSpLocks/>
            </p:cNvGrpSpPr>
            <p:nvPr/>
          </p:nvGrpSpPr>
          <p:grpSpPr bwMode="auto">
            <a:xfrm flipH="1">
              <a:off x="1198" y="1696"/>
              <a:ext cx="54" cy="73"/>
              <a:chOff x="801" y="4079"/>
              <a:chExt cx="180" cy="360"/>
            </a:xfrm>
          </p:grpSpPr>
          <p:sp>
            <p:nvSpPr>
              <p:cNvPr id="72803" name="Arc 139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128016" tIns="64008" rIns="128016" bIns="64008"/>
              <a:lstStyle/>
              <a:p>
                <a:endParaRPr lang="ru-RU"/>
              </a:p>
            </p:txBody>
          </p:sp>
          <p:sp>
            <p:nvSpPr>
              <p:cNvPr id="72804" name="Arc 140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10800000" lIns="128016" tIns="64008" rIns="128016" bIns="64008"/>
              <a:lstStyle/>
              <a:p>
                <a:endParaRPr lang="ru-RU"/>
              </a:p>
            </p:txBody>
          </p:sp>
        </p:grpSp>
        <p:sp>
          <p:nvSpPr>
            <p:cNvPr id="72802" name="Line 141"/>
            <p:cNvSpPr>
              <a:spLocks noChangeShapeType="1"/>
            </p:cNvSpPr>
            <p:nvPr/>
          </p:nvSpPr>
          <p:spPr bwMode="auto">
            <a:xfrm rot="5400000" flipH="1">
              <a:off x="1168" y="1711"/>
              <a:ext cx="0" cy="4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2737" name="Line 83"/>
          <p:cNvSpPr>
            <a:spLocks noChangeShapeType="1"/>
          </p:cNvSpPr>
          <p:nvPr/>
        </p:nvSpPr>
        <p:spPr bwMode="auto">
          <a:xfrm flipH="1" flipV="1">
            <a:off x="5824538" y="4729163"/>
            <a:ext cx="3671887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738" name="Line 93"/>
          <p:cNvSpPr>
            <a:spLocks noChangeShapeType="1"/>
          </p:cNvSpPr>
          <p:nvPr/>
        </p:nvSpPr>
        <p:spPr bwMode="auto">
          <a:xfrm flipH="1" flipV="1">
            <a:off x="5824538" y="4729163"/>
            <a:ext cx="0" cy="484187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739" name="Line 93"/>
          <p:cNvSpPr>
            <a:spLocks noChangeShapeType="1"/>
          </p:cNvSpPr>
          <p:nvPr/>
        </p:nvSpPr>
        <p:spPr bwMode="auto">
          <a:xfrm flipH="1" flipV="1">
            <a:off x="6400800" y="4295775"/>
            <a:ext cx="0" cy="720725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740" name="Text Box 102"/>
          <p:cNvSpPr txBox="1">
            <a:spLocks noChangeArrowheads="1"/>
          </p:cNvSpPr>
          <p:nvPr/>
        </p:nvSpPr>
        <p:spPr bwMode="auto">
          <a:xfrm>
            <a:off x="5824538" y="3144838"/>
            <a:ext cx="1166812" cy="19843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5018" tIns="37507" rIns="75018" bIns="37507">
            <a:spAutoFit/>
          </a:bodyPr>
          <a:lstStyle/>
          <a:p>
            <a:pPr algn="ctr" defTabSz="754063" eaLnBrk="0" hangingPunct="0"/>
            <a:r>
              <a:rPr lang="ru-RU" sz="800" i="1">
                <a:cs typeface="Arial" charset="0"/>
              </a:rPr>
              <a:t>п. Агролес</a:t>
            </a:r>
          </a:p>
        </p:txBody>
      </p:sp>
      <p:sp>
        <p:nvSpPr>
          <p:cNvPr id="72741" name="Rectangle 160"/>
          <p:cNvSpPr>
            <a:spLocks noChangeArrowheads="1"/>
          </p:cNvSpPr>
          <p:nvPr/>
        </p:nvSpPr>
        <p:spPr bwMode="auto">
          <a:xfrm>
            <a:off x="5895975" y="3432175"/>
            <a:ext cx="989013" cy="614363"/>
          </a:xfrm>
          <a:prstGeom prst="rect">
            <a:avLst/>
          </a:prstGeom>
          <a:solidFill>
            <a:srgbClr val="FFFF66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lIns="91328" tIns="45664" rIns="91328" bIns="45664"/>
          <a:lstStyle/>
          <a:p>
            <a:pPr algn="ctr" defTabSz="1790700"/>
            <a:r>
              <a:rPr lang="ru-RU" sz="1000">
                <a:cs typeface="Arial" charset="0"/>
              </a:rPr>
              <a:t>Телефонная связь</a:t>
            </a:r>
          </a:p>
          <a:p>
            <a:pPr algn="ctr" defTabSz="1790700"/>
            <a:r>
              <a:rPr lang="ru-RU" sz="1000">
                <a:cs typeface="Arial" charset="0"/>
              </a:rPr>
              <a:t>ВГТРК</a:t>
            </a:r>
          </a:p>
          <a:p>
            <a:pPr algn="ctr" defTabSz="1790700"/>
            <a:r>
              <a:rPr lang="ru-RU" sz="1000">
                <a:cs typeface="Arial" charset="0"/>
              </a:rPr>
              <a:t>УКВ</a:t>
            </a:r>
          </a:p>
        </p:txBody>
      </p:sp>
      <p:sp>
        <p:nvSpPr>
          <p:cNvPr id="72742" name="Line 161"/>
          <p:cNvSpPr>
            <a:spLocks noChangeShapeType="1"/>
          </p:cNvSpPr>
          <p:nvPr/>
        </p:nvSpPr>
        <p:spPr bwMode="auto">
          <a:xfrm>
            <a:off x="5905500" y="3443288"/>
            <a:ext cx="989013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743" name="Line 162"/>
          <p:cNvSpPr>
            <a:spLocks noChangeShapeType="1"/>
          </p:cNvSpPr>
          <p:nvPr/>
        </p:nvSpPr>
        <p:spPr bwMode="auto">
          <a:xfrm>
            <a:off x="5905500" y="4090988"/>
            <a:ext cx="9890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744" name="Line 163"/>
          <p:cNvSpPr>
            <a:spLocks noChangeShapeType="1"/>
          </p:cNvSpPr>
          <p:nvPr/>
        </p:nvSpPr>
        <p:spPr bwMode="auto">
          <a:xfrm>
            <a:off x="5905500" y="4276725"/>
            <a:ext cx="989013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745" name="Line 164"/>
          <p:cNvSpPr>
            <a:spLocks noChangeShapeType="1"/>
          </p:cNvSpPr>
          <p:nvPr/>
        </p:nvSpPr>
        <p:spPr bwMode="auto">
          <a:xfrm>
            <a:off x="5905500" y="3443288"/>
            <a:ext cx="0" cy="82550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746" name="Line 165"/>
          <p:cNvSpPr>
            <a:spLocks noChangeShapeType="1"/>
          </p:cNvSpPr>
          <p:nvPr/>
        </p:nvSpPr>
        <p:spPr bwMode="auto">
          <a:xfrm>
            <a:off x="6894513" y="3443288"/>
            <a:ext cx="0" cy="82550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72747" name="Group 170"/>
          <p:cNvGrpSpPr>
            <a:grpSpLocks/>
          </p:cNvGrpSpPr>
          <p:nvPr/>
        </p:nvGrpSpPr>
        <p:grpSpPr bwMode="auto">
          <a:xfrm flipH="1">
            <a:off x="6988175" y="3821113"/>
            <a:ext cx="119063" cy="161925"/>
            <a:chOff x="801" y="4079"/>
            <a:chExt cx="180" cy="360"/>
          </a:xfrm>
        </p:grpSpPr>
        <p:sp>
          <p:nvSpPr>
            <p:cNvPr id="72790" name="Arc 171"/>
            <p:cNvSpPr>
              <a:spLocks/>
            </p:cNvSpPr>
            <p:nvPr/>
          </p:nvSpPr>
          <p:spPr bwMode="auto">
            <a:xfrm>
              <a:off x="801" y="4079"/>
              <a:ext cx="180" cy="18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128016" tIns="64008" rIns="128016" bIns="64008"/>
            <a:lstStyle/>
            <a:p>
              <a:endParaRPr lang="ru-RU"/>
            </a:p>
          </p:txBody>
        </p:sp>
        <p:sp>
          <p:nvSpPr>
            <p:cNvPr id="72791" name="Arc 172"/>
            <p:cNvSpPr>
              <a:spLocks/>
            </p:cNvSpPr>
            <p:nvPr/>
          </p:nvSpPr>
          <p:spPr bwMode="auto">
            <a:xfrm flipV="1">
              <a:off x="801" y="4259"/>
              <a:ext cx="180" cy="18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rot="10800000" lIns="128016" tIns="64008" rIns="128016" bIns="64008"/>
            <a:lstStyle/>
            <a:p>
              <a:endParaRPr lang="ru-RU"/>
            </a:p>
          </p:txBody>
        </p:sp>
      </p:grpSp>
      <p:sp>
        <p:nvSpPr>
          <p:cNvPr id="72748" name="Line 173"/>
          <p:cNvSpPr>
            <a:spLocks noChangeShapeType="1"/>
          </p:cNvSpPr>
          <p:nvPr/>
        </p:nvSpPr>
        <p:spPr bwMode="auto">
          <a:xfrm rot="5400000" flipH="1">
            <a:off x="6938963" y="3854450"/>
            <a:ext cx="0" cy="889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72749" name="Group 62"/>
          <p:cNvGrpSpPr>
            <a:grpSpLocks/>
          </p:cNvGrpSpPr>
          <p:nvPr/>
        </p:nvGrpSpPr>
        <p:grpSpPr bwMode="auto">
          <a:xfrm>
            <a:off x="5824538" y="4945063"/>
            <a:ext cx="1233487" cy="1131887"/>
            <a:chOff x="3216" y="1494"/>
            <a:chExt cx="777" cy="712"/>
          </a:xfrm>
        </p:grpSpPr>
        <p:sp>
          <p:nvSpPr>
            <p:cNvPr id="72778" name="Line 93"/>
            <p:cNvSpPr>
              <a:spLocks noChangeShapeType="1"/>
            </p:cNvSpPr>
            <p:nvPr/>
          </p:nvSpPr>
          <p:spPr bwMode="auto">
            <a:xfrm flipH="1" flipV="1">
              <a:off x="3551" y="1494"/>
              <a:ext cx="0" cy="170"/>
            </a:xfrm>
            <a:prstGeom prst="line">
              <a:avLst/>
            </a:prstGeom>
            <a:noFill/>
            <a:ln w="19050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779" name="Text Box 102"/>
            <p:cNvSpPr txBox="1">
              <a:spLocks noChangeArrowheads="1"/>
            </p:cNvSpPr>
            <p:nvPr/>
          </p:nvSpPr>
          <p:spPr bwMode="auto">
            <a:xfrm>
              <a:off x="3216" y="1515"/>
              <a:ext cx="661" cy="12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lIns="75018" tIns="37507" rIns="75018" bIns="37507">
              <a:spAutoFit/>
            </a:bodyPr>
            <a:lstStyle/>
            <a:p>
              <a:pPr algn="ctr" defTabSz="754063" eaLnBrk="0" hangingPunct="0"/>
              <a:r>
                <a:rPr lang="ru-RU" sz="800" i="1">
                  <a:cs typeface="Arial" charset="0"/>
                </a:rPr>
                <a:t>д. Бердь</a:t>
              </a:r>
            </a:p>
          </p:txBody>
        </p:sp>
        <p:sp>
          <p:nvSpPr>
            <p:cNvPr id="72780" name="Rectangle 160"/>
            <p:cNvSpPr>
              <a:spLocks noChangeArrowheads="1"/>
            </p:cNvSpPr>
            <p:nvPr/>
          </p:nvSpPr>
          <p:spPr bwMode="auto">
            <a:xfrm>
              <a:off x="3230" y="1675"/>
              <a:ext cx="623" cy="388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91328" tIns="45664" rIns="91328" bIns="45664"/>
            <a:lstStyle/>
            <a:p>
              <a:pPr algn="ctr" defTabSz="1790700"/>
              <a:r>
                <a:rPr lang="ru-RU" sz="1000">
                  <a:cs typeface="Arial" charset="0"/>
                </a:rPr>
                <a:t>Телефонная связь</a:t>
              </a:r>
            </a:p>
            <a:p>
              <a:pPr algn="ctr" defTabSz="1790700"/>
              <a:r>
                <a:rPr lang="ru-RU" sz="1000">
                  <a:cs typeface="Arial" charset="0"/>
                </a:rPr>
                <a:t>ВГТРК</a:t>
              </a:r>
            </a:p>
            <a:p>
              <a:pPr algn="ctr" defTabSz="1790700"/>
              <a:r>
                <a:rPr lang="ru-RU" sz="1000">
                  <a:cs typeface="Arial" charset="0"/>
                </a:rPr>
                <a:t>УКВ</a:t>
              </a:r>
            </a:p>
          </p:txBody>
        </p:sp>
        <p:sp>
          <p:nvSpPr>
            <p:cNvPr id="72781" name="Line 161"/>
            <p:cNvSpPr>
              <a:spLocks noChangeShapeType="1"/>
            </p:cNvSpPr>
            <p:nvPr/>
          </p:nvSpPr>
          <p:spPr bwMode="auto">
            <a:xfrm>
              <a:off x="3236" y="1681"/>
              <a:ext cx="623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782" name="Line 162"/>
            <p:cNvSpPr>
              <a:spLocks noChangeShapeType="1"/>
            </p:cNvSpPr>
            <p:nvPr/>
          </p:nvSpPr>
          <p:spPr bwMode="auto">
            <a:xfrm>
              <a:off x="3236" y="2091"/>
              <a:ext cx="62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783" name="Line 163"/>
            <p:cNvSpPr>
              <a:spLocks noChangeShapeType="1"/>
            </p:cNvSpPr>
            <p:nvPr/>
          </p:nvSpPr>
          <p:spPr bwMode="auto">
            <a:xfrm>
              <a:off x="3236" y="2206"/>
              <a:ext cx="623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784" name="Line 164"/>
            <p:cNvSpPr>
              <a:spLocks noChangeShapeType="1"/>
            </p:cNvSpPr>
            <p:nvPr/>
          </p:nvSpPr>
          <p:spPr bwMode="auto">
            <a:xfrm>
              <a:off x="3236" y="1681"/>
              <a:ext cx="0" cy="521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785" name="Line 165"/>
            <p:cNvSpPr>
              <a:spLocks noChangeShapeType="1"/>
            </p:cNvSpPr>
            <p:nvPr/>
          </p:nvSpPr>
          <p:spPr bwMode="auto">
            <a:xfrm>
              <a:off x="3859" y="1681"/>
              <a:ext cx="0" cy="521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2786" name="Group 170"/>
            <p:cNvGrpSpPr>
              <a:grpSpLocks/>
            </p:cNvGrpSpPr>
            <p:nvPr/>
          </p:nvGrpSpPr>
          <p:grpSpPr bwMode="auto">
            <a:xfrm flipH="1">
              <a:off x="3917" y="1920"/>
              <a:ext cx="76" cy="102"/>
              <a:chOff x="801" y="4079"/>
              <a:chExt cx="180" cy="360"/>
            </a:xfrm>
          </p:grpSpPr>
          <p:sp>
            <p:nvSpPr>
              <p:cNvPr id="72788" name="Arc 171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128016" tIns="64008" rIns="128016" bIns="64008"/>
              <a:lstStyle/>
              <a:p>
                <a:endParaRPr lang="ru-RU"/>
              </a:p>
            </p:txBody>
          </p:sp>
          <p:sp>
            <p:nvSpPr>
              <p:cNvPr id="72789" name="Arc 172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10800000" lIns="128016" tIns="64008" rIns="128016" bIns="64008"/>
              <a:lstStyle/>
              <a:p>
                <a:endParaRPr lang="ru-RU"/>
              </a:p>
            </p:txBody>
          </p:sp>
        </p:grpSp>
        <p:sp>
          <p:nvSpPr>
            <p:cNvPr id="72787" name="Line 173"/>
            <p:cNvSpPr>
              <a:spLocks noChangeShapeType="1"/>
            </p:cNvSpPr>
            <p:nvPr/>
          </p:nvSpPr>
          <p:spPr bwMode="auto">
            <a:xfrm rot="5400000" flipH="1">
              <a:off x="3887" y="1941"/>
              <a:ext cx="0" cy="5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2750" name="Line 93"/>
          <p:cNvSpPr>
            <a:spLocks noChangeShapeType="1"/>
          </p:cNvSpPr>
          <p:nvPr/>
        </p:nvSpPr>
        <p:spPr bwMode="auto">
          <a:xfrm flipV="1">
            <a:off x="8201025" y="4729163"/>
            <a:ext cx="0" cy="4318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72751" name="Group 76"/>
          <p:cNvGrpSpPr>
            <a:grpSpLocks/>
          </p:cNvGrpSpPr>
          <p:nvPr/>
        </p:nvGrpSpPr>
        <p:grpSpPr bwMode="auto">
          <a:xfrm>
            <a:off x="7121525" y="4872038"/>
            <a:ext cx="1233488" cy="1130300"/>
            <a:chOff x="3216" y="1494"/>
            <a:chExt cx="777" cy="712"/>
          </a:xfrm>
        </p:grpSpPr>
        <p:sp>
          <p:nvSpPr>
            <p:cNvPr id="72766" name="Line 93"/>
            <p:cNvSpPr>
              <a:spLocks noChangeShapeType="1"/>
            </p:cNvSpPr>
            <p:nvPr/>
          </p:nvSpPr>
          <p:spPr bwMode="auto">
            <a:xfrm flipH="1" flipV="1">
              <a:off x="3551" y="1494"/>
              <a:ext cx="0" cy="170"/>
            </a:xfrm>
            <a:prstGeom prst="line">
              <a:avLst/>
            </a:prstGeom>
            <a:noFill/>
            <a:ln w="19050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767" name="Text Box 102"/>
            <p:cNvSpPr txBox="1">
              <a:spLocks noChangeArrowheads="1"/>
            </p:cNvSpPr>
            <p:nvPr/>
          </p:nvSpPr>
          <p:spPr bwMode="auto">
            <a:xfrm>
              <a:off x="3216" y="1515"/>
              <a:ext cx="661" cy="12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lIns="75018" tIns="37507" rIns="75018" bIns="37507">
              <a:spAutoFit/>
            </a:bodyPr>
            <a:lstStyle/>
            <a:p>
              <a:pPr algn="ctr" defTabSz="1279525"/>
              <a:r>
                <a:rPr lang="ru-RU" sz="800" i="1"/>
                <a:t>п. Зональный</a:t>
              </a:r>
              <a:endParaRPr lang="ru-RU" sz="2800">
                <a:latin typeface="Times New Roman" pitchFamily="18" charset="0"/>
              </a:endParaRPr>
            </a:p>
          </p:txBody>
        </p:sp>
        <p:sp>
          <p:nvSpPr>
            <p:cNvPr id="72768" name="Rectangle 160"/>
            <p:cNvSpPr>
              <a:spLocks noChangeArrowheads="1"/>
            </p:cNvSpPr>
            <p:nvPr/>
          </p:nvSpPr>
          <p:spPr bwMode="auto">
            <a:xfrm>
              <a:off x="3230" y="1675"/>
              <a:ext cx="623" cy="388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91328" tIns="45664" rIns="91328" bIns="45664"/>
            <a:lstStyle/>
            <a:p>
              <a:pPr algn="ctr" defTabSz="1279525"/>
              <a:r>
                <a:rPr lang="ru-RU" sz="1000"/>
                <a:t>Телефонная связь</a:t>
              </a:r>
            </a:p>
            <a:p>
              <a:pPr algn="ctr" defTabSz="1279525"/>
              <a:r>
                <a:rPr lang="ru-RU" sz="1000"/>
                <a:t>ВГТРК</a:t>
              </a:r>
            </a:p>
            <a:p>
              <a:pPr algn="ctr" defTabSz="1279525"/>
              <a:r>
                <a:rPr lang="ru-RU" sz="1000"/>
                <a:t>УКВ</a:t>
              </a:r>
              <a:endParaRPr lang="ru-RU" sz="2800">
                <a:latin typeface="Times New Roman" pitchFamily="18" charset="0"/>
              </a:endParaRPr>
            </a:p>
          </p:txBody>
        </p:sp>
        <p:sp>
          <p:nvSpPr>
            <p:cNvPr id="72769" name="Line 161"/>
            <p:cNvSpPr>
              <a:spLocks noChangeShapeType="1"/>
            </p:cNvSpPr>
            <p:nvPr/>
          </p:nvSpPr>
          <p:spPr bwMode="auto">
            <a:xfrm>
              <a:off x="3236" y="1681"/>
              <a:ext cx="623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770" name="Line 162"/>
            <p:cNvSpPr>
              <a:spLocks noChangeShapeType="1"/>
            </p:cNvSpPr>
            <p:nvPr/>
          </p:nvSpPr>
          <p:spPr bwMode="auto">
            <a:xfrm>
              <a:off x="3236" y="2091"/>
              <a:ext cx="62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771" name="Line 163"/>
            <p:cNvSpPr>
              <a:spLocks noChangeShapeType="1"/>
            </p:cNvSpPr>
            <p:nvPr/>
          </p:nvSpPr>
          <p:spPr bwMode="auto">
            <a:xfrm>
              <a:off x="3236" y="2206"/>
              <a:ext cx="623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772" name="Line 164"/>
            <p:cNvSpPr>
              <a:spLocks noChangeShapeType="1"/>
            </p:cNvSpPr>
            <p:nvPr/>
          </p:nvSpPr>
          <p:spPr bwMode="auto">
            <a:xfrm>
              <a:off x="3236" y="1681"/>
              <a:ext cx="0" cy="521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773" name="Line 165"/>
            <p:cNvSpPr>
              <a:spLocks noChangeShapeType="1"/>
            </p:cNvSpPr>
            <p:nvPr/>
          </p:nvSpPr>
          <p:spPr bwMode="auto">
            <a:xfrm>
              <a:off x="3859" y="1681"/>
              <a:ext cx="0" cy="521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2774" name="Group 170"/>
            <p:cNvGrpSpPr>
              <a:grpSpLocks/>
            </p:cNvGrpSpPr>
            <p:nvPr/>
          </p:nvGrpSpPr>
          <p:grpSpPr bwMode="auto">
            <a:xfrm flipH="1">
              <a:off x="3917" y="1920"/>
              <a:ext cx="76" cy="102"/>
              <a:chOff x="801" y="4079"/>
              <a:chExt cx="180" cy="360"/>
            </a:xfrm>
          </p:grpSpPr>
          <p:sp>
            <p:nvSpPr>
              <p:cNvPr id="72776" name="Arc 171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128016" tIns="64008" rIns="128016" bIns="64008"/>
              <a:lstStyle/>
              <a:p>
                <a:endParaRPr lang="ru-RU"/>
              </a:p>
            </p:txBody>
          </p:sp>
          <p:sp>
            <p:nvSpPr>
              <p:cNvPr id="72777" name="Arc 172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10800000" lIns="128016" tIns="64008" rIns="128016" bIns="64008"/>
              <a:lstStyle/>
              <a:p>
                <a:endParaRPr lang="ru-RU"/>
              </a:p>
            </p:txBody>
          </p:sp>
        </p:grpSp>
        <p:sp>
          <p:nvSpPr>
            <p:cNvPr id="72775" name="Line 173"/>
            <p:cNvSpPr>
              <a:spLocks noChangeShapeType="1"/>
            </p:cNvSpPr>
            <p:nvPr/>
          </p:nvSpPr>
          <p:spPr bwMode="auto">
            <a:xfrm rot="5400000" flipH="1">
              <a:off x="3887" y="1941"/>
              <a:ext cx="0" cy="5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2752" name="Group 89"/>
          <p:cNvGrpSpPr>
            <a:grpSpLocks/>
          </p:cNvGrpSpPr>
          <p:nvPr/>
        </p:nvGrpSpPr>
        <p:grpSpPr bwMode="auto">
          <a:xfrm>
            <a:off x="8416925" y="4872038"/>
            <a:ext cx="1233488" cy="1130300"/>
            <a:chOff x="3216" y="1494"/>
            <a:chExt cx="777" cy="712"/>
          </a:xfrm>
        </p:grpSpPr>
        <p:sp>
          <p:nvSpPr>
            <p:cNvPr id="72754" name="Line 93"/>
            <p:cNvSpPr>
              <a:spLocks noChangeShapeType="1"/>
            </p:cNvSpPr>
            <p:nvPr/>
          </p:nvSpPr>
          <p:spPr bwMode="auto">
            <a:xfrm flipH="1" flipV="1">
              <a:off x="3551" y="1494"/>
              <a:ext cx="0" cy="170"/>
            </a:xfrm>
            <a:prstGeom prst="line">
              <a:avLst/>
            </a:prstGeom>
            <a:noFill/>
            <a:ln w="19050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755" name="Text Box 102"/>
            <p:cNvSpPr txBox="1">
              <a:spLocks noChangeArrowheads="1"/>
            </p:cNvSpPr>
            <p:nvPr/>
          </p:nvSpPr>
          <p:spPr bwMode="auto">
            <a:xfrm>
              <a:off x="3216" y="1515"/>
              <a:ext cx="661" cy="12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lIns="75018" tIns="37507" rIns="75018" bIns="37507">
              <a:spAutoFit/>
            </a:bodyPr>
            <a:lstStyle/>
            <a:p>
              <a:pPr algn="ctr" defTabSz="1279525"/>
              <a:r>
                <a:rPr lang="ru-RU" sz="800" i="1"/>
                <a:t>п. Мичуринский</a:t>
              </a:r>
              <a:endParaRPr lang="ru-RU" sz="2800">
                <a:latin typeface="Times New Roman" pitchFamily="18" charset="0"/>
              </a:endParaRPr>
            </a:p>
          </p:txBody>
        </p:sp>
        <p:sp>
          <p:nvSpPr>
            <p:cNvPr id="72756" name="Rectangle 160"/>
            <p:cNvSpPr>
              <a:spLocks noChangeArrowheads="1"/>
            </p:cNvSpPr>
            <p:nvPr/>
          </p:nvSpPr>
          <p:spPr bwMode="auto">
            <a:xfrm>
              <a:off x="3230" y="1675"/>
              <a:ext cx="623" cy="388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91328" tIns="45664" rIns="91328" bIns="45664"/>
            <a:lstStyle/>
            <a:p>
              <a:pPr algn="ctr" defTabSz="1279525"/>
              <a:r>
                <a:rPr lang="ru-RU" sz="1000"/>
                <a:t>Телефонная связь</a:t>
              </a:r>
            </a:p>
            <a:p>
              <a:pPr algn="ctr" defTabSz="1279525"/>
              <a:r>
                <a:rPr lang="ru-RU" sz="1000"/>
                <a:t>ВГТРК</a:t>
              </a:r>
            </a:p>
            <a:p>
              <a:pPr algn="ctr" defTabSz="1279525"/>
              <a:r>
                <a:rPr lang="ru-RU" sz="1000"/>
                <a:t>УКВ</a:t>
              </a:r>
              <a:endParaRPr lang="ru-RU" sz="2800">
                <a:latin typeface="Times New Roman" pitchFamily="18" charset="0"/>
              </a:endParaRPr>
            </a:p>
          </p:txBody>
        </p:sp>
        <p:sp>
          <p:nvSpPr>
            <p:cNvPr id="72757" name="Line 161"/>
            <p:cNvSpPr>
              <a:spLocks noChangeShapeType="1"/>
            </p:cNvSpPr>
            <p:nvPr/>
          </p:nvSpPr>
          <p:spPr bwMode="auto">
            <a:xfrm>
              <a:off x="3236" y="1681"/>
              <a:ext cx="623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758" name="Line 162"/>
            <p:cNvSpPr>
              <a:spLocks noChangeShapeType="1"/>
            </p:cNvSpPr>
            <p:nvPr/>
          </p:nvSpPr>
          <p:spPr bwMode="auto">
            <a:xfrm>
              <a:off x="3236" y="2091"/>
              <a:ext cx="62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759" name="Line 163"/>
            <p:cNvSpPr>
              <a:spLocks noChangeShapeType="1"/>
            </p:cNvSpPr>
            <p:nvPr/>
          </p:nvSpPr>
          <p:spPr bwMode="auto">
            <a:xfrm>
              <a:off x="3236" y="2206"/>
              <a:ext cx="623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760" name="Line 164"/>
            <p:cNvSpPr>
              <a:spLocks noChangeShapeType="1"/>
            </p:cNvSpPr>
            <p:nvPr/>
          </p:nvSpPr>
          <p:spPr bwMode="auto">
            <a:xfrm>
              <a:off x="3236" y="1681"/>
              <a:ext cx="0" cy="521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761" name="Line 165"/>
            <p:cNvSpPr>
              <a:spLocks noChangeShapeType="1"/>
            </p:cNvSpPr>
            <p:nvPr/>
          </p:nvSpPr>
          <p:spPr bwMode="auto">
            <a:xfrm>
              <a:off x="3859" y="1681"/>
              <a:ext cx="0" cy="521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2762" name="Group 170"/>
            <p:cNvGrpSpPr>
              <a:grpSpLocks/>
            </p:cNvGrpSpPr>
            <p:nvPr/>
          </p:nvGrpSpPr>
          <p:grpSpPr bwMode="auto">
            <a:xfrm flipH="1">
              <a:off x="3917" y="1920"/>
              <a:ext cx="76" cy="102"/>
              <a:chOff x="801" y="4079"/>
              <a:chExt cx="180" cy="360"/>
            </a:xfrm>
          </p:grpSpPr>
          <p:sp>
            <p:nvSpPr>
              <p:cNvPr id="72764" name="Arc 171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128016" tIns="64008" rIns="128016" bIns="64008"/>
              <a:lstStyle/>
              <a:p>
                <a:endParaRPr lang="ru-RU"/>
              </a:p>
            </p:txBody>
          </p:sp>
          <p:sp>
            <p:nvSpPr>
              <p:cNvPr id="72765" name="Arc 172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10800000" lIns="128016" tIns="64008" rIns="128016" bIns="64008"/>
              <a:lstStyle/>
              <a:p>
                <a:endParaRPr lang="ru-RU"/>
              </a:p>
            </p:txBody>
          </p:sp>
        </p:grpSp>
        <p:sp>
          <p:nvSpPr>
            <p:cNvPr id="72763" name="Line 173"/>
            <p:cNvSpPr>
              <a:spLocks noChangeShapeType="1"/>
            </p:cNvSpPr>
            <p:nvPr/>
          </p:nvSpPr>
          <p:spPr bwMode="auto">
            <a:xfrm rot="5400000" flipH="1">
              <a:off x="3887" y="1941"/>
              <a:ext cx="0" cy="5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2753" name="Line 93"/>
          <p:cNvSpPr>
            <a:spLocks noChangeShapeType="1"/>
          </p:cNvSpPr>
          <p:nvPr/>
        </p:nvSpPr>
        <p:spPr bwMode="auto">
          <a:xfrm flipV="1">
            <a:off x="9496425" y="4729163"/>
            <a:ext cx="0" cy="4318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1144588" y="0"/>
            <a:ext cx="10880725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6953" tIns="63525" rIns="126953" bIns="63525" anchor="ctr"/>
          <a:lstStyle/>
          <a:p>
            <a:pPr algn="ctr" defTabSz="1279525"/>
            <a:r>
              <a:rPr lang="ru-RU" sz="100">
                <a:solidFill>
                  <a:schemeClr val="tx2"/>
                </a:solidFill>
                <a:latin typeface="Times New Roman" pitchFamily="18" charset="0"/>
              </a:rPr>
              <a:t>Данные по  наличию и оснащению пункта управления</a:t>
            </a:r>
          </a:p>
        </p:txBody>
      </p:sp>
      <p:pic>
        <p:nvPicPr>
          <p:cNvPr id="737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95550"/>
            <a:ext cx="12801600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2" name="Rectangle 4"/>
          <p:cNvSpPr>
            <a:spLocks noChangeArrowheads="1"/>
          </p:cNvSpPr>
          <p:nvPr/>
        </p:nvSpPr>
        <p:spPr bwMode="auto">
          <a:xfrm>
            <a:off x="0" y="-23813"/>
            <a:ext cx="12801600" cy="1368426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127004" tIns="63542" rIns="127004" bIns="63542" anchor="ctr"/>
          <a:lstStyle/>
          <a:p>
            <a:pPr algn="ctr" defTabSz="1279525"/>
            <a:r>
              <a:rPr lang="ru-RU" sz="3100">
                <a:latin typeface="Times New Roman" pitchFamily="18" charset="0"/>
              </a:rPr>
              <a:t>Таблица расположения мест аппаратуры оповещения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и информирования населения ( Выписка из таблицы субъекта)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8882" name="Group 82"/>
          <p:cNvGraphicFramePr>
            <a:graphicFrameLocks noGrp="1"/>
          </p:cNvGraphicFramePr>
          <p:nvPr>
            <p:ph idx="4294967295"/>
          </p:nvPr>
        </p:nvGraphicFramePr>
        <p:xfrm>
          <a:off x="279400" y="2568575"/>
          <a:ext cx="12220575" cy="2845432"/>
        </p:xfrm>
        <a:graphic>
          <a:graphicData uri="http://schemas.openxmlformats.org/drawingml/2006/table">
            <a:tbl>
              <a:tblPr/>
              <a:tblGrid>
                <a:gridCol w="360363"/>
                <a:gridCol w="1006475"/>
                <a:gridCol w="1154112"/>
                <a:gridCol w="1800225"/>
                <a:gridCol w="1079500"/>
                <a:gridCol w="1263650"/>
                <a:gridCol w="525463"/>
                <a:gridCol w="525462"/>
                <a:gridCol w="460375"/>
                <a:gridCol w="458788"/>
                <a:gridCol w="458787"/>
                <a:gridCol w="527050"/>
                <a:gridCol w="458788"/>
                <a:gridCol w="458787"/>
                <a:gridCol w="393700"/>
                <a:gridCol w="1289050"/>
              </a:tblGrid>
              <a:tr h="287338">
                <a:tc rowSpan="3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п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п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127246" marR="127246" marT="63658" marB="6365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Муниципальное образование</a:t>
                      </a:r>
                    </a:p>
                  </a:txBody>
                  <a:tcPr marL="127246" marR="127246" marT="63658" marB="6365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Место установки системы оповещения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27246" marR="127246" marT="63658" marB="6365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Место нахождения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аппаратуры оповещения</a:t>
                      </a:r>
                    </a:p>
                  </a:txBody>
                  <a:tcPr marL="127246" marR="127246" marT="63658" marB="6365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Ответственные за оповещение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127246" marR="127246" marT="63658" marB="6365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Лицо, принимающее решение на оповещение (должность, адрес) </a:t>
                      </a:r>
                    </a:p>
                  </a:txBody>
                  <a:tcPr marL="127246" marR="127246" marT="63658" marB="636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Тип аппаратуры оповещения</a:t>
                      </a:r>
                    </a:p>
                  </a:txBody>
                  <a:tcPr marL="127246" marR="127246" marT="63658" marB="636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19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П-166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127246" marR="127246" marT="63658" marB="636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П-164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127246" marR="127246" marT="63658" marB="636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Р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-413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127246" marR="127246" marT="63658" marB="636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АДУ-ЦВ </a:t>
                      </a:r>
                    </a:p>
                  </a:txBody>
                  <a:tcPr marL="127246" marR="127246" marT="63658" marB="636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5 Ф 88</a:t>
                      </a:r>
                    </a:p>
                  </a:txBody>
                  <a:tcPr marL="127246" marR="127246" marT="63658" marB="636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ОКСИОН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127246" marR="127246" marT="63658" marB="636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Радио</a:t>
                      </a:r>
                    </a:p>
                  </a:txBody>
                  <a:tcPr marL="127246" marR="127246" marT="63658" marB="636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ТВ</a:t>
                      </a:r>
                    </a:p>
                  </a:txBody>
                  <a:tcPr marL="127246" marR="127246" marT="63658" marB="636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Сотовая связь</a:t>
                      </a:r>
                    </a:p>
                  </a:txBody>
                  <a:tcPr marL="127246" marR="127246" marT="63658" marB="636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4953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проводное</a:t>
                      </a:r>
                    </a:p>
                  </a:txBody>
                  <a:tcPr marL="127246" marR="127246" marT="63658" marB="636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УКВ</a:t>
                      </a:r>
                    </a:p>
                  </a:txBody>
                  <a:tcPr marL="127246" marR="127246" marT="63658" marB="636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63600"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1.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127246" marR="127246" marT="63658" marB="6365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Искитимский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район</a:t>
                      </a:r>
                    </a:p>
                  </a:txBody>
                  <a:tcPr marL="127246" marR="127246" marT="63658" marB="6365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Узел технической эксплуатации</a:t>
                      </a:r>
                    </a:p>
                  </a:txBody>
                  <a:tcPr marL="127246" marR="127246" marT="63658" marB="6365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г. Искитим м-н Индустриальный, 42</a:t>
                      </a:r>
                    </a:p>
                  </a:txBody>
                  <a:tcPr marL="127246" marR="127246" marT="63658" marB="6365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Начальник УТЭ</a:t>
                      </a:r>
                    </a:p>
                  </a:txBody>
                  <a:tcPr marL="127246" marR="127246" marT="63658" marB="6365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Глава администрации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ул. Пушкина,51</a:t>
                      </a:r>
                    </a:p>
                  </a:txBody>
                  <a:tcPr marL="127246" marR="127246" marT="63658" marB="6365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+</a:t>
                      </a:r>
                    </a:p>
                  </a:txBody>
                  <a:tcPr marL="127246" marR="127246" marT="63658" marB="6365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-</a:t>
                      </a:r>
                    </a:p>
                  </a:txBody>
                  <a:tcPr marL="127246" marR="127246" marT="63658" marB="6365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-</a:t>
                      </a:r>
                    </a:p>
                  </a:txBody>
                  <a:tcPr marL="127246" marR="127246" marT="63658" marB="6365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-</a:t>
                      </a:r>
                    </a:p>
                  </a:txBody>
                  <a:tcPr marL="127246" marR="127246" marT="63658" marB="6365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-</a:t>
                      </a:r>
                    </a:p>
                  </a:txBody>
                  <a:tcPr marL="127246" marR="127246" marT="63658" marB="6365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-</a:t>
                      </a:r>
                    </a:p>
                  </a:txBody>
                  <a:tcPr marL="127246" marR="127246" marT="63658" marB="6365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-</a:t>
                      </a:r>
                    </a:p>
                  </a:txBody>
                  <a:tcPr marL="127246" marR="127246" marT="63658" marB="6365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+</a:t>
                      </a:r>
                    </a:p>
                  </a:txBody>
                  <a:tcPr marL="127246" marR="127246" marT="63658" marB="636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+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127246" marR="127246" marT="63658" marB="6365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МТС Новосибирская обл.,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Мегафон Новосибирская обл,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Билайн Новосибирская обл</a:t>
                      </a:r>
                    </a:p>
                  </a:txBody>
                  <a:tcPr marL="127246" marR="127246" marT="63658" marB="6365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74821" name="Text Box 1648"/>
          <p:cNvSpPr>
            <a:spLocks noChangeArrowheads="1"/>
          </p:cNvSpPr>
          <p:nvPr/>
        </p:nvSpPr>
        <p:spPr bwMode="auto">
          <a:xfrm>
            <a:off x="0" y="-23813"/>
            <a:ext cx="12801600" cy="1073151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127662" tIns="63847" rIns="127662" bIns="63847" anchor="ctr">
            <a:spAutoFit/>
          </a:bodyPr>
          <a:lstStyle/>
          <a:p>
            <a:pPr algn="ctr" defTabSz="1279525"/>
            <a:r>
              <a:rPr lang="ru-RU" sz="3100">
                <a:solidFill>
                  <a:schemeClr val="tx2"/>
                </a:solidFill>
                <a:latin typeface="Times New Roman" pitchFamily="18" charset="0"/>
              </a:rPr>
              <a:t>Справочные данные по организации оповещения</a:t>
            </a:r>
            <a:br>
              <a:rPr lang="ru-RU" sz="3100">
                <a:solidFill>
                  <a:schemeClr val="tx2"/>
                </a:solidFill>
                <a:latin typeface="Times New Roman" pitchFamily="18" charset="0"/>
              </a:rPr>
            </a:br>
            <a:r>
              <a:rPr lang="ru-RU" sz="3100">
                <a:solidFill>
                  <a:schemeClr val="tx2"/>
                </a:solidFill>
                <a:latin typeface="Times New Roman" pitchFamily="18" charset="0"/>
              </a:rPr>
              <a:t> и информирования населения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1017" name="Group 169"/>
          <p:cNvGraphicFramePr>
            <a:graphicFrameLocks noGrp="1"/>
          </p:cNvGraphicFramePr>
          <p:nvPr/>
        </p:nvGraphicFramePr>
        <p:xfrm>
          <a:off x="0" y="920750"/>
          <a:ext cx="12801600" cy="9191770"/>
        </p:xfrm>
        <a:graphic>
          <a:graphicData uri="http://schemas.openxmlformats.org/drawingml/2006/table">
            <a:tbl>
              <a:tblPr/>
              <a:tblGrid>
                <a:gridCol w="560388"/>
                <a:gridCol w="2486025"/>
                <a:gridCol w="1963737"/>
                <a:gridCol w="1314450"/>
                <a:gridCol w="1819275"/>
                <a:gridCol w="2325688"/>
                <a:gridCol w="2332037"/>
              </a:tblGrid>
              <a:tr h="757238">
                <a:tc>
                  <a:txBody>
                    <a:bodyPr/>
                    <a:lstStyle/>
                    <a:p>
                      <a:pPr marL="0" marR="0" lvl="0" indent="0" algn="ctr" defTabSz="1155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Гл. редактор/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директор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Телефон/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Факс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Электронный адрес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Адрес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Взаимодействие </a:t>
                      </a:r>
                    </a:p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информированию  </a:t>
                      </a:r>
                    </a:p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населения с МЧС России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744538">
                <a:tc>
                  <a:txBody>
                    <a:bodyPr/>
                    <a:lstStyle/>
                    <a:p>
                      <a:pPr marL="0" marR="0" lvl="0" indent="0" algn="l" defTabSz="1155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Администрация</a:t>
                      </a:r>
                    </a:p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Новосибирской области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223-35-75</a:t>
                      </a:r>
                    </a:p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222-62-42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www3.adm.nso.ru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630011, г. Новосибирск, Красный проспект, 18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0" marR="0" lvl="0" indent="0" algn="l" defTabSz="1155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ГУ МЧС России по Новосибирской области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905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231-07-32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mchs@obladm.nso.ru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630007, г. Новосибирск, </a:t>
                      </a:r>
                    </a:p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ул. </a:t>
                      </a: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оветская, 4а</a:t>
                      </a:r>
                    </a:p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211138">
                <a:tc gridSpan="7"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Телевидение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ТСМ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Афанасьев Геннадий Федорович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291-21-21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vmeste@tcm10.ru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630032  г. Новосибирск,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ул. Горская,16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 канал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Никитин Сергей Александрович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214-30-06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news@tv49.ru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630048 г. Новосибирск,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ул. Римского-Корсакова, 9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Сити-местный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Низовкин Николай Евгеньевич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314-84-44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City-m@ngs.ru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630048 г. Новосибирск,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ул. Римского-Корсакова, 7/1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690563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4.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ОТС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Бахарев Владимир Анатольевич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291-00-72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Ots31@ngs.ru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630087 г. Новосибирск,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ул. Немировича-Данченко, 167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5.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ГТРК </a:t>
                      </a: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«</a:t>
                      </a: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Новосибирск</a:t>
                      </a: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»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Войтович Светлана Александровна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314-70-89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nst@nsktv.ru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630048 г. Новосибирск,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ул. Римского-Корсакова, 9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6.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ООО </a:t>
                      </a: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«</a:t>
                      </a: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РИА ТРИО</a:t>
                      </a: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»</a:t>
                      </a: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СРМ Новосибирск для федеральных каналов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Гурьянова Анна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346-43-67</a:t>
                      </a:r>
                    </a:p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304-01-37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2"/>
                        </a:rPr>
                        <a:t>trionsk@bk.ru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Rentv-nsk@mail.ru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630087 г. Новосибирск,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пр. Карла Маркса, 26/4 оф. 208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7.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ОРТ 1 канал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Ольховская Юлия Александровна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210-11-05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sibir@corset.ltv.ru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630004 г. Новосибирск,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пр. Димитрова, 4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8.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Вести-Россия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Иванов Дмитрий Михайлович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314-42-24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sibvesti@mail.ru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630048 г. Новосибирск,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ул. Римского-Корсакова, 9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692150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9.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Рен-ТВ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rentv-nsk@mail.ru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630087 г. Новосибирск,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пр. Карла Маркса, 26/4 оф. 208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10.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 канал Санкт-Петербург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Безбородов Максим Евгеньевич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217-41-09</a:t>
                      </a:r>
                    </a:p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217-41-12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3"/>
                        </a:rPr>
                        <a:t>nsk@5-tv.ru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novonews@mail.ru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630005 г. Новосибирск,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ул. Гоголя, 15 оф. 804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11.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НТВ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Казарев Антон Михайлович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201-04-19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Ntv-sibir@mail.ru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630099 г. Новосибирск,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ул. Серебренниковская, 35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690563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12.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Муниципальное телевидение ИА </a:t>
                      </a: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«</a:t>
                      </a: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Новосибирск</a:t>
                      </a: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»</a:t>
                      </a: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ТВ-3 </a:t>
                      </a: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«</a:t>
                      </a: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События 55 широта</a:t>
                      </a: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»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Панасюк Станислав Иванович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346-50-03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tvn-info@yandex.ru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630064 г. Новосибирск,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ул. Карла Маркса, 1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11266" name="Rectangle 3"/>
          <p:cNvSpPr txBox="1">
            <a:spLocks noChangeArrowheads="1"/>
          </p:cNvSpPr>
          <p:nvPr/>
        </p:nvSpPr>
        <p:spPr bwMode="auto">
          <a:xfrm>
            <a:off x="0" y="0"/>
            <a:ext cx="12801600" cy="1066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lIns="32091" tIns="17849" rIns="32091" bIns="17849" anchor="ctr"/>
          <a:lstStyle/>
          <a:p>
            <a:pPr algn="r" defTabSz="1279525"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</a:t>
            </a:r>
          </a:p>
          <a:p>
            <a:pPr algn="ctr" defTabSz="1279525">
              <a:defRPr/>
            </a:pPr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ИНФОРМАЦИОННО-СПРАВОЧНЫЕ МАТЕРИАЛЫ </a:t>
            </a:r>
          </a:p>
          <a:p>
            <a:pPr algn="ctr" defTabSz="1279525">
              <a:defRPr/>
            </a:pPr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ПО СРЕДСТВАМ МАССОВОЙ ИНФОРМАЦИИ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2006" name="Group 134"/>
          <p:cNvGraphicFramePr>
            <a:graphicFrameLocks noGrp="1"/>
          </p:cNvGraphicFramePr>
          <p:nvPr/>
        </p:nvGraphicFramePr>
        <p:xfrm>
          <a:off x="0" y="920750"/>
          <a:ext cx="12801600" cy="781096"/>
        </p:xfrm>
        <a:graphic>
          <a:graphicData uri="http://schemas.openxmlformats.org/drawingml/2006/table">
            <a:tbl>
              <a:tblPr/>
              <a:tblGrid>
                <a:gridCol w="560388"/>
                <a:gridCol w="2486025"/>
                <a:gridCol w="1963737"/>
                <a:gridCol w="1314450"/>
                <a:gridCol w="1819275"/>
                <a:gridCol w="2325688"/>
                <a:gridCol w="2332037"/>
              </a:tblGrid>
              <a:tr h="757238">
                <a:tc>
                  <a:txBody>
                    <a:bodyPr/>
                    <a:lstStyle/>
                    <a:p>
                      <a:pPr marL="0" marR="0" lvl="0" indent="0" algn="ctr" defTabSz="1155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Гл. редактор/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директор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Телефон/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Факс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Электронный адрес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Адрес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Взаимодействие </a:t>
                      </a:r>
                    </a:p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информированию  </a:t>
                      </a:r>
                    </a:p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населения с МЧС России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92008" name="Group 136"/>
          <p:cNvGraphicFramePr>
            <a:graphicFrameLocks noGrp="1"/>
          </p:cNvGraphicFramePr>
          <p:nvPr/>
        </p:nvGraphicFramePr>
        <p:xfrm>
          <a:off x="-1588" y="1679575"/>
          <a:ext cx="12803188" cy="7490003"/>
        </p:xfrm>
        <a:graphic>
          <a:graphicData uri="http://schemas.openxmlformats.org/drawingml/2006/table">
            <a:tbl>
              <a:tblPr/>
              <a:tblGrid>
                <a:gridCol w="557213"/>
                <a:gridCol w="2478088"/>
                <a:gridCol w="1998662"/>
                <a:gridCol w="1296988"/>
                <a:gridCol w="1825625"/>
                <a:gridCol w="2312987"/>
                <a:gridCol w="2333625"/>
              </a:tblGrid>
              <a:tr h="307975">
                <a:tc gridSpan="6"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               Радио</a:t>
                      </a:r>
                    </a:p>
                  </a:txBody>
                  <a:tcPr marL="87951" marR="87951" marT="47657" marB="47657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951" marR="87951" marT="47657" marB="47657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703263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57" marB="47657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ГТРК «Новосибирское радио» (Классик радио) УКВ 4.42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57" marB="47657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Нагуманов Амир Борисович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57" marB="47657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314-70-89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57" marB="47657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amir5@nsktv.ru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57" marB="47657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630048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г. Новосибирск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ул. Вертковская, 10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57" marB="47657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51" marR="87951" marT="47657" marB="47657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752475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Радио холдинг «Радио 7 Новосибирск»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FM 105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«Радио Дача»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FM 10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,  «Радио Европа плюс Новосибирск»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FM 10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3.2, «Ретро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FM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FM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97.0</a:t>
                      </a: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Синицин Вадим Валентинович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362-07-67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vsinitsyn@GKVR.ru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630049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г. Новосибирск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ул. Галущака, 1а, 5 этаж</a:t>
                      </a: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</a:t>
                      </a: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Радио Юнитон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»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FM 100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.7</a:t>
                      </a: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Рудковская Ирина Михайловна</a:t>
                      </a: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314-70-89</a:t>
                      </a: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amir5@nsktv.ru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630048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г. Новосибирск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ул. Вертковская, 10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739775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4.</a:t>
                      </a: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Маяк-Новосибирск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»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FM 10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5.2</a:t>
                      </a: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Бадика Максим Иванович</a:t>
                      </a: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354-01-01</a:t>
                      </a: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offis@r_uniton.ru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630048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г. Новосибирск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ул. Немировича-Данченко, 122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758825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5.</a:t>
                      </a: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Русское Радио Новосибирск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»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Селиверстов Александр Владимирович</a:t>
                      </a: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362-11-62</a:t>
                      </a: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Novosti@nsk.rr.ru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630004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г. Новосибирск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Пр. Демитрова, 1, 5 этаж</a:t>
                      </a: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760413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6.</a:t>
                      </a: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Мир-Шансон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»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FM 10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2.6</a:t>
                      </a: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Ахметов Владимир Таидзеевич</a:t>
                      </a: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353-79-99</a:t>
                      </a: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shanson@tsm10.ru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630032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г. Новосибирск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ул.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Горская, 16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757238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7.</a:t>
                      </a: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 депутатский канал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»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-радио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»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УКВ 71.27</a:t>
                      </a: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Бычковская Тамара Александровна</a:t>
                      </a: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223-76-93</a:t>
                      </a: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rslovo@mail.ru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630011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г. Новосибирск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ул.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Кирова, 3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757238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8.</a:t>
                      </a: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Авторадио-Новосибирск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»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FM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98.7</a:t>
                      </a: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Паневина Татьяна</a:t>
                      </a: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351-49-94</a:t>
                      </a: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news@avtoradio.nsk.ru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630011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г. Новосибирск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ул.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Выстовочная,15/1, офис 702</a:t>
                      </a: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760413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9.</a:t>
                      </a: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МГРК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Новосибирская городская волна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»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FM 10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1.4</a:t>
                      </a: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Двойничников Иван Викторович</a:t>
                      </a: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304-06-03</a:t>
                      </a: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news@gorvolna.ru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630064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г. Новосибирск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Пр. Карла Маркса, 1, 5 этаж</a:t>
                      </a: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51" marR="87951" marT="47649" marB="4764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11266" name="Rectangle 3"/>
          <p:cNvSpPr txBox="1">
            <a:spLocks noChangeArrowheads="1"/>
          </p:cNvSpPr>
          <p:nvPr/>
        </p:nvSpPr>
        <p:spPr bwMode="auto">
          <a:xfrm>
            <a:off x="0" y="0"/>
            <a:ext cx="12801600" cy="1066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lIns="32091" tIns="17849" rIns="32091" bIns="17849" anchor="ctr"/>
          <a:lstStyle/>
          <a:p>
            <a:pPr algn="r" defTabSz="1279525"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</a:t>
            </a:r>
          </a:p>
          <a:p>
            <a:pPr algn="ctr" defTabSz="1279525">
              <a:defRPr/>
            </a:pPr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ИНФОРМАЦИОННО-СПРАВОЧНЫЕ МАТЕРИАЛЫ </a:t>
            </a:r>
          </a:p>
          <a:p>
            <a:pPr algn="ctr" defTabSz="1279525">
              <a:defRPr/>
            </a:pPr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ПО СРЕДСТВАМ МАССОВОЙ ИНФОРМАЦИИ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3030" name="Group 134"/>
          <p:cNvGraphicFramePr>
            <a:graphicFrameLocks noGrp="1"/>
          </p:cNvGraphicFramePr>
          <p:nvPr/>
        </p:nvGraphicFramePr>
        <p:xfrm>
          <a:off x="0" y="1165225"/>
          <a:ext cx="12801600" cy="755650"/>
        </p:xfrm>
        <a:graphic>
          <a:graphicData uri="http://schemas.openxmlformats.org/drawingml/2006/table">
            <a:tbl>
              <a:tblPr/>
              <a:tblGrid>
                <a:gridCol w="560388"/>
                <a:gridCol w="2486025"/>
                <a:gridCol w="1963737"/>
                <a:gridCol w="1314450"/>
                <a:gridCol w="1819275"/>
                <a:gridCol w="2325688"/>
                <a:gridCol w="2332037"/>
              </a:tblGrid>
              <a:tr h="755650">
                <a:tc>
                  <a:txBody>
                    <a:bodyPr/>
                    <a:lstStyle/>
                    <a:p>
                      <a:pPr marL="0" marR="0" lvl="0" indent="0" algn="ctr" defTabSz="1155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Гл. редактор/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директор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Телефон/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Факс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Электронный адрес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Адрес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Взаимодействие </a:t>
                      </a:r>
                    </a:p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информированию  </a:t>
                      </a:r>
                    </a:p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населения с МЧС России</a:t>
                      </a:r>
                    </a:p>
                  </a:txBody>
                  <a:tcPr marL="87951" marR="87951" marT="47648" marB="47648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93031" name="Group 135"/>
          <p:cNvGraphicFramePr>
            <a:graphicFrameLocks noGrp="1"/>
          </p:cNvGraphicFramePr>
          <p:nvPr/>
        </p:nvGraphicFramePr>
        <p:xfrm>
          <a:off x="0" y="1946275"/>
          <a:ext cx="12801600" cy="7715954"/>
        </p:xfrm>
        <a:graphic>
          <a:graphicData uri="http://schemas.openxmlformats.org/drawingml/2006/table">
            <a:tbl>
              <a:tblPr/>
              <a:tblGrid>
                <a:gridCol w="557213"/>
                <a:gridCol w="2459037"/>
                <a:gridCol w="2016125"/>
                <a:gridCol w="1296988"/>
                <a:gridCol w="1800225"/>
                <a:gridCol w="2339975"/>
                <a:gridCol w="2332037"/>
              </a:tblGrid>
              <a:tr h="309563">
                <a:tc gridSpan="7"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Информагентства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1688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Информационное агентство «Регнум»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Кобзев Дмитрий Афанасьевич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(495) 225-34-14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2"/>
                        </a:rPr>
                        <a:t>www.regnum.ru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novosib@regnum.ru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125040 </a:t>
                      </a: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г. Москва, 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ул. Правды, 21 стр.1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Соглашение № 789/486 от 14.01.2009 г.</a:t>
                      </a: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ЗАО «Интерфакс-Сибирь»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Кузьмина Лариса Игоревна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223-59-76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3"/>
                        </a:rPr>
                        <a:t>www.interfakx-russia.ru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siberia@interfax.ru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630011 г. Новосибирск, ул. Кирова, 3, оф 316-320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ИТАР-ТАСС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Маненков Вадим Юрьевич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263-35-70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manenkov@bk.ru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630077 г. Новосибирск, ул. Серафимовича, 15/1, оф 29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692150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4.</a:t>
                      </a: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Тайга.инфо</a:t>
                      </a: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Шкарубо Елена Александровна</a:t>
                      </a: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363-17-07</a:t>
                      </a: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4"/>
                        </a:rPr>
                        <a:t>www.tayga.info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5"/>
                        </a:rPr>
                        <a:t>info@taygainfo.ru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shcarubo@gmail.com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630077 г. Новосибирск, пр. Карла Маркса, 30, оф 834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847725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5.</a:t>
                      </a: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РИА «Новости» по НСо</a:t>
                      </a: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Алдонина Ольга Александровна</a:t>
                      </a: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221-12-60</a:t>
                      </a: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6"/>
                        </a:rPr>
                        <a:t>www.rian.ru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www/sibir.rian.ru</a:t>
                      </a:r>
                    </a:p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sibir@rian.ru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630091 г. Новосибирск, ул. Фрунзе, 5, оф 411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866775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6.</a:t>
                      </a: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РИА «Сибирь»</a:t>
                      </a: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Развод Ольга Николаевна</a:t>
                      </a: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214-20-12</a:t>
                      </a: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7"/>
                        </a:rPr>
                        <a:t>www.ria-sibir.ru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rian@cn.ru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Новосибирская область г. Бердск, ул. Вокзальная, 26, оф 310</a:t>
                      </a: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866775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7.</a:t>
                      </a: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НГС.новости</a:t>
                      </a: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Беленький Артур Александрович</a:t>
                      </a: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227-00-14</a:t>
                      </a: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8"/>
                        </a:rPr>
                        <a:t>www.ngs.ru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9"/>
                        </a:rPr>
                        <a:t>www.news.ngs.ru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news@ngs.ru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630099 г. Новосибирск, ул. Ленина, 12, 6 этаж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866775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8.</a:t>
                      </a: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Академ.инфо</a:t>
                      </a: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Зайцева Александра Сергеевна</a:t>
                      </a: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330-70-10</a:t>
                      </a: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10"/>
                        </a:rPr>
                        <a:t>www.academ.info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editor@academ.info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630090 г. Новосибирск, ул. Терешковой, 33, цокольный этаж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692150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9.</a:t>
                      </a: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НП АИР «Столица Нск»</a:t>
                      </a: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Пашкова Нина Леонидовна</a:t>
                      </a: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315-36-97</a:t>
                      </a: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11"/>
                        </a:rPr>
                        <a:t>www.sibkray.ru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inzov2008@yandex.ru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630087 г. Новосибирск, ул. Немировича Данченко, 167, оф 719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51" marR="87951" marT="47650" marB="47650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10.</a:t>
                      </a:r>
                    </a:p>
                  </a:txBody>
                  <a:tcPr marL="87951" marR="87951" marT="47659" marB="4765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Экспертный информационный канал «Федерал пресс»</a:t>
                      </a:r>
                    </a:p>
                  </a:txBody>
                  <a:tcPr marL="87951" marR="87951" marT="47659" marB="4765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Титов Виктор Борисович</a:t>
                      </a:r>
                    </a:p>
                  </a:txBody>
                  <a:tcPr marL="87951" marR="87951" marT="47659" marB="4765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223-68-24</a:t>
                      </a:r>
                    </a:p>
                  </a:txBody>
                  <a:tcPr marL="87951" marR="87951" marT="47659" marB="4765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12"/>
                        </a:rPr>
                        <a:t>www.fedpress.ru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Sfo-fedpress@yandex.ru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59" marB="4765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630091 г. Новосибирск, ул. Коммунистическая, 45, оф 9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51" marR="87951" marT="47659" marB="4765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51" marR="87951" marT="47659" marB="47659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11266" name="Rectangle 3"/>
          <p:cNvSpPr txBox="1">
            <a:spLocks noChangeArrowheads="1"/>
          </p:cNvSpPr>
          <p:nvPr/>
        </p:nvSpPr>
        <p:spPr bwMode="auto">
          <a:xfrm>
            <a:off x="0" y="0"/>
            <a:ext cx="12801600" cy="1066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lIns="32091" tIns="17849" rIns="32091" bIns="17849" anchor="ctr"/>
          <a:lstStyle/>
          <a:p>
            <a:pPr algn="r" defTabSz="1279525"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</a:t>
            </a:r>
          </a:p>
          <a:p>
            <a:pPr algn="ctr" defTabSz="1279525">
              <a:defRPr/>
            </a:pPr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ИНФОРМАЦИОННО-СПРАВОЧНЫЕ МАТЕРИАЛЫ </a:t>
            </a:r>
          </a:p>
          <a:p>
            <a:pPr algn="ctr" defTabSz="1279525">
              <a:defRPr/>
            </a:pPr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ПО СРЕДСТВАМ МАССОВОЙ ИНФОРМАЦИИ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54038"/>
            <a:ext cx="12801600" cy="904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1" name="Freeform 4"/>
          <p:cNvSpPr>
            <a:spLocks/>
          </p:cNvSpPr>
          <p:nvPr/>
        </p:nvSpPr>
        <p:spPr bwMode="auto">
          <a:xfrm>
            <a:off x="134938" y="623888"/>
            <a:ext cx="12457112" cy="8786812"/>
          </a:xfrm>
          <a:custGeom>
            <a:avLst/>
            <a:gdLst>
              <a:gd name="T0" fmla="*/ 2147483647 w 7847"/>
              <a:gd name="T1" fmla="*/ 2147483647 h 4990"/>
              <a:gd name="T2" fmla="*/ 2147483647 w 7847"/>
              <a:gd name="T3" fmla="*/ 2147483647 h 4990"/>
              <a:gd name="T4" fmla="*/ 2147483647 w 7847"/>
              <a:gd name="T5" fmla="*/ 2147483647 h 4990"/>
              <a:gd name="T6" fmla="*/ 2147483647 w 7847"/>
              <a:gd name="T7" fmla="*/ 2147483647 h 4990"/>
              <a:gd name="T8" fmla="*/ 2147483647 w 7847"/>
              <a:gd name="T9" fmla="*/ 2147483647 h 4990"/>
              <a:gd name="T10" fmla="*/ 2147483647 w 7847"/>
              <a:gd name="T11" fmla="*/ 2147483647 h 4990"/>
              <a:gd name="T12" fmla="*/ 2147483647 w 7847"/>
              <a:gd name="T13" fmla="*/ 2147483647 h 4990"/>
              <a:gd name="T14" fmla="*/ 2147483647 w 7847"/>
              <a:gd name="T15" fmla="*/ 2147483647 h 4990"/>
              <a:gd name="T16" fmla="*/ 2147483647 w 7847"/>
              <a:gd name="T17" fmla="*/ 2147483647 h 4990"/>
              <a:gd name="T18" fmla="*/ 2147483647 w 7847"/>
              <a:gd name="T19" fmla="*/ 2147483647 h 4990"/>
              <a:gd name="T20" fmla="*/ 2147483647 w 7847"/>
              <a:gd name="T21" fmla="*/ 2147483647 h 4990"/>
              <a:gd name="T22" fmla="*/ 2147483647 w 7847"/>
              <a:gd name="T23" fmla="*/ 2147483647 h 4990"/>
              <a:gd name="T24" fmla="*/ 2147483647 w 7847"/>
              <a:gd name="T25" fmla="*/ 2147483647 h 4990"/>
              <a:gd name="T26" fmla="*/ 2147483647 w 7847"/>
              <a:gd name="T27" fmla="*/ 0 h 4990"/>
              <a:gd name="T28" fmla="*/ 2147483647 w 7847"/>
              <a:gd name="T29" fmla="*/ 2147483647 h 4990"/>
              <a:gd name="T30" fmla="*/ 2147483647 w 7847"/>
              <a:gd name="T31" fmla="*/ 2147483647 h 4990"/>
              <a:gd name="T32" fmla="*/ 2147483647 w 7847"/>
              <a:gd name="T33" fmla="*/ 2147483647 h 4990"/>
              <a:gd name="T34" fmla="*/ 2147483647 w 7847"/>
              <a:gd name="T35" fmla="*/ 2147483647 h 4990"/>
              <a:gd name="T36" fmla="*/ 2147483647 w 7847"/>
              <a:gd name="T37" fmla="*/ 2147483647 h 4990"/>
              <a:gd name="T38" fmla="*/ 2147483647 w 7847"/>
              <a:gd name="T39" fmla="*/ 2147483647 h 4990"/>
              <a:gd name="T40" fmla="*/ 2147483647 w 7847"/>
              <a:gd name="T41" fmla="*/ 2147483647 h 4990"/>
              <a:gd name="T42" fmla="*/ 2147483647 w 7847"/>
              <a:gd name="T43" fmla="*/ 2147483647 h 4990"/>
              <a:gd name="T44" fmla="*/ 2147483647 w 7847"/>
              <a:gd name="T45" fmla="*/ 2147483647 h 4990"/>
              <a:gd name="T46" fmla="*/ 2147483647 w 7847"/>
              <a:gd name="T47" fmla="*/ 2147483647 h 4990"/>
              <a:gd name="T48" fmla="*/ 2147483647 w 7847"/>
              <a:gd name="T49" fmla="*/ 2147483647 h 4990"/>
              <a:gd name="T50" fmla="*/ 2147483647 w 7847"/>
              <a:gd name="T51" fmla="*/ 2147483647 h 4990"/>
              <a:gd name="T52" fmla="*/ 2147483647 w 7847"/>
              <a:gd name="T53" fmla="*/ 2147483647 h 4990"/>
              <a:gd name="T54" fmla="*/ 2147483647 w 7847"/>
              <a:gd name="T55" fmla="*/ 2147483647 h 4990"/>
              <a:gd name="T56" fmla="*/ 2147483647 w 7847"/>
              <a:gd name="T57" fmla="*/ 2147483647 h 4990"/>
              <a:gd name="T58" fmla="*/ 2147483647 w 7847"/>
              <a:gd name="T59" fmla="*/ 2147483647 h 4990"/>
              <a:gd name="T60" fmla="*/ 2147483647 w 7847"/>
              <a:gd name="T61" fmla="*/ 2147483647 h 4990"/>
              <a:gd name="T62" fmla="*/ 2147483647 w 7847"/>
              <a:gd name="T63" fmla="*/ 2147483647 h 4990"/>
              <a:gd name="T64" fmla="*/ 2147483647 w 7847"/>
              <a:gd name="T65" fmla="*/ 2147483647 h 499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7847"/>
              <a:gd name="T100" fmla="*/ 0 h 4990"/>
              <a:gd name="T101" fmla="*/ 7847 w 7847"/>
              <a:gd name="T102" fmla="*/ 4990 h 4990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7847" h="4990">
                <a:moveTo>
                  <a:pt x="2313" y="4445"/>
                </a:moveTo>
                <a:lnTo>
                  <a:pt x="1723" y="4854"/>
                </a:lnTo>
                <a:lnTo>
                  <a:pt x="1723" y="4990"/>
                </a:lnTo>
                <a:lnTo>
                  <a:pt x="1587" y="4990"/>
                </a:lnTo>
                <a:lnTo>
                  <a:pt x="1497" y="4627"/>
                </a:lnTo>
                <a:lnTo>
                  <a:pt x="1406" y="4536"/>
                </a:lnTo>
                <a:lnTo>
                  <a:pt x="1224" y="4445"/>
                </a:lnTo>
                <a:lnTo>
                  <a:pt x="1088" y="4219"/>
                </a:lnTo>
                <a:lnTo>
                  <a:pt x="680" y="3992"/>
                </a:lnTo>
                <a:lnTo>
                  <a:pt x="45" y="4082"/>
                </a:lnTo>
                <a:lnTo>
                  <a:pt x="0" y="3992"/>
                </a:lnTo>
                <a:lnTo>
                  <a:pt x="317" y="3584"/>
                </a:lnTo>
                <a:lnTo>
                  <a:pt x="227" y="3357"/>
                </a:lnTo>
                <a:lnTo>
                  <a:pt x="181" y="3357"/>
                </a:lnTo>
                <a:lnTo>
                  <a:pt x="635" y="2903"/>
                </a:lnTo>
                <a:lnTo>
                  <a:pt x="862" y="3039"/>
                </a:lnTo>
                <a:lnTo>
                  <a:pt x="1315" y="2948"/>
                </a:lnTo>
                <a:lnTo>
                  <a:pt x="1769" y="2359"/>
                </a:lnTo>
                <a:lnTo>
                  <a:pt x="1678" y="2223"/>
                </a:lnTo>
                <a:lnTo>
                  <a:pt x="2222" y="2087"/>
                </a:lnTo>
                <a:lnTo>
                  <a:pt x="2313" y="1951"/>
                </a:lnTo>
                <a:lnTo>
                  <a:pt x="2676" y="1951"/>
                </a:lnTo>
                <a:lnTo>
                  <a:pt x="2767" y="2087"/>
                </a:lnTo>
                <a:lnTo>
                  <a:pt x="3356" y="2041"/>
                </a:lnTo>
                <a:lnTo>
                  <a:pt x="3492" y="1860"/>
                </a:lnTo>
                <a:lnTo>
                  <a:pt x="3447" y="1678"/>
                </a:lnTo>
                <a:lnTo>
                  <a:pt x="4853" y="272"/>
                </a:lnTo>
                <a:lnTo>
                  <a:pt x="5443" y="0"/>
                </a:lnTo>
                <a:lnTo>
                  <a:pt x="5534" y="91"/>
                </a:lnTo>
                <a:lnTo>
                  <a:pt x="5534" y="227"/>
                </a:lnTo>
                <a:lnTo>
                  <a:pt x="5896" y="408"/>
                </a:lnTo>
                <a:lnTo>
                  <a:pt x="5942" y="771"/>
                </a:lnTo>
                <a:lnTo>
                  <a:pt x="6078" y="771"/>
                </a:lnTo>
                <a:lnTo>
                  <a:pt x="6123" y="862"/>
                </a:lnTo>
                <a:lnTo>
                  <a:pt x="6305" y="907"/>
                </a:lnTo>
                <a:lnTo>
                  <a:pt x="6350" y="862"/>
                </a:lnTo>
                <a:lnTo>
                  <a:pt x="6441" y="1043"/>
                </a:lnTo>
                <a:lnTo>
                  <a:pt x="6804" y="1089"/>
                </a:lnTo>
                <a:lnTo>
                  <a:pt x="6894" y="998"/>
                </a:lnTo>
                <a:lnTo>
                  <a:pt x="7076" y="1225"/>
                </a:lnTo>
                <a:lnTo>
                  <a:pt x="7439" y="1179"/>
                </a:lnTo>
                <a:lnTo>
                  <a:pt x="7529" y="1043"/>
                </a:lnTo>
                <a:lnTo>
                  <a:pt x="7575" y="1361"/>
                </a:lnTo>
                <a:lnTo>
                  <a:pt x="7847" y="1542"/>
                </a:lnTo>
                <a:lnTo>
                  <a:pt x="7711" y="2177"/>
                </a:lnTo>
                <a:lnTo>
                  <a:pt x="7802" y="2268"/>
                </a:lnTo>
                <a:lnTo>
                  <a:pt x="7167" y="2812"/>
                </a:lnTo>
                <a:lnTo>
                  <a:pt x="7167" y="3085"/>
                </a:lnTo>
                <a:lnTo>
                  <a:pt x="6713" y="3266"/>
                </a:lnTo>
                <a:lnTo>
                  <a:pt x="6804" y="3629"/>
                </a:lnTo>
                <a:lnTo>
                  <a:pt x="6668" y="3629"/>
                </a:lnTo>
                <a:lnTo>
                  <a:pt x="6668" y="3810"/>
                </a:lnTo>
                <a:lnTo>
                  <a:pt x="6531" y="3810"/>
                </a:lnTo>
                <a:lnTo>
                  <a:pt x="6350" y="3538"/>
                </a:lnTo>
                <a:lnTo>
                  <a:pt x="5715" y="3493"/>
                </a:lnTo>
                <a:lnTo>
                  <a:pt x="5488" y="3266"/>
                </a:lnTo>
                <a:lnTo>
                  <a:pt x="5261" y="3447"/>
                </a:lnTo>
                <a:lnTo>
                  <a:pt x="5261" y="3584"/>
                </a:lnTo>
                <a:lnTo>
                  <a:pt x="4989" y="3901"/>
                </a:lnTo>
                <a:lnTo>
                  <a:pt x="4672" y="3810"/>
                </a:lnTo>
                <a:lnTo>
                  <a:pt x="4309" y="4309"/>
                </a:lnTo>
                <a:lnTo>
                  <a:pt x="3447" y="3901"/>
                </a:lnTo>
                <a:lnTo>
                  <a:pt x="3175" y="4219"/>
                </a:lnTo>
                <a:lnTo>
                  <a:pt x="3220" y="4355"/>
                </a:lnTo>
                <a:lnTo>
                  <a:pt x="3447" y="4491"/>
                </a:lnTo>
                <a:lnTo>
                  <a:pt x="2767" y="4763"/>
                </a:lnTo>
                <a:lnTo>
                  <a:pt x="2358" y="4400"/>
                </a:lnTo>
              </a:path>
            </a:pathLst>
          </a:custGeom>
          <a:solidFill>
            <a:srgbClr val="FFCC00">
              <a:alpha val="45882"/>
            </a:srgbClr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lIns="110328" tIns="55164" rIns="110328" bIns="55164">
            <a:spAutoFit/>
          </a:bodyPr>
          <a:lstStyle/>
          <a:p>
            <a:endParaRPr lang="ru-RU"/>
          </a:p>
        </p:txBody>
      </p:sp>
      <p:grpSp>
        <p:nvGrpSpPr>
          <p:cNvPr id="78852" name="Group 132"/>
          <p:cNvGrpSpPr>
            <a:grpSpLocks/>
          </p:cNvGrpSpPr>
          <p:nvPr/>
        </p:nvGrpSpPr>
        <p:grpSpPr bwMode="auto">
          <a:xfrm>
            <a:off x="6616700" y="4945063"/>
            <a:ext cx="360363" cy="331787"/>
            <a:chOff x="3256" y="1842"/>
            <a:chExt cx="224" cy="162"/>
          </a:xfrm>
        </p:grpSpPr>
        <p:sp>
          <p:nvSpPr>
            <p:cNvPr id="78900" name="AutoShape 235"/>
            <p:cNvSpPr>
              <a:spLocks noChangeAspect="1" noChangeArrowheads="1"/>
            </p:cNvSpPr>
            <p:nvPr/>
          </p:nvSpPr>
          <p:spPr bwMode="auto">
            <a:xfrm>
              <a:off x="3256" y="1891"/>
              <a:ext cx="215" cy="113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57358" tIns="28679" rIns="57358" bIns="28679"/>
            <a:lstStyle/>
            <a:p>
              <a:pPr defTabSz="684213"/>
              <a:endParaRPr lang="ru-RU" sz="300"/>
            </a:p>
          </p:txBody>
        </p:sp>
        <p:grpSp>
          <p:nvGrpSpPr>
            <p:cNvPr id="78901" name="Group 237"/>
            <p:cNvGrpSpPr>
              <a:grpSpLocks/>
            </p:cNvGrpSpPr>
            <p:nvPr/>
          </p:nvGrpSpPr>
          <p:grpSpPr bwMode="auto">
            <a:xfrm>
              <a:off x="3357" y="1842"/>
              <a:ext cx="123" cy="54"/>
              <a:chOff x="1918" y="2160"/>
              <a:chExt cx="419" cy="283"/>
            </a:xfrm>
          </p:grpSpPr>
          <p:sp>
            <p:nvSpPr>
              <p:cNvPr id="78903" name="Line 238"/>
              <p:cNvSpPr>
                <a:spLocks noChangeAspect="1" noChangeShapeType="1"/>
              </p:cNvSpPr>
              <p:nvPr/>
            </p:nvSpPr>
            <p:spPr bwMode="auto">
              <a:xfrm flipV="1">
                <a:off x="1918" y="2160"/>
                <a:ext cx="140" cy="28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904" name="Line 239"/>
              <p:cNvSpPr>
                <a:spLocks noChangeAspect="1" noChangeShapeType="1"/>
              </p:cNvSpPr>
              <p:nvPr/>
            </p:nvSpPr>
            <p:spPr bwMode="auto">
              <a:xfrm>
                <a:off x="2058" y="2160"/>
                <a:ext cx="141" cy="28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905" name="Line 240"/>
              <p:cNvSpPr>
                <a:spLocks noChangeAspect="1" noChangeShapeType="1"/>
              </p:cNvSpPr>
              <p:nvPr/>
            </p:nvSpPr>
            <p:spPr bwMode="auto">
              <a:xfrm flipV="1">
                <a:off x="2196" y="2160"/>
                <a:ext cx="141" cy="28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8902" name="Text Box 241"/>
            <p:cNvSpPr txBox="1">
              <a:spLocks noChangeArrowheads="1"/>
            </p:cNvSpPr>
            <p:nvPr/>
          </p:nvSpPr>
          <p:spPr bwMode="auto">
            <a:xfrm>
              <a:off x="3280" y="1950"/>
              <a:ext cx="168" cy="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684213"/>
              <a:r>
                <a:rPr lang="ru-RU" sz="700" b="1">
                  <a:solidFill>
                    <a:srgbClr val="000000"/>
                  </a:solidFill>
                </a:rPr>
                <a:t>ТВ/РВ</a:t>
              </a:r>
              <a:endParaRPr lang="ru-RU" sz="700">
                <a:solidFill>
                  <a:srgbClr val="000000"/>
                </a:solidFill>
              </a:endParaRPr>
            </a:p>
          </p:txBody>
        </p:sp>
      </p:grpSp>
      <p:grpSp>
        <p:nvGrpSpPr>
          <p:cNvPr id="78853" name="Group 12"/>
          <p:cNvGrpSpPr>
            <a:grpSpLocks/>
          </p:cNvGrpSpPr>
          <p:nvPr/>
        </p:nvGrpSpPr>
        <p:grpSpPr bwMode="auto">
          <a:xfrm>
            <a:off x="8416925" y="8401050"/>
            <a:ext cx="4319588" cy="1295400"/>
            <a:chOff x="3257" y="3521"/>
            <a:chExt cx="2721" cy="815"/>
          </a:xfrm>
        </p:grpSpPr>
        <p:sp>
          <p:nvSpPr>
            <p:cNvPr id="78887" name="Rectangle 375"/>
            <p:cNvSpPr>
              <a:spLocks noChangeArrowheads="1"/>
            </p:cNvSpPr>
            <p:nvPr/>
          </p:nvSpPr>
          <p:spPr bwMode="auto">
            <a:xfrm>
              <a:off x="3257" y="3521"/>
              <a:ext cx="2721" cy="726"/>
            </a:xfrm>
            <a:prstGeom prst="rect">
              <a:avLst/>
            </a:prstGeom>
            <a:solidFill>
              <a:srgbClr val="CC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90698" tIns="45347" rIns="90698" bIns="45347"/>
            <a:lstStyle/>
            <a:p>
              <a:pPr algn="ctr" defTabSz="912813"/>
              <a:r>
                <a:rPr lang="ru-RU" sz="800">
                  <a:latin typeface="Times New Roman" pitchFamily="18" charset="0"/>
                  <a:cs typeface="Arial" charset="0"/>
                </a:rPr>
                <a:t>Условные обозначения</a:t>
              </a:r>
            </a:p>
          </p:txBody>
        </p:sp>
        <p:sp>
          <p:nvSpPr>
            <p:cNvPr id="78888" name="TextBox 54"/>
            <p:cNvSpPr txBox="1">
              <a:spLocks noChangeArrowheads="1"/>
            </p:cNvSpPr>
            <p:nvPr/>
          </p:nvSpPr>
          <p:spPr bwMode="auto">
            <a:xfrm>
              <a:off x="3800" y="3657"/>
              <a:ext cx="1769" cy="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5528" tIns="47764" rIns="95528" bIns="47764">
              <a:spAutoFit/>
            </a:bodyPr>
            <a:lstStyle/>
            <a:p>
              <a:pPr defTabSz="955675"/>
              <a:r>
                <a:rPr lang="ru-RU" sz="1300">
                  <a:latin typeface="Times New Roman" pitchFamily="18" charset="0"/>
                  <a:cs typeface="Times New Roman" pitchFamily="18" charset="0"/>
                </a:rPr>
                <a:t>Теле- радиотрансляционная станция</a:t>
              </a:r>
            </a:p>
          </p:txBody>
        </p:sp>
        <p:sp>
          <p:nvSpPr>
            <p:cNvPr id="78889" name="TextBox 54"/>
            <p:cNvSpPr txBox="1">
              <a:spLocks noChangeArrowheads="1"/>
            </p:cNvSpPr>
            <p:nvPr/>
          </p:nvSpPr>
          <p:spPr bwMode="auto">
            <a:xfrm>
              <a:off x="3792" y="3839"/>
              <a:ext cx="1769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5528" tIns="47764" rIns="95528" bIns="47764">
              <a:spAutoFit/>
            </a:bodyPr>
            <a:lstStyle/>
            <a:p>
              <a:pPr defTabSz="955675"/>
              <a:r>
                <a:rPr lang="ru-RU" sz="1300">
                  <a:latin typeface="Times New Roman" pitchFamily="18" charset="0"/>
                  <a:cs typeface="Times New Roman" pitchFamily="18" charset="0"/>
                </a:rPr>
                <a:t>Хороший уровень сигнала</a:t>
              </a:r>
            </a:p>
          </p:txBody>
        </p:sp>
        <p:sp>
          <p:nvSpPr>
            <p:cNvPr id="78890" name="Rectangle 8"/>
            <p:cNvSpPr>
              <a:spLocks noChangeAspect="1" noChangeArrowheads="1"/>
            </p:cNvSpPr>
            <p:nvPr/>
          </p:nvSpPr>
          <p:spPr bwMode="auto">
            <a:xfrm>
              <a:off x="3439" y="3913"/>
              <a:ext cx="113" cy="61"/>
            </a:xfrm>
            <a:prstGeom prst="rect">
              <a:avLst/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91227" tIns="45613" rIns="91227" bIns="45613" anchor="ctr"/>
            <a:lstStyle/>
            <a:p>
              <a:pPr defTabSz="912813"/>
              <a:endParaRPr lang="ru-RU" sz="1300" b="1" i="1"/>
            </a:p>
          </p:txBody>
        </p:sp>
        <p:sp>
          <p:nvSpPr>
            <p:cNvPr id="78891" name="TextBox 54"/>
            <p:cNvSpPr txBox="1">
              <a:spLocks noChangeArrowheads="1"/>
            </p:cNvSpPr>
            <p:nvPr/>
          </p:nvSpPr>
          <p:spPr bwMode="auto">
            <a:xfrm>
              <a:off x="3800" y="4026"/>
              <a:ext cx="1769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5528" tIns="47764" rIns="95528" bIns="47764">
              <a:spAutoFit/>
            </a:bodyPr>
            <a:lstStyle/>
            <a:p>
              <a:pPr defTabSz="955675"/>
              <a:r>
                <a:rPr lang="ru-RU" sz="1300">
                  <a:latin typeface="Times New Roman" pitchFamily="18" charset="0"/>
                  <a:cs typeface="Times New Roman" pitchFamily="18" charset="0"/>
                </a:rPr>
                <a:t>Удовлетворительный уровень сигнала</a:t>
              </a:r>
            </a:p>
          </p:txBody>
        </p:sp>
        <p:sp>
          <p:nvSpPr>
            <p:cNvPr id="78892" name="Rectangle 8"/>
            <p:cNvSpPr>
              <a:spLocks noChangeAspect="1" noChangeArrowheads="1"/>
            </p:cNvSpPr>
            <p:nvPr/>
          </p:nvSpPr>
          <p:spPr bwMode="auto">
            <a:xfrm>
              <a:off x="3439" y="4065"/>
              <a:ext cx="113" cy="61"/>
            </a:xfrm>
            <a:prstGeom prst="rect">
              <a:avLst/>
            </a:prstGeom>
            <a:solidFill>
              <a:srgbClr val="FFC000">
                <a:alpha val="56862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91227" tIns="45613" rIns="91227" bIns="45613" anchor="ctr"/>
            <a:lstStyle/>
            <a:p>
              <a:pPr defTabSz="912813"/>
              <a:endParaRPr lang="ru-RU" sz="1300" b="1" i="1"/>
            </a:p>
          </p:txBody>
        </p:sp>
        <p:grpSp>
          <p:nvGrpSpPr>
            <p:cNvPr id="78893" name="Group 167"/>
            <p:cNvGrpSpPr>
              <a:grpSpLocks/>
            </p:cNvGrpSpPr>
            <p:nvPr/>
          </p:nvGrpSpPr>
          <p:grpSpPr bwMode="auto">
            <a:xfrm>
              <a:off x="3393" y="3630"/>
              <a:ext cx="226" cy="208"/>
              <a:chOff x="3256" y="1842"/>
              <a:chExt cx="224" cy="162"/>
            </a:xfrm>
          </p:grpSpPr>
          <p:sp>
            <p:nvSpPr>
              <p:cNvPr id="78894" name="AutoShape 235"/>
              <p:cNvSpPr>
                <a:spLocks noChangeAspect="1" noChangeArrowheads="1"/>
              </p:cNvSpPr>
              <p:nvPr/>
            </p:nvSpPr>
            <p:spPr bwMode="auto">
              <a:xfrm>
                <a:off x="3256" y="1891"/>
                <a:ext cx="215" cy="113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57358" tIns="28679" rIns="57358" bIns="28679"/>
              <a:lstStyle/>
              <a:p>
                <a:pPr defTabSz="684213"/>
                <a:endParaRPr lang="ru-RU" sz="300"/>
              </a:p>
            </p:txBody>
          </p:sp>
          <p:grpSp>
            <p:nvGrpSpPr>
              <p:cNvPr id="78895" name="Group 237"/>
              <p:cNvGrpSpPr>
                <a:grpSpLocks/>
              </p:cNvGrpSpPr>
              <p:nvPr/>
            </p:nvGrpSpPr>
            <p:grpSpPr bwMode="auto">
              <a:xfrm>
                <a:off x="3357" y="1842"/>
                <a:ext cx="123" cy="54"/>
                <a:chOff x="1918" y="2160"/>
                <a:chExt cx="419" cy="283"/>
              </a:xfrm>
            </p:grpSpPr>
            <p:sp>
              <p:nvSpPr>
                <p:cNvPr id="78897" name="Line 23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918" y="2160"/>
                  <a:ext cx="140" cy="283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8898" name="Line 239"/>
                <p:cNvSpPr>
                  <a:spLocks noChangeAspect="1" noChangeShapeType="1"/>
                </p:cNvSpPr>
                <p:nvPr/>
              </p:nvSpPr>
              <p:spPr bwMode="auto">
                <a:xfrm>
                  <a:off x="2058" y="2160"/>
                  <a:ext cx="141" cy="283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8899" name="Line 24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196" y="2160"/>
                  <a:ext cx="141" cy="283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 type="triangl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8896" name="Text Box 241"/>
              <p:cNvSpPr txBox="1">
                <a:spLocks noChangeArrowheads="1"/>
              </p:cNvSpPr>
              <p:nvPr/>
            </p:nvSpPr>
            <p:spPr bwMode="auto">
              <a:xfrm>
                <a:off x="3280" y="1950"/>
                <a:ext cx="168" cy="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defTabSz="684213"/>
                <a:r>
                  <a:rPr lang="ru-RU" sz="400" b="1"/>
                  <a:t>ТВ/РВ</a:t>
                </a:r>
                <a:endParaRPr lang="ru-RU" sz="400"/>
              </a:p>
            </p:txBody>
          </p:sp>
        </p:grpSp>
      </p:grpSp>
      <p:grpSp>
        <p:nvGrpSpPr>
          <p:cNvPr id="78854" name="Group 132"/>
          <p:cNvGrpSpPr>
            <a:grpSpLocks/>
          </p:cNvGrpSpPr>
          <p:nvPr/>
        </p:nvGrpSpPr>
        <p:grpSpPr bwMode="auto">
          <a:xfrm>
            <a:off x="10791825" y="4368800"/>
            <a:ext cx="360363" cy="330200"/>
            <a:chOff x="3256" y="1842"/>
            <a:chExt cx="224" cy="162"/>
          </a:xfrm>
        </p:grpSpPr>
        <p:sp>
          <p:nvSpPr>
            <p:cNvPr id="78881" name="AutoShape 235"/>
            <p:cNvSpPr>
              <a:spLocks noChangeAspect="1" noChangeArrowheads="1"/>
            </p:cNvSpPr>
            <p:nvPr/>
          </p:nvSpPr>
          <p:spPr bwMode="auto">
            <a:xfrm>
              <a:off x="3256" y="1891"/>
              <a:ext cx="215" cy="113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57358" tIns="28679" rIns="57358" bIns="28679"/>
            <a:lstStyle/>
            <a:p>
              <a:pPr defTabSz="684213"/>
              <a:endParaRPr lang="ru-RU" sz="300"/>
            </a:p>
          </p:txBody>
        </p:sp>
        <p:grpSp>
          <p:nvGrpSpPr>
            <p:cNvPr id="78882" name="Group 237"/>
            <p:cNvGrpSpPr>
              <a:grpSpLocks/>
            </p:cNvGrpSpPr>
            <p:nvPr/>
          </p:nvGrpSpPr>
          <p:grpSpPr bwMode="auto">
            <a:xfrm>
              <a:off x="3357" y="1842"/>
              <a:ext cx="123" cy="54"/>
              <a:chOff x="1918" y="2160"/>
              <a:chExt cx="419" cy="283"/>
            </a:xfrm>
          </p:grpSpPr>
          <p:sp>
            <p:nvSpPr>
              <p:cNvPr id="78884" name="Line 238"/>
              <p:cNvSpPr>
                <a:spLocks noChangeAspect="1" noChangeShapeType="1"/>
              </p:cNvSpPr>
              <p:nvPr/>
            </p:nvSpPr>
            <p:spPr bwMode="auto">
              <a:xfrm flipV="1">
                <a:off x="1918" y="2160"/>
                <a:ext cx="140" cy="28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85" name="Line 239"/>
              <p:cNvSpPr>
                <a:spLocks noChangeAspect="1" noChangeShapeType="1"/>
              </p:cNvSpPr>
              <p:nvPr/>
            </p:nvSpPr>
            <p:spPr bwMode="auto">
              <a:xfrm>
                <a:off x="2058" y="2160"/>
                <a:ext cx="141" cy="28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86" name="Line 240"/>
              <p:cNvSpPr>
                <a:spLocks noChangeAspect="1" noChangeShapeType="1"/>
              </p:cNvSpPr>
              <p:nvPr/>
            </p:nvSpPr>
            <p:spPr bwMode="auto">
              <a:xfrm flipV="1">
                <a:off x="2196" y="2160"/>
                <a:ext cx="141" cy="28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8883" name="Text Box 241"/>
            <p:cNvSpPr txBox="1">
              <a:spLocks noChangeArrowheads="1"/>
            </p:cNvSpPr>
            <p:nvPr/>
          </p:nvSpPr>
          <p:spPr bwMode="auto">
            <a:xfrm>
              <a:off x="3280" y="1950"/>
              <a:ext cx="168" cy="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684213"/>
              <a:r>
                <a:rPr lang="ru-RU" sz="700" b="1">
                  <a:solidFill>
                    <a:srgbClr val="000000"/>
                  </a:solidFill>
                </a:rPr>
                <a:t>ТВ/РВ</a:t>
              </a:r>
              <a:endParaRPr lang="ru-RU" sz="700">
                <a:solidFill>
                  <a:srgbClr val="000000"/>
                </a:solidFill>
              </a:endParaRPr>
            </a:p>
          </p:txBody>
        </p:sp>
      </p:grpSp>
      <p:grpSp>
        <p:nvGrpSpPr>
          <p:cNvPr id="78855" name="Group 132"/>
          <p:cNvGrpSpPr>
            <a:grpSpLocks/>
          </p:cNvGrpSpPr>
          <p:nvPr/>
        </p:nvGrpSpPr>
        <p:grpSpPr bwMode="auto">
          <a:xfrm>
            <a:off x="9210675" y="2424113"/>
            <a:ext cx="357188" cy="330200"/>
            <a:chOff x="3256" y="1842"/>
            <a:chExt cx="224" cy="162"/>
          </a:xfrm>
        </p:grpSpPr>
        <p:sp>
          <p:nvSpPr>
            <p:cNvPr id="78875" name="AutoShape 235"/>
            <p:cNvSpPr>
              <a:spLocks noChangeAspect="1" noChangeArrowheads="1"/>
            </p:cNvSpPr>
            <p:nvPr/>
          </p:nvSpPr>
          <p:spPr bwMode="auto">
            <a:xfrm>
              <a:off x="3256" y="1891"/>
              <a:ext cx="215" cy="113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57358" tIns="28679" rIns="57358" bIns="28679"/>
            <a:lstStyle/>
            <a:p>
              <a:pPr defTabSz="684213"/>
              <a:endParaRPr lang="ru-RU" sz="300"/>
            </a:p>
          </p:txBody>
        </p:sp>
        <p:grpSp>
          <p:nvGrpSpPr>
            <p:cNvPr id="78876" name="Group 237"/>
            <p:cNvGrpSpPr>
              <a:grpSpLocks/>
            </p:cNvGrpSpPr>
            <p:nvPr/>
          </p:nvGrpSpPr>
          <p:grpSpPr bwMode="auto">
            <a:xfrm>
              <a:off x="3357" y="1842"/>
              <a:ext cx="123" cy="54"/>
              <a:chOff x="1918" y="2160"/>
              <a:chExt cx="419" cy="283"/>
            </a:xfrm>
          </p:grpSpPr>
          <p:sp>
            <p:nvSpPr>
              <p:cNvPr id="78878" name="Line 238"/>
              <p:cNvSpPr>
                <a:spLocks noChangeAspect="1" noChangeShapeType="1"/>
              </p:cNvSpPr>
              <p:nvPr/>
            </p:nvSpPr>
            <p:spPr bwMode="auto">
              <a:xfrm flipV="1">
                <a:off x="1918" y="2160"/>
                <a:ext cx="140" cy="28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79" name="Line 239"/>
              <p:cNvSpPr>
                <a:spLocks noChangeAspect="1" noChangeShapeType="1"/>
              </p:cNvSpPr>
              <p:nvPr/>
            </p:nvSpPr>
            <p:spPr bwMode="auto">
              <a:xfrm>
                <a:off x="2058" y="2160"/>
                <a:ext cx="141" cy="28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80" name="Line 240"/>
              <p:cNvSpPr>
                <a:spLocks noChangeAspect="1" noChangeShapeType="1"/>
              </p:cNvSpPr>
              <p:nvPr/>
            </p:nvSpPr>
            <p:spPr bwMode="auto">
              <a:xfrm flipV="1">
                <a:off x="2196" y="2160"/>
                <a:ext cx="141" cy="28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8877" name="Text Box 241"/>
            <p:cNvSpPr txBox="1">
              <a:spLocks noChangeArrowheads="1"/>
            </p:cNvSpPr>
            <p:nvPr/>
          </p:nvSpPr>
          <p:spPr bwMode="auto">
            <a:xfrm>
              <a:off x="3280" y="1950"/>
              <a:ext cx="168" cy="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684213"/>
              <a:r>
                <a:rPr lang="ru-RU" sz="700" b="1">
                  <a:solidFill>
                    <a:srgbClr val="000000"/>
                  </a:solidFill>
                </a:rPr>
                <a:t>ТВ/РВ</a:t>
              </a:r>
              <a:endParaRPr lang="ru-RU" sz="700">
                <a:solidFill>
                  <a:srgbClr val="000000"/>
                </a:solidFill>
              </a:endParaRPr>
            </a:p>
          </p:txBody>
        </p:sp>
      </p:grpSp>
      <p:grpSp>
        <p:nvGrpSpPr>
          <p:cNvPr id="78856" name="Group 132"/>
          <p:cNvGrpSpPr>
            <a:grpSpLocks/>
          </p:cNvGrpSpPr>
          <p:nvPr/>
        </p:nvGrpSpPr>
        <p:grpSpPr bwMode="auto">
          <a:xfrm>
            <a:off x="2224088" y="6816725"/>
            <a:ext cx="358775" cy="330200"/>
            <a:chOff x="3256" y="1842"/>
            <a:chExt cx="224" cy="162"/>
          </a:xfrm>
        </p:grpSpPr>
        <p:sp>
          <p:nvSpPr>
            <p:cNvPr id="78869" name="AutoShape 235"/>
            <p:cNvSpPr>
              <a:spLocks noChangeAspect="1" noChangeArrowheads="1"/>
            </p:cNvSpPr>
            <p:nvPr/>
          </p:nvSpPr>
          <p:spPr bwMode="auto">
            <a:xfrm>
              <a:off x="3256" y="1891"/>
              <a:ext cx="215" cy="113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57358" tIns="28679" rIns="57358" bIns="28679"/>
            <a:lstStyle/>
            <a:p>
              <a:pPr defTabSz="684213"/>
              <a:endParaRPr lang="ru-RU" sz="300"/>
            </a:p>
          </p:txBody>
        </p:sp>
        <p:grpSp>
          <p:nvGrpSpPr>
            <p:cNvPr id="78870" name="Group 237"/>
            <p:cNvGrpSpPr>
              <a:grpSpLocks/>
            </p:cNvGrpSpPr>
            <p:nvPr/>
          </p:nvGrpSpPr>
          <p:grpSpPr bwMode="auto">
            <a:xfrm>
              <a:off x="3357" y="1842"/>
              <a:ext cx="123" cy="54"/>
              <a:chOff x="1918" y="2160"/>
              <a:chExt cx="419" cy="283"/>
            </a:xfrm>
          </p:grpSpPr>
          <p:sp>
            <p:nvSpPr>
              <p:cNvPr id="78872" name="Line 238"/>
              <p:cNvSpPr>
                <a:spLocks noChangeAspect="1" noChangeShapeType="1"/>
              </p:cNvSpPr>
              <p:nvPr/>
            </p:nvSpPr>
            <p:spPr bwMode="auto">
              <a:xfrm flipV="1">
                <a:off x="1918" y="2160"/>
                <a:ext cx="140" cy="28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73" name="Line 239"/>
              <p:cNvSpPr>
                <a:spLocks noChangeAspect="1" noChangeShapeType="1"/>
              </p:cNvSpPr>
              <p:nvPr/>
            </p:nvSpPr>
            <p:spPr bwMode="auto">
              <a:xfrm>
                <a:off x="2058" y="2160"/>
                <a:ext cx="141" cy="28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74" name="Line 240"/>
              <p:cNvSpPr>
                <a:spLocks noChangeAspect="1" noChangeShapeType="1"/>
              </p:cNvSpPr>
              <p:nvPr/>
            </p:nvSpPr>
            <p:spPr bwMode="auto">
              <a:xfrm flipV="1">
                <a:off x="2196" y="2160"/>
                <a:ext cx="141" cy="28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8871" name="Text Box 241"/>
            <p:cNvSpPr txBox="1">
              <a:spLocks noChangeArrowheads="1"/>
            </p:cNvSpPr>
            <p:nvPr/>
          </p:nvSpPr>
          <p:spPr bwMode="auto">
            <a:xfrm>
              <a:off x="3280" y="1950"/>
              <a:ext cx="168" cy="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684213"/>
              <a:r>
                <a:rPr lang="ru-RU" sz="700" b="1">
                  <a:solidFill>
                    <a:srgbClr val="000000"/>
                  </a:solidFill>
                </a:rPr>
                <a:t>ТВ/РВ</a:t>
              </a:r>
              <a:endParaRPr lang="ru-RU" sz="700">
                <a:solidFill>
                  <a:srgbClr val="000000"/>
                </a:solidFill>
              </a:endParaRPr>
            </a:p>
          </p:txBody>
        </p:sp>
      </p:grpSp>
      <p:grpSp>
        <p:nvGrpSpPr>
          <p:cNvPr id="78857" name="Group 132"/>
          <p:cNvGrpSpPr>
            <a:grpSpLocks/>
          </p:cNvGrpSpPr>
          <p:nvPr/>
        </p:nvGrpSpPr>
        <p:grpSpPr bwMode="auto">
          <a:xfrm>
            <a:off x="3879850" y="7466013"/>
            <a:ext cx="358775" cy="328612"/>
            <a:chOff x="3256" y="1842"/>
            <a:chExt cx="224" cy="162"/>
          </a:xfrm>
        </p:grpSpPr>
        <p:sp>
          <p:nvSpPr>
            <p:cNvPr id="78863" name="AutoShape 235"/>
            <p:cNvSpPr>
              <a:spLocks noChangeAspect="1" noChangeArrowheads="1"/>
            </p:cNvSpPr>
            <p:nvPr/>
          </p:nvSpPr>
          <p:spPr bwMode="auto">
            <a:xfrm>
              <a:off x="3256" y="1891"/>
              <a:ext cx="215" cy="113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57358" tIns="28679" rIns="57358" bIns="28679"/>
            <a:lstStyle/>
            <a:p>
              <a:pPr defTabSz="684213"/>
              <a:endParaRPr lang="ru-RU" sz="300"/>
            </a:p>
          </p:txBody>
        </p:sp>
        <p:grpSp>
          <p:nvGrpSpPr>
            <p:cNvPr id="78864" name="Group 237"/>
            <p:cNvGrpSpPr>
              <a:grpSpLocks/>
            </p:cNvGrpSpPr>
            <p:nvPr/>
          </p:nvGrpSpPr>
          <p:grpSpPr bwMode="auto">
            <a:xfrm>
              <a:off x="3357" y="1842"/>
              <a:ext cx="123" cy="54"/>
              <a:chOff x="1918" y="2160"/>
              <a:chExt cx="419" cy="283"/>
            </a:xfrm>
          </p:grpSpPr>
          <p:sp>
            <p:nvSpPr>
              <p:cNvPr id="78866" name="Line 238"/>
              <p:cNvSpPr>
                <a:spLocks noChangeAspect="1" noChangeShapeType="1"/>
              </p:cNvSpPr>
              <p:nvPr/>
            </p:nvSpPr>
            <p:spPr bwMode="auto">
              <a:xfrm flipV="1">
                <a:off x="1918" y="2160"/>
                <a:ext cx="140" cy="28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67" name="Line 239"/>
              <p:cNvSpPr>
                <a:spLocks noChangeAspect="1" noChangeShapeType="1"/>
              </p:cNvSpPr>
              <p:nvPr/>
            </p:nvSpPr>
            <p:spPr bwMode="auto">
              <a:xfrm>
                <a:off x="2058" y="2160"/>
                <a:ext cx="141" cy="28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868" name="Line 240"/>
              <p:cNvSpPr>
                <a:spLocks noChangeAspect="1" noChangeShapeType="1"/>
              </p:cNvSpPr>
              <p:nvPr/>
            </p:nvSpPr>
            <p:spPr bwMode="auto">
              <a:xfrm flipV="1">
                <a:off x="2196" y="2160"/>
                <a:ext cx="141" cy="28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8865" name="Text Box 241"/>
            <p:cNvSpPr txBox="1">
              <a:spLocks noChangeArrowheads="1"/>
            </p:cNvSpPr>
            <p:nvPr/>
          </p:nvSpPr>
          <p:spPr bwMode="auto">
            <a:xfrm>
              <a:off x="3280" y="1950"/>
              <a:ext cx="168" cy="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684213"/>
              <a:r>
                <a:rPr lang="ru-RU" sz="700" b="1">
                  <a:solidFill>
                    <a:srgbClr val="000000"/>
                  </a:solidFill>
                </a:rPr>
                <a:t>ТВ/РВ</a:t>
              </a:r>
              <a:endParaRPr lang="ru-RU" sz="700">
                <a:solidFill>
                  <a:srgbClr val="000000"/>
                </a:solidFill>
              </a:endParaRPr>
            </a:p>
          </p:txBody>
        </p:sp>
      </p:grpSp>
      <p:sp>
        <p:nvSpPr>
          <p:cNvPr id="78858" name="Rectangle 2"/>
          <p:cNvSpPr>
            <a:spLocks noChangeArrowheads="1"/>
          </p:cNvSpPr>
          <p:nvPr/>
        </p:nvSpPr>
        <p:spPr bwMode="auto">
          <a:xfrm>
            <a:off x="0" y="0"/>
            <a:ext cx="12801600" cy="612775"/>
          </a:xfrm>
          <a:prstGeom prst="rect">
            <a:avLst/>
          </a:prstGeom>
          <a:solidFill>
            <a:srgbClr val="D5D5D5"/>
          </a:solidFill>
          <a:ln w="9525" algn="ctr">
            <a:noFill/>
            <a:miter lim="800000"/>
            <a:headEnd/>
            <a:tailEnd/>
          </a:ln>
        </p:spPr>
        <p:txBody>
          <a:bodyPr lIns="127386" tIns="63714" rIns="127386" bIns="63714">
            <a:spAutoFit/>
          </a:bodyPr>
          <a:lstStyle/>
          <a:p>
            <a:pPr algn="ctr" defTabSz="1279525"/>
            <a:r>
              <a:rPr lang="ru-RU" sz="3200">
                <a:latin typeface="Times New Roman" pitchFamily="18" charset="0"/>
              </a:rPr>
              <a:t>Зона покрытия теле- и радиовещанием</a:t>
            </a:r>
          </a:p>
        </p:txBody>
      </p:sp>
      <p:sp>
        <p:nvSpPr>
          <p:cNvPr id="78859" name="Oval 55"/>
          <p:cNvSpPr>
            <a:spLocks noChangeArrowheads="1"/>
          </p:cNvSpPr>
          <p:nvPr/>
        </p:nvSpPr>
        <p:spPr bwMode="auto">
          <a:xfrm>
            <a:off x="5535613" y="3576638"/>
            <a:ext cx="219075" cy="2190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" name="Text Box 2072"/>
          <p:cNvSpPr txBox="1">
            <a:spLocks noChangeArrowheads="1"/>
          </p:cNvSpPr>
          <p:nvPr/>
        </p:nvSpPr>
        <p:spPr bwMode="auto">
          <a:xfrm>
            <a:off x="6977063" y="4154488"/>
            <a:ext cx="1241425" cy="407987"/>
          </a:xfrm>
          <a:prstGeom prst="rect">
            <a:avLst/>
          </a:prstGeom>
          <a:solidFill>
            <a:srgbClr val="FFFF00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18" tIns="45660" rIns="91318" bIns="45660">
            <a:spAutoFit/>
          </a:bodyPr>
          <a:lstStyle/>
          <a:p>
            <a:pPr algn="ctr" defTabSz="654050">
              <a:spcBef>
                <a:spcPct val="50000"/>
              </a:spcBef>
              <a:defRPr/>
            </a:pPr>
            <a:r>
              <a:rPr lang="ru-RU" sz="20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Искитим</a:t>
            </a:r>
          </a:p>
        </p:txBody>
      </p:sp>
      <p:sp>
        <p:nvSpPr>
          <p:cNvPr id="78861" name="Oval 58"/>
          <p:cNvSpPr>
            <a:spLocks noChangeArrowheads="1"/>
          </p:cNvSpPr>
          <p:nvPr/>
        </p:nvSpPr>
        <p:spPr bwMode="auto">
          <a:xfrm>
            <a:off x="6761163" y="4584700"/>
            <a:ext cx="215900" cy="2174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Text Box 2072"/>
          <p:cNvSpPr txBox="1">
            <a:spLocks noChangeArrowheads="1"/>
          </p:cNvSpPr>
          <p:nvPr/>
        </p:nvSpPr>
        <p:spPr bwMode="auto">
          <a:xfrm>
            <a:off x="4098925" y="3646488"/>
            <a:ext cx="1425575" cy="333375"/>
          </a:xfrm>
          <a:prstGeom prst="rect">
            <a:avLst/>
          </a:prstGeom>
          <a:solidFill>
            <a:srgbClr val="00FF99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29" tIns="45665" rIns="91329" bIns="45665">
            <a:spAutoFit/>
          </a:bodyPr>
          <a:lstStyle/>
          <a:p>
            <a:pPr algn="ctr" defTabSz="1279525">
              <a:defRPr/>
            </a:pPr>
            <a:r>
              <a:rPr lang="ru-RU" sz="15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Мичуринский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 descr="М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3888"/>
            <a:ext cx="12801600" cy="897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9875" name="Group 3"/>
          <p:cNvGrpSpPr>
            <a:grpSpLocks/>
          </p:cNvGrpSpPr>
          <p:nvPr/>
        </p:nvGrpSpPr>
        <p:grpSpPr bwMode="auto">
          <a:xfrm>
            <a:off x="568325" y="8040688"/>
            <a:ext cx="2878138" cy="695325"/>
            <a:chOff x="113" y="255"/>
            <a:chExt cx="1242" cy="348"/>
          </a:xfrm>
        </p:grpSpPr>
        <p:pic>
          <p:nvPicPr>
            <p:cNvPr id="79881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3" y="255"/>
              <a:ext cx="1242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9882" name="Rectangle 5"/>
            <p:cNvSpPr>
              <a:spLocks noChangeAspect="1" noChangeArrowheads="1"/>
            </p:cNvSpPr>
            <p:nvPr/>
          </p:nvSpPr>
          <p:spPr bwMode="auto">
            <a:xfrm>
              <a:off x="168" y="412"/>
              <a:ext cx="102" cy="68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9883" name="Rectangle 6"/>
            <p:cNvSpPr>
              <a:spLocks noChangeAspect="1" noChangeArrowheads="1"/>
            </p:cNvSpPr>
            <p:nvPr/>
          </p:nvSpPr>
          <p:spPr bwMode="auto">
            <a:xfrm>
              <a:off x="166" y="494"/>
              <a:ext cx="102" cy="68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9876" name="Rectangle 7"/>
          <p:cNvSpPr>
            <a:spLocks noChangeArrowheads="1"/>
          </p:cNvSpPr>
          <p:nvPr/>
        </p:nvSpPr>
        <p:spPr bwMode="auto">
          <a:xfrm>
            <a:off x="4745038" y="1344613"/>
            <a:ext cx="223202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761" tIns="45378" rIns="90761" bIns="45378" anchor="ctr"/>
          <a:lstStyle/>
          <a:p>
            <a:pPr algn="ctr" defTabSz="1279525"/>
            <a:r>
              <a:rPr lang="ru-RU" sz="1800" b="1"/>
              <a:t>ИСКИТИМ</a:t>
            </a:r>
          </a:p>
        </p:txBody>
      </p:sp>
      <p:sp>
        <p:nvSpPr>
          <p:cNvPr id="79877" name="Text Box 3"/>
          <p:cNvSpPr txBox="1">
            <a:spLocks noChangeArrowheads="1"/>
          </p:cNvSpPr>
          <p:nvPr/>
        </p:nvSpPr>
        <p:spPr bwMode="auto">
          <a:xfrm>
            <a:off x="0" y="0"/>
            <a:ext cx="12801600" cy="600075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126832" tIns="63462" rIns="126832" bIns="63462">
            <a:spAutoFit/>
          </a:bodyPr>
          <a:lstStyle/>
          <a:p>
            <a:pPr algn="ctr" defTabSz="1790700"/>
            <a:r>
              <a:rPr lang="ru-RU" sz="3100">
                <a:latin typeface="Times New Roman" pitchFamily="18" charset="0"/>
              </a:rPr>
              <a:t>Зона покрытия МТС</a:t>
            </a:r>
          </a:p>
        </p:txBody>
      </p:sp>
      <p:sp>
        <p:nvSpPr>
          <p:cNvPr id="79878" name="Rectangle 375"/>
          <p:cNvSpPr>
            <a:spLocks noChangeArrowheads="1"/>
          </p:cNvSpPr>
          <p:nvPr/>
        </p:nvSpPr>
        <p:spPr bwMode="auto">
          <a:xfrm>
            <a:off x="6616700" y="8329613"/>
            <a:ext cx="6142038" cy="1195387"/>
          </a:xfrm>
          <a:prstGeom prst="rect">
            <a:avLst/>
          </a:prstGeom>
          <a:solidFill>
            <a:srgbClr val="CC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121110" tIns="60558" rIns="121110" bIns="60558"/>
          <a:lstStyle/>
          <a:p>
            <a:pPr defTabSz="1220788"/>
            <a:r>
              <a:rPr lang="ru-RU" sz="1100">
                <a:latin typeface="Times New Roman" pitchFamily="18" charset="0"/>
              </a:rPr>
              <a:t>Ответственный за взаимодействие с МЧС России             </a:t>
            </a:r>
            <a:r>
              <a:rPr lang="ru-RU" sz="1100" u="sng">
                <a:latin typeface="Times New Roman" pitchFamily="18" charset="0"/>
              </a:rPr>
              <a:t>СОЛОВЕНЧУК Александр Леонидович</a:t>
            </a:r>
            <a:r>
              <a:rPr lang="ru-RU" sz="1100">
                <a:latin typeface="Times New Roman" pitchFamily="18" charset="0"/>
              </a:rPr>
              <a:t>, </a:t>
            </a:r>
          </a:p>
          <a:p>
            <a:pPr defTabSz="1220788"/>
            <a:r>
              <a:rPr lang="ru-RU" sz="1100">
                <a:latin typeface="Times New Roman" pitchFamily="18" charset="0"/>
              </a:rPr>
              <a:t>                                                                                                                               (Ф.И.О.)</a:t>
            </a:r>
          </a:p>
          <a:p>
            <a:pPr defTabSz="1220788"/>
            <a:r>
              <a:rPr lang="ru-RU" sz="1100">
                <a:latin typeface="Times New Roman" pitchFamily="18" charset="0"/>
              </a:rPr>
              <a:t>т. 8-383-</a:t>
            </a:r>
            <a:r>
              <a:rPr lang="ru-RU" sz="1100" u="sng">
                <a:latin typeface="Times New Roman" pitchFamily="18" charset="0"/>
              </a:rPr>
              <a:t>299-98-40</a:t>
            </a:r>
          </a:p>
          <a:p>
            <a:pPr defTabSz="1220788"/>
            <a:endParaRPr lang="ru-RU" sz="1100" u="sng">
              <a:latin typeface="Times New Roman" pitchFamily="18" charset="0"/>
            </a:endParaRPr>
          </a:p>
          <a:p>
            <a:pPr defTabSz="1220788"/>
            <a:r>
              <a:rPr lang="ru-RU" sz="1100">
                <a:latin typeface="Times New Roman" pitchFamily="18" charset="0"/>
              </a:rPr>
              <a:t>Количество зарегистрированных в сети абонентов: </a:t>
            </a:r>
            <a:r>
              <a:rPr lang="ru-RU" sz="1100" u="sng">
                <a:latin typeface="Times New Roman" pitchFamily="18" charset="0"/>
              </a:rPr>
              <a:t>70 000</a:t>
            </a:r>
          </a:p>
        </p:txBody>
      </p:sp>
      <p:sp>
        <p:nvSpPr>
          <p:cNvPr id="79879" name="Oval 10"/>
          <p:cNvSpPr>
            <a:spLocks noChangeArrowheads="1"/>
          </p:cNvSpPr>
          <p:nvPr/>
        </p:nvSpPr>
        <p:spPr bwMode="auto">
          <a:xfrm>
            <a:off x="2800350" y="768350"/>
            <a:ext cx="215900" cy="2190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Text Box 2072"/>
          <p:cNvSpPr txBox="1">
            <a:spLocks noChangeArrowheads="1"/>
          </p:cNvSpPr>
          <p:nvPr/>
        </p:nvSpPr>
        <p:spPr bwMode="auto">
          <a:xfrm>
            <a:off x="1527175" y="984250"/>
            <a:ext cx="1427163" cy="333375"/>
          </a:xfrm>
          <a:prstGeom prst="rect">
            <a:avLst/>
          </a:prstGeom>
          <a:solidFill>
            <a:srgbClr val="00FF99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29" tIns="45665" rIns="91329" bIns="45665">
            <a:spAutoFit/>
          </a:bodyPr>
          <a:lstStyle/>
          <a:p>
            <a:pPr algn="ctr" defTabSz="1279525">
              <a:defRPr/>
            </a:pPr>
            <a:r>
              <a:rPr lang="ru-RU" sz="15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Мичуринский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100" b="1" smtClean="0">
                <a:solidFill>
                  <a:schemeClr val="tx1"/>
                </a:solidFill>
              </a:rPr>
              <a:t>Зона покрытия МегаФон</a:t>
            </a:r>
          </a:p>
        </p:txBody>
      </p:sp>
      <p:pic>
        <p:nvPicPr>
          <p:cNvPr id="80899" name="Picture 3" descr="МФ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9425"/>
            <a:ext cx="12801600" cy="912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900" name="Text Box 3"/>
          <p:cNvSpPr txBox="1">
            <a:spLocks noChangeArrowheads="1"/>
          </p:cNvSpPr>
          <p:nvPr/>
        </p:nvSpPr>
        <p:spPr bwMode="auto">
          <a:xfrm>
            <a:off x="0" y="0"/>
            <a:ext cx="12801600" cy="509588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lIns="127001" tIns="63539" rIns="127001" bIns="63539">
            <a:spAutoFit/>
          </a:bodyPr>
          <a:lstStyle/>
          <a:p>
            <a:pPr algn="ctr" defTabSz="1790700"/>
            <a:r>
              <a:rPr lang="ru-RU" b="1"/>
              <a:t>Зона покрытия МегаФон</a:t>
            </a:r>
          </a:p>
        </p:txBody>
      </p:sp>
      <p:grpSp>
        <p:nvGrpSpPr>
          <p:cNvPr id="80901" name="Group 5"/>
          <p:cNvGrpSpPr>
            <a:grpSpLocks/>
          </p:cNvGrpSpPr>
          <p:nvPr/>
        </p:nvGrpSpPr>
        <p:grpSpPr bwMode="auto">
          <a:xfrm>
            <a:off x="568325" y="8040688"/>
            <a:ext cx="2878138" cy="695325"/>
            <a:chOff x="113" y="255"/>
            <a:chExt cx="1242" cy="348"/>
          </a:xfrm>
        </p:grpSpPr>
        <p:pic>
          <p:nvPicPr>
            <p:cNvPr id="80906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3" y="255"/>
              <a:ext cx="1242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0907" name="Rectangle 7"/>
            <p:cNvSpPr>
              <a:spLocks noChangeAspect="1" noChangeArrowheads="1"/>
            </p:cNvSpPr>
            <p:nvPr/>
          </p:nvSpPr>
          <p:spPr bwMode="auto">
            <a:xfrm>
              <a:off x="168" y="412"/>
              <a:ext cx="102" cy="68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0908" name="Rectangle 8"/>
            <p:cNvSpPr>
              <a:spLocks noChangeAspect="1" noChangeArrowheads="1"/>
            </p:cNvSpPr>
            <p:nvPr/>
          </p:nvSpPr>
          <p:spPr bwMode="auto">
            <a:xfrm>
              <a:off x="166" y="494"/>
              <a:ext cx="102" cy="68"/>
            </a:xfrm>
            <a:prstGeom prst="rect">
              <a:avLst/>
            </a:prstGeom>
            <a:solidFill>
              <a:srgbClr val="CCFFCC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80902" name="Rectangle 9"/>
          <p:cNvSpPr>
            <a:spLocks noChangeArrowheads="1"/>
          </p:cNvSpPr>
          <p:nvPr/>
        </p:nvSpPr>
        <p:spPr bwMode="auto">
          <a:xfrm>
            <a:off x="5246688" y="5776913"/>
            <a:ext cx="2808287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880" tIns="45440" rIns="90880" bIns="45440" anchor="ctr"/>
          <a:lstStyle/>
          <a:p>
            <a:pPr algn="ctr" defTabSz="1279525"/>
            <a:r>
              <a:rPr lang="ru-RU" sz="3600" b="1">
                <a:solidFill>
                  <a:srgbClr val="FF7C80"/>
                </a:solidFill>
              </a:rPr>
              <a:t>ИСКИТИМ</a:t>
            </a:r>
          </a:p>
        </p:txBody>
      </p:sp>
      <p:sp>
        <p:nvSpPr>
          <p:cNvPr id="80903" name="Rectangle 375"/>
          <p:cNvSpPr>
            <a:spLocks noChangeArrowheads="1"/>
          </p:cNvSpPr>
          <p:nvPr/>
        </p:nvSpPr>
        <p:spPr bwMode="auto">
          <a:xfrm>
            <a:off x="6657975" y="8401050"/>
            <a:ext cx="6143625" cy="1198563"/>
          </a:xfrm>
          <a:prstGeom prst="rect">
            <a:avLst/>
          </a:prstGeom>
          <a:solidFill>
            <a:srgbClr val="CC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121110" tIns="60558" rIns="121110" bIns="60558"/>
          <a:lstStyle/>
          <a:p>
            <a:pPr defTabSz="1220788"/>
            <a:r>
              <a:rPr lang="ru-RU" sz="1100">
                <a:latin typeface="Times New Roman" pitchFamily="18" charset="0"/>
              </a:rPr>
              <a:t>Ответственный за взаимодействие с МЧС России                       ВЫБОРНЫХ Анна Вячеславовна , </a:t>
            </a:r>
          </a:p>
          <a:p>
            <a:pPr defTabSz="1220788"/>
            <a:r>
              <a:rPr lang="ru-RU" sz="1100">
                <a:latin typeface="Times New Roman" pitchFamily="18" charset="0"/>
              </a:rPr>
              <a:t>                                                                                                                               (Ф.И.О.)</a:t>
            </a:r>
          </a:p>
          <a:p>
            <a:pPr defTabSz="1220788"/>
            <a:r>
              <a:rPr lang="ru-RU" sz="1100">
                <a:latin typeface="Times New Roman" pitchFamily="18" charset="0"/>
              </a:rPr>
              <a:t>т. 8-383-</a:t>
            </a:r>
            <a:r>
              <a:rPr lang="ru-RU" sz="1100" u="sng">
                <a:latin typeface="Times New Roman" pitchFamily="18" charset="0"/>
              </a:rPr>
              <a:t>217-69-67</a:t>
            </a:r>
          </a:p>
          <a:p>
            <a:pPr defTabSz="1220788"/>
            <a:endParaRPr lang="ru-RU" sz="1100">
              <a:latin typeface="Times New Roman" pitchFamily="18" charset="0"/>
            </a:endParaRPr>
          </a:p>
          <a:p>
            <a:pPr defTabSz="1220788"/>
            <a:r>
              <a:rPr lang="ru-RU" sz="1100">
                <a:latin typeface="Times New Roman" pitchFamily="18" charset="0"/>
              </a:rPr>
              <a:t>Количество зарегистрированных в сети абонентов: </a:t>
            </a:r>
            <a:r>
              <a:rPr lang="ru-RU" sz="1100" u="sng">
                <a:latin typeface="Times New Roman" pitchFamily="18" charset="0"/>
              </a:rPr>
              <a:t>15 000</a:t>
            </a:r>
          </a:p>
        </p:txBody>
      </p:sp>
      <p:sp>
        <p:nvSpPr>
          <p:cNvPr id="80904" name="Oval 11"/>
          <p:cNvSpPr>
            <a:spLocks noChangeArrowheads="1"/>
          </p:cNvSpPr>
          <p:nvPr/>
        </p:nvSpPr>
        <p:spPr bwMode="auto">
          <a:xfrm>
            <a:off x="4098925" y="4368800"/>
            <a:ext cx="214313" cy="2190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Text Box 2072"/>
          <p:cNvSpPr txBox="1">
            <a:spLocks noChangeArrowheads="1"/>
          </p:cNvSpPr>
          <p:nvPr/>
        </p:nvSpPr>
        <p:spPr bwMode="auto">
          <a:xfrm>
            <a:off x="3905250" y="4656138"/>
            <a:ext cx="1427163" cy="333375"/>
          </a:xfrm>
          <a:prstGeom prst="rect">
            <a:avLst/>
          </a:prstGeom>
          <a:solidFill>
            <a:srgbClr val="00FF99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29" tIns="45665" rIns="91329" bIns="45665">
            <a:spAutoFit/>
          </a:bodyPr>
          <a:lstStyle/>
          <a:p>
            <a:pPr algn="ctr" defTabSz="1279525">
              <a:defRPr/>
            </a:pPr>
            <a:r>
              <a:rPr lang="ru-RU" sz="15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Мичуринский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/>
          <p:cNvSpPr>
            <a:spLocks noChangeArrowheads="1"/>
          </p:cNvSpPr>
          <p:nvPr/>
        </p:nvSpPr>
        <p:spPr bwMode="auto">
          <a:xfrm>
            <a:off x="0" y="1704975"/>
            <a:ext cx="12801600" cy="7896225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rgbClr val="FFCC66"/>
              </a:gs>
            </a:gsLst>
            <a:lin ang="5400000" scaled="1"/>
          </a:gradFill>
          <a:ln w="47625" cmpd="thickThin">
            <a:solidFill>
              <a:schemeClr val="tx1"/>
            </a:solidFill>
            <a:miter lim="800000"/>
            <a:headEnd/>
            <a:tailEnd/>
          </a:ln>
        </p:spPr>
        <p:txBody>
          <a:bodyPr wrap="none" lIns="78831" tIns="39416" rIns="78831" bIns="39416" anchor="ctr"/>
          <a:lstStyle/>
          <a:p>
            <a:pPr defTabSz="787400"/>
            <a:endParaRPr lang="ru-RU" sz="800" b="1">
              <a:latin typeface="Times New Roman" pitchFamily="18" charset="0"/>
            </a:endParaRPr>
          </a:p>
        </p:txBody>
      </p:sp>
      <p:sp>
        <p:nvSpPr>
          <p:cNvPr id="27651" name="Line 109"/>
          <p:cNvSpPr>
            <a:spLocks noChangeShapeType="1"/>
          </p:cNvSpPr>
          <p:nvPr/>
        </p:nvSpPr>
        <p:spPr bwMode="auto">
          <a:xfrm flipH="1">
            <a:off x="11863388" y="4321175"/>
            <a:ext cx="538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10464" tIns="55231" rIns="110464" bIns="55231"/>
          <a:lstStyle/>
          <a:p>
            <a:endParaRPr lang="ru-RU"/>
          </a:p>
        </p:txBody>
      </p:sp>
      <p:sp>
        <p:nvSpPr>
          <p:cNvPr id="27652" name="Line 115"/>
          <p:cNvSpPr>
            <a:spLocks noChangeShapeType="1"/>
          </p:cNvSpPr>
          <p:nvPr/>
        </p:nvSpPr>
        <p:spPr bwMode="auto">
          <a:xfrm flipH="1">
            <a:off x="11863388" y="4321175"/>
            <a:ext cx="5381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10464" tIns="55231" rIns="110464" bIns="55231"/>
          <a:lstStyle/>
          <a:p>
            <a:endParaRPr lang="ru-RU"/>
          </a:p>
        </p:txBody>
      </p:sp>
      <p:sp>
        <p:nvSpPr>
          <p:cNvPr id="27653" name="Полилиния 103"/>
          <p:cNvSpPr>
            <a:spLocks noChangeArrowheads="1"/>
          </p:cNvSpPr>
          <p:nvPr/>
        </p:nvSpPr>
        <p:spPr bwMode="auto">
          <a:xfrm>
            <a:off x="6257925" y="4178300"/>
            <a:ext cx="0" cy="198438"/>
          </a:xfrm>
          <a:custGeom>
            <a:avLst/>
            <a:gdLst>
              <a:gd name="T0" fmla="*/ 0 h 199696"/>
              <a:gd name="T1" fmla="*/ 75452 h 199696"/>
              <a:gd name="T2" fmla="*/ 0 60000 65536"/>
              <a:gd name="T3" fmla="*/ 0 60000 65536"/>
              <a:gd name="T4" fmla="*/ 0 h 199696"/>
              <a:gd name="T5" fmla="*/ 199696 h 199696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199696">
                <a:moveTo>
                  <a:pt x="0" y="0"/>
                </a:moveTo>
                <a:lnTo>
                  <a:pt x="0" y="199696"/>
                </a:lnTo>
              </a:path>
            </a:pathLst>
          </a:custGeom>
          <a:solidFill>
            <a:schemeClr val="accent1"/>
          </a:solidFill>
          <a:ln w="25400" algn="ctr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lIns="91344" tIns="45674" rIns="91344" bIns="45674"/>
          <a:lstStyle/>
          <a:p>
            <a:endParaRPr lang="ru-RU"/>
          </a:p>
        </p:txBody>
      </p:sp>
      <p:cxnSp>
        <p:nvCxnSpPr>
          <p:cNvPr id="27654" name="Прямая соединительная линия 129"/>
          <p:cNvCxnSpPr>
            <a:cxnSpLocks noChangeShapeType="1"/>
            <a:stCxn id="27684" idx="0"/>
            <a:endCxn id="27685" idx="0"/>
          </p:cNvCxnSpPr>
          <p:nvPr/>
        </p:nvCxnSpPr>
        <p:spPr bwMode="auto">
          <a:xfrm>
            <a:off x="4173538" y="2736850"/>
            <a:ext cx="0" cy="3905250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7655" name="Прямая соединительная линия 136"/>
          <p:cNvCxnSpPr>
            <a:cxnSpLocks noChangeShapeType="1"/>
          </p:cNvCxnSpPr>
          <p:nvPr/>
        </p:nvCxnSpPr>
        <p:spPr bwMode="auto">
          <a:xfrm rot="5400000">
            <a:off x="6149975" y="2871788"/>
            <a:ext cx="277813" cy="1587"/>
          </a:xfrm>
          <a:prstGeom prst="line">
            <a:avLst/>
          </a:prstGeom>
          <a:noFill/>
          <a:ln w="25400" algn="ctr">
            <a:solidFill>
              <a:schemeClr val="tx1"/>
            </a:solidFill>
            <a:prstDash val="dash"/>
            <a:round/>
            <a:headEnd type="triangle" w="med" len="med"/>
            <a:tailEnd type="triangle" w="med" len="med"/>
          </a:ln>
        </p:spPr>
      </p:cxnSp>
      <p:grpSp>
        <p:nvGrpSpPr>
          <p:cNvPr id="27656" name="Group 60"/>
          <p:cNvGrpSpPr>
            <a:grpSpLocks/>
          </p:cNvGrpSpPr>
          <p:nvPr/>
        </p:nvGrpSpPr>
        <p:grpSpPr bwMode="auto">
          <a:xfrm>
            <a:off x="4884738" y="3311525"/>
            <a:ext cx="2762250" cy="1146175"/>
            <a:chOff x="2211" y="816"/>
            <a:chExt cx="1406" cy="525"/>
          </a:xfrm>
        </p:grpSpPr>
        <p:grpSp>
          <p:nvGrpSpPr>
            <p:cNvPr id="27812" name="Rectangle 61"/>
            <p:cNvGrpSpPr>
              <a:grpSpLocks/>
            </p:cNvGrpSpPr>
            <p:nvPr/>
          </p:nvGrpSpPr>
          <p:grpSpPr bwMode="auto">
            <a:xfrm>
              <a:off x="2200" y="805"/>
              <a:ext cx="1427" cy="245"/>
              <a:chOff x="4882896" y="2889504"/>
              <a:chExt cx="2804160" cy="573024"/>
            </a:xfrm>
          </p:grpSpPr>
          <p:pic>
            <p:nvPicPr>
              <p:cNvPr id="27816" name="Rectangle 61"/>
              <p:cNvPicPr>
                <a:picLocks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882896" y="2889504"/>
                <a:ext cx="2804160" cy="5730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817" name="Text Box 11"/>
              <p:cNvSpPr txBox="1">
                <a:spLocks noChangeArrowheads="1"/>
              </p:cNvSpPr>
              <p:nvPr/>
            </p:nvSpPr>
            <p:spPr bwMode="auto">
              <a:xfrm>
                <a:off x="4905375" y="2916238"/>
                <a:ext cx="2763838" cy="5305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/>
                <a:r>
                  <a:rPr lang="ru-RU" sz="1500" b="1" i="1">
                    <a:latin typeface="Times New Roman" pitchFamily="18" charset="0"/>
                    <a:cs typeface="Times New Roman" pitchFamily="18" charset="0"/>
                  </a:rPr>
                  <a:t>Председатель КЧС и ПБ</a:t>
                </a:r>
              </a:p>
            </p:txBody>
          </p:sp>
        </p:grpSp>
        <p:grpSp>
          <p:nvGrpSpPr>
            <p:cNvPr id="27813" name="Rectangle 62"/>
            <p:cNvGrpSpPr>
              <a:grpSpLocks/>
            </p:cNvGrpSpPr>
            <p:nvPr/>
          </p:nvGrpSpPr>
          <p:grpSpPr bwMode="auto">
            <a:xfrm>
              <a:off x="2200" y="1031"/>
              <a:ext cx="1427" cy="318"/>
              <a:chOff x="4882896" y="3419856"/>
              <a:chExt cx="2804160" cy="743712"/>
            </a:xfrm>
          </p:grpSpPr>
          <p:pic>
            <p:nvPicPr>
              <p:cNvPr id="27814" name="Rectangle 62"/>
              <p:cNvPicPr>
                <a:picLocks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882896" y="3419856"/>
                <a:ext cx="2804160" cy="7437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815" name="Text Box 14"/>
              <p:cNvSpPr txBox="1">
                <a:spLocks noChangeArrowheads="1"/>
              </p:cNvSpPr>
              <p:nvPr/>
            </p:nvSpPr>
            <p:spPr bwMode="auto">
              <a:xfrm>
                <a:off x="4905375" y="3446829"/>
                <a:ext cx="2763838" cy="6965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912813"/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Безденежный Б.В.</a:t>
                </a:r>
                <a:r>
                  <a:rPr lang="ru-RU" sz="1500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pPr algn="ctr" defTabSz="912813"/>
                <a:r>
                  <a:rPr lang="ru-RU" sz="1100"/>
                  <a:t>8-383-43-24-044 р. 8-383-43-24-480 пр.</a:t>
                </a:r>
              </a:p>
              <a:p>
                <a:pPr algn="ctr" defTabSz="912813"/>
                <a:r>
                  <a:rPr lang="ru-RU" sz="1100"/>
                  <a:t>8-913-469-80-50 сот.</a:t>
                </a:r>
                <a:endParaRPr lang="ru-RU" sz="11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27657" name="Group 64"/>
          <p:cNvGrpSpPr>
            <a:grpSpLocks/>
          </p:cNvGrpSpPr>
          <p:nvPr/>
        </p:nvGrpSpPr>
        <p:grpSpPr bwMode="auto">
          <a:xfrm>
            <a:off x="5065713" y="6318250"/>
            <a:ext cx="2497137" cy="1482725"/>
            <a:chOff x="2211" y="816"/>
            <a:chExt cx="1406" cy="454"/>
          </a:xfrm>
        </p:grpSpPr>
        <p:grpSp>
          <p:nvGrpSpPr>
            <p:cNvPr id="27806" name="Rectangle 65"/>
            <p:cNvGrpSpPr>
              <a:grpSpLocks/>
            </p:cNvGrpSpPr>
            <p:nvPr/>
          </p:nvGrpSpPr>
          <p:grpSpPr bwMode="auto">
            <a:xfrm>
              <a:off x="2197" y="808"/>
              <a:ext cx="1430" cy="201"/>
              <a:chOff x="5059680" y="6102096"/>
              <a:chExt cx="2542032" cy="701040"/>
            </a:xfrm>
          </p:grpSpPr>
          <p:pic>
            <p:nvPicPr>
              <p:cNvPr id="27810" name="Rectangle 65"/>
              <p:cNvPicPr>
                <a:picLocks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059680" y="6102096"/>
                <a:ext cx="2542032" cy="701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811" name="Text Box 18"/>
              <p:cNvSpPr txBox="1">
                <a:spLocks noChangeArrowheads="1"/>
              </p:cNvSpPr>
              <p:nvPr/>
            </p:nvSpPr>
            <p:spPr bwMode="auto">
              <a:xfrm>
                <a:off x="5084763" y="6129338"/>
                <a:ext cx="2498725" cy="6567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/>
                <a:r>
                  <a:rPr lang="ru-RU" sz="1500" b="1" i="1">
                    <a:latin typeface="Times New Roman" pitchFamily="18" charset="0"/>
                    <a:cs typeface="Times New Roman" pitchFamily="18" charset="0"/>
                  </a:rPr>
                  <a:t>Начальник гарнизона</a:t>
                </a:r>
              </a:p>
            </p:txBody>
          </p:sp>
        </p:grpSp>
        <p:grpSp>
          <p:nvGrpSpPr>
            <p:cNvPr id="27807" name="Rectangle 66"/>
            <p:cNvGrpSpPr>
              <a:grpSpLocks/>
            </p:cNvGrpSpPr>
            <p:nvPr/>
          </p:nvGrpSpPr>
          <p:grpSpPr bwMode="auto">
            <a:xfrm>
              <a:off x="2197" y="997"/>
              <a:ext cx="1430" cy="279"/>
              <a:chOff x="5059680" y="6760464"/>
              <a:chExt cx="2542032" cy="975360"/>
            </a:xfrm>
          </p:grpSpPr>
          <p:pic>
            <p:nvPicPr>
              <p:cNvPr id="27808" name="Rectangle 66"/>
              <p:cNvPicPr>
                <a:picLocks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5059680" y="6760464"/>
                <a:ext cx="2542032" cy="975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809" name="Text Box 21"/>
              <p:cNvSpPr txBox="1">
                <a:spLocks noChangeArrowheads="1"/>
              </p:cNvSpPr>
              <p:nvPr/>
            </p:nvSpPr>
            <p:spPr bwMode="auto">
              <a:xfrm>
                <a:off x="5084763" y="6786059"/>
                <a:ext cx="2498725" cy="9291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>
                  <a:spcBef>
                    <a:spcPct val="20000"/>
                  </a:spcBef>
                </a:pPr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Баулин С.П.</a:t>
                </a:r>
              </a:p>
              <a:p>
                <a:pPr algn="ctr" defTabSz="1255713">
                  <a:spcBef>
                    <a:spcPct val="20000"/>
                  </a:spcBef>
                </a:pPr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8-(383-43)- 9-24-24</a:t>
                </a:r>
              </a:p>
              <a:p>
                <a:pPr algn="ctr" defTabSz="1255713">
                  <a:spcBef>
                    <a:spcPct val="20000"/>
                  </a:spcBef>
                </a:pPr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8-913-744-99-79</a:t>
                </a:r>
              </a:p>
            </p:txBody>
          </p:sp>
        </p:grpSp>
      </p:grpSp>
      <p:grpSp>
        <p:nvGrpSpPr>
          <p:cNvPr id="27658" name="Group 67"/>
          <p:cNvGrpSpPr>
            <a:grpSpLocks/>
          </p:cNvGrpSpPr>
          <p:nvPr/>
        </p:nvGrpSpPr>
        <p:grpSpPr bwMode="auto">
          <a:xfrm>
            <a:off x="9186863" y="4229100"/>
            <a:ext cx="2928937" cy="898525"/>
            <a:chOff x="2211" y="816"/>
            <a:chExt cx="1406" cy="517"/>
          </a:xfrm>
        </p:grpSpPr>
        <p:grpSp>
          <p:nvGrpSpPr>
            <p:cNvPr id="27800" name="Rectangle 68"/>
            <p:cNvGrpSpPr>
              <a:grpSpLocks/>
            </p:cNvGrpSpPr>
            <p:nvPr/>
          </p:nvGrpSpPr>
          <p:grpSpPr bwMode="auto">
            <a:xfrm>
              <a:off x="2196" y="802"/>
              <a:ext cx="1433" cy="250"/>
              <a:chOff x="9339072" y="3870960"/>
              <a:chExt cx="2548128" cy="463296"/>
            </a:xfrm>
          </p:grpSpPr>
          <p:pic>
            <p:nvPicPr>
              <p:cNvPr id="27804" name="Rectangle 68"/>
              <p:cNvPicPr>
                <a:picLocks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9339072" y="3870960"/>
                <a:ext cx="2548128" cy="4632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805" name="Text Box 25"/>
              <p:cNvSpPr txBox="1">
                <a:spLocks noChangeArrowheads="1"/>
              </p:cNvSpPr>
              <p:nvPr/>
            </p:nvSpPr>
            <p:spPr bwMode="auto">
              <a:xfrm>
                <a:off x="9366250" y="3897313"/>
                <a:ext cx="2500313" cy="4210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/>
                <a:r>
                  <a:rPr lang="ru-RU" sz="1500" b="1" i="1">
                    <a:latin typeface="Times New Roman" pitchFamily="18" charset="0"/>
                    <a:cs typeface="Times New Roman" pitchFamily="18" charset="0"/>
                  </a:rPr>
                  <a:t>МО МВД России «Искитимский»</a:t>
                </a:r>
              </a:p>
            </p:txBody>
          </p:sp>
        </p:grpSp>
        <p:grpSp>
          <p:nvGrpSpPr>
            <p:cNvPr id="27801" name="Rectangle 69"/>
            <p:cNvGrpSpPr>
              <a:grpSpLocks/>
            </p:cNvGrpSpPr>
            <p:nvPr/>
          </p:nvGrpSpPr>
          <p:grpSpPr bwMode="auto">
            <a:xfrm>
              <a:off x="2196" y="1029"/>
              <a:ext cx="1433" cy="316"/>
              <a:chOff x="9339072" y="4291584"/>
              <a:chExt cx="2548128" cy="585216"/>
            </a:xfrm>
          </p:grpSpPr>
          <p:pic>
            <p:nvPicPr>
              <p:cNvPr id="27802" name="Rectangle 69"/>
              <p:cNvPicPr>
                <a:picLocks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9339072" y="4291584"/>
                <a:ext cx="2548128" cy="5852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803" name="Text Box 28"/>
              <p:cNvSpPr txBox="1">
                <a:spLocks noChangeArrowheads="1"/>
              </p:cNvSpPr>
              <p:nvPr/>
            </p:nvSpPr>
            <p:spPr bwMode="auto">
              <a:xfrm>
                <a:off x="9366250" y="4318317"/>
                <a:ext cx="2500313" cy="5378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>
                  <a:spcBef>
                    <a:spcPct val="20000"/>
                  </a:spcBef>
                </a:pPr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Борисов Е.В.</a:t>
                </a:r>
              </a:p>
              <a:p>
                <a:pPr algn="ctr" defTabSz="1255713">
                  <a:spcBef>
                    <a:spcPct val="20000"/>
                  </a:spcBef>
                </a:pPr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т. 8-999-804-00-69, 8-(383-43)-2-95-25</a:t>
                </a:r>
              </a:p>
            </p:txBody>
          </p:sp>
        </p:grpSp>
      </p:grpSp>
      <p:grpSp>
        <p:nvGrpSpPr>
          <p:cNvPr id="27659" name="Group 70"/>
          <p:cNvGrpSpPr>
            <a:grpSpLocks/>
          </p:cNvGrpSpPr>
          <p:nvPr/>
        </p:nvGrpSpPr>
        <p:grpSpPr bwMode="auto">
          <a:xfrm>
            <a:off x="846138" y="3943350"/>
            <a:ext cx="2449512" cy="1143000"/>
            <a:chOff x="2196" y="805"/>
            <a:chExt cx="1430" cy="471"/>
          </a:xfrm>
        </p:grpSpPr>
        <p:grpSp>
          <p:nvGrpSpPr>
            <p:cNvPr id="27794" name="Rectangle 71"/>
            <p:cNvGrpSpPr>
              <a:grpSpLocks/>
            </p:cNvGrpSpPr>
            <p:nvPr/>
          </p:nvGrpSpPr>
          <p:grpSpPr bwMode="auto">
            <a:xfrm>
              <a:off x="2196" y="805"/>
              <a:ext cx="1430" cy="247"/>
              <a:chOff x="865632" y="3761232"/>
              <a:chExt cx="2450592" cy="560832"/>
            </a:xfrm>
          </p:grpSpPr>
          <p:pic>
            <p:nvPicPr>
              <p:cNvPr id="27798" name="Rectangle 71"/>
              <p:cNvPicPr>
                <a:picLocks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865632" y="3761232"/>
                <a:ext cx="2450592" cy="56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799" name="Text Box 32"/>
              <p:cNvSpPr txBox="1">
                <a:spLocks noChangeArrowheads="1"/>
              </p:cNvSpPr>
              <p:nvPr/>
            </p:nvSpPr>
            <p:spPr bwMode="auto">
              <a:xfrm>
                <a:off x="890588" y="3786188"/>
                <a:ext cx="2409825" cy="5159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1357" tIns="45676" rIns="91357" bIns="45676" anchor="ctr"/>
              <a:lstStyle/>
              <a:p>
                <a:pPr algn="ctr" defTabSz="1255713"/>
                <a:r>
                  <a:rPr lang="ru-RU" sz="1500" b="1" i="1">
                    <a:latin typeface="Times New Roman" pitchFamily="18" charset="0"/>
                    <a:cs typeface="Times New Roman" pitchFamily="18" charset="0"/>
                  </a:rPr>
                  <a:t>ООО «Новосибирскоблгаз»</a:t>
                </a:r>
              </a:p>
            </p:txBody>
          </p:sp>
        </p:grpSp>
        <p:grpSp>
          <p:nvGrpSpPr>
            <p:cNvPr id="27795" name="Rectangle 72"/>
            <p:cNvGrpSpPr>
              <a:grpSpLocks/>
            </p:cNvGrpSpPr>
            <p:nvPr/>
          </p:nvGrpSpPr>
          <p:grpSpPr bwMode="auto">
            <a:xfrm>
              <a:off x="2196" y="1032"/>
              <a:ext cx="1430" cy="244"/>
              <a:chOff x="865632" y="4279245"/>
              <a:chExt cx="2450592" cy="554883"/>
            </a:xfrm>
          </p:grpSpPr>
          <p:pic>
            <p:nvPicPr>
              <p:cNvPr id="27796" name="Rectangle 72"/>
              <p:cNvPicPr>
                <a:picLocks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865632" y="4279392"/>
                <a:ext cx="2450592" cy="5547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797" name="Text Box 35"/>
              <p:cNvSpPr txBox="1">
                <a:spLocks noChangeArrowheads="1"/>
              </p:cNvSpPr>
              <p:nvPr/>
            </p:nvSpPr>
            <p:spPr bwMode="auto">
              <a:xfrm>
                <a:off x="890588" y="4279245"/>
                <a:ext cx="2409825" cy="5388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1357" tIns="45676" rIns="91357" bIns="45676" anchor="ctr"/>
              <a:lstStyle/>
              <a:p>
                <a:pPr algn="ctr" defTabSz="1255713">
                  <a:spcBef>
                    <a:spcPct val="20000"/>
                  </a:spcBef>
                </a:pPr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Амосенко С.И.                          8-(383-43)-2-56-15</a:t>
                </a:r>
              </a:p>
            </p:txBody>
          </p:sp>
        </p:grpSp>
      </p:grpSp>
      <p:grpSp>
        <p:nvGrpSpPr>
          <p:cNvPr id="27660" name="Group 73"/>
          <p:cNvGrpSpPr>
            <a:grpSpLocks/>
          </p:cNvGrpSpPr>
          <p:nvPr/>
        </p:nvGrpSpPr>
        <p:grpSpPr bwMode="auto">
          <a:xfrm>
            <a:off x="4929188" y="4727575"/>
            <a:ext cx="2665412" cy="1204913"/>
            <a:chOff x="2211" y="816"/>
            <a:chExt cx="1406" cy="531"/>
          </a:xfrm>
        </p:grpSpPr>
        <p:grpSp>
          <p:nvGrpSpPr>
            <p:cNvPr id="27788" name="Rectangle 74"/>
            <p:cNvGrpSpPr>
              <a:grpSpLocks/>
            </p:cNvGrpSpPr>
            <p:nvPr/>
          </p:nvGrpSpPr>
          <p:grpSpPr bwMode="auto">
            <a:xfrm>
              <a:off x="2198" y="807"/>
              <a:ext cx="1428" cy="244"/>
              <a:chOff x="4925568" y="4407408"/>
              <a:chExt cx="2706624" cy="591312"/>
            </a:xfrm>
          </p:grpSpPr>
          <p:pic>
            <p:nvPicPr>
              <p:cNvPr id="27792" name="Rectangle 74"/>
              <p:cNvPicPr>
                <a:picLocks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4925568" y="4407408"/>
                <a:ext cx="2706624" cy="5913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793" name="Text Box 39"/>
              <p:cNvSpPr txBox="1">
                <a:spLocks noChangeArrowheads="1"/>
              </p:cNvSpPr>
              <p:nvPr/>
            </p:nvSpPr>
            <p:spPr bwMode="auto">
              <a:xfrm>
                <a:off x="4949825" y="4429125"/>
                <a:ext cx="2665413" cy="550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/>
                <a:r>
                  <a:rPr lang="ru-RU" sz="1500" b="1" i="1">
                    <a:latin typeface="Times New Roman" pitchFamily="18" charset="0"/>
                    <a:cs typeface="Times New Roman" pitchFamily="18" charset="0"/>
                  </a:rPr>
                  <a:t>МКУ ИР НСО «ЦЗН и ЕДДС»</a:t>
                </a:r>
              </a:p>
            </p:txBody>
          </p:sp>
        </p:grpSp>
        <p:grpSp>
          <p:nvGrpSpPr>
            <p:cNvPr id="27789" name="Rectangle 75"/>
            <p:cNvGrpSpPr>
              <a:grpSpLocks/>
            </p:cNvGrpSpPr>
            <p:nvPr/>
          </p:nvGrpSpPr>
          <p:grpSpPr bwMode="auto">
            <a:xfrm>
              <a:off x="2198" y="1033"/>
              <a:ext cx="1428" cy="322"/>
              <a:chOff x="4925568" y="4956048"/>
              <a:chExt cx="2706624" cy="780288"/>
            </a:xfrm>
          </p:grpSpPr>
          <p:pic>
            <p:nvPicPr>
              <p:cNvPr id="27790" name="Rectangle 75"/>
              <p:cNvPicPr>
                <a:picLocks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4925568" y="4956048"/>
                <a:ext cx="2706624" cy="780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791" name="Text Box 42"/>
              <p:cNvSpPr txBox="1">
                <a:spLocks noChangeArrowheads="1"/>
              </p:cNvSpPr>
              <p:nvPr/>
            </p:nvSpPr>
            <p:spPr bwMode="auto">
              <a:xfrm>
                <a:off x="4949825" y="4979509"/>
                <a:ext cx="2665413" cy="7370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>
                  <a:spcBef>
                    <a:spcPct val="20000"/>
                  </a:spcBef>
                </a:pPr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Абританова И.Н.</a:t>
                </a:r>
              </a:p>
              <a:p>
                <a:pPr algn="ctr" defTabSz="1255713"/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8-(383-43)2-54-45,8-(383-43)2-01-21</a:t>
                </a:r>
              </a:p>
              <a:p>
                <a:pPr algn="ctr" defTabSz="1255713"/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8-913-981-34-40</a:t>
                </a:r>
              </a:p>
            </p:txBody>
          </p:sp>
        </p:grpSp>
      </p:grpSp>
      <p:grpSp>
        <p:nvGrpSpPr>
          <p:cNvPr id="27661" name="Group 76"/>
          <p:cNvGrpSpPr>
            <a:grpSpLocks/>
          </p:cNvGrpSpPr>
          <p:nvPr/>
        </p:nvGrpSpPr>
        <p:grpSpPr bwMode="auto">
          <a:xfrm>
            <a:off x="9186863" y="5545138"/>
            <a:ext cx="2786062" cy="1112837"/>
            <a:chOff x="2196" y="803"/>
            <a:chExt cx="1433" cy="652"/>
          </a:xfrm>
        </p:grpSpPr>
        <p:grpSp>
          <p:nvGrpSpPr>
            <p:cNvPr id="27782" name="Rectangle 77"/>
            <p:cNvGrpSpPr>
              <a:grpSpLocks/>
            </p:cNvGrpSpPr>
            <p:nvPr/>
          </p:nvGrpSpPr>
          <p:grpSpPr bwMode="auto">
            <a:xfrm>
              <a:off x="2196" y="803"/>
              <a:ext cx="1433" cy="249"/>
              <a:chOff x="9339072" y="5303520"/>
              <a:chExt cx="2548128" cy="463296"/>
            </a:xfrm>
          </p:grpSpPr>
          <p:pic>
            <p:nvPicPr>
              <p:cNvPr id="27786" name="Rectangle 77"/>
              <p:cNvPicPr>
                <a:picLocks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9339072" y="5303520"/>
                <a:ext cx="2548128" cy="4632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787" name="Text Box 46"/>
              <p:cNvSpPr txBox="1">
                <a:spLocks noChangeArrowheads="1"/>
              </p:cNvSpPr>
              <p:nvPr/>
            </p:nvSpPr>
            <p:spPr bwMode="auto">
              <a:xfrm>
                <a:off x="9366250" y="5327650"/>
                <a:ext cx="2500313" cy="4220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/>
                <a:r>
                  <a:rPr lang="ru-RU" sz="1500" b="1" i="1" dirty="0" smtClean="0">
                    <a:latin typeface="Times New Roman" pitchFamily="18" charset="0"/>
                    <a:cs typeface="Times New Roman" pitchFamily="18" charset="0"/>
                  </a:rPr>
                  <a:t>Бердская  </a:t>
                </a:r>
                <a:r>
                  <a:rPr lang="ru-RU" sz="1500" b="1" i="1" dirty="0">
                    <a:latin typeface="Times New Roman" pitchFamily="18" charset="0"/>
                    <a:cs typeface="Times New Roman" pitchFamily="18" charset="0"/>
                  </a:rPr>
                  <a:t>ЦГБ</a:t>
                </a:r>
              </a:p>
            </p:txBody>
          </p:sp>
        </p:grpSp>
        <p:grpSp>
          <p:nvGrpSpPr>
            <p:cNvPr id="27783" name="Rectangle 78"/>
            <p:cNvGrpSpPr>
              <a:grpSpLocks/>
            </p:cNvGrpSpPr>
            <p:nvPr/>
          </p:nvGrpSpPr>
          <p:grpSpPr bwMode="auto">
            <a:xfrm>
              <a:off x="2196" y="1029"/>
              <a:ext cx="1433" cy="426"/>
              <a:chOff x="9339952" y="5729934"/>
              <a:chExt cx="2548128" cy="793223"/>
            </a:xfrm>
          </p:grpSpPr>
          <p:pic>
            <p:nvPicPr>
              <p:cNvPr id="27784" name="Rectangle 78"/>
              <p:cNvPicPr>
                <a:picLocks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9339952" y="5729950"/>
                <a:ext cx="2548128" cy="7932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785" name="Text Box 49"/>
              <p:cNvSpPr txBox="1">
                <a:spLocks noChangeArrowheads="1"/>
              </p:cNvSpPr>
              <p:nvPr/>
            </p:nvSpPr>
            <p:spPr bwMode="auto">
              <a:xfrm>
                <a:off x="9366250" y="5729934"/>
                <a:ext cx="2221822" cy="7708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>
                  <a:spcBef>
                    <a:spcPct val="20000"/>
                  </a:spcBef>
                </a:pPr>
                <a:r>
                  <a:rPr lang="ru-RU" sz="1300" dirty="0" err="1" smtClean="0">
                    <a:latin typeface="Times New Roman" pitchFamily="18" charset="0"/>
                    <a:cs typeface="Times New Roman" pitchFamily="18" charset="0"/>
                  </a:rPr>
                  <a:t>Краморов</a:t>
                </a:r>
                <a:r>
                  <a:rPr lang="ru-RU" sz="1300" dirty="0" smtClean="0">
                    <a:latin typeface="Times New Roman" pitchFamily="18" charset="0"/>
                    <a:cs typeface="Times New Roman" pitchFamily="18" charset="0"/>
                  </a:rPr>
                  <a:t> Ю.Н..</a:t>
                </a:r>
                <a:endParaRPr lang="ru-RU" sz="1300" dirty="0">
                  <a:latin typeface="Times New Roman" pitchFamily="18" charset="0"/>
                  <a:cs typeface="Times New Roman" pitchFamily="18" charset="0"/>
                </a:endParaRPr>
              </a:p>
              <a:p>
                <a:pPr algn="ctr" defTabSz="1255713">
                  <a:spcBef>
                    <a:spcPct val="20000"/>
                  </a:spcBef>
                </a:pPr>
                <a:r>
                  <a:rPr lang="ru-RU" sz="1300" dirty="0">
                    <a:latin typeface="Times New Roman" pitchFamily="18" charset="0"/>
                    <a:cs typeface="Times New Roman" pitchFamily="18" charset="0"/>
                  </a:rPr>
                  <a:t>    т. </a:t>
                </a:r>
                <a:r>
                  <a:rPr lang="ru-RU" sz="1300" dirty="0" smtClean="0">
                    <a:latin typeface="Times New Roman" pitchFamily="18" charset="0"/>
                    <a:cs typeface="Times New Roman" pitchFamily="18" charset="0"/>
                  </a:rPr>
                  <a:t>8-</a:t>
                </a:r>
                <a:r>
                  <a:rPr lang="ru-RU" sz="1300" dirty="0">
                    <a:latin typeface="Times New Roman" pitchFamily="18" charset="0"/>
                    <a:cs typeface="Times New Roman" pitchFamily="18" charset="0"/>
                  </a:rPr>
                  <a:t>(</a:t>
                </a:r>
                <a:r>
                  <a:rPr lang="ru-RU" sz="1300" dirty="0" smtClean="0">
                    <a:latin typeface="Times New Roman" pitchFamily="18" charset="0"/>
                    <a:cs typeface="Times New Roman" pitchFamily="18" charset="0"/>
                  </a:rPr>
                  <a:t>383-41)-2-66-75</a:t>
                </a:r>
                <a:endParaRPr lang="ru-RU" sz="13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27662" name="Group 79"/>
          <p:cNvGrpSpPr>
            <a:grpSpLocks/>
          </p:cNvGrpSpPr>
          <p:nvPr/>
        </p:nvGrpSpPr>
        <p:grpSpPr bwMode="auto">
          <a:xfrm>
            <a:off x="9069388" y="6653213"/>
            <a:ext cx="2797175" cy="1162050"/>
            <a:chOff x="2198" y="670"/>
            <a:chExt cx="1430" cy="668"/>
          </a:xfrm>
        </p:grpSpPr>
        <p:grpSp>
          <p:nvGrpSpPr>
            <p:cNvPr id="27776" name="Rectangle 80"/>
            <p:cNvGrpSpPr>
              <a:grpSpLocks/>
            </p:cNvGrpSpPr>
            <p:nvPr/>
          </p:nvGrpSpPr>
          <p:grpSpPr bwMode="auto">
            <a:xfrm>
              <a:off x="2198" y="670"/>
              <a:ext cx="1430" cy="373"/>
              <a:chOff x="9089136" y="6503638"/>
              <a:chExt cx="2798064" cy="695738"/>
            </a:xfrm>
          </p:grpSpPr>
          <p:pic>
            <p:nvPicPr>
              <p:cNvPr id="27780" name="Rectangle 80"/>
              <p:cNvPicPr>
                <a:picLocks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9089136" y="6736080"/>
                <a:ext cx="2798064" cy="4632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781" name="Text Box 53"/>
              <p:cNvSpPr txBox="1">
                <a:spLocks noChangeArrowheads="1"/>
              </p:cNvSpPr>
              <p:nvPr/>
            </p:nvSpPr>
            <p:spPr bwMode="auto">
              <a:xfrm>
                <a:off x="9115425" y="6503638"/>
                <a:ext cx="2751138" cy="6506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/>
                <a:r>
                  <a:rPr lang="ru-RU" sz="1500" b="1" i="1">
                    <a:latin typeface="Times New Roman" pitchFamily="18" charset="0"/>
                    <a:cs typeface="Times New Roman" pitchFamily="18" charset="0"/>
                  </a:rPr>
                  <a:t>              </a:t>
                </a:r>
              </a:p>
              <a:p>
                <a:pPr algn="ctr" defTabSz="1255713"/>
                <a:endParaRPr lang="ru-RU" sz="1500" b="1" i="1">
                  <a:latin typeface="Times New Roman" pitchFamily="18" charset="0"/>
                  <a:cs typeface="Times New Roman" pitchFamily="18" charset="0"/>
                </a:endParaRPr>
              </a:p>
              <a:p>
                <a:pPr algn="ctr" defTabSz="1255713"/>
                <a:r>
                  <a:rPr lang="ru-RU" sz="1500" b="1" i="1">
                    <a:latin typeface="Times New Roman" pitchFamily="18" charset="0"/>
                    <a:cs typeface="Times New Roman" pitchFamily="18" charset="0"/>
                  </a:rPr>
                  <a:t> ГБУ НСО « Управление </a:t>
                </a:r>
              </a:p>
              <a:p>
                <a:pPr algn="ctr" defTabSz="1255713"/>
                <a:r>
                  <a:rPr lang="ru-RU" sz="1500" b="1" i="1">
                    <a:latin typeface="Times New Roman" pitchFamily="18" charset="0"/>
                    <a:cs typeface="Times New Roman" pitchFamily="18" charset="0"/>
                  </a:rPr>
                  <a:t>ветеринарии»</a:t>
                </a:r>
              </a:p>
              <a:p>
                <a:pPr algn="ctr" defTabSz="1255713"/>
                <a:r>
                  <a:rPr lang="ru-RU" sz="1500" b="1" i="1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</p:txBody>
          </p:sp>
        </p:grpSp>
        <p:grpSp>
          <p:nvGrpSpPr>
            <p:cNvPr id="27777" name="Rectangle 81"/>
            <p:cNvGrpSpPr>
              <a:grpSpLocks/>
            </p:cNvGrpSpPr>
            <p:nvPr/>
          </p:nvGrpSpPr>
          <p:grpSpPr bwMode="auto">
            <a:xfrm>
              <a:off x="2198" y="1030"/>
              <a:ext cx="1430" cy="308"/>
              <a:chOff x="9089136" y="7156704"/>
              <a:chExt cx="2798064" cy="573024"/>
            </a:xfrm>
          </p:grpSpPr>
          <p:pic>
            <p:nvPicPr>
              <p:cNvPr id="27778" name="Rectangle 81"/>
              <p:cNvPicPr>
                <a:picLocks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9089136" y="7156704"/>
                <a:ext cx="2798064" cy="5730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779" name="Text Box 56"/>
              <p:cNvSpPr txBox="1">
                <a:spLocks noChangeArrowheads="1"/>
              </p:cNvSpPr>
              <p:nvPr/>
            </p:nvSpPr>
            <p:spPr bwMode="auto">
              <a:xfrm>
                <a:off x="9115425" y="7181754"/>
                <a:ext cx="2751138" cy="5319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>
                  <a:spcBef>
                    <a:spcPct val="20000"/>
                  </a:spcBef>
                </a:pPr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Сабуров М.В. </a:t>
                </a:r>
              </a:p>
              <a:p>
                <a:pPr algn="ctr" defTabSz="1255713">
                  <a:spcBef>
                    <a:spcPct val="20000"/>
                  </a:spcBef>
                </a:pPr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8-(383-43)-2-35-01,8-913-923-13-78</a:t>
                </a:r>
              </a:p>
            </p:txBody>
          </p:sp>
        </p:grpSp>
      </p:grpSp>
      <p:grpSp>
        <p:nvGrpSpPr>
          <p:cNvPr id="27663" name="Group 82"/>
          <p:cNvGrpSpPr>
            <a:grpSpLocks/>
          </p:cNvGrpSpPr>
          <p:nvPr/>
        </p:nvGrpSpPr>
        <p:grpSpPr bwMode="auto">
          <a:xfrm>
            <a:off x="828675" y="7229475"/>
            <a:ext cx="2579688" cy="928688"/>
            <a:chOff x="2211" y="816"/>
            <a:chExt cx="1406" cy="481"/>
          </a:xfrm>
        </p:grpSpPr>
        <p:grpSp>
          <p:nvGrpSpPr>
            <p:cNvPr id="27770" name="Rectangle 83"/>
            <p:cNvGrpSpPr>
              <a:grpSpLocks/>
            </p:cNvGrpSpPr>
            <p:nvPr/>
          </p:nvGrpSpPr>
          <p:grpSpPr bwMode="auto">
            <a:xfrm>
              <a:off x="2197" y="804"/>
              <a:ext cx="1431" cy="250"/>
              <a:chOff x="865632" y="7077456"/>
              <a:chExt cx="2627376" cy="463296"/>
            </a:xfrm>
          </p:grpSpPr>
          <p:pic>
            <p:nvPicPr>
              <p:cNvPr id="27774" name="Rectangle 83"/>
              <p:cNvPicPr>
                <a:picLocks noChangeArrowheads="1"/>
              </p:cNvPicPr>
              <p:nvPr/>
            </p:nvPicPr>
            <p:blipFill>
              <a:blip r:embed="rId16" cstate="print"/>
              <a:srcRect/>
              <a:stretch>
                <a:fillRect/>
              </a:stretch>
            </p:blipFill>
            <p:spPr bwMode="auto">
              <a:xfrm>
                <a:off x="865632" y="7077456"/>
                <a:ext cx="2627376" cy="4632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775" name="Text Box 60"/>
              <p:cNvSpPr txBox="1">
                <a:spLocks noChangeArrowheads="1"/>
              </p:cNvSpPr>
              <p:nvPr/>
            </p:nvSpPr>
            <p:spPr bwMode="auto">
              <a:xfrm>
                <a:off x="890588" y="7181211"/>
                <a:ext cx="2581275" cy="339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/>
                <a:r>
                  <a:rPr lang="ru-RU" sz="1500" b="1" i="1">
                    <a:latin typeface="Times New Roman" pitchFamily="18" charset="0"/>
                    <a:cs typeface="Times New Roman" pitchFamily="18" charset="0"/>
                  </a:rPr>
                  <a:t>Искитимский  участок </a:t>
                </a:r>
              </a:p>
              <a:p>
                <a:pPr algn="ctr" defTabSz="1255713"/>
                <a:r>
                  <a:rPr lang="ru-RU" sz="1500" b="1" i="1">
                    <a:latin typeface="Times New Roman" pitchFamily="18" charset="0"/>
                    <a:cs typeface="Times New Roman" pitchFamily="18" charset="0"/>
                  </a:rPr>
                  <a:t>Черепановских  электросетей</a:t>
                </a:r>
              </a:p>
              <a:p>
                <a:pPr algn="ctr" defTabSz="1255713"/>
                <a:r>
                  <a:rPr lang="ru-RU" sz="1500" b="1" i="1">
                    <a:latin typeface="Times New Roman" pitchFamily="18" charset="0"/>
                    <a:cs typeface="Times New Roman" pitchFamily="18" charset="0"/>
                  </a:rPr>
                  <a:t>электросети</a:t>
                </a:r>
              </a:p>
            </p:txBody>
          </p:sp>
        </p:grpSp>
        <p:grpSp>
          <p:nvGrpSpPr>
            <p:cNvPr id="27771" name="Rectangle 84"/>
            <p:cNvGrpSpPr>
              <a:grpSpLocks/>
            </p:cNvGrpSpPr>
            <p:nvPr/>
          </p:nvGrpSpPr>
          <p:grpSpPr bwMode="auto">
            <a:xfrm>
              <a:off x="2197" y="1031"/>
              <a:ext cx="1431" cy="276"/>
              <a:chOff x="865632" y="7498080"/>
              <a:chExt cx="2627376" cy="512064"/>
            </a:xfrm>
          </p:grpSpPr>
          <p:pic>
            <p:nvPicPr>
              <p:cNvPr id="27772" name="Rectangle 84"/>
              <p:cNvPicPr>
                <a:picLocks noChangeArrowheads="1"/>
              </p:cNvPicPr>
              <p:nvPr/>
            </p:nvPicPr>
            <p:blipFill>
              <a:blip r:embed="rId17" cstate="print"/>
              <a:srcRect/>
              <a:stretch>
                <a:fillRect/>
              </a:stretch>
            </p:blipFill>
            <p:spPr bwMode="auto">
              <a:xfrm>
                <a:off x="865632" y="7498080"/>
                <a:ext cx="2627376" cy="5120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773" name="Text Box 63"/>
              <p:cNvSpPr txBox="1">
                <a:spLocks noChangeArrowheads="1"/>
              </p:cNvSpPr>
              <p:nvPr/>
            </p:nvSpPr>
            <p:spPr bwMode="auto">
              <a:xfrm>
                <a:off x="890588" y="7520347"/>
                <a:ext cx="2581275" cy="471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>
                  <a:spcBef>
                    <a:spcPct val="20000"/>
                  </a:spcBef>
                </a:pPr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Овечкин В.В.</a:t>
                </a:r>
              </a:p>
              <a:p>
                <a:pPr algn="ctr" defTabSz="1255713">
                  <a:spcBef>
                    <a:spcPct val="20000"/>
                  </a:spcBef>
                </a:pPr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8-903-935-74-98, 8-(383-43)-2-04-20 </a:t>
                </a:r>
              </a:p>
            </p:txBody>
          </p:sp>
        </p:grpSp>
      </p:grpSp>
      <p:grpSp>
        <p:nvGrpSpPr>
          <p:cNvPr id="27664" name="Group 92"/>
          <p:cNvGrpSpPr>
            <a:grpSpLocks/>
          </p:cNvGrpSpPr>
          <p:nvPr/>
        </p:nvGrpSpPr>
        <p:grpSpPr bwMode="auto">
          <a:xfrm>
            <a:off x="9094788" y="8169275"/>
            <a:ext cx="2749550" cy="833438"/>
            <a:chOff x="2211" y="816"/>
            <a:chExt cx="1406" cy="481"/>
          </a:xfrm>
        </p:grpSpPr>
        <p:grpSp>
          <p:nvGrpSpPr>
            <p:cNvPr id="27764" name="Rectangle 93"/>
            <p:cNvGrpSpPr>
              <a:grpSpLocks/>
            </p:cNvGrpSpPr>
            <p:nvPr/>
          </p:nvGrpSpPr>
          <p:grpSpPr bwMode="auto">
            <a:xfrm>
              <a:off x="2198" y="802"/>
              <a:ext cx="1430" cy="250"/>
              <a:chOff x="9089136" y="8083296"/>
              <a:chExt cx="2798064" cy="463296"/>
            </a:xfrm>
          </p:grpSpPr>
          <p:pic>
            <p:nvPicPr>
              <p:cNvPr id="27768" name="Rectangle 93"/>
              <p:cNvPicPr>
                <a:picLocks noChangeArrowheads="1"/>
              </p:cNvPicPr>
              <p:nvPr/>
            </p:nvPicPr>
            <p:blipFill>
              <a:blip r:embed="rId18" cstate="print"/>
              <a:srcRect/>
              <a:stretch>
                <a:fillRect/>
              </a:stretch>
            </p:blipFill>
            <p:spPr bwMode="auto">
              <a:xfrm>
                <a:off x="9089136" y="8083296"/>
                <a:ext cx="2798064" cy="4632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769" name="Text Box 67"/>
              <p:cNvSpPr txBox="1">
                <a:spLocks noChangeArrowheads="1"/>
              </p:cNvSpPr>
              <p:nvPr/>
            </p:nvSpPr>
            <p:spPr bwMode="auto">
              <a:xfrm>
                <a:off x="9115425" y="8108950"/>
                <a:ext cx="2751138" cy="4210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/>
                <a:r>
                  <a:rPr lang="ru-RU" sz="1300" b="1" i="1">
                    <a:latin typeface="Times New Roman" pitchFamily="18" charset="0"/>
                    <a:cs typeface="Times New Roman" pitchFamily="18" charset="0"/>
                  </a:rPr>
                  <a:t>Центр гигиены и </a:t>
                </a:r>
              </a:p>
              <a:p>
                <a:pPr algn="ctr" defTabSz="1255713"/>
                <a:r>
                  <a:rPr lang="ru-RU" sz="1300" b="1" i="1">
                    <a:latin typeface="Times New Roman" pitchFamily="18" charset="0"/>
                    <a:cs typeface="Times New Roman" pitchFamily="18" charset="0"/>
                  </a:rPr>
                  <a:t>эпидемиологии</a:t>
                </a:r>
              </a:p>
            </p:txBody>
          </p:sp>
        </p:grpSp>
        <p:grpSp>
          <p:nvGrpSpPr>
            <p:cNvPr id="27765" name="Rectangle 94"/>
            <p:cNvGrpSpPr>
              <a:grpSpLocks/>
            </p:cNvGrpSpPr>
            <p:nvPr/>
          </p:nvGrpSpPr>
          <p:grpSpPr bwMode="auto">
            <a:xfrm>
              <a:off x="2198" y="1029"/>
              <a:ext cx="1430" cy="279"/>
              <a:chOff x="9089136" y="8503920"/>
              <a:chExt cx="2798064" cy="518160"/>
            </a:xfrm>
          </p:grpSpPr>
          <p:pic>
            <p:nvPicPr>
              <p:cNvPr id="27766" name="Rectangle 94"/>
              <p:cNvPicPr>
                <a:picLocks noChangeArrowheads="1"/>
              </p:cNvPicPr>
              <p:nvPr/>
            </p:nvPicPr>
            <p:blipFill>
              <a:blip r:embed="rId19" cstate="print"/>
              <a:srcRect/>
              <a:stretch>
                <a:fillRect/>
              </a:stretch>
            </p:blipFill>
            <p:spPr bwMode="auto">
              <a:xfrm>
                <a:off x="9089136" y="8503920"/>
                <a:ext cx="2798064" cy="5181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767" name="Text Box 70"/>
              <p:cNvSpPr txBox="1">
                <a:spLocks noChangeArrowheads="1"/>
              </p:cNvSpPr>
              <p:nvPr/>
            </p:nvSpPr>
            <p:spPr bwMode="auto">
              <a:xfrm>
                <a:off x="9115425" y="8529997"/>
                <a:ext cx="2751138" cy="471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>
                  <a:spcBef>
                    <a:spcPct val="20000"/>
                  </a:spcBef>
                </a:pPr>
                <a:r>
                  <a:rPr lang="ru-RU" sz="1500">
                    <a:latin typeface="Times New Roman" pitchFamily="18" charset="0"/>
                    <a:cs typeface="Times New Roman" pitchFamily="18" charset="0"/>
                  </a:rPr>
                  <a:t> Тихонов А.В</a:t>
                </a:r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pPr algn="ctr" defTabSz="1255713">
                  <a:spcBef>
                    <a:spcPct val="20000"/>
                  </a:spcBef>
                </a:pPr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8-(383-43)-2-56-33,8-962-840-61-95</a:t>
                </a:r>
              </a:p>
            </p:txBody>
          </p:sp>
        </p:grpSp>
      </p:grpSp>
      <p:sp>
        <p:nvSpPr>
          <p:cNvPr id="27665" name="Line 95"/>
          <p:cNvSpPr>
            <a:spLocks noChangeShapeType="1"/>
          </p:cNvSpPr>
          <p:nvPr/>
        </p:nvSpPr>
        <p:spPr bwMode="auto">
          <a:xfrm flipH="1" flipV="1">
            <a:off x="3451225" y="6678613"/>
            <a:ext cx="1500188" cy="53975"/>
          </a:xfrm>
          <a:prstGeom prst="line">
            <a:avLst/>
          </a:prstGeom>
          <a:noFill/>
          <a:ln w="25400">
            <a:solidFill>
              <a:schemeClr val="tx1"/>
            </a:solidFill>
            <a:prstDash val="lgDash"/>
            <a:round/>
            <a:headEnd type="triangle" w="med" len="med"/>
            <a:tailEnd type="triangle" w="med" len="med"/>
          </a:ln>
        </p:spPr>
        <p:txBody>
          <a:bodyPr lIns="110464" tIns="55231" rIns="110464" bIns="55231"/>
          <a:lstStyle/>
          <a:p>
            <a:endParaRPr lang="ru-RU"/>
          </a:p>
        </p:txBody>
      </p:sp>
      <p:sp>
        <p:nvSpPr>
          <p:cNvPr id="27666" name="Line 96"/>
          <p:cNvSpPr>
            <a:spLocks noChangeShapeType="1"/>
          </p:cNvSpPr>
          <p:nvPr/>
        </p:nvSpPr>
        <p:spPr bwMode="auto">
          <a:xfrm flipH="1">
            <a:off x="3451225" y="7013575"/>
            <a:ext cx="1500188" cy="466725"/>
          </a:xfrm>
          <a:prstGeom prst="line">
            <a:avLst/>
          </a:prstGeom>
          <a:noFill/>
          <a:ln w="25400">
            <a:solidFill>
              <a:schemeClr val="tx1"/>
            </a:solidFill>
            <a:prstDash val="lgDash"/>
            <a:round/>
            <a:headEnd type="triangle" w="med" len="med"/>
            <a:tailEnd type="triangle" w="med" len="med"/>
          </a:ln>
        </p:spPr>
        <p:txBody>
          <a:bodyPr lIns="110464" tIns="55231" rIns="110464" bIns="55231"/>
          <a:lstStyle/>
          <a:p>
            <a:endParaRPr lang="ru-RU"/>
          </a:p>
        </p:txBody>
      </p:sp>
      <p:sp>
        <p:nvSpPr>
          <p:cNvPr id="27667" name="Line 97"/>
          <p:cNvSpPr>
            <a:spLocks noChangeShapeType="1"/>
          </p:cNvSpPr>
          <p:nvPr/>
        </p:nvSpPr>
        <p:spPr bwMode="auto">
          <a:xfrm flipH="1" flipV="1">
            <a:off x="3309938" y="5729288"/>
            <a:ext cx="1712912" cy="973137"/>
          </a:xfrm>
          <a:prstGeom prst="line">
            <a:avLst/>
          </a:prstGeom>
          <a:noFill/>
          <a:ln w="25400">
            <a:solidFill>
              <a:schemeClr val="tx1"/>
            </a:solidFill>
            <a:prstDash val="lgDash"/>
            <a:round/>
            <a:headEnd type="triangle" w="med" len="med"/>
            <a:tailEnd type="triangle" w="med" len="med"/>
          </a:ln>
        </p:spPr>
        <p:txBody>
          <a:bodyPr lIns="110464" tIns="55231" rIns="110464" bIns="55231"/>
          <a:lstStyle/>
          <a:p>
            <a:endParaRPr lang="ru-RU"/>
          </a:p>
        </p:txBody>
      </p:sp>
      <p:sp>
        <p:nvSpPr>
          <p:cNvPr id="27668" name="Line 98"/>
          <p:cNvSpPr>
            <a:spLocks noChangeShapeType="1"/>
          </p:cNvSpPr>
          <p:nvPr/>
        </p:nvSpPr>
        <p:spPr bwMode="auto">
          <a:xfrm flipH="1" flipV="1">
            <a:off x="3309938" y="4632325"/>
            <a:ext cx="1712912" cy="1936750"/>
          </a:xfrm>
          <a:prstGeom prst="line">
            <a:avLst/>
          </a:prstGeom>
          <a:noFill/>
          <a:ln w="25400">
            <a:solidFill>
              <a:schemeClr val="tx1"/>
            </a:solidFill>
            <a:prstDash val="lgDash"/>
            <a:round/>
            <a:headEnd type="triangle" w="med" len="med"/>
            <a:tailEnd type="triangle" w="med" len="med"/>
          </a:ln>
        </p:spPr>
        <p:txBody>
          <a:bodyPr lIns="110464" tIns="55231" rIns="110464" bIns="55231"/>
          <a:lstStyle/>
          <a:p>
            <a:endParaRPr lang="ru-RU"/>
          </a:p>
        </p:txBody>
      </p:sp>
      <p:sp>
        <p:nvSpPr>
          <p:cNvPr id="27669" name="Line 99"/>
          <p:cNvSpPr>
            <a:spLocks noChangeShapeType="1"/>
          </p:cNvSpPr>
          <p:nvPr/>
        </p:nvSpPr>
        <p:spPr bwMode="auto">
          <a:xfrm flipH="1">
            <a:off x="7543800" y="6015038"/>
            <a:ext cx="1716088" cy="765175"/>
          </a:xfrm>
          <a:prstGeom prst="line">
            <a:avLst/>
          </a:prstGeom>
          <a:noFill/>
          <a:ln w="25400">
            <a:solidFill>
              <a:schemeClr val="tx1"/>
            </a:solidFill>
            <a:prstDash val="lgDash"/>
            <a:round/>
            <a:headEnd type="triangle" w="med" len="med"/>
            <a:tailEnd type="triangle" w="med" len="med"/>
          </a:ln>
        </p:spPr>
        <p:txBody>
          <a:bodyPr lIns="110464" tIns="55231" rIns="110464" bIns="55231"/>
          <a:lstStyle/>
          <a:p>
            <a:endParaRPr lang="ru-RU"/>
          </a:p>
        </p:txBody>
      </p:sp>
      <p:sp>
        <p:nvSpPr>
          <p:cNvPr id="27670" name="Line 100"/>
          <p:cNvSpPr>
            <a:spLocks noChangeShapeType="1"/>
          </p:cNvSpPr>
          <p:nvPr/>
        </p:nvSpPr>
        <p:spPr bwMode="auto">
          <a:xfrm flipH="1" flipV="1">
            <a:off x="7594600" y="6932613"/>
            <a:ext cx="1357313" cy="347662"/>
          </a:xfrm>
          <a:prstGeom prst="line">
            <a:avLst/>
          </a:prstGeom>
          <a:noFill/>
          <a:ln w="25400">
            <a:solidFill>
              <a:schemeClr val="tx1"/>
            </a:solidFill>
            <a:prstDash val="lgDash"/>
            <a:round/>
            <a:headEnd type="triangle" w="med" len="med"/>
            <a:tailEnd type="triangle" w="med" len="med"/>
          </a:ln>
        </p:spPr>
        <p:txBody>
          <a:bodyPr lIns="110464" tIns="55231" rIns="110464" bIns="55231"/>
          <a:lstStyle/>
          <a:p>
            <a:endParaRPr lang="ru-RU"/>
          </a:p>
        </p:txBody>
      </p:sp>
      <p:sp>
        <p:nvSpPr>
          <p:cNvPr id="27671" name="Line 101"/>
          <p:cNvSpPr>
            <a:spLocks noChangeShapeType="1"/>
          </p:cNvSpPr>
          <p:nvPr/>
        </p:nvSpPr>
        <p:spPr bwMode="auto">
          <a:xfrm flipH="1" flipV="1">
            <a:off x="7594600" y="7199313"/>
            <a:ext cx="1428750" cy="1217612"/>
          </a:xfrm>
          <a:prstGeom prst="line">
            <a:avLst/>
          </a:prstGeom>
          <a:noFill/>
          <a:ln w="25400">
            <a:solidFill>
              <a:schemeClr val="tx1"/>
            </a:solidFill>
            <a:prstDash val="lgDash"/>
            <a:round/>
            <a:headEnd type="triangle" w="med" len="med"/>
            <a:tailEnd type="triangle" w="med" len="med"/>
          </a:ln>
        </p:spPr>
        <p:txBody>
          <a:bodyPr lIns="110464" tIns="55231" rIns="110464" bIns="55231"/>
          <a:lstStyle/>
          <a:p>
            <a:endParaRPr lang="ru-RU"/>
          </a:p>
        </p:txBody>
      </p:sp>
      <p:sp>
        <p:nvSpPr>
          <p:cNvPr id="27672" name="Line 102"/>
          <p:cNvSpPr>
            <a:spLocks noChangeShapeType="1"/>
          </p:cNvSpPr>
          <p:nvPr/>
        </p:nvSpPr>
        <p:spPr bwMode="auto">
          <a:xfrm flipH="1">
            <a:off x="7615238" y="4872038"/>
            <a:ext cx="1533525" cy="1571625"/>
          </a:xfrm>
          <a:prstGeom prst="line">
            <a:avLst/>
          </a:prstGeom>
          <a:noFill/>
          <a:ln w="25400">
            <a:solidFill>
              <a:schemeClr val="tx1"/>
            </a:solidFill>
            <a:prstDash val="lgDash"/>
            <a:round/>
            <a:headEnd type="triangle" w="med" len="med"/>
            <a:tailEnd type="triangle" w="med" len="med"/>
          </a:ln>
        </p:spPr>
        <p:txBody>
          <a:bodyPr lIns="110464" tIns="55231" rIns="110464" bIns="55231"/>
          <a:lstStyle/>
          <a:p>
            <a:endParaRPr lang="ru-RU"/>
          </a:p>
        </p:txBody>
      </p:sp>
      <p:sp>
        <p:nvSpPr>
          <p:cNvPr id="27673" name="Line 110"/>
          <p:cNvSpPr>
            <a:spLocks noChangeShapeType="1"/>
          </p:cNvSpPr>
          <p:nvPr/>
        </p:nvSpPr>
        <p:spPr bwMode="auto">
          <a:xfrm>
            <a:off x="7651750" y="3795713"/>
            <a:ext cx="47275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lIns="110464" tIns="55231" rIns="110464" bIns="55231"/>
          <a:lstStyle/>
          <a:p>
            <a:endParaRPr lang="ru-RU"/>
          </a:p>
        </p:txBody>
      </p:sp>
      <p:sp>
        <p:nvSpPr>
          <p:cNvPr id="27674" name="Line 112"/>
          <p:cNvSpPr>
            <a:spLocks noChangeShapeType="1"/>
          </p:cNvSpPr>
          <p:nvPr/>
        </p:nvSpPr>
        <p:spPr bwMode="auto">
          <a:xfrm flipH="1">
            <a:off x="11841163" y="8488363"/>
            <a:ext cx="5381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10464" tIns="55231" rIns="110464" bIns="55231"/>
          <a:lstStyle/>
          <a:p>
            <a:endParaRPr lang="ru-RU"/>
          </a:p>
        </p:txBody>
      </p:sp>
      <p:sp>
        <p:nvSpPr>
          <p:cNvPr id="27675" name="Line 113"/>
          <p:cNvSpPr>
            <a:spLocks noChangeShapeType="1"/>
          </p:cNvSpPr>
          <p:nvPr/>
        </p:nvSpPr>
        <p:spPr bwMode="auto">
          <a:xfrm flipH="1">
            <a:off x="11841163" y="7302500"/>
            <a:ext cx="5381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10464" tIns="55231" rIns="110464" bIns="55231"/>
          <a:lstStyle/>
          <a:p>
            <a:endParaRPr lang="ru-RU"/>
          </a:p>
        </p:txBody>
      </p:sp>
      <p:sp>
        <p:nvSpPr>
          <p:cNvPr id="27676" name="Line 114"/>
          <p:cNvSpPr>
            <a:spLocks noChangeShapeType="1"/>
          </p:cNvSpPr>
          <p:nvPr/>
        </p:nvSpPr>
        <p:spPr bwMode="auto">
          <a:xfrm flipH="1">
            <a:off x="11841163" y="5962650"/>
            <a:ext cx="5381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10464" tIns="55231" rIns="110464" bIns="55231"/>
          <a:lstStyle/>
          <a:p>
            <a:endParaRPr lang="ru-RU"/>
          </a:p>
        </p:txBody>
      </p:sp>
      <p:sp>
        <p:nvSpPr>
          <p:cNvPr id="27677" name="Line 117"/>
          <p:cNvSpPr>
            <a:spLocks noChangeShapeType="1"/>
          </p:cNvSpPr>
          <p:nvPr/>
        </p:nvSpPr>
        <p:spPr bwMode="auto">
          <a:xfrm>
            <a:off x="423863" y="3795713"/>
            <a:ext cx="44608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lIns="110464" tIns="55231" rIns="110464" bIns="55231"/>
          <a:lstStyle/>
          <a:p>
            <a:endParaRPr lang="ru-RU"/>
          </a:p>
        </p:txBody>
      </p:sp>
      <p:sp>
        <p:nvSpPr>
          <p:cNvPr id="27678" name="Line 119"/>
          <p:cNvSpPr>
            <a:spLocks noChangeShapeType="1"/>
          </p:cNvSpPr>
          <p:nvPr/>
        </p:nvSpPr>
        <p:spPr bwMode="auto">
          <a:xfrm>
            <a:off x="423863" y="7573963"/>
            <a:ext cx="4476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10464" tIns="55231" rIns="110464" bIns="55231"/>
          <a:lstStyle/>
          <a:p>
            <a:endParaRPr lang="ru-RU"/>
          </a:p>
        </p:txBody>
      </p:sp>
      <p:sp>
        <p:nvSpPr>
          <p:cNvPr id="27679" name="Line 120"/>
          <p:cNvSpPr>
            <a:spLocks noChangeShapeType="1"/>
          </p:cNvSpPr>
          <p:nvPr/>
        </p:nvSpPr>
        <p:spPr bwMode="auto">
          <a:xfrm>
            <a:off x="423863" y="6735763"/>
            <a:ext cx="4476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10464" tIns="55231" rIns="110464" bIns="55231"/>
          <a:lstStyle/>
          <a:p>
            <a:endParaRPr lang="ru-RU"/>
          </a:p>
        </p:txBody>
      </p:sp>
      <p:sp>
        <p:nvSpPr>
          <p:cNvPr id="27680" name="Line 121"/>
          <p:cNvSpPr>
            <a:spLocks noChangeShapeType="1"/>
          </p:cNvSpPr>
          <p:nvPr/>
        </p:nvSpPr>
        <p:spPr bwMode="auto">
          <a:xfrm>
            <a:off x="423863" y="5735638"/>
            <a:ext cx="4476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10464" tIns="55231" rIns="110464" bIns="55231"/>
          <a:lstStyle/>
          <a:p>
            <a:endParaRPr lang="ru-RU"/>
          </a:p>
        </p:txBody>
      </p:sp>
      <p:sp>
        <p:nvSpPr>
          <p:cNvPr id="27681" name="Line 122"/>
          <p:cNvSpPr>
            <a:spLocks noChangeShapeType="1"/>
          </p:cNvSpPr>
          <p:nvPr/>
        </p:nvSpPr>
        <p:spPr bwMode="auto">
          <a:xfrm>
            <a:off x="423863" y="4624388"/>
            <a:ext cx="4476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10464" tIns="55231" rIns="110464" bIns="55231"/>
          <a:lstStyle/>
          <a:p>
            <a:endParaRPr lang="ru-RU"/>
          </a:p>
        </p:txBody>
      </p:sp>
      <p:grpSp>
        <p:nvGrpSpPr>
          <p:cNvPr id="27682" name="Group 123"/>
          <p:cNvGrpSpPr>
            <a:grpSpLocks/>
          </p:cNvGrpSpPr>
          <p:nvPr/>
        </p:nvGrpSpPr>
        <p:grpSpPr bwMode="auto">
          <a:xfrm>
            <a:off x="5065713" y="2354263"/>
            <a:ext cx="2408237" cy="788987"/>
            <a:chOff x="2211" y="816"/>
            <a:chExt cx="1406" cy="454"/>
          </a:xfrm>
        </p:grpSpPr>
        <p:grpSp>
          <p:nvGrpSpPr>
            <p:cNvPr id="27758" name="Rectangle 124"/>
            <p:cNvGrpSpPr>
              <a:grpSpLocks/>
            </p:cNvGrpSpPr>
            <p:nvPr/>
          </p:nvGrpSpPr>
          <p:grpSpPr bwMode="auto">
            <a:xfrm>
              <a:off x="2196" y="801"/>
              <a:ext cx="1430" cy="250"/>
              <a:chOff x="5059680" y="1865376"/>
              <a:chExt cx="2450592" cy="463296"/>
            </a:xfrm>
          </p:grpSpPr>
          <p:pic>
            <p:nvPicPr>
              <p:cNvPr id="27762" name="Rectangle 124"/>
              <p:cNvPicPr>
                <a:picLocks noChangeArrowheads="1"/>
              </p:cNvPicPr>
              <p:nvPr/>
            </p:nvPicPr>
            <p:blipFill>
              <a:blip r:embed="rId20" cstate="print"/>
              <a:srcRect/>
              <a:stretch>
                <a:fillRect/>
              </a:stretch>
            </p:blipFill>
            <p:spPr bwMode="auto">
              <a:xfrm>
                <a:off x="5059680" y="1865376"/>
                <a:ext cx="2450592" cy="4632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763" name="Text Box 91"/>
              <p:cNvSpPr txBox="1">
                <a:spLocks noChangeArrowheads="1"/>
              </p:cNvSpPr>
              <p:nvPr/>
            </p:nvSpPr>
            <p:spPr bwMode="auto">
              <a:xfrm>
                <a:off x="5084763" y="1892300"/>
                <a:ext cx="2409825" cy="4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/>
                <a:r>
                  <a:rPr lang="ru-RU" sz="1500" b="1" i="1">
                    <a:latin typeface="Times New Roman" pitchFamily="18" charset="0"/>
                    <a:cs typeface="Times New Roman" pitchFamily="18" charset="0"/>
                  </a:rPr>
                  <a:t>ГУ  МЧС по НСО</a:t>
                </a:r>
              </a:p>
            </p:txBody>
          </p:sp>
        </p:grpSp>
        <p:grpSp>
          <p:nvGrpSpPr>
            <p:cNvPr id="27759" name="Rectangle 125"/>
            <p:cNvGrpSpPr>
              <a:grpSpLocks/>
            </p:cNvGrpSpPr>
            <p:nvPr/>
          </p:nvGrpSpPr>
          <p:grpSpPr bwMode="auto">
            <a:xfrm>
              <a:off x="2196" y="1028"/>
              <a:ext cx="1430" cy="250"/>
              <a:chOff x="5059680" y="2286000"/>
              <a:chExt cx="2450592" cy="463296"/>
            </a:xfrm>
          </p:grpSpPr>
          <p:pic>
            <p:nvPicPr>
              <p:cNvPr id="27760" name="Rectangle 125"/>
              <p:cNvPicPr>
                <a:picLocks noChangeArrowheads="1"/>
              </p:cNvPicPr>
              <p:nvPr/>
            </p:nvPicPr>
            <p:blipFill>
              <a:blip r:embed="rId21" cstate="print"/>
              <a:srcRect/>
              <a:stretch>
                <a:fillRect/>
              </a:stretch>
            </p:blipFill>
            <p:spPr bwMode="auto">
              <a:xfrm>
                <a:off x="5059680" y="2286000"/>
                <a:ext cx="2450592" cy="4632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761" name="Text Box 94"/>
              <p:cNvSpPr txBox="1">
                <a:spLocks noChangeArrowheads="1"/>
              </p:cNvSpPr>
              <p:nvPr/>
            </p:nvSpPr>
            <p:spPr bwMode="auto">
              <a:xfrm>
                <a:off x="5084763" y="2312988"/>
                <a:ext cx="2409825" cy="4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/>
                <a:endParaRPr lang="ru-RU" sz="1500" b="1">
                  <a:latin typeface="Times New Roman" pitchFamily="18" charset="0"/>
                  <a:cs typeface="Times New Roman" pitchFamily="18" charset="0"/>
                </a:endParaRPr>
              </a:p>
              <a:p>
                <a:pPr algn="ctr" defTabSz="1255713"/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ОДС</a:t>
                </a:r>
              </a:p>
              <a:p>
                <a:pPr algn="ctr" defTabSz="1255713"/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8-383- 217-68-06</a:t>
                </a:r>
              </a:p>
              <a:p>
                <a:pPr algn="ctr" defTabSz="1255713"/>
                <a:endParaRPr lang="ru-RU" sz="1500" b="1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27683" name="Line 127"/>
          <p:cNvSpPr>
            <a:spLocks noChangeShapeType="1"/>
          </p:cNvSpPr>
          <p:nvPr/>
        </p:nvSpPr>
        <p:spPr bwMode="auto">
          <a:xfrm>
            <a:off x="7473950" y="2749550"/>
            <a:ext cx="7143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lIns="110464" tIns="55231" rIns="110464" bIns="55231"/>
          <a:lstStyle/>
          <a:p>
            <a:endParaRPr lang="ru-RU"/>
          </a:p>
        </p:txBody>
      </p:sp>
      <p:sp>
        <p:nvSpPr>
          <p:cNvPr id="27684" name="Line 131"/>
          <p:cNvSpPr>
            <a:spLocks noChangeShapeType="1"/>
          </p:cNvSpPr>
          <p:nvPr/>
        </p:nvSpPr>
        <p:spPr bwMode="auto">
          <a:xfrm>
            <a:off x="4173538" y="2749550"/>
            <a:ext cx="8921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lIns="110464" tIns="55231" rIns="110464" bIns="55231"/>
          <a:lstStyle/>
          <a:p>
            <a:endParaRPr lang="ru-RU"/>
          </a:p>
        </p:txBody>
      </p:sp>
      <p:sp>
        <p:nvSpPr>
          <p:cNvPr id="27685" name="Line 132"/>
          <p:cNvSpPr>
            <a:spLocks noChangeShapeType="1"/>
          </p:cNvSpPr>
          <p:nvPr/>
        </p:nvSpPr>
        <p:spPr bwMode="auto">
          <a:xfrm flipV="1">
            <a:off x="4173538" y="6629400"/>
            <a:ext cx="8921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10464" tIns="55231" rIns="110464" bIns="55231"/>
          <a:lstStyle/>
          <a:p>
            <a:endParaRPr lang="ru-RU"/>
          </a:p>
        </p:txBody>
      </p:sp>
      <p:cxnSp>
        <p:nvCxnSpPr>
          <p:cNvPr id="27686" name="Прямая соединительная линия 81"/>
          <p:cNvCxnSpPr>
            <a:cxnSpLocks noChangeShapeType="1"/>
            <a:stCxn id="27690" idx="0"/>
            <a:endCxn id="27677" idx="0"/>
          </p:cNvCxnSpPr>
          <p:nvPr/>
        </p:nvCxnSpPr>
        <p:spPr bwMode="auto">
          <a:xfrm flipH="1" flipV="1">
            <a:off x="423863" y="3783013"/>
            <a:ext cx="30162" cy="4740275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7687" name="Прямая соединительная линия 83"/>
          <p:cNvCxnSpPr>
            <a:cxnSpLocks noChangeShapeType="1"/>
          </p:cNvCxnSpPr>
          <p:nvPr/>
        </p:nvCxnSpPr>
        <p:spPr bwMode="auto">
          <a:xfrm rot="5400000" flipH="1">
            <a:off x="10439400" y="1865313"/>
            <a:ext cx="3808413" cy="77787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7688" name="Прямая соединительная линия 131"/>
          <p:cNvCxnSpPr>
            <a:cxnSpLocks noChangeShapeType="1"/>
            <a:stCxn id="27683" idx="1"/>
          </p:cNvCxnSpPr>
          <p:nvPr/>
        </p:nvCxnSpPr>
        <p:spPr bwMode="auto">
          <a:xfrm rot="-5400000" flipH="1" flipV="1">
            <a:off x="6955631" y="1529557"/>
            <a:ext cx="2465387" cy="0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</p:spPr>
      </p:cxnSp>
      <p:grpSp>
        <p:nvGrpSpPr>
          <p:cNvPr id="27689" name="Group 82"/>
          <p:cNvGrpSpPr>
            <a:grpSpLocks/>
          </p:cNvGrpSpPr>
          <p:nvPr/>
        </p:nvGrpSpPr>
        <p:grpSpPr bwMode="auto">
          <a:xfrm>
            <a:off x="855663" y="6127750"/>
            <a:ext cx="2541587" cy="1008063"/>
            <a:chOff x="2198" y="801"/>
            <a:chExt cx="1429" cy="508"/>
          </a:xfrm>
        </p:grpSpPr>
        <p:grpSp>
          <p:nvGrpSpPr>
            <p:cNvPr id="27752" name="Rectangle 83"/>
            <p:cNvGrpSpPr>
              <a:grpSpLocks/>
            </p:cNvGrpSpPr>
            <p:nvPr/>
          </p:nvGrpSpPr>
          <p:grpSpPr bwMode="auto">
            <a:xfrm>
              <a:off x="2198" y="801"/>
              <a:ext cx="1429" cy="253"/>
              <a:chOff x="877824" y="6059424"/>
              <a:chExt cx="2542032" cy="469392"/>
            </a:xfrm>
          </p:grpSpPr>
          <p:pic>
            <p:nvPicPr>
              <p:cNvPr id="27756" name="Rectangle 83"/>
              <p:cNvPicPr>
                <a:picLocks noChangeArrowheads="1"/>
              </p:cNvPicPr>
              <p:nvPr/>
            </p:nvPicPr>
            <p:blipFill>
              <a:blip r:embed="rId22" cstate="print"/>
              <a:srcRect/>
              <a:stretch>
                <a:fillRect/>
              </a:stretch>
            </p:blipFill>
            <p:spPr bwMode="auto">
              <a:xfrm>
                <a:off x="877824" y="6059424"/>
                <a:ext cx="2542032" cy="4693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757" name="Text Box 104"/>
              <p:cNvSpPr txBox="1">
                <a:spLocks noChangeArrowheads="1"/>
              </p:cNvSpPr>
              <p:nvPr/>
            </p:nvSpPr>
            <p:spPr bwMode="auto">
              <a:xfrm>
                <a:off x="900113" y="6086475"/>
                <a:ext cx="2500312" cy="4210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/>
                <a:r>
                  <a:rPr lang="ru-RU" sz="1500" b="1" i="1">
                    <a:latin typeface="Times New Roman" pitchFamily="18" charset="0"/>
                    <a:cs typeface="Times New Roman" pitchFamily="18" charset="0"/>
                  </a:rPr>
                  <a:t>МКП ИР «ПАТП»</a:t>
                </a:r>
              </a:p>
            </p:txBody>
          </p:sp>
        </p:grpSp>
        <p:grpSp>
          <p:nvGrpSpPr>
            <p:cNvPr id="27753" name="Rectangle 84"/>
            <p:cNvGrpSpPr>
              <a:grpSpLocks/>
            </p:cNvGrpSpPr>
            <p:nvPr/>
          </p:nvGrpSpPr>
          <p:grpSpPr bwMode="auto">
            <a:xfrm>
              <a:off x="2198" y="997"/>
              <a:ext cx="1429" cy="312"/>
              <a:chOff x="877824" y="6419049"/>
              <a:chExt cx="2542032" cy="579159"/>
            </a:xfrm>
          </p:grpSpPr>
          <p:pic>
            <p:nvPicPr>
              <p:cNvPr id="27754" name="Rectangle 84"/>
              <p:cNvPicPr>
                <a:picLocks noChangeArrowheads="1"/>
              </p:cNvPicPr>
              <p:nvPr/>
            </p:nvPicPr>
            <p:blipFill>
              <a:blip r:embed="rId23" cstate="print"/>
              <a:srcRect/>
              <a:stretch>
                <a:fillRect/>
              </a:stretch>
            </p:blipFill>
            <p:spPr bwMode="auto">
              <a:xfrm>
                <a:off x="877824" y="6480048"/>
                <a:ext cx="2542032" cy="5181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755" name="Text Box 107"/>
              <p:cNvSpPr txBox="1">
                <a:spLocks noChangeArrowheads="1"/>
              </p:cNvSpPr>
              <p:nvPr/>
            </p:nvSpPr>
            <p:spPr bwMode="auto">
              <a:xfrm>
                <a:off x="900114" y="6419049"/>
                <a:ext cx="2500312" cy="4681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>
                  <a:spcBef>
                    <a:spcPct val="20000"/>
                  </a:spcBef>
                </a:pPr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Богатов  Ф.Д.</a:t>
                </a:r>
              </a:p>
              <a:p>
                <a:pPr algn="ctr" defTabSz="1255713">
                  <a:spcBef>
                    <a:spcPct val="20000"/>
                  </a:spcBef>
                </a:pPr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8-(383-43)-2-57-40 ,8-913-942-60-24</a:t>
                </a:r>
              </a:p>
            </p:txBody>
          </p:sp>
        </p:grpSp>
      </p:grpSp>
      <p:sp>
        <p:nvSpPr>
          <p:cNvPr id="27690" name="Line 119"/>
          <p:cNvSpPr>
            <a:spLocks noChangeShapeType="1"/>
          </p:cNvSpPr>
          <p:nvPr/>
        </p:nvSpPr>
        <p:spPr bwMode="auto">
          <a:xfrm>
            <a:off x="454025" y="8535988"/>
            <a:ext cx="4445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10464" tIns="55231" rIns="110464" bIns="55231"/>
          <a:lstStyle/>
          <a:p>
            <a:endParaRPr lang="ru-RU"/>
          </a:p>
        </p:txBody>
      </p:sp>
      <p:grpSp>
        <p:nvGrpSpPr>
          <p:cNvPr id="27691" name="Group 82"/>
          <p:cNvGrpSpPr>
            <a:grpSpLocks/>
          </p:cNvGrpSpPr>
          <p:nvPr/>
        </p:nvGrpSpPr>
        <p:grpSpPr bwMode="auto">
          <a:xfrm>
            <a:off x="857250" y="5157788"/>
            <a:ext cx="2452688" cy="969962"/>
            <a:chOff x="2198" y="784"/>
            <a:chExt cx="1430" cy="523"/>
          </a:xfrm>
        </p:grpSpPr>
        <p:grpSp>
          <p:nvGrpSpPr>
            <p:cNvPr id="27746" name="Rectangle 83"/>
            <p:cNvGrpSpPr>
              <a:grpSpLocks/>
            </p:cNvGrpSpPr>
            <p:nvPr/>
          </p:nvGrpSpPr>
          <p:grpSpPr bwMode="auto">
            <a:xfrm>
              <a:off x="2198" y="784"/>
              <a:ext cx="1430" cy="265"/>
              <a:chOff x="877824" y="4963931"/>
              <a:chExt cx="2450592" cy="491989"/>
            </a:xfrm>
          </p:grpSpPr>
          <p:pic>
            <p:nvPicPr>
              <p:cNvPr id="27750" name="Rectangle 83"/>
              <p:cNvPicPr>
                <a:picLocks noChangeArrowheads="1"/>
              </p:cNvPicPr>
              <p:nvPr/>
            </p:nvPicPr>
            <p:blipFill>
              <a:blip r:embed="rId24" cstate="print"/>
              <a:srcRect/>
              <a:stretch>
                <a:fillRect/>
              </a:stretch>
            </p:blipFill>
            <p:spPr bwMode="auto">
              <a:xfrm>
                <a:off x="877824" y="4992624"/>
                <a:ext cx="2450592" cy="4632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751" name="Text Box 112"/>
              <p:cNvSpPr txBox="1">
                <a:spLocks noChangeArrowheads="1"/>
              </p:cNvSpPr>
              <p:nvPr/>
            </p:nvSpPr>
            <p:spPr bwMode="auto">
              <a:xfrm>
                <a:off x="900113" y="4963931"/>
                <a:ext cx="2409825" cy="472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/>
                <a:r>
                  <a:rPr lang="ru-RU" sz="1500" b="1" i="1">
                    <a:latin typeface="Times New Roman" pitchFamily="18" charset="0"/>
                    <a:cs typeface="Times New Roman" pitchFamily="18" charset="0"/>
                  </a:rPr>
                  <a:t>ОАО «Ростелеком»</a:t>
                </a:r>
              </a:p>
            </p:txBody>
          </p:sp>
        </p:grpSp>
        <p:grpSp>
          <p:nvGrpSpPr>
            <p:cNvPr id="27747" name="Rectangle 84"/>
            <p:cNvGrpSpPr>
              <a:grpSpLocks/>
            </p:cNvGrpSpPr>
            <p:nvPr/>
          </p:nvGrpSpPr>
          <p:grpSpPr bwMode="auto">
            <a:xfrm>
              <a:off x="2198" y="1031"/>
              <a:ext cx="1430" cy="276"/>
              <a:chOff x="877824" y="5413248"/>
              <a:chExt cx="2450592" cy="512064"/>
            </a:xfrm>
          </p:grpSpPr>
          <p:pic>
            <p:nvPicPr>
              <p:cNvPr id="27748" name="Rectangle 84"/>
              <p:cNvPicPr>
                <a:picLocks noChangeArrowheads="1"/>
              </p:cNvPicPr>
              <p:nvPr/>
            </p:nvPicPr>
            <p:blipFill>
              <a:blip r:embed="rId25" cstate="print"/>
              <a:srcRect/>
              <a:stretch>
                <a:fillRect/>
              </a:stretch>
            </p:blipFill>
            <p:spPr bwMode="auto">
              <a:xfrm>
                <a:off x="877824" y="5413248"/>
                <a:ext cx="2450592" cy="5120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749" name="Text Box 115"/>
              <p:cNvSpPr txBox="1">
                <a:spLocks noChangeArrowheads="1"/>
              </p:cNvSpPr>
              <p:nvPr/>
            </p:nvSpPr>
            <p:spPr bwMode="auto">
              <a:xfrm>
                <a:off x="900113" y="5435960"/>
                <a:ext cx="2409825" cy="445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>
                  <a:spcBef>
                    <a:spcPct val="20000"/>
                  </a:spcBef>
                </a:pPr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Богомолов А.М.</a:t>
                </a:r>
              </a:p>
              <a:p>
                <a:pPr algn="ctr" defTabSz="1255713">
                  <a:spcBef>
                    <a:spcPct val="20000"/>
                  </a:spcBef>
                </a:pPr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 8-913-916-72-50, 8(38343)2-18-80</a:t>
                </a:r>
              </a:p>
            </p:txBody>
          </p:sp>
        </p:grpSp>
      </p:grpSp>
      <p:sp>
        <p:nvSpPr>
          <p:cNvPr id="27692" name="Line 96"/>
          <p:cNvSpPr>
            <a:spLocks noChangeShapeType="1"/>
          </p:cNvSpPr>
          <p:nvPr/>
        </p:nvSpPr>
        <p:spPr bwMode="auto">
          <a:xfrm flipH="1">
            <a:off x="3451225" y="7346950"/>
            <a:ext cx="1500188" cy="1136650"/>
          </a:xfrm>
          <a:prstGeom prst="line">
            <a:avLst/>
          </a:prstGeom>
          <a:noFill/>
          <a:ln w="25400">
            <a:solidFill>
              <a:schemeClr val="tx1"/>
            </a:solidFill>
            <a:prstDash val="lgDash"/>
            <a:round/>
            <a:headEnd type="triangle" w="med" len="med"/>
            <a:tailEnd type="triangle" w="med" len="med"/>
          </a:ln>
        </p:spPr>
        <p:txBody>
          <a:bodyPr lIns="110464" tIns="55231" rIns="110464" bIns="55231"/>
          <a:lstStyle/>
          <a:p>
            <a:endParaRPr lang="ru-RU"/>
          </a:p>
        </p:txBody>
      </p:sp>
      <p:grpSp>
        <p:nvGrpSpPr>
          <p:cNvPr id="27693" name="Group 92"/>
          <p:cNvGrpSpPr>
            <a:grpSpLocks/>
          </p:cNvGrpSpPr>
          <p:nvPr/>
        </p:nvGrpSpPr>
        <p:grpSpPr bwMode="auto">
          <a:xfrm>
            <a:off x="879475" y="8213725"/>
            <a:ext cx="2500313" cy="836613"/>
            <a:chOff x="2211" y="816"/>
            <a:chExt cx="1406" cy="481"/>
          </a:xfrm>
        </p:grpSpPr>
        <p:grpSp>
          <p:nvGrpSpPr>
            <p:cNvPr id="27740" name="Rectangle 93"/>
            <p:cNvGrpSpPr>
              <a:grpSpLocks/>
            </p:cNvGrpSpPr>
            <p:nvPr/>
          </p:nvGrpSpPr>
          <p:grpSpPr bwMode="auto">
            <a:xfrm>
              <a:off x="2198" y="802"/>
              <a:ext cx="1429" cy="250"/>
              <a:chOff x="877824" y="8132064"/>
              <a:chExt cx="2542032" cy="463296"/>
            </a:xfrm>
          </p:grpSpPr>
          <p:pic>
            <p:nvPicPr>
              <p:cNvPr id="27744" name="Rectangle 93"/>
              <p:cNvPicPr>
                <a:picLocks noChangeArrowheads="1"/>
              </p:cNvPicPr>
              <p:nvPr/>
            </p:nvPicPr>
            <p:blipFill>
              <a:blip r:embed="rId26" cstate="print"/>
              <a:srcRect/>
              <a:stretch>
                <a:fillRect/>
              </a:stretch>
            </p:blipFill>
            <p:spPr bwMode="auto">
              <a:xfrm>
                <a:off x="877824" y="8132064"/>
                <a:ext cx="2542032" cy="4632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745" name="Text Box 120"/>
              <p:cNvSpPr txBox="1">
                <a:spLocks noChangeArrowheads="1"/>
              </p:cNvSpPr>
              <p:nvPr/>
            </p:nvSpPr>
            <p:spPr bwMode="auto">
              <a:xfrm>
                <a:off x="900113" y="8158163"/>
                <a:ext cx="2500312" cy="4210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/>
                <a:r>
                  <a:rPr lang="ru-RU" sz="1500" b="1" i="1">
                    <a:latin typeface="Times New Roman" pitchFamily="18" charset="0"/>
                    <a:cs typeface="Times New Roman" pitchFamily="18" charset="0"/>
                  </a:rPr>
                  <a:t>ОАО « Бердский  лесхоз»</a:t>
                </a:r>
              </a:p>
            </p:txBody>
          </p:sp>
        </p:grpSp>
        <p:grpSp>
          <p:nvGrpSpPr>
            <p:cNvPr id="27741" name="Rectangle 94"/>
            <p:cNvGrpSpPr>
              <a:grpSpLocks/>
            </p:cNvGrpSpPr>
            <p:nvPr/>
          </p:nvGrpSpPr>
          <p:grpSpPr bwMode="auto">
            <a:xfrm>
              <a:off x="2198" y="1029"/>
              <a:ext cx="1429" cy="279"/>
              <a:chOff x="877824" y="8552688"/>
              <a:chExt cx="2542032" cy="518160"/>
            </a:xfrm>
          </p:grpSpPr>
          <p:pic>
            <p:nvPicPr>
              <p:cNvPr id="27742" name="Rectangle 94"/>
              <p:cNvPicPr>
                <a:picLocks noChangeArrowheads="1"/>
              </p:cNvPicPr>
              <p:nvPr/>
            </p:nvPicPr>
            <p:blipFill>
              <a:blip r:embed="rId27" cstate="print"/>
              <a:srcRect/>
              <a:stretch>
                <a:fillRect/>
              </a:stretch>
            </p:blipFill>
            <p:spPr bwMode="auto">
              <a:xfrm>
                <a:off x="877824" y="8552688"/>
                <a:ext cx="2542032" cy="5181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743" name="Text Box 123"/>
              <p:cNvSpPr txBox="1">
                <a:spLocks noChangeArrowheads="1"/>
              </p:cNvSpPr>
              <p:nvPr/>
            </p:nvSpPr>
            <p:spPr bwMode="auto">
              <a:xfrm>
                <a:off x="900113" y="8579210"/>
                <a:ext cx="2500312" cy="471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>
                  <a:spcBef>
                    <a:spcPct val="20000"/>
                  </a:spcBef>
                </a:pPr>
                <a:endParaRPr lang="ru-RU" sz="1300">
                  <a:latin typeface="Times New Roman" pitchFamily="18" charset="0"/>
                  <a:cs typeface="Times New Roman" pitchFamily="18" charset="0"/>
                </a:endParaRPr>
              </a:p>
              <a:p>
                <a:pPr algn="ctr" defTabSz="1255713">
                  <a:spcBef>
                    <a:spcPct val="20000"/>
                  </a:spcBef>
                </a:pPr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Носков В.И.</a:t>
                </a:r>
              </a:p>
              <a:p>
                <a:pPr algn="ctr" defTabSz="1255713">
                  <a:spcBef>
                    <a:spcPct val="20000"/>
                  </a:spcBef>
                </a:pPr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(8-383-41)4-73-69, 8-913-392-92-29 </a:t>
                </a:r>
              </a:p>
              <a:p>
                <a:pPr algn="ctr" defTabSz="1255713">
                  <a:spcBef>
                    <a:spcPct val="20000"/>
                  </a:spcBef>
                </a:pPr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</p:txBody>
          </p:sp>
        </p:grpSp>
      </p:grpSp>
      <p:cxnSp>
        <p:nvCxnSpPr>
          <p:cNvPr id="27694" name="Прямая со стрелкой 133"/>
          <p:cNvCxnSpPr>
            <a:cxnSpLocks noChangeShapeType="1"/>
          </p:cNvCxnSpPr>
          <p:nvPr/>
        </p:nvCxnSpPr>
        <p:spPr bwMode="auto">
          <a:xfrm rot="10800000">
            <a:off x="7594600" y="5208588"/>
            <a:ext cx="571500" cy="1587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</p:spPr>
      </p:cxnSp>
      <p:grpSp>
        <p:nvGrpSpPr>
          <p:cNvPr id="27695" name="Group 125"/>
          <p:cNvGrpSpPr>
            <a:grpSpLocks/>
          </p:cNvGrpSpPr>
          <p:nvPr/>
        </p:nvGrpSpPr>
        <p:grpSpPr bwMode="auto">
          <a:xfrm>
            <a:off x="6400800" y="1776413"/>
            <a:ext cx="928688" cy="536575"/>
            <a:chOff x="4032" y="1119"/>
            <a:chExt cx="585" cy="339"/>
          </a:xfrm>
        </p:grpSpPr>
        <p:sp>
          <p:nvSpPr>
            <p:cNvPr id="86" name="Line 59"/>
            <p:cNvSpPr>
              <a:spLocks noChangeShapeType="1"/>
            </p:cNvSpPr>
            <p:nvPr/>
          </p:nvSpPr>
          <p:spPr bwMode="auto">
            <a:xfrm>
              <a:off x="4077" y="1164"/>
              <a:ext cx="0" cy="294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 type="none" w="sm" len="sm"/>
              <a:tailEnd type="none" w="sm" len="sm"/>
            </a:ln>
          </p:spPr>
          <p:txBody>
            <a:bodyPr wrap="none" lIns="91428" tIns="45714" rIns="91428" bIns="45714" anchor="ctr"/>
            <a:lstStyle/>
            <a:p>
              <a:pPr algn="ctr" eaLnBrk="0" hangingPunct="0">
                <a:defRPr/>
              </a:pPr>
              <a:endParaRPr lang="ru-RU" sz="3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endParaRPr>
            </a:p>
          </p:txBody>
        </p:sp>
        <p:grpSp>
          <p:nvGrpSpPr>
            <p:cNvPr id="27701" name="Group 127"/>
            <p:cNvGrpSpPr>
              <a:grpSpLocks/>
            </p:cNvGrpSpPr>
            <p:nvPr/>
          </p:nvGrpSpPr>
          <p:grpSpPr bwMode="auto">
            <a:xfrm>
              <a:off x="4032" y="1119"/>
              <a:ext cx="585" cy="218"/>
              <a:chOff x="3987" y="909"/>
              <a:chExt cx="585" cy="218"/>
            </a:xfrm>
          </p:grpSpPr>
          <p:sp>
            <p:nvSpPr>
              <p:cNvPr id="27702" name="Freeform 61"/>
              <p:cNvSpPr>
                <a:spLocks/>
              </p:cNvSpPr>
              <p:nvPr/>
            </p:nvSpPr>
            <p:spPr bwMode="auto">
              <a:xfrm>
                <a:off x="4082" y="1001"/>
                <a:ext cx="246" cy="39"/>
              </a:xfrm>
              <a:custGeom>
                <a:avLst/>
                <a:gdLst>
                  <a:gd name="T0" fmla="*/ 0 w 136"/>
                  <a:gd name="T1" fmla="*/ 2147483647 h 36"/>
                  <a:gd name="T2" fmla="*/ 2147483647 w 136"/>
                  <a:gd name="T3" fmla="*/ 0 h 36"/>
                  <a:gd name="T4" fmla="*/ 2147483647 w 136"/>
                  <a:gd name="T5" fmla="*/ 0 h 36"/>
                  <a:gd name="T6" fmla="*/ 2147483647 w 136"/>
                  <a:gd name="T7" fmla="*/ 0 h 36"/>
                  <a:gd name="T8" fmla="*/ 2147483647 w 136"/>
                  <a:gd name="T9" fmla="*/ 0 h 36"/>
                  <a:gd name="T10" fmla="*/ 2147483647 w 136"/>
                  <a:gd name="T11" fmla="*/ 2147483647 h 36"/>
                  <a:gd name="T12" fmla="*/ 2147483647 w 136"/>
                  <a:gd name="T13" fmla="*/ 2147483647 h 36"/>
                  <a:gd name="T14" fmla="*/ 2147483647 w 136"/>
                  <a:gd name="T15" fmla="*/ 2147483647 h 36"/>
                  <a:gd name="T16" fmla="*/ 2147483647 w 136"/>
                  <a:gd name="T17" fmla="*/ 2147483647 h 36"/>
                  <a:gd name="T18" fmla="*/ 2147483647 w 136"/>
                  <a:gd name="T19" fmla="*/ 2147483647 h 36"/>
                  <a:gd name="T20" fmla="*/ 2147483647 w 136"/>
                  <a:gd name="T21" fmla="*/ 2147483647 h 36"/>
                  <a:gd name="T22" fmla="*/ 2147483647 w 136"/>
                  <a:gd name="T23" fmla="*/ 2147483647 h 36"/>
                  <a:gd name="T24" fmla="*/ 2147483647 w 136"/>
                  <a:gd name="T25" fmla="*/ 2147483647 h 36"/>
                  <a:gd name="T26" fmla="*/ 2147483647 w 136"/>
                  <a:gd name="T27" fmla="*/ 2147483647 h 36"/>
                  <a:gd name="T28" fmla="*/ 2147483647 w 136"/>
                  <a:gd name="T29" fmla="*/ 2147483647 h 36"/>
                  <a:gd name="T30" fmla="*/ 2147483647 w 136"/>
                  <a:gd name="T31" fmla="*/ 2147483647 h 36"/>
                  <a:gd name="T32" fmla="*/ 2147483647 w 136"/>
                  <a:gd name="T33" fmla="*/ 2147483647 h 36"/>
                  <a:gd name="T34" fmla="*/ 2147483647 w 136"/>
                  <a:gd name="T35" fmla="*/ 2147483647 h 36"/>
                  <a:gd name="T36" fmla="*/ 2147483647 w 136"/>
                  <a:gd name="T37" fmla="*/ 2147483647 h 36"/>
                  <a:gd name="T38" fmla="*/ 2147483647 w 136"/>
                  <a:gd name="T39" fmla="*/ 2147483647 h 36"/>
                  <a:gd name="T40" fmla="*/ 2147483647 w 136"/>
                  <a:gd name="T41" fmla="*/ 2147483647 h 36"/>
                  <a:gd name="T42" fmla="*/ 2147483647 w 136"/>
                  <a:gd name="T43" fmla="*/ 2147483647 h 36"/>
                  <a:gd name="T44" fmla="*/ 2147483647 w 136"/>
                  <a:gd name="T45" fmla="*/ 2147483647 h 36"/>
                  <a:gd name="T46" fmla="*/ 0 w 136"/>
                  <a:gd name="T47" fmla="*/ 2147483647 h 36"/>
                  <a:gd name="T48" fmla="*/ 0 w 136"/>
                  <a:gd name="T49" fmla="*/ 2147483647 h 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36"/>
                  <a:gd name="T76" fmla="*/ 0 h 36"/>
                  <a:gd name="T77" fmla="*/ 136 w 136"/>
                  <a:gd name="T78" fmla="*/ 36 h 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36" h="36">
                    <a:moveTo>
                      <a:pt x="0" y="5"/>
                    </a:moveTo>
                    <a:lnTo>
                      <a:pt x="13" y="0"/>
                    </a:lnTo>
                    <a:lnTo>
                      <a:pt x="31" y="0"/>
                    </a:lnTo>
                    <a:lnTo>
                      <a:pt x="47" y="0"/>
                    </a:lnTo>
                    <a:lnTo>
                      <a:pt x="62" y="0"/>
                    </a:lnTo>
                    <a:lnTo>
                      <a:pt x="81" y="5"/>
                    </a:lnTo>
                    <a:lnTo>
                      <a:pt x="99" y="10"/>
                    </a:lnTo>
                    <a:lnTo>
                      <a:pt x="107" y="12"/>
                    </a:lnTo>
                    <a:lnTo>
                      <a:pt x="112" y="15"/>
                    </a:lnTo>
                    <a:lnTo>
                      <a:pt x="122" y="20"/>
                    </a:lnTo>
                    <a:lnTo>
                      <a:pt x="135" y="35"/>
                    </a:lnTo>
                    <a:lnTo>
                      <a:pt x="128" y="27"/>
                    </a:lnTo>
                    <a:lnTo>
                      <a:pt x="112" y="22"/>
                    </a:lnTo>
                    <a:lnTo>
                      <a:pt x="99" y="17"/>
                    </a:lnTo>
                    <a:lnTo>
                      <a:pt x="89" y="15"/>
                    </a:lnTo>
                    <a:lnTo>
                      <a:pt x="81" y="15"/>
                    </a:lnTo>
                    <a:lnTo>
                      <a:pt x="68" y="12"/>
                    </a:lnTo>
                    <a:lnTo>
                      <a:pt x="57" y="10"/>
                    </a:lnTo>
                    <a:lnTo>
                      <a:pt x="49" y="10"/>
                    </a:lnTo>
                    <a:lnTo>
                      <a:pt x="39" y="10"/>
                    </a:lnTo>
                    <a:lnTo>
                      <a:pt x="31" y="10"/>
                    </a:lnTo>
                    <a:lnTo>
                      <a:pt x="18" y="12"/>
                    </a:lnTo>
                    <a:lnTo>
                      <a:pt x="3" y="12"/>
                    </a:lnTo>
                    <a:lnTo>
                      <a:pt x="0" y="15"/>
                    </a:lnTo>
                    <a:lnTo>
                      <a:pt x="0" y="5"/>
                    </a:lnTo>
                  </a:path>
                </a:pathLst>
              </a:custGeom>
              <a:solidFill>
                <a:srgbClr val="FFFFFF"/>
              </a:solidFill>
              <a:ln w="9525" cap="rnd">
                <a:noFill/>
                <a:round/>
                <a:headEnd type="none" w="sm" len="sm"/>
                <a:tailEnd type="none" w="sm" len="sm"/>
              </a:ln>
            </p:spPr>
            <p:txBody>
              <a:bodyPr lIns="78831" tIns="39416" rIns="78831" bIns="39416"/>
              <a:lstStyle/>
              <a:p>
                <a:endParaRPr lang="ru-RU"/>
              </a:p>
            </p:txBody>
          </p:sp>
          <p:sp>
            <p:nvSpPr>
              <p:cNvPr id="27703" name="Freeform 62"/>
              <p:cNvSpPr>
                <a:spLocks/>
              </p:cNvSpPr>
              <p:nvPr/>
            </p:nvSpPr>
            <p:spPr bwMode="auto">
              <a:xfrm>
                <a:off x="4076" y="1053"/>
                <a:ext cx="293" cy="46"/>
              </a:xfrm>
              <a:custGeom>
                <a:avLst/>
                <a:gdLst>
                  <a:gd name="T0" fmla="*/ 0 w 162"/>
                  <a:gd name="T1" fmla="*/ 2147483647 h 42"/>
                  <a:gd name="T2" fmla="*/ 2147483647 w 162"/>
                  <a:gd name="T3" fmla="*/ 0 h 42"/>
                  <a:gd name="T4" fmla="*/ 2147483647 w 162"/>
                  <a:gd name="T5" fmla="*/ 0 h 42"/>
                  <a:gd name="T6" fmla="*/ 2147483647 w 162"/>
                  <a:gd name="T7" fmla="*/ 0 h 42"/>
                  <a:gd name="T8" fmla="*/ 2147483647 w 162"/>
                  <a:gd name="T9" fmla="*/ 0 h 42"/>
                  <a:gd name="T10" fmla="*/ 2147483647 w 162"/>
                  <a:gd name="T11" fmla="*/ 2147483647 h 42"/>
                  <a:gd name="T12" fmla="*/ 2147483647 w 162"/>
                  <a:gd name="T13" fmla="*/ 2147483647 h 42"/>
                  <a:gd name="T14" fmla="*/ 2147483647 w 162"/>
                  <a:gd name="T15" fmla="*/ 2147483647 h 42"/>
                  <a:gd name="T16" fmla="*/ 2147483647 w 162"/>
                  <a:gd name="T17" fmla="*/ 2147483647 h 42"/>
                  <a:gd name="T18" fmla="*/ 2147483647 w 162"/>
                  <a:gd name="T19" fmla="*/ 2147483647 h 42"/>
                  <a:gd name="T20" fmla="*/ 2147483647 w 162"/>
                  <a:gd name="T21" fmla="*/ 2147483647 h 42"/>
                  <a:gd name="T22" fmla="*/ 2147483647 w 162"/>
                  <a:gd name="T23" fmla="*/ 2147483647 h 42"/>
                  <a:gd name="T24" fmla="*/ 2147483647 w 162"/>
                  <a:gd name="T25" fmla="*/ 2147483647 h 42"/>
                  <a:gd name="T26" fmla="*/ 2147483647 w 162"/>
                  <a:gd name="T27" fmla="*/ 2147483647 h 42"/>
                  <a:gd name="T28" fmla="*/ 2147483647 w 162"/>
                  <a:gd name="T29" fmla="*/ 2147483647 h 42"/>
                  <a:gd name="T30" fmla="*/ 2147483647 w 162"/>
                  <a:gd name="T31" fmla="*/ 2147483647 h 42"/>
                  <a:gd name="T32" fmla="*/ 2147483647 w 162"/>
                  <a:gd name="T33" fmla="*/ 2147483647 h 42"/>
                  <a:gd name="T34" fmla="*/ 2147483647 w 162"/>
                  <a:gd name="T35" fmla="*/ 2147483647 h 42"/>
                  <a:gd name="T36" fmla="*/ 2147483647 w 162"/>
                  <a:gd name="T37" fmla="*/ 2147483647 h 42"/>
                  <a:gd name="T38" fmla="*/ 2147483647 w 162"/>
                  <a:gd name="T39" fmla="*/ 2147483647 h 42"/>
                  <a:gd name="T40" fmla="*/ 2147483647 w 162"/>
                  <a:gd name="T41" fmla="*/ 2147483647 h 42"/>
                  <a:gd name="T42" fmla="*/ 0 w 162"/>
                  <a:gd name="T43" fmla="*/ 2147483647 h 42"/>
                  <a:gd name="T44" fmla="*/ 0 w 162"/>
                  <a:gd name="T45" fmla="*/ 2147483647 h 4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62"/>
                  <a:gd name="T70" fmla="*/ 0 h 42"/>
                  <a:gd name="T71" fmla="*/ 162 w 162"/>
                  <a:gd name="T72" fmla="*/ 42 h 42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62" h="42">
                    <a:moveTo>
                      <a:pt x="0" y="3"/>
                    </a:moveTo>
                    <a:lnTo>
                      <a:pt x="18" y="0"/>
                    </a:lnTo>
                    <a:lnTo>
                      <a:pt x="31" y="0"/>
                    </a:lnTo>
                    <a:lnTo>
                      <a:pt x="47" y="0"/>
                    </a:lnTo>
                    <a:lnTo>
                      <a:pt x="62" y="0"/>
                    </a:lnTo>
                    <a:lnTo>
                      <a:pt x="86" y="3"/>
                    </a:lnTo>
                    <a:lnTo>
                      <a:pt x="107" y="8"/>
                    </a:lnTo>
                    <a:lnTo>
                      <a:pt x="125" y="13"/>
                    </a:lnTo>
                    <a:lnTo>
                      <a:pt x="143" y="20"/>
                    </a:lnTo>
                    <a:lnTo>
                      <a:pt x="154" y="23"/>
                    </a:lnTo>
                    <a:lnTo>
                      <a:pt x="161" y="41"/>
                    </a:lnTo>
                    <a:lnTo>
                      <a:pt x="148" y="33"/>
                    </a:lnTo>
                    <a:lnTo>
                      <a:pt x="138" y="28"/>
                    </a:lnTo>
                    <a:lnTo>
                      <a:pt x="130" y="28"/>
                    </a:lnTo>
                    <a:lnTo>
                      <a:pt x="117" y="21"/>
                    </a:lnTo>
                    <a:lnTo>
                      <a:pt x="104" y="21"/>
                    </a:lnTo>
                    <a:lnTo>
                      <a:pt x="86" y="17"/>
                    </a:lnTo>
                    <a:lnTo>
                      <a:pt x="62" y="13"/>
                    </a:lnTo>
                    <a:lnTo>
                      <a:pt x="47" y="10"/>
                    </a:lnTo>
                    <a:lnTo>
                      <a:pt x="31" y="13"/>
                    </a:lnTo>
                    <a:lnTo>
                      <a:pt x="13" y="13"/>
                    </a:lnTo>
                    <a:lnTo>
                      <a:pt x="0" y="17"/>
                    </a:lnTo>
                    <a:lnTo>
                      <a:pt x="0" y="3"/>
                    </a:lnTo>
                  </a:path>
                </a:pathLst>
              </a:custGeom>
              <a:solidFill>
                <a:srgbClr val="FFFFFF"/>
              </a:solidFill>
              <a:ln w="9525" cap="rnd">
                <a:noFill/>
                <a:round/>
                <a:headEnd type="none" w="sm" len="sm"/>
                <a:tailEnd type="none" w="sm" len="sm"/>
              </a:ln>
            </p:spPr>
            <p:txBody>
              <a:bodyPr lIns="78831" tIns="39416" rIns="78831" bIns="39416"/>
              <a:lstStyle/>
              <a:p>
                <a:endParaRPr lang="ru-RU"/>
              </a:p>
            </p:txBody>
          </p:sp>
          <p:sp>
            <p:nvSpPr>
              <p:cNvPr id="27704" name="Freeform 63"/>
              <p:cNvSpPr>
                <a:spLocks/>
              </p:cNvSpPr>
              <p:nvPr/>
            </p:nvSpPr>
            <p:spPr bwMode="auto">
              <a:xfrm>
                <a:off x="4425" y="1023"/>
                <a:ext cx="76" cy="51"/>
              </a:xfrm>
              <a:custGeom>
                <a:avLst/>
                <a:gdLst>
                  <a:gd name="T0" fmla="*/ 2147483647 w 42"/>
                  <a:gd name="T1" fmla="*/ 2147483647 h 46"/>
                  <a:gd name="T2" fmla="*/ 2147483647 w 42"/>
                  <a:gd name="T3" fmla="*/ 2147483647 h 46"/>
                  <a:gd name="T4" fmla="*/ 2147483647 w 42"/>
                  <a:gd name="T5" fmla="*/ 2147483647 h 46"/>
                  <a:gd name="T6" fmla="*/ 2147483647 w 42"/>
                  <a:gd name="T7" fmla="*/ 2147483647 h 46"/>
                  <a:gd name="T8" fmla="*/ 2147483647 w 42"/>
                  <a:gd name="T9" fmla="*/ 2147483647 h 46"/>
                  <a:gd name="T10" fmla="*/ 2147483647 w 42"/>
                  <a:gd name="T11" fmla="*/ 2147483647 h 46"/>
                  <a:gd name="T12" fmla="*/ 2147483647 w 42"/>
                  <a:gd name="T13" fmla="*/ 2147483647 h 46"/>
                  <a:gd name="T14" fmla="*/ 0 w 42"/>
                  <a:gd name="T15" fmla="*/ 0 h 46"/>
                  <a:gd name="T16" fmla="*/ 0 w 42"/>
                  <a:gd name="T17" fmla="*/ 2147483647 h 46"/>
                  <a:gd name="T18" fmla="*/ 2147483647 w 42"/>
                  <a:gd name="T19" fmla="*/ 2147483647 h 46"/>
                  <a:gd name="T20" fmla="*/ 2147483647 w 42"/>
                  <a:gd name="T21" fmla="*/ 2147483647 h 4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2"/>
                  <a:gd name="T34" fmla="*/ 0 h 46"/>
                  <a:gd name="T35" fmla="*/ 42 w 42"/>
                  <a:gd name="T36" fmla="*/ 46 h 4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2" h="46">
                    <a:moveTo>
                      <a:pt x="36" y="45"/>
                    </a:moveTo>
                    <a:lnTo>
                      <a:pt x="41" y="40"/>
                    </a:lnTo>
                    <a:lnTo>
                      <a:pt x="41" y="30"/>
                    </a:lnTo>
                    <a:lnTo>
                      <a:pt x="41" y="23"/>
                    </a:lnTo>
                    <a:lnTo>
                      <a:pt x="36" y="13"/>
                    </a:lnTo>
                    <a:lnTo>
                      <a:pt x="36" y="7"/>
                    </a:lnTo>
                    <a:lnTo>
                      <a:pt x="8" y="3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13" y="29"/>
                    </a:lnTo>
                    <a:lnTo>
                      <a:pt x="36" y="45"/>
                    </a:lnTo>
                  </a:path>
                </a:pathLst>
              </a:custGeom>
              <a:solidFill>
                <a:schemeClr val="accent1"/>
              </a:solidFill>
              <a:ln w="12700" cap="rnd">
                <a:solidFill>
                  <a:schemeClr val="folHlink"/>
                </a:solidFill>
                <a:round/>
                <a:headEnd type="none" w="sm" len="sm"/>
                <a:tailEnd type="none" w="sm" len="sm"/>
              </a:ln>
            </p:spPr>
            <p:txBody>
              <a:bodyPr lIns="78831" tIns="39416" rIns="78831" bIns="39416"/>
              <a:lstStyle/>
              <a:p>
                <a:endParaRPr lang="ru-RU"/>
              </a:p>
            </p:txBody>
          </p:sp>
          <p:sp>
            <p:nvSpPr>
              <p:cNvPr id="27705" name="Freeform 64"/>
              <p:cNvSpPr>
                <a:spLocks/>
              </p:cNvSpPr>
              <p:nvPr/>
            </p:nvSpPr>
            <p:spPr bwMode="auto">
              <a:xfrm>
                <a:off x="4396" y="965"/>
                <a:ext cx="76" cy="68"/>
              </a:xfrm>
              <a:custGeom>
                <a:avLst/>
                <a:gdLst>
                  <a:gd name="T0" fmla="*/ 2147483647 w 42"/>
                  <a:gd name="T1" fmla="*/ 2147483647 h 61"/>
                  <a:gd name="T2" fmla="*/ 2147483647 w 42"/>
                  <a:gd name="T3" fmla="*/ 2147483647 h 61"/>
                  <a:gd name="T4" fmla="*/ 2147483647 w 42"/>
                  <a:gd name="T5" fmla="*/ 2147483647 h 61"/>
                  <a:gd name="T6" fmla="*/ 2147483647 w 42"/>
                  <a:gd name="T7" fmla="*/ 2147483647 h 61"/>
                  <a:gd name="T8" fmla="*/ 2147483647 w 42"/>
                  <a:gd name="T9" fmla="*/ 0 h 61"/>
                  <a:gd name="T10" fmla="*/ 0 w 42"/>
                  <a:gd name="T11" fmla="*/ 0 h 61"/>
                  <a:gd name="T12" fmla="*/ 0 w 42"/>
                  <a:gd name="T13" fmla="*/ 2147483647 h 61"/>
                  <a:gd name="T14" fmla="*/ 0 w 42"/>
                  <a:gd name="T15" fmla="*/ 2147483647 h 61"/>
                  <a:gd name="T16" fmla="*/ 2147483647 w 42"/>
                  <a:gd name="T17" fmla="*/ 2147483647 h 61"/>
                  <a:gd name="T18" fmla="*/ 2147483647 w 42"/>
                  <a:gd name="T19" fmla="*/ 2147483647 h 61"/>
                  <a:gd name="T20" fmla="*/ 2147483647 w 42"/>
                  <a:gd name="T21" fmla="*/ 2147483647 h 61"/>
                  <a:gd name="T22" fmla="*/ 2147483647 w 42"/>
                  <a:gd name="T23" fmla="*/ 2147483647 h 61"/>
                  <a:gd name="T24" fmla="*/ 2147483647 w 42"/>
                  <a:gd name="T25" fmla="*/ 2147483647 h 61"/>
                  <a:gd name="T26" fmla="*/ 2147483647 w 42"/>
                  <a:gd name="T27" fmla="*/ 2147483647 h 61"/>
                  <a:gd name="T28" fmla="*/ 2147483647 w 42"/>
                  <a:gd name="T29" fmla="*/ 2147483647 h 61"/>
                  <a:gd name="T30" fmla="*/ 2147483647 w 42"/>
                  <a:gd name="T31" fmla="*/ 2147483647 h 61"/>
                  <a:gd name="T32" fmla="*/ 2147483647 w 42"/>
                  <a:gd name="T33" fmla="*/ 2147483647 h 61"/>
                  <a:gd name="T34" fmla="*/ 2147483647 w 42"/>
                  <a:gd name="T35" fmla="*/ 2147483647 h 61"/>
                  <a:gd name="T36" fmla="*/ 2147483647 w 42"/>
                  <a:gd name="T37" fmla="*/ 2147483647 h 6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2"/>
                  <a:gd name="T58" fmla="*/ 0 h 61"/>
                  <a:gd name="T59" fmla="*/ 42 w 42"/>
                  <a:gd name="T60" fmla="*/ 61 h 6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2" h="61">
                    <a:moveTo>
                      <a:pt x="28" y="8"/>
                    </a:moveTo>
                    <a:lnTo>
                      <a:pt x="28" y="5"/>
                    </a:lnTo>
                    <a:lnTo>
                      <a:pt x="21" y="5"/>
                    </a:lnTo>
                    <a:lnTo>
                      <a:pt x="13" y="5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17"/>
                    </a:lnTo>
                    <a:lnTo>
                      <a:pt x="3" y="22"/>
                    </a:lnTo>
                    <a:lnTo>
                      <a:pt x="5" y="30"/>
                    </a:lnTo>
                    <a:lnTo>
                      <a:pt x="8" y="39"/>
                    </a:lnTo>
                    <a:lnTo>
                      <a:pt x="13" y="44"/>
                    </a:lnTo>
                    <a:lnTo>
                      <a:pt x="13" y="49"/>
                    </a:lnTo>
                    <a:lnTo>
                      <a:pt x="26" y="52"/>
                    </a:lnTo>
                    <a:lnTo>
                      <a:pt x="41" y="60"/>
                    </a:lnTo>
                    <a:lnTo>
                      <a:pt x="34" y="35"/>
                    </a:lnTo>
                    <a:lnTo>
                      <a:pt x="34" y="30"/>
                    </a:lnTo>
                    <a:lnTo>
                      <a:pt x="28" y="17"/>
                    </a:lnTo>
                    <a:lnTo>
                      <a:pt x="28" y="8"/>
                    </a:lnTo>
                  </a:path>
                </a:pathLst>
              </a:custGeom>
              <a:solidFill>
                <a:srgbClr val="F9F9F9"/>
              </a:solidFill>
              <a:ln w="12700" cap="rnd">
                <a:solidFill>
                  <a:schemeClr val="folHlink"/>
                </a:solidFill>
                <a:round/>
                <a:headEnd type="none" w="sm" len="sm"/>
                <a:tailEnd type="none" w="sm" len="sm"/>
              </a:ln>
            </p:spPr>
            <p:txBody>
              <a:bodyPr lIns="78831" tIns="39416" rIns="78831" bIns="39416"/>
              <a:lstStyle/>
              <a:p>
                <a:endParaRPr lang="ru-RU"/>
              </a:p>
            </p:txBody>
          </p:sp>
          <p:sp>
            <p:nvSpPr>
              <p:cNvPr id="27706" name="Freeform 65"/>
              <p:cNvSpPr>
                <a:spLocks/>
              </p:cNvSpPr>
              <p:nvPr/>
            </p:nvSpPr>
            <p:spPr bwMode="auto">
              <a:xfrm>
                <a:off x="4247" y="932"/>
                <a:ext cx="160" cy="92"/>
              </a:xfrm>
              <a:custGeom>
                <a:avLst/>
                <a:gdLst>
                  <a:gd name="T0" fmla="*/ 2147483647 w 89"/>
                  <a:gd name="T1" fmla="*/ 2147483647 h 83"/>
                  <a:gd name="T2" fmla="*/ 0 w 89"/>
                  <a:gd name="T3" fmla="*/ 2147483647 h 83"/>
                  <a:gd name="T4" fmla="*/ 0 w 89"/>
                  <a:gd name="T5" fmla="*/ 2147483647 h 83"/>
                  <a:gd name="T6" fmla="*/ 0 w 89"/>
                  <a:gd name="T7" fmla="*/ 2147483647 h 83"/>
                  <a:gd name="T8" fmla="*/ 0 w 89"/>
                  <a:gd name="T9" fmla="*/ 2147483647 h 83"/>
                  <a:gd name="T10" fmla="*/ 2147483647 w 89"/>
                  <a:gd name="T11" fmla="*/ 0 h 83"/>
                  <a:gd name="T12" fmla="*/ 2147483647 w 89"/>
                  <a:gd name="T13" fmla="*/ 0 h 83"/>
                  <a:gd name="T14" fmla="*/ 2147483647 w 89"/>
                  <a:gd name="T15" fmla="*/ 0 h 83"/>
                  <a:gd name="T16" fmla="*/ 2147483647 w 89"/>
                  <a:gd name="T17" fmla="*/ 2147483647 h 83"/>
                  <a:gd name="T18" fmla="*/ 2147483647 w 89"/>
                  <a:gd name="T19" fmla="*/ 2147483647 h 83"/>
                  <a:gd name="T20" fmla="*/ 2147483647 w 89"/>
                  <a:gd name="T21" fmla="*/ 2147483647 h 83"/>
                  <a:gd name="T22" fmla="*/ 2147483647 w 89"/>
                  <a:gd name="T23" fmla="*/ 2147483647 h 83"/>
                  <a:gd name="T24" fmla="*/ 2147483647 w 89"/>
                  <a:gd name="T25" fmla="*/ 2147483647 h 83"/>
                  <a:gd name="T26" fmla="*/ 2147483647 w 89"/>
                  <a:gd name="T27" fmla="*/ 2147483647 h 83"/>
                  <a:gd name="T28" fmla="*/ 2147483647 w 89"/>
                  <a:gd name="T29" fmla="*/ 2147483647 h 83"/>
                  <a:gd name="T30" fmla="*/ 2147483647 w 89"/>
                  <a:gd name="T31" fmla="*/ 2147483647 h 83"/>
                  <a:gd name="T32" fmla="*/ 2147483647 w 89"/>
                  <a:gd name="T33" fmla="*/ 2147483647 h 83"/>
                  <a:gd name="T34" fmla="*/ 2147483647 w 89"/>
                  <a:gd name="T35" fmla="*/ 2147483647 h 83"/>
                  <a:gd name="T36" fmla="*/ 2147483647 w 89"/>
                  <a:gd name="T37" fmla="*/ 2147483647 h 83"/>
                  <a:gd name="T38" fmla="*/ 2147483647 w 89"/>
                  <a:gd name="T39" fmla="*/ 2147483647 h 83"/>
                  <a:gd name="T40" fmla="*/ 2147483647 w 89"/>
                  <a:gd name="T41" fmla="*/ 2147483647 h 8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89"/>
                  <a:gd name="T64" fmla="*/ 0 h 83"/>
                  <a:gd name="T65" fmla="*/ 89 w 89"/>
                  <a:gd name="T66" fmla="*/ 83 h 8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89" h="83">
                    <a:moveTo>
                      <a:pt x="8" y="69"/>
                    </a:moveTo>
                    <a:lnTo>
                      <a:pt x="0" y="54"/>
                    </a:lnTo>
                    <a:lnTo>
                      <a:pt x="0" y="49"/>
                    </a:lnTo>
                    <a:lnTo>
                      <a:pt x="0" y="37"/>
                    </a:lnTo>
                    <a:lnTo>
                      <a:pt x="0" y="8"/>
                    </a:lnTo>
                    <a:lnTo>
                      <a:pt x="3" y="0"/>
                    </a:lnTo>
                    <a:lnTo>
                      <a:pt x="13" y="0"/>
                    </a:lnTo>
                    <a:lnTo>
                      <a:pt x="39" y="0"/>
                    </a:lnTo>
                    <a:lnTo>
                      <a:pt x="57" y="3"/>
                    </a:lnTo>
                    <a:lnTo>
                      <a:pt x="75" y="15"/>
                    </a:lnTo>
                    <a:lnTo>
                      <a:pt x="75" y="17"/>
                    </a:lnTo>
                    <a:lnTo>
                      <a:pt x="70" y="27"/>
                    </a:lnTo>
                    <a:lnTo>
                      <a:pt x="75" y="49"/>
                    </a:lnTo>
                    <a:lnTo>
                      <a:pt x="81" y="64"/>
                    </a:lnTo>
                    <a:lnTo>
                      <a:pt x="88" y="82"/>
                    </a:lnTo>
                    <a:lnTo>
                      <a:pt x="75" y="79"/>
                    </a:lnTo>
                    <a:lnTo>
                      <a:pt x="65" y="74"/>
                    </a:lnTo>
                    <a:lnTo>
                      <a:pt x="52" y="69"/>
                    </a:lnTo>
                    <a:lnTo>
                      <a:pt x="42" y="69"/>
                    </a:lnTo>
                    <a:lnTo>
                      <a:pt x="29" y="69"/>
                    </a:lnTo>
                    <a:lnTo>
                      <a:pt x="8" y="69"/>
                    </a:lnTo>
                  </a:path>
                </a:pathLst>
              </a:custGeom>
              <a:solidFill>
                <a:schemeClr val="bg1"/>
              </a:solidFill>
              <a:ln w="12700" cap="rnd">
                <a:solidFill>
                  <a:schemeClr val="folHlink"/>
                </a:solidFill>
                <a:round/>
                <a:headEnd type="none" w="sm" len="sm"/>
                <a:tailEnd type="none" w="sm" len="sm"/>
              </a:ln>
            </p:spPr>
            <p:txBody>
              <a:bodyPr lIns="78831" tIns="39416" rIns="78831" bIns="39416"/>
              <a:lstStyle/>
              <a:p>
                <a:endParaRPr lang="ru-RU"/>
              </a:p>
            </p:txBody>
          </p:sp>
          <p:sp>
            <p:nvSpPr>
              <p:cNvPr id="27707" name="Freeform 66"/>
              <p:cNvSpPr>
                <a:spLocks/>
              </p:cNvSpPr>
              <p:nvPr/>
            </p:nvSpPr>
            <p:spPr bwMode="auto">
              <a:xfrm>
                <a:off x="4209" y="926"/>
                <a:ext cx="76" cy="65"/>
              </a:xfrm>
              <a:custGeom>
                <a:avLst/>
                <a:gdLst>
                  <a:gd name="T0" fmla="*/ 0 w 42"/>
                  <a:gd name="T1" fmla="*/ 0 h 59"/>
                  <a:gd name="T2" fmla="*/ 2147483647 w 42"/>
                  <a:gd name="T3" fmla="*/ 0 h 59"/>
                  <a:gd name="T4" fmla="*/ 2147483647 w 42"/>
                  <a:gd name="T5" fmla="*/ 0 h 59"/>
                  <a:gd name="T6" fmla="*/ 2147483647 w 42"/>
                  <a:gd name="T7" fmla="*/ 2147483647 h 59"/>
                  <a:gd name="T8" fmla="*/ 2147483647 w 42"/>
                  <a:gd name="T9" fmla="*/ 2147483647 h 59"/>
                  <a:gd name="T10" fmla="*/ 2147483647 w 42"/>
                  <a:gd name="T11" fmla="*/ 2147483647 h 59"/>
                  <a:gd name="T12" fmla="*/ 2147483647 w 42"/>
                  <a:gd name="T13" fmla="*/ 2147483647 h 59"/>
                  <a:gd name="T14" fmla="*/ 2147483647 w 42"/>
                  <a:gd name="T15" fmla="*/ 2147483647 h 59"/>
                  <a:gd name="T16" fmla="*/ 2147483647 w 42"/>
                  <a:gd name="T17" fmla="*/ 2147483647 h 59"/>
                  <a:gd name="T18" fmla="*/ 2147483647 w 42"/>
                  <a:gd name="T19" fmla="*/ 2147483647 h 59"/>
                  <a:gd name="T20" fmla="*/ 2147483647 w 42"/>
                  <a:gd name="T21" fmla="*/ 2147483647 h 59"/>
                  <a:gd name="T22" fmla="*/ 2147483647 w 42"/>
                  <a:gd name="T23" fmla="*/ 2147483647 h 59"/>
                  <a:gd name="T24" fmla="*/ 2147483647 w 42"/>
                  <a:gd name="T25" fmla="*/ 2147483647 h 59"/>
                  <a:gd name="T26" fmla="*/ 2147483647 w 42"/>
                  <a:gd name="T27" fmla="*/ 2147483647 h 59"/>
                  <a:gd name="T28" fmla="*/ 2147483647 w 42"/>
                  <a:gd name="T29" fmla="*/ 2147483647 h 59"/>
                  <a:gd name="T30" fmla="*/ 2147483647 w 42"/>
                  <a:gd name="T31" fmla="*/ 2147483647 h 59"/>
                  <a:gd name="T32" fmla="*/ 2147483647 w 42"/>
                  <a:gd name="T33" fmla="*/ 2147483647 h 59"/>
                  <a:gd name="T34" fmla="*/ 2147483647 w 42"/>
                  <a:gd name="T35" fmla="*/ 2147483647 h 59"/>
                  <a:gd name="T36" fmla="*/ 2147483647 w 42"/>
                  <a:gd name="T37" fmla="*/ 2147483647 h 59"/>
                  <a:gd name="T38" fmla="*/ 2147483647 w 42"/>
                  <a:gd name="T39" fmla="*/ 2147483647 h 59"/>
                  <a:gd name="T40" fmla="*/ 0 w 42"/>
                  <a:gd name="T41" fmla="*/ 2147483647 h 59"/>
                  <a:gd name="T42" fmla="*/ 0 w 42"/>
                  <a:gd name="T43" fmla="*/ 0 h 5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2"/>
                  <a:gd name="T67" fmla="*/ 0 h 59"/>
                  <a:gd name="T68" fmla="*/ 42 w 42"/>
                  <a:gd name="T69" fmla="*/ 59 h 59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2" h="59">
                    <a:moveTo>
                      <a:pt x="0" y="0"/>
                    </a:moveTo>
                    <a:lnTo>
                      <a:pt x="3" y="0"/>
                    </a:lnTo>
                    <a:lnTo>
                      <a:pt x="8" y="0"/>
                    </a:lnTo>
                    <a:lnTo>
                      <a:pt x="13" y="2"/>
                    </a:lnTo>
                    <a:lnTo>
                      <a:pt x="21" y="2"/>
                    </a:lnTo>
                    <a:lnTo>
                      <a:pt x="26" y="2"/>
                    </a:lnTo>
                    <a:lnTo>
                      <a:pt x="34" y="5"/>
                    </a:lnTo>
                    <a:lnTo>
                      <a:pt x="41" y="5"/>
                    </a:lnTo>
                    <a:lnTo>
                      <a:pt x="36" y="13"/>
                    </a:lnTo>
                    <a:lnTo>
                      <a:pt x="34" y="28"/>
                    </a:lnTo>
                    <a:lnTo>
                      <a:pt x="34" y="33"/>
                    </a:lnTo>
                    <a:lnTo>
                      <a:pt x="34" y="38"/>
                    </a:lnTo>
                    <a:lnTo>
                      <a:pt x="34" y="42"/>
                    </a:lnTo>
                    <a:lnTo>
                      <a:pt x="34" y="58"/>
                    </a:lnTo>
                    <a:lnTo>
                      <a:pt x="26" y="50"/>
                    </a:lnTo>
                    <a:lnTo>
                      <a:pt x="21" y="38"/>
                    </a:lnTo>
                    <a:lnTo>
                      <a:pt x="13" y="28"/>
                    </a:lnTo>
                    <a:lnTo>
                      <a:pt x="8" y="22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9F9F9"/>
              </a:solidFill>
              <a:ln w="12700" cap="rnd">
                <a:solidFill>
                  <a:schemeClr val="folHlink"/>
                </a:solidFill>
                <a:round/>
                <a:headEnd type="none" w="sm" len="sm"/>
                <a:tailEnd type="none" w="sm" len="sm"/>
              </a:ln>
            </p:spPr>
            <p:txBody>
              <a:bodyPr lIns="78831" tIns="39416" rIns="78831" bIns="39416"/>
              <a:lstStyle/>
              <a:p>
                <a:endParaRPr lang="ru-RU"/>
              </a:p>
            </p:txBody>
          </p:sp>
          <p:sp>
            <p:nvSpPr>
              <p:cNvPr id="27708" name="Freeform 67"/>
              <p:cNvSpPr>
                <a:spLocks/>
              </p:cNvSpPr>
              <p:nvPr/>
            </p:nvSpPr>
            <p:spPr bwMode="auto">
              <a:xfrm>
                <a:off x="4011" y="909"/>
                <a:ext cx="250" cy="88"/>
              </a:xfrm>
              <a:custGeom>
                <a:avLst/>
                <a:gdLst>
                  <a:gd name="T0" fmla="*/ 0 w 138"/>
                  <a:gd name="T1" fmla="*/ 2147483647 h 79"/>
                  <a:gd name="T2" fmla="*/ 0 w 138"/>
                  <a:gd name="T3" fmla="*/ 2147483647 h 79"/>
                  <a:gd name="T4" fmla="*/ 2147483647 w 138"/>
                  <a:gd name="T5" fmla="*/ 2147483647 h 79"/>
                  <a:gd name="T6" fmla="*/ 2147483647 w 138"/>
                  <a:gd name="T7" fmla="*/ 2147483647 h 79"/>
                  <a:gd name="T8" fmla="*/ 2147483647 w 138"/>
                  <a:gd name="T9" fmla="*/ 0 h 79"/>
                  <a:gd name="T10" fmla="*/ 2147483647 w 138"/>
                  <a:gd name="T11" fmla="*/ 0 h 79"/>
                  <a:gd name="T12" fmla="*/ 2147483647 w 138"/>
                  <a:gd name="T13" fmla="*/ 0 h 79"/>
                  <a:gd name="T14" fmla="*/ 2147483647 w 138"/>
                  <a:gd name="T15" fmla="*/ 0 h 79"/>
                  <a:gd name="T16" fmla="*/ 2147483647 w 138"/>
                  <a:gd name="T17" fmla="*/ 0 h 79"/>
                  <a:gd name="T18" fmla="*/ 2147483647 w 138"/>
                  <a:gd name="T19" fmla="*/ 0 h 79"/>
                  <a:gd name="T20" fmla="*/ 2147483647 w 138"/>
                  <a:gd name="T21" fmla="*/ 0 h 79"/>
                  <a:gd name="T22" fmla="*/ 2147483647 w 138"/>
                  <a:gd name="T23" fmla="*/ 0 h 79"/>
                  <a:gd name="T24" fmla="*/ 2147483647 w 138"/>
                  <a:gd name="T25" fmla="*/ 0 h 79"/>
                  <a:gd name="T26" fmla="*/ 2147483647 w 138"/>
                  <a:gd name="T27" fmla="*/ 2147483647 h 79"/>
                  <a:gd name="T28" fmla="*/ 2147483647 w 138"/>
                  <a:gd name="T29" fmla="*/ 2147483647 h 79"/>
                  <a:gd name="T30" fmla="*/ 2147483647 w 138"/>
                  <a:gd name="T31" fmla="*/ 2147483647 h 79"/>
                  <a:gd name="T32" fmla="*/ 2147483647 w 138"/>
                  <a:gd name="T33" fmla="*/ 2147483647 h 79"/>
                  <a:gd name="T34" fmla="*/ 2147483647 w 138"/>
                  <a:gd name="T35" fmla="*/ 2147483647 h 79"/>
                  <a:gd name="T36" fmla="*/ 2147483647 w 138"/>
                  <a:gd name="T37" fmla="*/ 2147483647 h 79"/>
                  <a:gd name="T38" fmla="*/ 2147483647 w 138"/>
                  <a:gd name="T39" fmla="*/ 2147483647 h 79"/>
                  <a:gd name="T40" fmla="*/ 2147483647 w 138"/>
                  <a:gd name="T41" fmla="*/ 2147483647 h 79"/>
                  <a:gd name="T42" fmla="*/ 2147483647 w 138"/>
                  <a:gd name="T43" fmla="*/ 2147483647 h 79"/>
                  <a:gd name="T44" fmla="*/ 2147483647 w 138"/>
                  <a:gd name="T45" fmla="*/ 2147483647 h 79"/>
                  <a:gd name="T46" fmla="*/ 2147483647 w 138"/>
                  <a:gd name="T47" fmla="*/ 2147483647 h 79"/>
                  <a:gd name="T48" fmla="*/ 2147483647 w 138"/>
                  <a:gd name="T49" fmla="*/ 2147483647 h 79"/>
                  <a:gd name="T50" fmla="*/ 2147483647 w 138"/>
                  <a:gd name="T51" fmla="*/ 2147483647 h 79"/>
                  <a:gd name="T52" fmla="*/ 2147483647 w 138"/>
                  <a:gd name="T53" fmla="*/ 2147483647 h 79"/>
                  <a:gd name="T54" fmla="*/ 2147483647 w 138"/>
                  <a:gd name="T55" fmla="*/ 2147483647 h 79"/>
                  <a:gd name="T56" fmla="*/ 2147483647 w 138"/>
                  <a:gd name="T57" fmla="*/ 2147483647 h 79"/>
                  <a:gd name="T58" fmla="*/ 2147483647 w 138"/>
                  <a:gd name="T59" fmla="*/ 2147483647 h 79"/>
                  <a:gd name="T60" fmla="*/ 2147483647 w 138"/>
                  <a:gd name="T61" fmla="*/ 2147483647 h 79"/>
                  <a:gd name="T62" fmla="*/ 2147483647 w 138"/>
                  <a:gd name="T63" fmla="*/ 2147483647 h 79"/>
                  <a:gd name="T64" fmla="*/ 2147483647 w 138"/>
                  <a:gd name="T65" fmla="*/ 2147483647 h 79"/>
                  <a:gd name="T66" fmla="*/ 2147483647 w 138"/>
                  <a:gd name="T67" fmla="*/ 2147483647 h 79"/>
                  <a:gd name="T68" fmla="*/ 2147483647 w 138"/>
                  <a:gd name="T69" fmla="*/ 2147483647 h 79"/>
                  <a:gd name="T70" fmla="*/ 2147483647 w 138"/>
                  <a:gd name="T71" fmla="*/ 2147483647 h 79"/>
                  <a:gd name="T72" fmla="*/ 2147483647 w 138"/>
                  <a:gd name="T73" fmla="*/ 2147483647 h 79"/>
                  <a:gd name="T74" fmla="*/ 2147483647 w 138"/>
                  <a:gd name="T75" fmla="*/ 2147483647 h 79"/>
                  <a:gd name="T76" fmla="*/ 2147483647 w 138"/>
                  <a:gd name="T77" fmla="*/ 2147483647 h 79"/>
                  <a:gd name="T78" fmla="*/ 2147483647 w 138"/>
                  <a:gd name="T79" fmla="*/ 2147483647 h 79"/>
                  <a:gd name="T80" fmla="*/ 2147483647 w 138"/>
                  <a:gd name="T81" fmla="*/ 2147483647 h 79"/>
                  <a:gd name="T82" fmla="*/ 2147483647 w 138"/>
                  <a:gd name="T83" fmla="*/ 2147483647 h 79"/>
                  <a:gd name="T84" fmla="*/ 0 w 138"/>
                  <a:gd name="T85" fmla="*/ 2147483647 h 79"/>
                  <a:gd name="T86" fmla="*/ 0 w 138"/>
                  <a:gd name="T87" fmla="*/ 2147483647 h 79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38"/>
                  <a:gd name="T133" fmla="*/ 0 h 79"/>
                  <a:gd name="T134" fmla="*/ 138 w 138"/>
                  <a:gd name="T135" fmla="*/ 79 h 79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38" h="79">
                    <a:moveTo>
                      <a:pt x="0" y="12"/>
                    </a:moveTo>
                    <a:lnTo>
                      <a:pt x="0" y="8"/>
                    </a:lnTo>
                    <a:lnTo>
                      <a:pt x="5" y="5"/>
                    </a:lnTo>
                    <a:lnTo>
                      <a:pt x="10" y="3"/>
                    </a:lnTo>
                    <a:lnTo>
                      <a:pt x="18" y="0"/>
                    </a:lnTo>
                    <a:lnTo>
                      <a:pt x="23" y="0"/>
                    </a:lnTo>
                    <a:lnTo>
                      <a:pt x="34" y="0"/>
                    </a:lnTo>
                    <a:lnTo>
                      <a:pt x="41" y="0"/>
                    </a:lnTo>
                    <a:lnTo>
                      <a:pt x="49" y="0"/>
                    </a:lnTo>
                    <a:lnTo>
                      <a:pt x="60" y="0"/>
                    </a:lnTo>
                    <a:lnTo>
                      <a:pt x="70" y="0"/>
                    </a:lnTo>
                    <a:lnTo>
                      <a:pt x="78" y="0"/>
                    </a:lnTo>
                    <a:lnTo>
                      <a:pt x="86" y="0"/>
                    </a:lnTo>
                    <a:lnTo>
                      <a:pt x="93" y="3"/>
                    </a:lnTo>
                    <a:lnTo>
                      <a:pt x="101" y="3"/>
                    </a:lnTo>
                    <a:lnTo>
                      <a:pt x="106" y="5"/>
                    </a:lnTo>
                    <a:lnTo>
                      <a:pt x="109" y="8"/>
                    </a:lnTo>
                    <a:lnTo>
                      <a:pt x="109" y="15"/>
                    </a:lnTo>
                    <a:lnTo>
                      <a:pt x="109" y="17"/>
                    </a:lnTo>
                    <a:lnTo>
                      <a:pt x="114" y="22"/>
                    </a:lnTo>
                    <a:lnTo>
                      <a:pt x="114" y="32"/>
                    </a:lnTo>
                    <a:lnTo>
                      <a:pt x="119" y="40"/>
                    </a:lnTo>
                    <a:lnTo>
                      <a:pt x="124" y="53"/>
                    </a:lnTo>
                    <a:lnTo>
                      <a:pt x="130" y="63"/>
                    </a:lnTo>
                    <a:lnTo>
                      <a:pt x="135" y="73"/>
                    </a:lnTo>
                    <a:lnTo>
                      <a:pt x="137" y="78"/>
                    </a:lnTo>
                    <a:lnTo>
                      <a:pt x="130" y="73"/>
                    </a:lnTo>
                    <a:lnTo>
                      <a:pt x="119" y="67"/>
                    </a:lnTo>
                    <a:lnTo>
                      <a:pt x="109" y="63"/>
                    </a:lnTo>
                    <a:lnTo>
                      <a:pt x="99" y="58"/>
                    </a:lnTo>
                    <a:lnTo>
                      <a:pt x="88" y="57"/>
                    </a:lnTo>
                    <a:lnTo>
                      <a:pt x="78" y="53"/>
                    </a:lnTo>
                    <a:lnTo>
                      <a:pt x="65" y="53"/>
                    </a:lnTo>
                    <a:lnTo>
                      <a:pt x="49" y="53"/>
                    </a:lnTo>
                    <a:lnTo>
                      <a:pt x="36" y="53"/>
                    </a:lnTo>
                    <a:lnTo>
                      <a:pt x="23" y="53"/>
                    </a:lnTo>
                    <a:lnTo>
                      <a:pt x="10" y="57"/>
                    </a:lnTo>
                    <a:lnTo>
                      <a:pt x="10" y="53"/>
                    </a:lnTo>
                    <a:lnTo>
                      <a:pt x="10" y="47"/>
                    </a:lnTo>
                    <a:lnTo>
                      <a:pt x="8" y="38"/>
                    </a:lnTo>
                    <a:lnTo>
                      <a:pt x="5" y="32"/>
                    </a:lnTo>
                    <a:lnTo>
                      <a:pt x="3" y="22"/>
                    </a:lnTo>
                    <a:lnTo>
                      <a:pt x="0" y="17"/>
                    </a:lnTo>
                    <a:lnTo>
                      <a:pt x="0" y="12"/>
                    </a:lnTo>
                  </a:path>
                </a:pathLst>
              </a:custGeom>
              <a:solidFill>
                <a:schemeClr val="bg1"/>
              </a:solidFill>
              <a:ln w="12700" cap="rnd">
                <a:solidFill>
                  <a:schemeClr val="folHlink"/>
                </a:solidFill>
                <a:round/>
                <a:headEnd type="none" w="sm" len="sm"/>
                <a:tailEnd type="none" w="sm" len="sm"/>
              </a:ln>
            </p:spPr>
            <p:txBody>
              <a:bodyPr lIns="78831" tIns="39416" rIns="78831" bIns="39416"/>
              <a:lstStyle/>
              <a:p>
                <a:endParaRPr lang="ru-RU"/>
              </a:p>
            </p:txBody>
          </p:sp>
          <p:sp>
            <p:nvSpPr>
              <p:cNvPr id="27709" name="Freeform 68"/>
              <p:cNvSpPr>
                <a:spLocks/>
              </p:cNvSpPr>
              <p:nvPr/>
            </p:nvSpPr>
            <p:spPr bwMode="auto">
              <a:xfrm>
                <a:off x="4448" y="965"/>
                <a:ext cx="71" cy="68"/>
              </a:xfrm>
              <a:custGeom>
                <a:avLst/>
                <a:gdLst>
                  <a:gd name="T0" fmla="*/ 2147483647 w 39"/>
                  <a:gd name="T1" fmla="*/ 2147483647 h 61"/>
                  <a:gd name="T2" fmla="*/ 2147483647 w 39"/>
                  <a:gd name="T3" fmla="*/ 2147483647 h 61"/>
                  <a:gd name="T4" fmla="*/ 2147483647 w 39"/>
                  <a:gd name="T5" fmla="*/ 2147483647 h 61"/>
                  <a:gd name="T6" fmla="*/ 2147483647 w 39"/>
                  <a:gd name="T7" fmla="*/ 2147483647 h 61"/>
                  <a:gd name="T8" fmla="*/ 2147483647 w 39"/>
                  <a:gd name="T9" fmla="*/ 2147483647 h 61"/>
                  <a:gd name="T10" fmla="*/ 2147483647 w 39"/>
                  <a:gd name="T11" fmla="*/ 2147483647 h 61"/>
                  <a:gd name="T12" fmla="*/ 0 w 39"/>
                  <a:gd name="T13" fmla="*/ 2147483647 h 61"/>
                  <a:gd name="T14" fmla="*/ 0 w 39"/>
                  <a:gd name="T15" fmla="*/ 2147483647 h 61"/>
                  <a:gd name="T16" fmla="*/ 0 w 39"/>
                  <a:gd name="T17" fmla="*/ 2147483647 h 61"/>
                  <a:gd name="T18" fmla="*/ 0 w 39"/>
                  <a:gd name="T19" fmla="*/ 2147483647 h 61"/>
                  <a:gd name="T20" fmla="*/ 0 w 39"/>
                  <a:gd name="T21" fmla="*/ 2147483647 h 61"/>
                  <a:gd name="T22" fmla="*/ 0 w 39"/>
                  <a:gd name="T23" fmla="*/ 2147483647 h 61"/>
                  <a:gd name="T24" fmla="*/ 0 w 39"/>
                  <a:gd name="T25" fmla="*/ 2147483647 h 61"/>
                  <a:gd name="T26" fmla="*/ 0 w 39"/>
                  <a:gd name="T27" fmla="*/ 0 h 61"/>
                  <a:gd name="T28" fmla="*/ 2147483647 w 39"/>
                  <a:gd name="T29" fmla="*/ 0 h 61"/>
                  <a:gd name="T30" fmla="*/ 2147483647 w 39"/>
                  <a:gd name="T31" fmla="*/ 0 h 61"/>
                  <a:gd name="T32" fmla="*/ 2147483647 w 39"/>
                  <a:gd name="T33" fmla="*/ 0 h 61"/>
                  <a:gd name="T34" fmla="*/ 2147483647 w 39"/>
                  <a:gd name="T35" fmla="*/ 0 h 61"/>
                  <a:gd name="T36" fmla="*/ 2147483647 w 39"/>
                  <a:gd name="T37" fmla="*/ 2147483647 h 61"/>
                  <a:gd name="T38" fmla="*/ 2147483647 w 39"/>
                  <a:gd name="T39" fmla="*/ 2147483647 h 61"/>
                  <a:gd name="T40" fmla="*/ 2147483647 w 39"/>
                  <a:gd name="T41" fmla="*/ 2147483647 h 61"/>
                  <a:gd name="T42" fmla="*/ 2147483647 w 39"/>
                  <a:gd name="T43" fmla="*/ 2147483647 h 61"/>
                  <a:gd name="T44" fmla="*/ 2147483647 w 39"/>
                  <a:gd name="T45" fmla="*/ 2147483647 h 61"/>
                  <a:gd name="T46" fmla="*/ 2147483647 w 39"/>
                  <a:gd name="T47" fmla="*/ 2147483647 h 61"/>
                  <a:gd name="T48" fmla="*/ 2147483647 w 39"/>
                  <a:gd name="T49" fmla="*/ 2147483647 h 61"/>
                  <a:gd name="T50" fmla="*/ 2147483647 w 39"/>
                  <a:gd name="T51" fmla="*/ 2147483647 h 61"/>
                  <a:gd name="T52" fmla="*/ 2147483647 w 39"/>
                  <a:gd name="T53" fmla="*/ 2147483647 h 61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39"/>
                  <a:gd name="T82" fmla="*/ 0 h 61"/>
                  <a:gd name="T83" fmla="*/ 39 w 39"/>
                  <a:gd name="T84" fmla="*/ 61 h 61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39" h="61">
                    <a:moveTo>
                      <a:pt x="38" y="55"/>
                    </a:moveTo>
                    <a:lnTo>
                      <a:pt x="28" y="52"/>
                    </a:lnTo>
                    <a:lnTo>
                      <a:pt x="20" y="52"/>
                    </a:lnTo>
                    <a:lnTo>
                      <a:pt x="13" y="52"/>
                    </a:lnTo>
                    <a:lnTo>
                      <a:pt x="5" y="55"/>
                    </a:lnTo>
                    <a:lnTo>
                      <a:pt x="3" y="60"/>
                    </a:lnTo>
                    <a:lnTo>
                      <a:pt x="0" y="52"/>
                    </a:lnTo>
                    <a:lnTo>
                      <a:pt x="0" y="45"/>
                    </a:lnTo>
                    <a:lnTo>
                      <a:pt x="0" y="40"/>
                    </a:lnTo>
                    <a:lnTo>
                      <a:pt x="0" y="30"/>
                    </a:lnTo>
                    <a:lnTo>
                      <a:pt x="0" y="22"/>
                    </a:lnTo>
                    <a:lnTo>
                      <a:pt x="0" y="13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8" y="0"/>
                    </a:lnTo>
                    <a:lnTo>
                      <a:pt x="26" y="0"/>
                    </a:lnTo>
                    <a:lnTo>
                      <a:pt x="36" y="0"/>
                    </a:lnTo>
                    <a:lnTo>
                      <a:pt x="33" y="5"/>
                    </a:lnTo>
                    <a:lnTo>
                      <a:pt x="31" y="12"/>
                    </a:lnTo>
                    <a:lnTo>
                      <a:pt x="31" y="17"/>
                    </a:lnTo>
                    <a:lnTo>
                      <a:pt x="31" y="22"/>
                    </a:lnTo>
                    <a:lnTo>
                      <a:pt x="31" y="27"/>
                    </a:lnTo>
                    <a:lnTo>
                      <a:pt x="31" y="35"/>
                    </a:lnTo>
                    <a:lnTo>
                      <a:pt x="33" y="40"/>
                    </a:lnTo>
                    <a:lnTo>
                      <a:pt x="36" y="45"/>
                    </a:lnTo>
                    <a:lnTo>
                      <a:pt x="38" y="55"/>
                    </a:lnTo>
                  </a:path>
                </a:pathLst>
              </a:custGeom>
              <a:solidFill>
                <a:schemeClr val="bg1"/>
              </a:solidFill>
              <a:ln w="12700" cap="rnd">
                <a:solidFill>
                  <a:schemeClr val="folHlink"/>
                </a:solidFill>
                <a:round/>
                <a:headEnd type="none" w="sm" len="sm"/>
                <a:tailEnd type="none" w="sm" len="sm"/>
              </a:ln>
            </p:spPr>
            <p:txBody>
              <a:bodyPr lIns="78831" tIns="39416" rIns="78831" bIns="39416"/>
              <a:lstStyle/>
              <a:p>
                <a:endParaRPr lang="ru-RU"/>
              </a:p>
            </p:txBody>
          </p:sp>
          <p:sp>
            <p:nvSpPr>
              <p:cNvPr id="27710" name="Freeform 69"/>
              <p:cNvSpPr>
                <a:spLocks/>
              </p:cNvSpPr>
              <p:nvPr/>
            </p:nvSpPr>
            <p:spPr bwMode="auto">
              <a:xfrm>
                <a:off x="4448" y="1026"/>
                <a:ext cx="101" cy="43"/>
              </a:xfrm>
              <a:custGeom>
                <a:avLst/>
                <a:gdLst>
                  <a:gd name="T0" fmla="*/ 2147483647 w 55"/>
                  <a:gd name="T1" fmla="*/ 2147483647 h 39"/>
                  <a:gd name="T2" fmla="*/ 2147483647 w 55"/>
                  <a:gd name="T3" fmla="*/ 2147483647 h 39"/>
                  <a:gd name="T4" fmla="*/ 2147483647 w 55"/>
                  <a:gd name="T5" fmla="*/ 2147483647 h 39"/>
                  <a:gd name="T6" fmla="*/ 2147483647 w 55"/>
                  <a:gd name="T7" fmla="*/ 0 h 39"/>
                  <a:gd name="T8" fmla="*/ 2147483647 w 55"/>
                  <a:gd name="T9" fmla="*/ 0 h 39"/>
                  <a:gd name="T10" fmla="*/ 2147483647 w 55"/>
                  <a:gd name="T11" fmla="*/ 0 h 39"/>
                  <a:gd name="T12" fmla="*/ 2147483647 w 55"/>
                  <a:gd name="T13" fmla="*/ 0 h 39"/>
                  <a:gd name="T14" fmla="*/ 0 w 55"/>
                  <a:gd name="T15" fmla="*/ 0 h 39"/>
                  <a:gd name="T16" fmla="*/ 0 w 55"/>
                  <a:gd name="T17" fmla="*/ 2147483647 h 39"/>
                  <a:gd name="T18" fmla="*/ 0 w 55"/>
                  <a:gd name="T19" fmla="*/ 2147483647 h 39"/>
                  <a:gd name="T20" fmla="*/ 0 w 55"/>
                  <a:gd name="T21" fmla="*/ 2147483647 h 39"/>
                  <a:gd name="T22" fmla="*/ 0 w 55"/>
                  <a:gd name="T23" fmla="*/ 2147483647 h 39"/>
                  <a:gd name="T24" fmla="*/ 0 w 55"/>
                  <a:gd name="T25" fmla="*/ 2147483647 h 39"/>
                  <a:gd name="T26" fmla="*/ 2147483647 w 55"/>
                  <a:gd name="T27" fmla="*/ 2147483647 h 39"/>
                  <a:gd name="T28" fmla="*/ 2147483647 w 55"/>
                  <a:gd name="T29" fmla="*/ 2147483647 h 39"/>
                  <a:gd name="T30" fmla="*/ 2147483647 w 55"/>
                  <a:gd name="T31" fmla="*/ 2147483647 h 39"/>
                  <a:gd name="T32" fmla="*/ 2147483647 w 55"/>
                  <a:gd name="T33" fmla="*/ 2147483647 h 39"/>
                  <a:gd name="T34" fmla="*/ 2147483647 w 55"/>
                  <a:gd name="T35" fmla="*/ 2147483647 h 39"/>
                  <a:gd name="T36" fmla="*/ 2147483647 w 55"/>
                  <a:gd name="T37" fmla="*/ 2147483647 h 3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5"/>
                  <a:gd name="T58" fmla="*/ 0 h 39"/>
                  <a:gd name="T59" fmla="*/ 55 w 55"/>
                  <a:gd name="T60" fmla="*/ 39 h 39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5" h="39">
                    <a:moveTo>
                      <a:pt x="54" y="35"/>
                    </a:moveTo>
                    <a:lnTo>
                      <a:pt x="47" y="22"/>
                    </a:lnTo>
                    <a:lnTo>
                      <a:pt x="44" y="8"/>
                    </a:lnTo>
                    <a:lnTo>
                      <a:pt x="41" y="0"/>
                    </a:lnTo>
                    <a:lnTo>
                      <a:pt x="31" y="0"/>
                    </a:lnTo>
                    <a:lnTo>
                      <a:pt x="18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17"/>
                    </a:lnTo>
                    <a:lnTo>
                      <a:pt x="0" y="25"/>
                    </a:lnTo>
                    <a:lnTo>
                      <a:pt x="0" y="30"/>
                    </a:lnTo>
                    <a:lnTo>
                      <a:pt x="0" y="35"/>
                    </a:lnTo>
                    <a:lnTo>
                      <a:pt x="3" y="38"/>
                    </a:lnTo>
                    <a:lnTo>
                      <a:pt x="10" y="30"/>
                    </a:lnTo>
                    <a:lnTo>
                      <a:pt x="23" y="30"/>
                    </a:lnTo>
                    <a:lnTo>
                      <a:pt x="36" y="30"/>
                    </a:lnTo>
                    <a:lnTo>
                      <a:pt x="47" y="30"/>
                    </a:lnTo>
                    <a:lnTo>
                      <a:pt x="54" y="35"/>
                    </a:lnTo>
                  </a:path>
                </a:pathLst>
              </a:custGeom>
              <a:solidFill>
                <a:srgbClr val="114FFB"/>
              </a:solidFill>
              <a:ln w="9525" cap="rnd">
                <a:noFill/>
                <a:round/>
                <a:headEnd type="none" w="sm" len="sm"/>
                <a:tailEnd type="none" w="sm" len="sm"/>
              </a:ln>
            </p:spPr>
            <p:txBody>
              <a:bodyPr lIns="78831" tIns="39416" rIns="78831" bIns="39416"/>
              <a:lstStyle/>
              <a:p>
                <a:endParaRPr lang="ru-RU"/>
              </a:p>
            </p:txBody>
          </p:sp>
          <p:sp>
            <p:nvSpPr>
              <p:cNvPr id="27711" name="Freeform 70"/>
              <p:cNvSpPr>
                <a:spLocks/>
              </p:cNvSpPr>
              <p:nvPr/>
            </p:nvSpPr>
            <p:spPr bwMode="auto">
              <a:xfrm>
                <a:off x="4270" y="1006"/>
                <a:ext cx="178" cy="53"/>
              </a:xfrm>
              <a:custGeom>
                <a:avLst/>
                <a:gdLst>
                  <a:gd name="T0" fmla="*/ 2147483647 w 99"/>
                  <a:gd name="T1" fmla="*/ 2147483647 h 47"/>
                  <a:gd name="T2" fmla="*/ 2147483647 w 99"/>
                  <a:gd name="T3" fmla="*/ 2147483647 h 47"/>
                  <a:gd name="T4" fmla="*/ 2147483647 w 99"/>
                  <a:gd name="T5" fmla="*/ 2147483647 h 47"/>
                  <a:gd name="T6" fmla="*/ 2147483647 w 99"/>
                  <a:gd name="T7" fmla="*/ 2147483647 h 47"/>
                  <a:gd name="T8" fmla="*/ 2147483647 w 99"/>
                  <a:gd name="T9" fmla="*/ 2147483647 h 47"/>
                  <a:gd name="T10" fmla="*/ 2147483647 w 99"/>
                  <a:gd name="T11" fmla="*/ 2147483647 h 47"/>
                  <a:gd name="T12" fmla="*/ 2147483647 w 99"/>
                  <a:gd name="T13" fmla="*/ 2147483647 h 47"/>
                  <a:gd name="T14" fmla="*/ 2147483647 w 99"/>
                  <a:gd name="T15" fmla="*/ 2147483647 h 47"/>
                  <a:gd name="T16" fmla="*/ 2147483647 w 99"/>
                  <a:gd name="T17" fmla="*/ 2147483647 h 47"/>
                  <a:gd name="T18" fmla="*/ 2147483647 w 99"/>
                  <a:gd name="T19" fmla="*/ 2147483647 h 47"/>
                  <a:gd name="T20" fmla="*/ 2147483647 w 99"/>
                  <a:gd name="T21" fmla="*/ 2147483647 h 47"/>
                  <a:gd name="T22" fmla="*/ 2147483647 w 99"/>
                  <a:gd name="T23" fmla="*/ 0 h 47"/>
                  <a:gd name="T24" fmla="*/ 2147483647 w 99"/>
                  <a:gd name="T25" fmla="*/ 0 h 47"/>
                  <a:gd name="T26" fmla="*/ 0 w 99"/>
                  <a:gd name="T27" fmla="*/ 0 h 47"/>
                  <a:gd name="T28" fmla="*/ 2147483647 w 99"/>
                  <a:gd name="T29" fmla="*/ 2147483647 h 47"/>
                  <a:gd name="T30" fmla="*/ 2147483647 w 99"/>
                  <a:gd name="T31" fmla="*/ 2147483647 h 47"/>
                  <a:gd name="T32" fmla="*/ 2147483647 w 99"/>
                  <a:gd name="T33" fmla="*/ 2147483647 h 4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99"/>
                  <a:gd name="T52" fmla="*/ 0 h 47"/>
                  <a:gd name="T53" fmla="*/ 99 w 99"/>
                  <a:gd name="T54" fmla="*/ 47 h 4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99" h="47">
                    <a:moveTo>
                      <a:pt x="18" y="31"/>
                    </a:moveTo>
                    <a:lnTo>
                      <a:pt x="31" y="31"/>
                    </a:lnTo>
                    <a:lnTo>
                      <a:pt x="47" y="31"/>
                    </a:lnTo>
                    <a:lnTo>
                      <a:pt x="70" y="38"/>
                    </a:lnTo>
                    <a:lnTo>
                      <a:pt x="85" y="41"/>
                    </a:lnTo>
                    <a:lnTo>
                      <a:pt x="96" y="46"/>
                    </a:lnTo>
                    <a:lnTo>
                      <a:pt x="98" y="46"/>
                    </a:lnTo>
                    <a:lnTo>
                      <a:pt x="91" y="31"/>
                    </a:lnTo>
                    <a:lnTo>
                      <a:pt x="85" y="20"/>
                    </a:lnTo>
                    <a:lnTo>
                      <a:pt x="80" y="12"/>
                    </a:lnTo>
                    <a:lnTo>
                      <a:pt x="57" y="3"/>
                    </a:lnTo>
                    <a:lnTo>
                      <a:pt x="39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8" y="17"/>
                    </a:lnTo>
                    <a:lnTo>
                      <a:pt x="13" y="26"/>
                    </a:lnTo>
                    <a:lnTo>
                      <a:pt x="18" y="31"/>
                    </a:lnTo>
                  </a:path>
                </a:pathLst>
              </a:custGeom>
              <a:solidFill>
                <a:srgbClr val="114FFB"/>
              </a:solidFill>
              <a:ln w="9525" cap="rnd">
                <a:noFill/>
                <a:round/>
                <a:headEnd type="none" w="sm" len="sm"/>
                <a:tailEnd type="none" w="sm" len="sm"/>
              </a:ln>
            </p:spPr>
            <p:txBody>
              <a:bodyPr lIns="78831" tIns="39416" rIns="78831" bIns="39416"/>
              <a:lstStyle/>
              <a:p>
                <a:endParaRPr lang="ru-RU"/>
              </a:p>
            </p:txBody>
          </p:sp>
          <p:sp>
            <p:nvSpPr>
              <p:cNvPr id="27712" name="Freeform 71"/>
              <p:cNvSpPr>
                <a:spLocks/>
              </p:cNvSpPr>
              <p:nvPr/>
            </p:nvSpPr>
            <p:spPr bwMode="auto">
              <a:xfrm>
                <a:off x="4035" y="970"/>
                <a:ext cx="273" cy="68"/>
              </a:xfrm>
              <a:custGeom>
                <a:avLst/>
                <a:gdLst>
                  <a:gd name="T0" fmla="*/ 0 w 151"/>
                  <a:gd name="T1" fmla="*/ 2147483647 h 61"/>
                  <a:gd name="T2" fmla="*/ 2147483647 w 151"/>
                  <a:gd name="T3" fmla="*/ 2147483647 h 61"/>
                  <a:gd name="T4" fmla="*/ 2147483647 w 151"/>
                  <a:gd name="T5" fmla="*/ 2147483647 h 61"/>
                  <a:gd name="T6" fmla="*/ 2147483647 w 151"/>
                  <a:gd name="T7" fmla="*/ 2147483647 h 61"/>
                  <a:gd name="T8" fmla="*/ 2147483647 w 151"/>
                  <a:gd name="T9" fmla="*/ 2147483647 h 61"/>
                  <a:gd name="T10" fmla="*/ 2147483647 w 151"/>
                  <a:gd name="T11" fmla="*/ 2147483647 h 61"/>
                  <a:gd name="T12" fmla="*/ 2147483647 w 151"/>
                  <a:gd name="T13" fmla="*/ 2147483647 h 61"/>
                  <a:gd name="T14" fmla="*/ 2147483647 w 151"/>
                  <a:gd name="T15" fmla="*/ 2147483647 h 61"/>
                  <a:gd name="T16" fmla="*/ 2147483647 w 151"/>
                  <a:gd name="T17" fmla="*/ 2147483647 h 61"/>
                  <a:gd name="T18" fmla="*/ 2147483647 w 151"/>
                  <a:gd name="T19" fmla="*/ 2147483647 h 61"/>
                  <a:gd name="T20" fmla="*/ 2147483647 w 151"/>
                  <a:gd name="T21" fmla="*/ 2147483647 h 61"/>
                  <a:gd name="T22" fmla="*/ 2147483647 w 151"/>
                  <a:gd name="T23" fmla="*/ 2147483647 h 61"/>
                  <a:gd name="T24" fmla="*/ 2147483647 w 151"/>
                  <a:gd name="T25" fmla="*/ 2147483647 h 61"/>
                  <a:gd name="T26" fmla="*/ 2147483647 w 151"/>
                  <a:gd name="T27" fmla="*/ 0 h 61"/>
                  <a:gd name="T28" fmla="*/ 2147483647 w 151"/>
                  <a:gd name="T29" fmla="*/ 0 h 61"/>
                  <a:gd name="T30" fmla="*/ 2147483647 w 151"/>
                  <a:gd name="T31" fmla="*/ 0 h 61"/>
                  <a:gd name="T32" fmla="*/ 0 w 151"/>
                  <a:gd name="T33" fmla="*/ 2147483647 h 61"/>
                  <a:gd name="T34" fmla="*/ 0 w 151"/>
                  <a:gd name="T35" fmla="*/ 2147483647 h 61"/>
                  <a:gd name="T36" fmla="*/ 0 w 151"/>
                  <a:gd name="T37" fmla="*/ 2147483647 h 61"/>
                  <a:gd name="T38" fmla="*/ 0 w 151"/>
                  <a:gd name="T39" fmla="*/ 2147483647 h 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51"/>
                  <a:gd name="T61" fmla="*/ 0 h 61"/>
                  <a:gd name="T62" fmla="*/ 151 w 151"/>
                  <a:gd name="T63" fmla="*/ 61 h 61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51" h="61">
                    <a:moveTo>
                      <a:pt x="0" y="35"/>
                    </a:moveTo>
                    <a:lnTo>
                      <a:pt x="5" y="35"/>
                    </a:lnTo>
                    <a:lnTo>
                      <a:pt x="29" y="32"/>
                    </a:lnTo>
                    <a:lnTo>
                      <a:pt x="44" y="32"/>
                    </a:lnTo>
                    <a:lnTo>
                      <a:pt x="62" y="35"/>
                    </a:lnTo>
                    <a:lnTo>
                      <a:pt x="91" y="40"/>
                    </a:lnTo>
                    <a:lnTo>
                      <a:pt x="132" y="52"/>
                    </a:lnTo>
                    <a:lnTo>
                      <a:pt x="150" y="60"/>
                    </a:lnTo>
                    <a:lnTo>
                      <a:pt x="137" y="37"/>
                    </a:lnTo>
                    <a:lnTo>
                      <a:pt x="127" y="25"/>
                    </a:lnTo>
                    <a:lnTo>
                      <a:pt x="122" y="20"/>
                    </a:lnTo>
                    <a:lnTo>
                      <a:pt x="104" y="12"/>
                    </a:lnTo>
                    <a:lnTo>
                      <a:pt x="78" y="3"/>
                    </a:lnTo>
                    <a:lnTo>
                      <a:pt x="49" y="0"/>
                    </a:lnTo>
                    <a:lnTo>
                      <a:pt x="23" y="0"/>
                    </a:lnTo>
                    <a:lnTo>
                      <a:pt x="10" y="0"/>
                    </a:lnTo>
                    <a:lnTo>
                      <a:pt x="0" y="5"/>
                    </a:lnTo>
                    <a:lnTo>
                      <a:pt x="0" y="13"/>
                    </a:lnTo>
                    <a:lnTo>
                      <a:pt x="0" y="27"/>
                    </a:lnTo>
                    <a:lnTo>
                      <a:pt x="0" y="35"/>
                    </a:lnTo>
                  </a:path>
                </a:pathLst>
              </a:custGeom>
              <a:solidFill>
                <a:srgbClr val="114FFB"/>
              </a:solidFill>
              <a:ln w="9525" cap="rnd">
                <a:noFill/>
                <a:round/>
                <a:headEnd type="none" w="sm" len="sm"/>
                <a:tailEnd type="none" w="sm" len="sm"/>
              </a:ln>
            </p:spPr>
            <p:txBody>
              <a:bodyPr lIns="78831" tIns="39416" rIns="78831" bIns="39416"/>
              <a:lstStyle/>
              <a:p>
                <a:endParaRPr lang="ru-RU"/>
              </a:p>
            </p:txBody>
          </p:sp>
          <p:sp>
            <p:nvSpPr>
              <p:cNvPr id="27713" name="Freeform 72"/>
              <p:cNvSpPr>
                <a:spLocks/>
              </p:cNvSpPr>
              <p:nvPr/>
            </p:nvSpPr>
            <p:spPr bwMode="auto">
              <a:xfrm>
                <a:off x="4223" y="1060"/>
                <a:ext cx="114" cy="37"/>
              </a:xfrm>
              <a:custGeom>
                <a:avLst/>
                <a:gdLst>
                  <a:gd name="T0" fmla="*/ 0 w 63"/>
                  <a:gd name="T1" fmla="*/ 0 h 34"/>
                  <a:gd name="T2" fmla="*/ 0 w 63"/>
                  <a:gd name="T3" fmla="*/ 2147483647 h 34"/>
                  <a:gd name="T4" fmla="*/ 2147483647 w 63"/>
                  <a:gd name="T5" fmla="*/ 2147483647 h 34"/>
                  <a:gd name="T6" fmla="*/ 2147483647 w 63"/>
                  <a:gd name="T7" fmla="*/ 2147483647 h 34"/>
                  <a:gd name="T8" fmla="*/ 2147483647 w 63"/>
                  <a:gd name="T9" fmla="*/ 2147483647 h 34"/>
                  <a:gd name="T10" fmla="*/ 2147483647 w 63"/>
                  <a:gd name="T11" fmla="*/ 2147483647 h 34"/>
                  <a:gd name="T12" fmla="*/ 2147483647 w 63"/>
                  <a:gd name="T13" fmla="*/ 2147483647 h 34"/>
                  <a:gd name="T14" fmla="*/ 2147483647 w 63"/>
                  <a:gd name="T15" fmla="*/ 2147483647 h 34"/>
                  <a:gd name="T16" fmla="*/ 2147483647 w 63"/>
                  <a:gd name="T17" fmla="*/ 2147483647 h 34"/>
                  <a:gd name="T18" fmla="*/ 2147483647 w 63"/>
                  <a:gd name="T19" fmla="*/ 2147483647 h 34"/>
                  <a:gd name="T20" fmla="*/ 2147483647 w 63"/>
                  <a:gd name="T21" fmla="*/ 2147483647 h 34"/>
                  <a:gd name="T22" fmla="*/ 2147483647 w 63"/>
                  <a:gd name="T23" fmla="*/ 2147483647 h 34"/>
                  <a:gd name="T24" fmla="*/ 2147483647 w 63"/>
                  <a:gd name="T25" fmla="*/ 0 h 34"/>
                  <a:gd name="T26" fmla="*/ 0 w 63"/>
                  <a:gd name="T27" fmla="*/ 0 h 3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63"/>
                  <a:gd name="T43" fmla="*/ 0 h 34"/>
                  <a:gd name="T44" fmla="*/ 63 w 63"/>
                  <a:gd name="T45" fmla="*/ 34 h 3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63" h="34">
                    <a:moveTo>
                      <a:pt x="0" y="0"/>
                    </a:moveTo>
                    <a:lnTo>
                      <a:pt x="0" y="33"/>
                    </a:lnTo>
                    <a:lnTo>
                      <a:pt x="8" y="25"/>
                    </a:lnTo>
                    <a:lnTo>
                      <a:pt x="13" y="23"/>
                    </a:lnTo>
                    <a:lnTo>
                      <a:pt x="21" y="23"/>
                    </a:lnTo>
                    <a:lnTo>
                      <a:pt x="31" y="23"/>
                    </a:lnTo>
                    <a:lnTo>
                      <a:pt x="42" y="25"/>
                    </a:lnTo>
                    <a:lnTo>
                      <a:pt x="55" y="25"/>
                    </a:lnTo>
                    <a:lnTo>
                      <a:pt x="60" y="23"/>
                    </a:lnTo>
                    <a:lnTo>
                      <a:pt x="62" y="17"/>
                    </a:lnTo>
                    <a:lnTo>
                      <a:pt x="55" y="15"/>
                    </a:lnTo>
                    <a:lnTo>
                      <a:pt x="39" y="8"/>
                    </a:lnTo>
                    <a:lnTo>
                      <a:pt x="18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B9001E"/>
              </a:solidFill>
              <a:ln w="9525" cap="rnd">
                <a:noFill/>
                <a:round/>
                <a:headEnd type="none" w="sm" len="sm"/>
                <a:tailEnd type="none" w="sm" len="sm"/>
              </a:ln>
            </p:spPr>
            <p:txBody>
              <a:bodyPr lIns="78831" tIns="39416" rIns="78831" bIns="39416"/>
              <a:lstStyle/>
              <a:p>
                <a:endParaRPr lang="ru-RU"/>
              </a:p>
            </p:txBody>
          </p:sp>
          <p:sp>
            <p:nvSpPr>
              <p:cNvPr id="27714" name="Freeform 74"/>
              <p:cNvSpPr>
                <a:spLocks/>
              </p:cNvSpPr>
              <p:nvPr/>
            </p:nvSpPr>
            <p:spPr bwMode="auto">
              <a:xfrm>
                <a:off x="4434" y="1086"/>
                <a:ext cx="76" cy="41"/>
              </a:xfrm>
              <a:custGeom>
                <a:avLst/>
                <a:gdLst>
                  <a:gd name="T0" fmla="*/ 2147483647 w 42"/>
                  <a:gd name="T1" fmla="*/ 2147483647 h 36"/>
                  <a:gd name="T2" fmla="*/ 0 w 42"/>
                  <a:gd name="T3" fmla="*/ 0 h 36"/>
                  <a:gd name="T4" fmla="*/ 2147483647 w 42"/>
                  <a:gd name="T5" fmla="*/ 2147483647 h 36"/>
                  <a:gd name="T6" fmla="*/ 2147483647 w 42"/>
                  <a:gd name="T7" fmla="*/ 2147483647 h 36"/>
                  <a:gd name="T8" fmla="*/ 2147483647 w 42"/>
                  <a:gd name="T9" fmla="*/ 2147483647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36"/>
                  <a:gd name="T17" fmla="*/ 42 w 42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36">
                    <a:moveTo>
                      <a:pt x="18" y="35"/>
                    </a:moveTo>
                    <a:lnTo>
                      <a:pt x="0" y="0"/>
                    </a:lnTo>
                    <a:lnTo>
                      <a:pt x="41" y="13"/>
                    </a:lnTo>
                    <a:lnTo>
                      <a:pt x="36" y="24"/>
                    </a:lnTo>
                    <a:lnTo>
                      <a:pt x="18" y="35"/>
                    </a:lnTo>
                  </a:path>
                </a:pathLst>
              </a:custGeom>
              <a:solidFill>
                <a:srgbClr val="B9001E"/>
              </a:solidFill>
              <a:ln w="9525" cap="rnd">
                <a:noFill/>
                <a:round/>
                <a:headEnd type="none" w="sm" len="sm"/>
                <a:tailEnd type="none" w="sm" len="sm"/>
              </a:ln>
            </p:spPr>
            <p:txBody>
              <a:bodyPr lIns="78831" tIns="39416" rIns="78831" bIns="39416"/>
              <a:lstStyle/>
              <a:p>
                <a:endParaRPr lang="ru-RU"/>
              </a:p>
            </p:txBody>
          </p:sp>
          <p:sp>
            <p:nvSpPr>
              <p:cNvPr id="27715" name="Freeform 75"/>
              <p:cNvSpPr>
                <a:spLocks/>
              </p:cNvSpPr>
              <p:nvPr/>
            </p:nvSpPr>
            <p:spPr bwMode="auto">
              <a:xfrm>
                <a:off x="4218" y="1042"/>
                <a:ext cx="245" cy="61"/>
              </a:xfrm>
              <a:custGeom>
                <a:avLst/>
                <a:gdLst>
                  <a:gd name="T0" fmla="*/ 2147483647 w 136"/>
                  <a:gd name="T1" fmla="*/ 2147483647 h 54"/>
                  <a:gd name="T2" fmla="*/ 2147483647 w 136"/>
                  <a:gd name="T3" fmla="*/ 2147483647 h 54"/>
                  <a:gd name="T4" fmla="*/ 2147483647 w 136"/>
                  <a:gd name="T5" fmla="*/ 2147483647 h 54"/>
                  <a:gd name="T6" fmla="*/ 2147483647 w 136"/>
                  <a:gd name="T7" fmla="*/ 2147483647 h 54"/>
                  <a:gd name="T8" fmla="*/ 2147483647 w 136"/>
                  <a:gd name="T9" fmla="*/ 2147483647 h 54"/>
                  <a:gd name="T10" fmla="*/ 2147483647 w 136"/>
                  <a:gd name="T11" fmla="*/ 2147483647 h 54"/>
                  <a:gd name="T12" fmla="*/ 2147483647 w 136"/>
                  <a:gd name="T13" fmla="*/ 2147483647 h 54"/>
                  <a:gd name="T14" fmla="*/ 2147483647 w 136"/>
                  <a:gd name="T15" fmla="*/ 2147483647 h 54"/>
                  <a:gd name="T16" fmla="*/ 2147483647 w 136"/>
                  <a:gd name="T17" fmla="*/ 0 h 54"/>
                  <a:gd name="T18" fmla="*/ 2147483647 w 136"/>
                  <a:gd name="T19" fmla="*/ 0 h 54"/>
                  <a:gd name="T20" fmla="*/ 2147483647 w 136"/>
                  <a:gd name="T21" fmla="*/ 0 h 54"/>
                  <a:gd name="T22" fmla="*/ 2147483647 w 136"/>
                  <a:gd name="T23" fmla="*/ 0 h 54"/>
                  <a:gd name="T24" fmla="*/ 2147483647 w 136"/>
                  <a:gd name="T25" fmla="*/ 0 h 54"/>
                  <a:gd name="T26" fmla="*/ 2147483647 w 136"/>
                  <a:gd name="T27" fmla="*/ 2147483647 h 54"/>
                  <a:gd name="T28" fmla="*/ 2147483647 w 136"/>
                  <a:gd name="T29" fmla="*/ 2147483647 h 54"/>
                  <a:gd name="T30" fmla="*/ 2147483647 w 136"/>
                  <a:gd name="T31" fmla="*/ 2147483647 h 54"/>
                  <a:gd name="T32" fmla="*/ 2147483647 w 136"/>
                  <a:gd name="T33" fmla="*/ 2147483647 h 54"/>
                  <a:gd name="T34" fmla="*/ 2147483647 w 136"/>
                  <a:gd name="T35" fmla="*/ 2147483647 h 54"/>
                  <a:gd name="T36" fmla="*/ 2147483647 w 136"/>
                  <a:gd name="T37" fmla="*/ 2147483647 h 54"/>
                  <a:gd name="T38" fmla="*/ 0 w 136"/>
                  <a:gd name="T39" fmla="*/ 2147483647 h 54"/>
                  <a:gd name="T40" fmla="*/ 2147483647 w 136"/>
                  <a:gd name="T41" fmla="*/ 2147483647 h 54"/>
                  <a:gd name="T42" fmla="*/ 2147483647 w 136"/>
                  <a:gd name="T43" fmla="*/ 2147483647 h 54"/>
                  <a:gd name="T44" fmla="*/ 2147483647 w 136"/>
                  <a:gd name="T45" fmla="*/ 2147483647 h 54"/>
                  <a:gd name="T46" fmla="*/ 2147483647 w 136"/>
                  <a:gd name="T47" fmla="*/ 2147483647 h 54"/>
                  <a:gd name="T48" fmla="*/ 2147483647 w 136"/>
                  <a:gd name="T49" fmla="*/ 2147483647 h 54"/>
                  <a:gd name="T50" fmla="*/ 2147483647 w 136"/>
                  <a:gd name="T51" fmla="*/ 2147483647 h 54"/>
                  <a:gd name="T52" fmla="*/ 2147483647 w 136"/>
                  <a:gd name="T53" fmla="*/ 2147483647 h 54"/>
                  <a:gd name="T54" fmla="*/ 2147483647 w 136"/>
                  <a:gd name="T55" fmla="*/ 2147483647 h 54"/>
                  <a:gd name="T56" fmla="*/ 2147483647 w 136"/>
                  <a:gd name="T57" fmla="*/ 2147483647 h 54"/>
                  <a:gd name="T58" fmla="*/ 2147483647 w 136"/>
                  <a:gd name="T59" fmla="*/ 2147483647 h 54"/>
                  <a:gd name="T60" fmla="*/ 2147483647 w 136"/>
                  <a:gd name="T61" fmla="*/ 2147483647 h 54"/>
                  <a:gd name="T62" fmla="*/ 2147483647 w 136"/>
                  <a:gd name="T63" fmla="*/ 2147483647 h 54"/>
                  <a:gd name="T64" fmla="*/ 2147483647 w 136"/>
                  <a:gd name="T65" fmla="*/ 2147483647 h 54"/>
                  <a:gd name="T66" fmla="*/ 2147483647 w 136"/>
                  <a:gd name="T67" fmla="*/ 2147483647 h 54"/>
                  <a:gd name="T68" fmla="*/ 2147483647 w 136"/>
                  <a:gd name="T69" fmla="*/ 2147483647 h 5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36"/>
                  <a:gd name="T106" fmla="*/ 0 h 54"/>
                  <a:gd name="T107" fmla="*/ 136 w 136"/>
                  <a:gd name="T108" fmla="*/ 54 h 5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36" h="54">
                    <a:moveTo>
                      <a:pt x="130" y="53"/>
                    </a:moveTo>
                    <a:lnTo>
                      <a:pt x="133" y="40"/>
                    </a:lnTo>
                    <a:lnTo>
                      <a:pt x="135" y="37"/>
                    </a:lnTo>
                    <a:lnTo>
                      <a:pt x="130" y="27"/>
                    </a:lnTo>
                    <a:lnTo>
                      <a:pt x="130" y="20"/>
                    </a:lnTo>
                    <a:lnTo>
                      <a:pt x="125" y="10"/>
                    </a:lnTo>
                    <a:lnTo>
                      <a:pt x="122" y="10"/>
                    </a:lnTo>
                    <a:lnTo>
                      <a:pt x="104" y="5"/>
                    </a:lnTo>
                    <a:lnTo>
                      <a:pt x="91" y="0"/>
                    </a:lnTo>
                    <a:lnTo>
                      <a:pt x="81" y="0"/>
                    </a:lnTo>
                    <a:lnTo>
                      <a:pt x="65" y="0"/>
                    </a:lnTo>
                    <a:lnTo>
                      <a:pt x="49" y="0"/>
                    </a:lnTo>
                    <a:lnTo>
                      <a:pt x="47" y="0"/>
                    </a:lnTo>
                    <a:lnTo>
                      <a:pt x="57" y="28"/>
                    </a:lnTo>
                    <a:lnTo>
                      <a:pt x="57" y="33"/>
                    </a:lnTo>
                    <a:lnTo>
                      <a:pt x="55" y="37"/>
                    </a:lnTo>
                    <a:lnTo>
                      <a:pt x="42" y="37"/>
                    </a:lnTo>
                    <a:lnTo>
                      <a:pt x="18" y="33"/>
                    </a:lnTo>
                    <a:lnTo>
                      <a:pt x="3" y="37"/>
                    </a:lnTo>
                    <a:lnTo>
                      <a:pt x="0" y="40"/>
                    </a:lnTo>
                    <a:lnTo>
                      <a:pt x="3" y="45"/>
                    </a:lnTo>
                    <a:lnTo>
                      <a:pt x="10" y="45"/>
                    </a:lnTo>
                    <a:lnTo>
                      <a:pt x="18" y="50"/>
                    </a:lnTo>
                    <a:lnTo>
                      <a:pt x="26" y="50"/>
                    </a:lnTo>
                    <a:lnTo>
                      <a:pt x="36" y="50"/>
                    </a:lnTo>
                    <a:lnTo>
                      <a:pt x="52" y="45"/>
                    </a:lnTo>
                    <a:lnTo>
                      <a:pt x="70" y="45"/>
                    </a:lnTo>
                    <a:lnTo>
                      <a:pt x="81" y="40"/>
                    </a:lnTo>
                    <a:lnTo>
                      <a:pt x="94" y="40"/>
                    </a:lnTo>
                    <a:lnTo>
                      <a:pt x="104" y="40"/>
                    </a:lnTo>
                    <a:lnTo>
                      <a:pt x="117" y="40"/>
                    </a:lnTo>
                    <a:lnTo>
                      <a:pt x="122" y="45"/>
                    </a:lnTo>
                    <a:lnTo>
                      <a:pt x="125" y="45"/>
                    </a:lnTo>
                    <a:lnTo>
                      <a:pt x="130" y="45"/>
                    </a:lnTo>
                    <a:lnTo>
                      <a:pt x="130" y="53"/>
                    </a:lnTo>
                  </a:path>
                </a:pathLst>
              </a:custGeom>
              <a:solidFill>
                <a:srgbClr val="FC0128"/>
              </a:solidFill>
              <a:ln w="9525" cap="rnd">
                <a:noFill/>
                <a:round/>
                <a:headEnd type="none" w="sm" len="sm"/>
                <a:tailEnd type="none" w="sm" len="sm"/>
              </a:ln>
            </p:spPr>
            <p:txBody>
              <a:bodyPr lIns="78831" tIns="39416" rIns="78831" bIns="39416"/>
              <a:lstStyle/>
              <a:p>
                <a:endParaRPr lang="ru-RU"/>
              </a:p>
            </p:txBody>
          </p:sp>
          <p:sp>
            <p:nvSpPr>
              <p:cNvPr id="27716" name="Freeform 76"/>
              <p:cNvSpPr>
                <a:spLocks/>
              </p:cNvSpPr>
              <p:nvPr/>
            </p:nvSpPr>
            <p:spPr bwMode="auto">
              <a:xfrm>
                <a:off x="4457" y="1056"/>
                <a:ext cx="115" cy="52"/>
              </a:xfrm>
              <a:custGeom>
                <a:avLst/>
                <a:gdLst>
                  <a:gd name="T0" fmla="*/ 2147483647 w 63"/>
                  <a:gd name="T1" fmla="*/ 0 h 47"/>
                  <a:gd name="T2" fmla="*/ 2147483647 w 63"/>
                  <a:gd name="T3" fmla="*/ 0 h 47"/>
                  <a:gd name="T4" fmla="*/ 2147483647 w 63"/>
                  <a:gd name="T5" fmla="*/ 0 h 47"/>
                  <a:gd name="T6" fmla="*/ 2147483647 w 63"/>
                  <a:gd name="T7" fmla="*/ 0 h 47"/>
                  <a:gd name="T8" fmla="*/ 2147483647 w 63"/>
                  <a:gd name="T9" fmla="*/ 0 h 47"/>
                  <a:gd name="T10" fmla="*/ 2147483647 w 63"/>
                  <a:gd name="T11" fmla="*/ 0 h 47"/>
                  <a:gd name="T12" fmla="*/ 2147483647 w 63"/>
                  <a:gd name="T13" fmla="*/ 0 h 47"/>
                  <a:gd name="T14" fmla="*/ 2147483647 w 63"/>
                  <a:gd name="T15" fmla="*/ 2147483647 h 47"/>
                  <a:gd name="T16" fmla="*/ 2147483647 w 63"/>
                  <a:gd name="T17" fmla="*/ 2147483647 h 47"/>
                  <a:gd name="T18" fmla="*/ 2147483647 w 63"/>
                  <a:gd name="T19" fmla="*/ 2147483647 h 47"/>
                  <a:gd name="T20" fmla="*/ 2147483647 w 63"/>
                  <a:gd name="T21" fmla="*/ 2147483647 h 47"/>
                  <a:gd name="T22" fmla="*/ 2147483647 w 63"/>
                  <a:gd name="T23" fmla="*/ 2147483647 h 47"/>
                  <a:gd name="T24" fmla="*/ 2147483647 w 63"/>
                  <a:gd name="T25" fmla="*/ 2147483647 h 47"/>
                  <a:gd name="T26" fmla="*/ 2147483647 w 63"/>
                  <a:gd name="T27" fmla="*/ 2147483647 h 47"/>
                  <a:gd name="T28" fmla="*/ 2147483647 w 63"/>
                  <a:gd name="T29" fmla="*/ 2147483647 h 47"/>
                  <a:gd name="T30" fmla="*/ 2147483647 w 63"/>
                  <a:gd name="T31" fmla="*/ 2147483647 h 47"/>
                  <a:gd name="T32" fmla="*/ 2147483647 w 63"/>
                  <a:gd name="T33" fmla="*/ 2147483647 h 47"/>
                  <a:gd name="T34" fmla="*/ 2147483647 w 63"/>
                  <a:gd name="T35" fmla="*/ 2147483647 h 47"/>
                  <a:gd name="T36" fmla="*/ 2147483647 w 63"/>
                  <a:gd name="T37" fmla="*/ 2147483647 h 47"/>
                  <a:gd name="T38" fmla="*/ 2147483647 w 63"/>
                  <a:gd name="T39" fmla="*/ 2147483647 h 47"/>
                  <a:gd name="T40" fmla="*/ 2147483647 w 63"/>
                  <a:gd name="T41" fmla="*/ 2147483647 h 47"/>
                  <a:gd name="T42" fmla="*/ 2147483647 w 63"/>
                  <a:gd name="T43" fmla="*/ 2147483647 h 47"/>
                  <a:gd name="T44" fmla="*/ 0 w 63"/>
                  <a:gd name="T45" fmla="*/ 2147483647 h 47"/>
                  <a:gd name="T46" fmla="*/ 0 w 63"/>
                  <a:gd name="T47" fmla="*/ 2147483647 h 47"/>
                  <a:gd name="T48" fmla="*/ 2147483647 w 63"/>
                  <a:gd name="T49" fmla="*/ 2147483647 h 47"/>
                  <a:gd name="T50" fmla="*/ 2147483647 w 63"/>
                  <a:gd name="T51" fmla="*/ 2147483647 h 47"/>
                  <a:gd name="T52" fmla="*/ 2147483647 w 63"/>
                  <a:gd name="T53" fmla="*/ 2147483647 h 47"/>
                  <a:gd name="T54" fmla="*/ 2147483647 w 63"/>
                  <a:gd name="T55" fmla="*/ 2147483647 h 47"/>
                  <a:gd name="T56" fmla="*/ 2147483647 w 63"/>
                  <a:gd name="T57" fmla="*/ 2147483647 h 47"/>
                  <a:gd name="T58" fmla="*/ 2147483647 w 63"/>
                  <a:gd name="T59" fmla="*/ 0 h 47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63"/>
                  <a:gd name="T91" fmla="*/ 0 h 47"/>
                  <a:gd name="T92" fmla="*/ 63 w 63"/>
                  <a:gd name="T93" fmla="*/ 47 h 47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63" h="47">
                    <a:moveTo>
                      <a:pt x="3" y="0"/>
                    </a:moveTo>
                    <a:lnTo>
                      <a:pt x="5" y="0"/>
                    </a:lnTo>
                    <a:lnTo>
                      <a:pt x="18" y="0"/>
                    </a:lnTo>
                    <a:lnTo>
                      <a:pt x="26" y="0"/>
                    </a:lnTo>
                    <a:lnTo>
                      <a:pt x="39" y="0"/>
                    </a:lnTo>
                    <a:lnTo>
                      <a:pt x="44" y="0"/>
                    </a:lnTo>
                    <a:lnTo>
                      <a:pt x="52" y="0"/>
                    </a:lnTo>
                    <a:lnTo>
                      <a:pt x="52" y="8"/>
                    </a:lnTo>
                    <a:lnTo>
                      <a:pt x="55" y="15"/>
                    </a:lnTo>
                    <a:lnTo>
                      <a:pt x="57" y="17"/>
                    </a:lnTo>
                    <a:lnTo>
                      <a:pt x="60" y="25"/>
                    </a:lnTo>
                    <a:lnTo>
                      <a:pt x="60" y="30"/>
                    </a:lnTo>
                    <a:lnTo>
                      <a:pt x="60" y="38"/>
                    </a:lnTo>
                    <a:lnTo>
                      <a:pt x="62" y="46"/>
                    </a:lnTo>
                    <a:lnTo>
                      <a:pt x="55" y="43"/>
                    </a:lnTo>
                    <a:lnTo>
                      <a:pt x="44" y="41"/>
                    </a:lnTo>
                    <a:lnTo>
                      <a:pt x="42" y="41"/>
                    </a:lnTo>
                    <a:lnTo>
                      <a:pt x="36" y="41"/>
                    </a:lnTo>
                    <a:lnTo>
                      <a:pt x="26" y="41"/>
                    </a:lnTo>
                    <a:lnTo>
                      <a:pt x="18" y="43"/>
                    </a:lnTo>
                    <a:lnTo>
                      <a:pt x="13" y="46"/>
                    </a:lnTo>
                    <a:lnTo>
                      <a:pt x="3" y="46"/>
                    </a:lnTo>
                    <a:lnTo>
                      <a:pt x="0" y="43"/>
                    </a:lnTo>
                    <a:lnTo>
                      <a:pt x="0" y="41"/>
                    </a:lnTo>
                    <a:lnTo>
                      <a:pt x="3" y="38"/>
                    </a:lnTo>
                    <a:lnTo>
                      <a:pt x="5" y="31"/>
                    </a:lnTo>
                    <a:lnTo>
                      <a:pt x="5" y="25"/>
                    </a:lnTo>
                    <a:lnTo>
                      <a:pt x="5" y="17"/>
                    </a:lnTo>
                    <a:lnTo>
                      <a:pt x="3" y="5"/>
                    </a:lnTo>
                    <a:lnTo>
                      <a:pt x="3" y="0"/>
                    </a:lnTo>
                  </a:path>
                </a:pathLst>
              </a:custGeom>
              <a:solidFill>
                <a:srgbClr val="FC0128"/>
              </a:solidFill>
              <a:ln w="9525" cap="rnd">
                <a:noFill/>
                <a:round/>
                <a:headEnd type="none" w="sm" len="sm"/>
                <a:tailEnd type="none" w="sm" len="sm"/>
              </a:ln>
            </p:spPr>
            <p:txBody>
              <a:bodyPr lIns="78831" tIns="39416" rIns="78831" bIns="39416"/>
              <a:lstStyle/>
              <a:p>
                <a:endParaRPr lang="ru-RU"/>
              </a:p>
            </p:txBody>
          </p:sp>
          <p:grpSp>
            <p:nvGrpSpPr>
              <p:cNvPr id="27717" name="Group 77"/>
              <p:cNvGrpSpPr>
                <a:grpSpLocks/>
              </p:cNvGrpSpPr>
              <p:nvPr/>
            </p:nvGrpSpPr>
            <p:grpSpPr bwMode="auto">
              <a:xfrm>
                <a:off x="3987" y="937"/>
                <a:ext cx="76" cy="154"/>
                <a:chOff x="8747" y="3305"/>
                <a:chExt cx="42" cy="139"/>
              </a:xfrm>
            </p:grpSpPr>
            <p:sp>
              <p:nvSpPr>
                <p:cNvPr id="27737" name="Freeform 78"/>
                <p:cNvSpPr>
                  <a:spLocks/>
                </p:cNvSpPr>
                <p:nvPr/>
              </p:nvSpPr>
              <p:spPr bwMode="auto">
                <a:xfrm>
                  <a:off x="8747" y="3305"/>
                  <a:ext cx="42" cy="131"/>
                </a:xfrm>
                <a:custGeom>
                  <a:avLst/>
                  <a:gdLst>
                    <a:gd name="T0" fmla="*/ 13 w 42"/>
                    <a:gd name="T1" fmla="*/ 0 h 131"/>
                    <a:gd name="T2" fmla="*/ 23 w 42"/>
                    <a:gd name="T3" fmla="*/ 5 h 131"/>
                    <a:gd name="T4" fmla="*/ 28 w 42"/>
                    <a:gd name="T5" fmla="*/ 12 h 131"/>
                    <a:gd name="T6" fmla="*/ 28 w 42"/>
                    <a:gd name="T7" fmla="*/ 17 h 131"/>
                    <a:gd name="T8" fmla="*/ 31 w 42"/>
                    <a:gd name="T9" fmla="*/ 22 h 131"/>
                    <a:gd name="T10" fmla="*/ 36 w 42"/>
                    <a:gd name="T11" fmla="*/ 32 h 131"/>
                    <a:gd name="T12" fmla="*/ 41 w 42"/>
                    <a:gd name="T13" fmla="*/ 45 h 131"/>
                    <a:gd name="T14" fmla="*/ 41 w 42"/>
                    <a:gd name="T15" fmla="*/ 62 h 131"/>
                    <a:gd name="T16" fmla="*/ 41 w 42"/>
                    <a:gd name="T17" fmla="*/ 74 h 131"/>
                    <a:gd name="T18" fmla="*/ 36 w 42"/>
                    <a:gd name="T19" fmla="*/ 87 h 131"/>
                    <a:gd name="T20" fmla="*/ 31 w 42"/>
                    <a:gd name="T21" fmla="*/ 100 h 131"/>
                    <a:gd name="T22" fmla="*/ 23 w 42"/>
                    <a:gd name="T23" fmla="*/ 119 h 131"/>
                    <a:gd name="T24" fmla="*/ 18 w 42"/>
                    <a:gd name="T25" fmla="*/ 125 h 131"/>
                    <a:gd name="T26" fmla="*/ 0 w 42"/>
                    <a:gd name="T27" fmla="*/ 130 h 131"/>
                    <a:gd name="T28" fmla="*/ 5 w 42"/>
                    <a:gd name="T29" fmla="*/ 114 h 131"/>
                    <a:gd name="T30" fmla="*/ 18 w 42"/>
                    <a:gd name="T31" fmla="*/ 95 h 131"/>
                    <a:gd name="T32" fmla="*/ 23 w 42"/>
                    <a:gd name="T33" fmla="*/ 82 h 131"/>
                    <a:gd name="T34" fmla="*/ 28 w 42"/>
                    <a:gd name="T35" fmla="*/ 70 h 131"/>
                    <a:gd name="T36" fmla="*/ 28 w 42"/>
                    <a:gd name="T37" fmla="*/ 57 h 131"/>
                    <a:gd name="T38" fmla="*/ 28 w 42"/>
                    <a:gd name="T39" fmla="*/ 42 h 131"/>
                    <a:gd name="T40" fmla="*/ 28 w 42"/>
                    <a:gd name="T41" fmla="*/ 28 h 131"/>
                    <a:gd name="T42" fmla="*/ 18 w 42"/>
                    <a:gd name="T43" fmla="*/ 17 h 131"/>
                    <a:gd name="T44" fmla="*/ 13 w 42"/>
                    <a:gd name="T45" fmla="*/ 8 h 131"/>
                    <a:gd name="T46" fmla="*/ 8 w 42"/>
                    <a:gd name="T47" fmla="*/ 0 h 131"/>
                    <a:gd name="T48" fmla="*/ 13 w 42"/>
                    <a:gd name="T49" fmla="*/ 0 h 131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42"/>
                    <a:gd name="T76" fmla="*/ 0 h 131"/>
                    <a:gd name="T77" fmla="*/ 42 w 42"/>
                    <a:gd name="T78" fmla="*/ 131 h 131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42" h="131">
                      <a:moveTo>
                        <a:pt x="13" y="0"/>
                      </a:moveTo>
                      <a:lnTo>
                        <a:pt x="23" y="5"/>
                      </a:lnTo>
                      <a:lnTo>
                        <a:pt x="28" y="12"/>
                      </a:lnTo>
                      <a:lnTo>
                        <a:pt x="28" y="17"/>
                      </a:lnTo>
                      <a:lnTo>
                        <a:pt x="31" y="22"/>
                      </a:lnTo>
                      <a:lnTo>
                        <a:pt x="36" y="32"/>
                      </a:lnTo>
                      <a:lnTo>
                        <a:pt x="41" y="45"/>
                      </a:lnTo>
                      <a:lnTo>
                        <a:pt x="41" y="62"/>
                      </a:lnTo>
                      <a:lnTo>
                        <a:pt x="41" y="74"/>
                      </a:lnTo>
                      <a:lnTo>
                        <a:pt x="36" y="87"/>
                      </a:lnTo>
                      <a:lnTo>
                        <a:pt x="31" y="100"/>
                      </a:lnTo>
                      <a:lnTo>
                        <a:pt x="23" y="119"/>
                      </a:lnTo>
                      <a:lnTo>
                        <a:pt x="18" y="125"/>
                      </a:lnTo>
                      <a:lnTo>
                        <a:pt x="0" y="130"/>
                      </a:lnTo>
                      <a:lnTo>
                        <a:pt x="5" y="114"/>
                      </a:lnTo>
                      <a:lnTo>
                        <a:pt x="18" y="95"/>
                      </a:lnTo>
                      <a:lnTo>
                        <a:pt x="23" y="82"/>
                      </a:lnTo>
                      <a:lnTo>
                        <a:pt x="28" y="70"/>
                      </a:lnTo>
                      <a:lnTo>
                        <a:pt x="28" y="57"/>
                      </a:lnTo>
                      <a:lnTo>
                        <a:pt x="28" y="42"/>
                      </a:lnTo>
                      <a:lnTo>
                        <a:pt x="28" y="28"/>
                      </a:lnTo>
                      <a:lnTo>
                        <a:pt x="18" y="17"/>
                      </a:lnTo>
                      <a:lnTo>
                        <a:pt x="13" y="8"/>
                      </a:lnTo>
                      <a:lnTo>
                        <a:pt x="8" y="0"/>
                      </a:lnTo>
                      <a:lnTo>
                        <a:pt x="13" y="0"/>
                      </a:lnTo>
                    </a:path>
                  </a:pathLst>
                </a:custGeom>
                <a:solidFill>
                  <a:srgbClr val="BFBFDF"/>
                </a:solidFill>
                <a:ln w="9525" cap="rnd">
                  <a:noFill/>
                  <a:round/>
                  <a:headEnd type="none" w="sm" len="sm"/>
                  <a:tailEnd type="none" w="sm" len="sm"/>
                </a:ln>
              </p:spPr>
              <p:txBody>
                <a:bodyPr lIns="78841" tIns="39420" rIns="78841" bIns="39420"/>
                <a:lstStyle/>
                <a:p>
                  <a:endParaRPr lang="ru-RU"/>
                </a:p>
              </p:txBody>
            </p:sp>
            <p:sp>
              <p:nvSpPr>
                <p:cNvPr id="27738" name="Oval 79"/>
                <p:cNvSpPr>
                  <a:spLocks noChangeArrowheads="1"/>
                </p:cNvSpPr>
                <p:nvPr/>
              </p:nvSpPr>
              <p:spPr bwMode="auto">
                <a:xfrm>
                  <a:off x="8765" y="3308"/>
                  <a:ext cx="23" cy="22"/>
                </a:xfrm>
                <a:prstGeom prst="ellipse">
                  <a:avLst/>
                </a:prstGeom>
                <a:solidFill>
                  <a:srgbClr val="C0C0C0"/>
                </a:solidFill>
                <a:ln w="12700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lIns="78841" tIns="39420" rIns="78841" bIns="39420" anchor="ctr"/>
                <a:lstStyle/>
                <a:p>
                  <a:pPr defTabSz="787400"/>
                  <a:endParaRPr lang="ru-RU" sz="800" b="1">
                    <a:latin typeface="Times New Roman" pitchFamily="18" charset="0"/>
                  </a:endParaRPr>
                </a:p>
              </p:txBody>
            </p:sp>
            <p:sp>
              <p:nvSpPr>
                <p:cNvPr id="27739" name="Oval 80"/>
                <p:cNvSpPr>
                  <a:spLocks noChangeArrowheads="1"/>
                </p:cNvSpPr>
                <p:nvPr/>
              </p:nvSpPr>
              <p:spPr bwMode="auto">
                <a:xfrm>
                  <a:off x="8760" y="3421"/>
                  <a:ext cx="23" cy="23"/>
                </a:xfrm>
                <a:prstGeom prst="ellipse">
                  <a:avLst/>
                </a:prstGeom>
                <a:solidFill>
                  <a:srgbClr val="C0C0C0"/>
                </a:solidFill>
                <a:ln w="12700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lIns="78841" tIns="39420" rIns="78841" bIns="39420" anchor="ctr"/>
                <a:lstStyle/>
                <a:p>
                  <a:pPr defTabSz="787400"/>
                  <a:endParaRPr lang="ru-RU" sz="800" b="1"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27718" name="Freeform 81"/>
              <p:cNvSpPr>
                <a:spLocks/>
              </p:cNvSpPr>
              <p:nvPr/>
            </p:nvSpPr>
            <p:spPr bwMode="auto">
              <a:xfrm>
                <a:off x="4029" y="909"/>
                <a:ext cx="243" cy="85"/>
              </a:xfrm>
              <a:custGeom>
                <a:avLst/>
                <a:gdLst>
                  <a:gd name="T0" fmla="*/ 0 w 134"/>
                  <a:gd name="T1" fmla="*/ 2147483647 h 76"/>
                  <a:gd name="T2" fmla="*/ 2147483647 w 134"/>
                  <a:gd name="T3" fmla="*/ 2147483647 h 76"/>
                  <a:gd name="T4" fmla="*/ 2147483647 w 134"/>
                  <a:gd name="T5" fmla="*/ 0 h 76"/>
                  <a:gd name="T6" fmla="*/ 2147483647 w 134"/>
                  <a:gd name="T7" fmla="*/ 0 h 76"/>
                  <a:gd name="T8" fmla="*/ 2147483647 w 134"/>
                  <a:gd name="T9" fmla="*/ 0 h 76"/>
                  <a:gd name="T10" fmla="*/ 2147483647 w 134"/>
                  <a:gd name="T11" fmla="*/ 0 h 76"/>
                  <a:gd name="T12" fmla="*/ 2147483647 w 134"/>
                  <a:gd name="T13" fmla="*/ 0 h 76"/>
                  <a:gd name="T14" fmla="*/ 2147483647 w 134"/>
                  <a:gd name="T15" fmla="*/ 0 h 76"/>
                  <a:gd name="T16" fmla="*/ 2147483647 w 134"/>
                  <a:gd name="T17" fmla="*/ 2147483647 h 76"/>
                  <a:gd name="T18" fmla="*/ 2147483647 w 134"/>
                  <a:gd name="T19" fmla="*/ 2147483647 h 76"/>
                  <a:gd name="T20" fmla="*/ 2147483647 w 134"/>
                  <a:gd name="T21" fmla="*/ 2147483647 h 76"/>
                  <a:gd name="T22" fmla="*/ 2147483647 w 134"/>
                  <a:gd name="T23" fmla="*/ 2147483647 h 76"/>
                  <a:gd name="T24" fmla="*/ 2147483647 w 134"/>
                  <a:gd name="T25" fmla="*/ 2147483647 h 76"/>
                  <a:gd name="T26" fmla="*/ 2147483647 w 134"/>
                  <a:gd name="T27" fmla="*/ 2147483647 h 76"/>
                  <a:gd name="T28" fmla="*/ 2147483647 w 134"/>
                  <a:gd name="T29" fmla="*/ 2147483647 h 76"/>
                  <a:gd name="T30" fmla="*/ 2147483647 w 134"/>
                  <a:gd name="T31" fmla="*/ 2147483647 h 76"/>
                  <a:gd name="T32" fmla="*/ 2147483647 w 134"/>
                  <a:gd name="T33" fmla="*/ 2147483647 h 76"/>
                  <a:gd name="T34" fmla="*/ 2147483647 w 134"/>
                  <a:gd name="T35" fmla="*/ 2147483647 h 76"/>
                  <a:gd name="T36" fmla="*/ 2147483647 w 134"/>
                  <a:gd name="T37" fmla="*/ 2147483647 h 76"/>
                  <a:gd name="T38" fmla="*/ 2147483647 w 134"/>
                  <a:gd name="T39" fmla="*/ 2147483647 h 76"/>
                  <a:gd name="T40" fmla="*/ 2147483647 w 134"/>
                  <a:gd name="T41" fmla="*/ 2147483647 h 76"/>
                  <a:gd name="T42" fmla="*/ 2147483647 w 134"/>
                  <a:gd name="T43" fmla="*/ 2147483647 h 76"/>
                  <a:gd name="T44" fmla="*/ 2147483647 w 134"/>
                  <a:gd name="T45" fmla="*/ 2147483647 h 76"/>
                  <a:gd name="T46" fmla="*/ 2147483647 w 134"/>
                  <a:gd name="T47" fmla="*/ 2147483647 h 76"/>
                  <a:gd name="T48" fmla="*/ 2147483647 w 134"/>
                  <a:gd name="T49" fmla="*/ 2147483647 h 76"/>
                  <a:gd name="T50" fmla="*/ 2147483647 w 134"/>
                  <a:gd name="T51" fmla="*/ 2147483647 h 76"/>
                  <a:gd name="T52" fmla="*/ 2147483647 w 134"/>
                  <a:gd name="T53" fmla="*/ 2147483647 h 76"/>
                  <a:gd name="T54" fmla="*/ 2147483647 w 134"/>
                  <a:gd name="T55" fmla="*/ 2147483647 h 76"/>
                  <a:gd name="T56" fmla="*/ 2147483647 w 134"/>
                  <a:gd name="T57" fmla="*/ 2147483647 h 76"/>
                  <a:gd name="T58" fmla="*/ 2147483647 w 134"/>
                  <a:gd name="T59" fmla="*/ 2147483647 h 76"/>
                  <a:gd name="T60" fmla="*/ 2147483647 w 134"/>
                  <a:gd name="T61" fmla="*/ 2147483647 h 76"/>
                  <a:gd name="T62" fmla="*/ 2147483647 w 134"/>
                  <a:gd name="T63" fmla="*/ 2147483647 h 76"/>
                  <a:gd name="T64" fmla="*/ 2147483647 w 134"/>
                  <a:gd name="T65" fmla="*/ 2147483647 h 76"/>
                  <a:gd name="T66" fmla="*/ 2147483647 w 134"/>
                  <a:gd name="T67" fmla="*/ 2147483647 h 76"/>
                  <a:gd name="T68" fmla="*/ 2147483647 w 134"/>
                  <a:gd name="T69" fmla="*/ 2147483647 h 76"/>
                  <a:gd name="T70" fmla="*/ 2147483647 w 134"/>
                  <a:gd name="T71" fmla="*/ 2147483647 h 76"/>
                  <a:gd name="T72" fmla="*/ 0 w 134"/>
                  <a:gd name="T73" fmla="*/ 2147483647 h 7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34"/>
                  <a:gd name="T112" fmla="*/ 0 h 76"/>
                  <a:gd name="T113" fmla="*/ 134 w 134"/>
                  <a:gd name="T114" fmla="*/ 76 h 7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34" h="76">
                    <a:moveTo>
                      <a:pt x="0" y="12"/>
                    </a:moveTo>
                    <a:lnTo>
                      <a:pt x="8" y="5"/>
                    </a:lnTo>
                    <a:lnTo>
                      <a:pt x="18" y="0"/>
                    </a:lnTo>
                    <a:lnTo>
                      <a:pt x="31" y="0"/>
                    </a:lnTo>
                    <a:lnTo>
                      <a:pt x="44" y="0"/>
                    </a:lnTo>
                    <a:lnTo>
                      <a:pt x="60" y="0"/>
                    </a:lnTo>
                    <a:lnTo>
                      <a:pt x="73" y="0"/>
                    </a:lnTo>
                    <a:lnTo>
                      <a:pt x="89" y="0"/>
                    </a:lnTo>
                    <a:lnTo>
                      <a:pt x="102" y="5"/>
                    </a:lnTo>
                    <a:lnTo>
                      <a:pt x="107" y="8"/>
                    </a:lnTo>
                    <a:lnTo>
                      <a:pt x="107" y="17"/>
                    </a:lnTo>
                    <a:lnTo>
                      <a:pt x="112" y="22"/>
                    </a:lnTo>
                    <a:lnTo>
                      <a:pt x="112" y="28"/>
                    </a:lnTo>
                    <a:lnTo>
                      <a:pt x="115" y="38"/>
                    </a:lnTo>
                    <a:lnTo>
                      <a:pt x="115" y="44"/>
                    </a:lnTo>
                    <a:lnTo>
                      <a:pt x="120" y="54"/>
                    </a:lnTo>
                    <a:lnTo>
                      <a:pt x="128" y="64"/>
                    </a:lnTo>
                    <a:lnTo>
                      <a:pt x="131" y="70"/>
                    </a:lnTo>
                    <a:lnTo>
                      <a:pt x="133" y="75"/>
                    </a:lnTo>
                    <a:lnTo>
                      <a:pt x="120" y="67"/>
                    </a:lnTo>
                    <a:lnTo>
                      <a:pt x="112" y="64"/>
                    </a:lnTo>
                    <a:lnTo>
                      <a:pt x="107" y="60"/>
                    </a:lnTo>
                    <a:lnTo>
                      <a:pt x="97" y="59"/>
                    </a:lnTo>
                    <a:lnTo>
                      <a:pt x="92" y="55"/>
                    </a:lnTo>
                    <a:lnTo>
                      <a:pt x="78" y="55"/>
                    </a:lnTo>
                    <a:lnTo>
                      <a:pt x="68" y="54"/>
                    </a:lnTo>
                    <a:lnTo>
                      <a:pt x="55" y="54"/>
                    </a:lnTo>
                    <a:lnTo>
                      <a:pt x="39" y="54"/>
                    </a:lnTo>
                    <a:lnTo>
                      <a:pt x="26" y="54"/>
                    </a:lnTo>
                    <a:lnTo>
                      <a:pt x="18" y="55"/>
                    </a:lnTo>
                    <a:lnTo>
                      <a:pt x="13" y="59"/>
                    </a:lnTo>
                    <a:lnTo>
                      <a:pt x="13" y="50"/>
                    </a:lnTo>
                    <a:lnTo>
                      <a:pt x="13" y="42"/>
                    </a:lnTo>
                    <a:lnTo>
                      <a:pt x="8" y="33"/>
                    </a:lnTo>
                    <a:lnTo>
                      <a:pt x="3" y="23"/>
                    </a:lnTo>
                    <a:lnTo>
                      <a:pt x="3" y="18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1CEFF"/>
              </a:solidFill>
              <a:ln w="12700" cap="rnd">
                <a:solidFill>
                  <a:schemeClr val="folHlink"/>
                </a:solidFill>
                <a:round/>
                <a:headEnd type="none" w="sm" len="sm"/>
                <a:tailEnd type="none" w="sm" len="sm"/>
              </a:ln>
            </p:spPr>
            <p:txBody>
              <a:bodyPr lIns="78831" tIns="39416" rIns="78831" bIns="39416"/>
              <a:lstStyle/>
              <a:p>
                <a:endParaRPr lang="ru-RU"/>
              </a:p>
            </p:txBody>
          </p:sp>
          <p:grpSp>
            <p:nvGrpSpPr>
              <p:cNvPr id="27719" name="Group 82"/>
              <p:cNvGrpSpPr>
                <a:grpSpLocks/>
              </p:cNvGrpSpPr>
              <p:nvPr/>
            </p:nvGrpSpPr>
            <p:grpSpPr bwMode="auto">
              <a:xfrm>
                <a:off x="4091" y="917"/>
                <a:ext cx="118" cy="50"/>
                <a:chOff x="8804" y="3294"/>
                <a:chExt cx="65" cy="45"/>
              </a:xfrm>
            </p:grpSpPr>
            <p:grpSp>
              <p:nvGrpSpPr>
                <p:cNvPr id="27721" name="Group 83"/>
                <p:cNvGrpSpPr>
                  <a:grpSpLocks/>
                </p:cNvGrpSpPr>
                <p:nvPr/>
              </p:nvGrpSpPr>
              <p:grpSpPr bwMode="auto">
                <a:xfrm>
                  <a:off x="8822" y="3307"/>
                  <a:ext cx="47" cy="29"/>
                  <a:chOff x="8822" y="3307"/>
                  <a:chExt cx="47" cy="29"/>
                </a:xfrm>
              </p:grpSpPr>
              <p:grpSp>
                <p:nvGrpSpPr>
                  <p:cNvPr id="27731" name="Group 84"/>
                  <p:cNvGrpSpPr>
                    <a:grpSpLocks/>
                  </p:cNvGrpSpPr>
                  <p:nvPr/>
                </p:nvGrpSpPr>
                <p:grpSpPr bwMode="auto">
                  <a:xfrm>
                    <a:off x="8822" y="3307"/>
                    <a:ext cx="47" cy="22"/>
                    <a:chOff x="8822" y="3307"/>
                    <a:chExt cx="47" cy="22"/>
                  </a:xfrm>
                </p:grpSpPr>
                <p:sp>
                  <p:nvSpPr>
                    <p:cNvPr id="27735" name="AutoShape 85"/>
                    <p:cNvSpPr>
                      <a:spLocks noChangeArrowheads="1"/>
                    </p:cNvSpPr>
                    <p:nvPr/>
                  </p:nvSpPr>
                  <p:spPr bwMode="auto">
                    <a:xfrm rot="2940000">
                      <a:off x="8845" y="3297"/>
                      <a:ext cx="14" cy="34"/>
                    </a:xfrm>
                    <a:prstGeom prst="triangle">
                      <a:avLst>
                        <a:gd name="adj" fmla="val 49940"/>
                      </a:avLst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rot="10800000" vert="eaVert" wrap="none" lIns="78841" tIns="39420" rIns="78841" bIns="39420" anchor="ctr"/>
                    <a:lstStyle/>
                    <a:p>
                      <a:pPr defTabSz="787400"/>
                      <a:endParaRPr lang="ru-RU" sz="800" b="1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7736" name="AutoShape 86"/>
                    <p:cNvSpPr>
                      <a:spLocks noChangeArrowheads="1"/>
                    </p:cNvSpPr>
                    <p:nvPr/>
                  </p:nvSpPr>
                  <p:spPr bwMode="auto">
                    <a:xfrm rot="13740000" flipH="1">
                      <a:off x="8831" y="3306"/>
                      <a:ext cx="14" cy="31"/>
                    </a:xfrm>
                    <a:prstGeom prst="triangle">
                      <a:avLst>
                        <a:gd name="adj" fmla="val 49940"/>
                      </a:avLst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vert="eaVert" wrap="none" lIns="78841" tIns="39420" rIns="78841" bIns="39420" anchor="ctr"/>
                    <a:lstStyle/>
                    <a:p>
                      <a:pPr defTabSz="787400"/>
                      <a:endParaRPr lang="ru-RU" sz="800" b="1">
                        <a:latin typeface="Times New Roman" pitchFamily="18" charset="0"/>
                      </a:endParaRPr>
                    </a:p>
                  </p:txBody>
                </p:sp>
              </p:grpSp>
              <p:grpSp>
                <p:nvGrpSpPr>
                  <p:cNvPr id="27732" name="Group 87"/>
                  <p:cNvGrpSpPr>
                    <a:grpSpLocks/>
                  </p:cNvGrpSpPr>
                  <p:nvPr/>
                </p:nvGrpSpPr>
                <p:grpSpPr bwMode="auto">
                  <a:xfrm>
                    <a:off x="8822" y="3312"/>
                    <a:ext cx="34" cy="24"/>
                    <a:chOff x="8822" y="3312"/>
                    <a:chExt cx="34" cy="24"/>
                  </a:xfrm>
                </p:grpSpPr>
                <p:sp>
                  <p:nvSpPr>
                    <p:cNvPr id="27733" name="AutoShape 88"/>
                    <p:cNvSpPr>
                      <a:spLocks noChangeArrowheads="1"/>
                    </p:cNvSpPr>
                    <p:nvPr/>
                  </p:nvSpPr>
                  <p:spPr bwMode="auto">
                    <a:xfrm rot="-2460000">
                      <a:off x="8822" y="3312"/>
                      <a:ext cx="21" cy="19"/>
                    </a:xfrm>
                    <a:prstGeom prst="triangle">
                      <a:avLst>
                        <a:gd name="adj" fmla="val 49940"/>
                      </a:avLst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lIns="78841" tIns="39420" rIns="78841" bIns="39420" anchor="ctr"/>
                    <a:lstStyle/>
                    <a:p>
                      <a:pPr defTabSz="787400"/>
                      <a:endParaRPr lang="ru-RU" sz="800" b="1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7734" name="AutoShape 89"/>
                    <p:cNvSpPr>
                      <a:spLocks noChangeArrowheads="1"/>
                    </p:cNvSpPr>
                    <p:nvPr/>
                  </p:nvSpPr>
                  <p:spPr bwMode="auto">
                    <a:xfrm rot="8340000" flipH="1">
                      <a:off x="8832" y="3317"/>
                      <a:ext cx="24" cy="19"/>
                    </a:xfrm>
                    <a:prstGeom prst="triangle">
                      <a:avLst>
                        <a:gd name="adj" fmla="val 49940"/>
                      </a:avLst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rot="10800000" wrap="none" lIns="78841" tIns="39420" rIns="78841" bIns="39420" anchor="ctr"/>
                    <a:lstStyle/>
                    <a:p>
                      <a:pPr defTabSz="787400"/>
                      <a:endParaRPr lang="ru-RU" sz="800" b="1">
                        <a:latin typeface="Times New Roman" pitchFamily="18" charset="0"/>
                      </a:endParaRPr>
                    </a:p>
                  </p:txBody>
                </p:sp>
              </p:grpSp>
            </p:grpSp>
            <p:grpSp>
              <p:nvGrpSpPr>
                <p:cNvPr id="27722" name="Group 90"/>
                <p:cNvGrpSpPr>
                  <a:grpSpLocks/>
                </p:cNvGrpSpPr>
                <p:nvPr/>
              </p:nvGrpSpPr>
              <p:grpSpPr bwMode="auto">
                <a:xfrm>
                  <a:off x="8804" y="3294"/>
                  <a:ext cx="52" cy="45"/>
                  <a:chOff x="8804" y="3294"/>
                  <a:chExt cx="52" cy="45"/>
                </a:xfrm>
              </p:grpSpPr>
              <p:grpSp>
                <p:nvGrpSpPr>
                  <p:cNvPr id="27725" name="Group 91"/>
                  <p:cNvGrpSpPr>
                    <a:grpSpLocks/>
                  </p:cNvGrpSpPr>
                  <p:nvPr/>
                </p:nvGrpSpPr>
                <p:grpSpPr bwMode="auto">
                  <a:xfrm>
                    <a:off x="8827" y="3294"/>
                    <a:ext cx="24" cy="45"/>
                    <a:chOff x="8827" y="3294"/>
                    <a:chExt cx="24" cy="45"/>
                  </a:xfrm>
                </p:grpSpPr>
                <p:sp>
                  <p:nvSpPr>
                    <p:cNvPr id="27729" name="AutoShape 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827" y="3294"/>
                      <a:ext cx="24" cy="25"/>
                    </a:xfrm>
                    <a:prstGeom prst="triangle">
                      <a:avLst>
                        <a:gd name="adj" fmla="val 49940"/>
                      </a:avLst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lIns="78841" tIns="39420" rIns="78841" bIns="39420" anchor="ctr"/>
                    <a:lstStyle/>
                    <a:p>
                      <a:pPr defTabSz="787400"/>
                      <a:endParaRPr lang="ru-RU" sz="800" b="1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7730" name="AutoShape 93"/>
                    <p:cNvSpPr>
                      <a:spLocks noChangeArrowheads="1"/>
                    </p:cNvSpPr>
                    <p:nvPr/>
                  </p:nvSpPr>
                  <p:spPr bwMode="auto">
                    <a:xfrm rot="10800000" flipH="1">
                      <a:off x="8827" y="3316"/>
                      <a:ext cx="24" cy="23"/>
                    </a:xfrm>
                    <a:prstGeom prst="triangle">
                      <a:avLst>
                        <a:gd name="adj" fmla="val 49940"/>
                      </a:avLst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rot="10800000" wrap="none" lIns="78841" tIns="39420" rIns="78841" bIns="39420" anchor="ctr"/>
                    <a:lstStyle/>
                    <a:p>
                      <a:pPr defTabSz="787400"/>
                      <a:endParaRPr lang="ru-RU" sz="800" b="1">
                        <a:latin typeface="Times New Roman" pitchFamily="18" charset="0"/>
                      </a:endParaRPr>
                    </a:p>
                  </p:txBody>
                </p:sp>
              </p:grpSp>
              <p:grpSp>
                <p:nvGrpSpPr>
                  <p:cNvPr id="27726" name="Group 94"/>
                  <p:cNvGrpSpPr>
                    <a:grpSpLocks/>
                  </p:cNvGrpSpPr>
                  <p:nvPr/>
                </p:nvGrpSpPr>
                <p:grpSpPr bwMode="auto">
                  <a:xfrm>
                    <a:off x="8804" y="3316"/>
                    <a:ext cx="52" cy="16"/>
                    <a:chOff x="8804" y="3316"/>
                    <a:chExt cx="52" cy="16"/>
                  </a:xfrm>
                </p:grpSpPr>
                <p:sp>
                  <p:nvSpPr>
                    <p:cNvPr id="27727" name="AutoShape 95"/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8808" y="3312"/>
                      <a:ext cx="12" cy="20"/>
                    </a:xfrm>
                    <a:prstGeom prst="triangle">
                      <a:avLst>
                        <a:gd name="adj" fmla="val 49940"/>
                      </a:avLst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vert="eaVert" wrap="none" lIns="78841" tIns="39420" rIns="78841" bIns="39420" anchor="ctr"/>
                    <a:lstStyle/>
                    <a:p>
                      <a:pPr defTabSz="787400"/>
                      <a:endParaRPr lang="ru-RU" sz="800" b="1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7728" name="AutoShape 96"/>
                    <p:cNvSpPr>
                      <a:spLocks noChangeArrowheads="1"/>
                    </p:cNvSpPr>
                    <p:nvPr/>
                  </p:nvSpPr>
                  <p:spPr bwMode="auto">
                    <a:xfrm rot="5400000" flipH="1">
                      <a:off x="8835" y="3311"/>
                      <a:ext cx="16" cy="26"/>
                    </a:xfrm>
                    <a:prstGeom prst="triangle">
                      <a:avLst>
                        <a:gd name="adj" fmla="val 49940"/>
                      </a:avLst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rot="10800000" vert="eaVert" wrap="none" lIns="78841" tIns="39420" rIns="78841" bIns="39420" anchor="ctr"/>
                    <a:lstStyle/>
                    <a:p>
                      <a:pPr defTabSz="787400"/>
                      <a:endParaRPr lang="ru-RU" sz="800" b="1">
                        <a:latin typeface="Times New Roman" pitchFamily="18" charset="0"/>
                      </a:endParaRPr>
                    </a:p>
                  </p:txBody>
                </p:sp>
              </p:grpSp>
            </p:grpSp>
            <p:sp>
              <p:nvSpPr>
                <p:cNvPr id="27723" name="Oval 97"/>
                <p:cNvSpPr>
                  <a:spLocks noChangeArrowheads="1"/>
                </p:cNvSpPr>
                <p:nvPr/>
              </p:nvSpPr>
              <p:spPr bwMode="auto">
                <a:xfrm>
                  <a:off x="8827" y="3312"/>
                  <a:ext cx="24" cy="19"/>
                </a:xfrm>
                <a:prstGeom prst="ellipse">
                  <a:avLst/>
                </a:prstGeom>
                <a:solidFill>
                  <a:srgbClr val="FE9B0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78841" tIns="39420" rIns="78841" bIns="39420" anchor="ctr"/>
                <a:lstStyle/>
                <a:p>
                  <a:pPr defTabSz="787400"/>
                  <a:endParaRPr lang="ru-RU" sz="800" b="1">
                    <a:latin typeface="Times New Roman" pitchFamily="18" charset="0"/>
                  </a:endParaRPr>
                </a:p>
              </p:txBody>
            </p:sp>
            <p:sp>
              <p:nvSpPr>
                <p:cNvPr id="27724" name="AutoShape 98"/>
                <p:cNvSpPr>
                  <a:spLocks noChangeArrowheads="1"/>
                </p:cNvSpPr>
                <p:nvPr/>
              </p:nvSpPr>
              <p:spPr bwMode="auto">
                <a:xfrm>
                  <a:off x="8827" y="3312"/>
                  <a:ext cx="24" cy="19"/>
                </a:xfrm>
                <a:prstGeom prst="triangle">
                  <a:avLst>
                    <a:gd name="adj" fmla="val 49940"/>
                  </a:avLst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78841" tIns="39420" rIns="78841" bIns="39420" anchor="ctr"/>
                <a:lstStyle/>
                <a:p>
                  <a:pPr defTabSz="787400"/>
                  <a:endParaRPr lang="ru-RU" sz="800" b="1"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27720" name="Freeform 73"/>
              <p:cNvSpPr>
                <a:spLocks/>
              </p:cNvSpPr>
              <p:nvPr/>
            </p:nvSpPr>
            <p:spPr bwMode="auto">
              <a:xfrm>
                <a:off x="4029" y="1006"/>
                <a:ext cx="308" cy="75"/>
              </a:xfrm>
              <a:custGeom>
                <a:avLst/>
                <a:gdLst>
                  <a:gd name="T0" fmla="*/ 2147483647 w 170"/>
                  <a:gd name="T1" fmla="*/ 2147483647 h 67"/>
                  <a:gd name="T2" fmla="*/ 2147483647 w 170"/>
                  <a:gd name="T3" fmla="*/ 0 h 67"/>
                  <a:gd name="T4" fmla="*/ 2147483647 w 170"/>
                  <a:gd name="T5" fmla="*/ 0 h 67"/>
                  <a:gd name="T6" fmla="*/ 2147483647 w 170"/>
                  <a:gd name="T7" fmla="*/ 0 h 67"/>
                  <a:gd name="T8" fmla="*/ 2147483647 w 170"/>
                  <a:gd name="T9" fmla="*/ 0 h 67"/>
                  <a:gd name="T10" fmla="*/ 2147483647 w 170"/>
                  <a:gd name="T11" fmla="*/ 0 h 67"/>
                  <a:gd name="T12" fmla="*/ 2147483647 w 170"/>
                  <a:gd name="T13" fmla="*/ 2147483647 h 67"/>
                  <a:gd name="T14" fmla="*/ 2147483647 w 170"/>
                  <a:gd name="T15" fmla="*/ 2147483647 h 67"/>
                  <a:gd name="T16" fmla="*/ 2147483647 w 170"/>
                  <a:gd name="T17" fmla="*/ 2147483647 h 67"/>
                  <a:gd name="T18" fmla="*/ 2147483647 w 170"/>
                  <a:gd name="T19" fmla="*/ 2147483647 h 67"/>
                  <a:gd name="T20" fmla="*/ 2147483647 w 170"/>
                  <a:gd name="T21" fmla="*/ 2147483647 h 67"/>
                  <a:gd name="T22" fmla="*/ 2147483647 w 170"/>
                  <a:gd name="T23" fmla="*/ 2147483647 h 67"/>
                  <a:gd name="T24" fmla="*/ 2147483647 w 170"/>
                  <a:gd name="T25" fmla="*/ 2147483647 h 67"/>
                  <a:gd name="T26" fmla="*/ 2147483647 w 170"/>
                  <a:gd name="T27" fmla="*/ 2147483647 h 67"/>
                  <a:gd name="T28" fmla="*/ 2147483647 w 170"/>
                  <a:gd name="T29" fmla="*/ 2147483647 h 67"/>
                  <a:gd name="T30" fmla="*/ 2147483647 w 170"/>
                  <a:gd name="T31" fmla="*/ 2147483647 h 67"/>
                  <a:gd name="T32" fmla="*/ 2147483647 w 170"/>
                  <a:gd name="T33" fmla="*/ 2147483647 h 67"/>
                  <a:gd name="T34" fmla="*/ 2147483647 w 170"/>
                  <a:gd name="T35" fmla="*/ 2147483647 h 67"/>
                  <a:gd name="T36" fmla="*/ 2147483647 w 170"/>
                  <a:gd name="T37" fmla="*/ 2147483647 h 67"/>
                  <a:gd name="T38" fmla="*/ 2147483647 w 170"/>
                  <a:gd name="T39" fmla="*/ 2147483647 h 67"/>
                  <a:gd name="T40" fmla="*/ 2147483647 w 170"/>
                  <a:gd name="T41" fmla="*/ 2147483647 h 67"/>
                  <a:gd name="T42" fmla="*/ 2147483647 w 170"/>
                  <a:gd name="T43" fmla="*/ 2147483647 h 67"/>
                  <a:gd name="T44" fmla="*/ 0 w 170"/>
                  <a:gd name="T45" fmla="*/ 2147483647 h 67"/>
                  <a:gd name="T46" fmla="*/ 0 w 170"/>
                  <a:gd name="T47" fmla="*/ 2147483647 h 67"/>
                  <a:gd name="T48" fmla="*/ 0 w 170"/>
                  <a:gd name="T49" fmla="*/ 2147483647 h 67"/>
                  <a:gd name="T50" fmla="*/ 2147483647 w 170"/>
                  <a:gd name="T51" fmla="*/ 2147483647 h 67"/>
                  <a:gd name="T52" fmla="*/ 2147483647 w 170"/>
                  <a:gd name="T53" fmla="*/ 2147483647 h 67"/>
                  <a:gd name="T54" fmla="*/ 2147483647 w 170"/>
                  <a:gd name="T55" fmla="*/ 2147483647 h 67"/>
                  <a:gd name="T56" fmla="*/ 2147483647 w 170"/>
                  <a:gd name="T57" fmla="*/ 2147483647 h 6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70"/>
                  <a:gd name="T88" fmla="*/ 0 h 67"/>
                  <a:gd name="T89" fmla="*/ 170 w 170"/>
                  <a:gd name="T90" fmla="*/ 67 h 6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70" h="67">
                    <a:moveTo>
                      <a:pt x="8" y="3"/>
                    </a:moveTo>
                    <a:lnTo>
                      <a:pt x="18" y="0"/>
                    </a:lnTo>
                    <a:lnTo>
                      <a:pt x="31" y="0"/>
                    </a:lnTo>
                    <a:lnTo>
                      <a:pt x="42" y="0"/>
                    </a:lnTo>
                    <a:lnTo>
                      <a:pt x="52" y="0"/>
                    </a:lnTo>
                    <a:lnTo>
                      <a:pt x="63" y="0"/>
                    </a:lnTo>
                    <a:lnTo>
                      <a:pt x="76" y="3"/>
                    </a:lnTo>
                    <a:lnTo>
                      <a:pt x="102" y="8"/>
                    </a:lnTo>
                    <a:lnTo>
                      <a:pt x="120" y="12"/>
                    </a:lnTo>
                    <a:lnTo>
                      <a:pt x="143" y="20"/>
                    </a:lnTo>
                    <a:lnTo>
                      <a:pt x="151" y="25"/>
                    </a:lnTo>
                    <a:lnTo>
                      <a:pt x="169" y="66"/>
                    </a:lnTo>
                    <a:lnTo>
                      <a:pt x="167" y="58"/>
                    </a:lnTo>
                    <a:lnTo>
                      <a:pt x="159" y="58"/>
                    </a:lnTo>
                    <a:lnTo>
                      <a:pt x="151" y="53"/>
                    </a:lnTo>
                    <a:lnTo>
                      <a:pt x="138" y="48"/>
                    </a:lnTo>
                    <a:lnTo>
                      <a:pt x="120" y="46"/>
                    </a:lnTo>
                    <a:lnTo>
                      <a:pt x="96" y="40"/>
                    </a:lnTo>
                    <a:lnTo>
                      <a:pt x="81" y="40"/>
                    </a:lnTo>
                    <a:lnTo>
                      <a:pt x="60" y="40"/>
                    </a:lnTo>
                    <a:lnTo>
                      <a:pt x="39" y="43"/>
                    </a:lnTo>
                    <a:lnTo>
                      <a:pt x="13" y="46"/>
                    </a:lnTo>
                    <a:lnTo>
                      <a:pt x="0" y="53"/>
                    </a:lnTo>
                    <a:lnTo>
                      <a:pt x="0" y="46"/>
                    </a:lnTo>
                    <a:lnTo>
                      <a:pt x="0" y="38"/>
                    </a:lnTo>
                    <a:lnTo>
                      <a:pt x="3" y="30"/>
                    </a:lnTo>
                    <a:lnTo>
                      <a:pt x="5" y="23"/>
                    </a:lnTo>
                    <a:lnTo>
                      <a:pt x="5" y="13"/>
                    </a:lnTo>
                    <a:lnTo>
                      <a:pt x="8" y="3"/>
                    </a:lnTo>
                  </a:path>
                </a:pathLst>
              </a:custGeom>
              <a:solidFill>
                <a:srgbClr val="FC0128"/>
              </a:solidFill>
              <a:ln w="9525" cap="rnd">
                <a:noFill/>
                <a:round/>
                <a:headEnd type="none" w="sm" len="sm"/>
                <a:tailEnd type="none" w="sm" len="sm"/>
              </a:ln>
            </p:spPr>
            <p:txBody>
              <a:bodyPr lIns="78831" tIns="39416" rIns="78831" bIns="39416"/>
              <a:lstStyle/>
              <a:p>
                <a:endParaRPr lang="ru-RU"/>
              </a:p>
            </p:txBody>
          </p:sp>
        </p:grpSp>
      </p:grpSp>
      <p:sp>
        <p:nvSpPr>
          <p:cNvPr id="27696" name="Line 166"/>
          <p:cNvSpPr>
            <a:spLocks noChangeShapeType="1"/>
          </p:cNvSpPr>
          <p:nvPr/>
        </p:nvSpPr>
        <p:spPr bwMode="auto">
          <a:xfrm>
            <a:off x="6257925" y="5954713"/>
            <a:ext cx="0" cy="2857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7697" name="Line 167"/>
          <p:cNvSpPr>
            <a:spLocks noChangeShapeType="1"/>
          </p:cNvSpPr>
          <p:nvPr/>
        </p:nvSpPr>
        <p:spPr bwMode="auto">
          <a:xfrm>
            <a:off x="6329363" y="3144838"/>
            <a:ext cx="0" cy="142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7698" name="Line 168"/>
          <p:cNvSpPr>
            <a:spLocks noChangeShapeType="1"/>
          </p:cNvSpPr>
          <p:nvPr/>
        </p:nvSpPr>
        <p:spPr bwMode="auto">
          <a:xfrm>
            <a:off x="6329363" y="4440238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5" name="Прямоугольник 5"/>
          <p:cNvSpPr>
            <a:spLocks noChangeArrowheads="1"/>
          </p:cNvSpPr>
          <p:nvPr/>
        </p:nvSpPr>
        <p:spPr bwMode="auto">
          <a:xfrm>
            <a:off x="0" y="0"/>
            <a:ext cx="12801600" cy="1631950"/>
          </a:xfrm>
          <a:prstGeom prst="rect">
            <a:avLst/>
          </a:prstGeom>
          <a:solidFill>
            <a:srgbClr val="C0C0C0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283" tIns="45641" rIns="91283" bIns="45641"/>
          <a:lstStyle/>
          <a:p>
            <a:pPr algn="ctr" defTabSz="1277938">
              <a:defRPr/>
            </a:pPr>
            <a:r>
              <a:rPr lang="ru-RU" sz="3600" dirty="0">
                <a:latin typeface="Times New Roman" pitchFamily="18" charset="0"/>
              </a:rPr>
              <a:t>Паспорт территории п. Мичуринский</a:t>
            </a:r>
            <a:br>
              <a:rPr lang="ru-RU" sz="3600" dirty="0">
                <a:latin typeface="Times New Roman" pitchFamily="18" charset="0"/>
              </a:rPr>
            </a:br>
            <a:r>
              <a:rPr lang="ru-RU" sz="3600" dirty="0">
                <a:latin typeface="Times New Roman" pitchFamily="18" charset="0"/>
              </a:rPr>
              <a:t> Мичуринского  сельсовета Искитимского района</a:t>
            </a:r>
          </a:p>
          <a:p>
            <a:pPr algn="ctr" defTabSz="1277938">
              <a:defRPr/>
            </a:pPr>
            <a:r>
              <a:rPr lang="ru-RU" dirty="0">
                <a:latin typeface="Times New Roman" pitchFamily="18" charset="0"/>
              </a:rPr>
              <a:t>(Схема организации управления и взаимодействия)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100" b="1" smtClean="0">
                <a:solidFill>
                  <a:schemeClr val="tx1"/>
                </a:solidFill>
              </a:rPr>
              <a:t>Зона покрытия Билайн</a:t>
            </a:r>
          </a:p>
        </p:txBody>
      </p:sp>
      <p:pic>
        <p:nvPicPr>
          <p:cNvPr id="81923" name="Picture 3" descr="Б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9788"/>
            <a:ext cx="12801600" cy="876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1924" name="Group 4"/>
          <p:cNvGrpSpPr>
            <a:grpSpLocks/>
          </p:cNvGrpSpPr>
          <p:nvPr/>
        </p:nvGrpSpPr>
        <p:grpSpPr bwMode="auto">
          <a:xfrm>
            <a:off x="568325" y="8040688"/>
            <a:ext cx="2878138" cy="695325"/>
            <a:chOff x="113" y="255"/>
            <a:chExt cx="1242" cy="348"/>
          </a:xfrm>
        </p:grpSpPr>
        <p:pic>
          <p:nvPicPr>
            <p:cNvPr id="81930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3" y="255"/>
              <a:ext cx="1242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1931" name="Rectangle 6"/>
            <p:cNvSpPr>
              <a:spLocks noChangeAspect="1" noChangeArrowheads="1"/>
            </p:cNvSpPr>
            <p:nvPr/>
          </p:nvSpPr>
          <p:spPr bwMode="auto">
            <a:xfrm>
              <a:off x="168" y="412"/>
              <a:ext cx="102" cy="68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1932" name="Rectangle 7"/>
            <p:cNvSpPr>
              <a:spLocks noChangeAspect="1" noChangeArrowheads="1"/>
            </p:cNvSpPr>
            <p:nvPr/>
          </p:nvSpPr>
          <p:spPr bwMode="auto">
            <a:xfrm>
              <a:off x="166" y="494"/>
              <a:ext cx="102" cy="68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81925" name="Rectangle 8"/>
          <p:cNvSpPr>
            <a:spLocks noChangeArrowheads="1"/>
          </p:cNvSpPr>
          <p:nvPr/>
        </p:nvSpPr>
        <p:spPr bwMode="auto">
          <a:xfrm>
            <a:off x="3160713" y="5880100"/>
            <a:ext cx="3455987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880" tIns="45440" rIns="90880" bIns="45440" anchor="ctr"/>
          <a:lstStyle/>
          <a:p>
            <a:pPr algn="ctr" defTabSz="1279525"/>
            <a:r>
              <a:rPr lang="ru-RU" sz="6600" b="1">
                <a:solidFill>
                  <a:srgbClr val="0000FF"/>
                </a:solidFill>
              </a:rPr>
              <a:t>ИСКИТИМ</a:t>
            </a:r>
          </a:p>
        </p:txBody>
      </p:sp>
      <p:sp>
        <p:nvSpPr>
          <p:cNvPr id="81926" name="Rectangle 375"/>
          <p:cNvSpPr>
            <a:spLocks noChangeArrowheads="1"/>
          </p:cNvSpPr>
          <p:nvPr/>
        </p:nvSpPr>
        <p:spPr bwMode="auto">
          <a:xfrm>
            <a:off x="6673850" y="8329613"/>
            <a:ext cx="6140450" cy="1198562"/>
          </a:xfrm>
          <a:prstGeom prst="rect">
            <a:avLst/>
          </a:prstGeom>
          <a:solidFill>
            <a:srgbClr val="CC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121110" tIns="60558" rIns="121110" bIns="60558"/>
          <a:lstStyle/>
          <a:p>
            <a:pPr defTabSz="1220788"/>
            <a:r>
              <a:rPr lang="ru-RU" sz="1100">
                <a:latin typeface="Times New Roman" pitchFamily="18" charset="0"/>
              </a:rPr>
              <a:t>Ответственный за взаимодействие с МЧС России  _                  Дудин Борис Борисович    , </a:t>
            </a:r>
          </a:p>
          <a:p>
            <a:pPr defTabSz="1220788"/>
            <a:r>
              <a:rPr lang="ru-RU" sz="1100">
                <a:latin typeface="Times New Roman" pitchFamily="18" charset="0"/>
              </a:rPr>
              <a:t>                                                                                                                               (Ф.И.О.)</a:t>
            </a:r>
          </a:p>
          <a:p>
            <a:pPr defTabSz="1220788"/>
            <a:r>
              <a:rPr lang="ru-RU" sz="1100">
                <a:latin typeface="Times New Roman" pitchFamily="18" charset="0"/>
              </a:rPr>
              <a:t>т. 8-383-</a:t>
            </a:r>
            <a:r>
              <a:rPr lang="ru-RU" sz="1100" u="sng">
                <a:latin typeface="Times New Roman" pitchFamily="18" charset="0"/>
              </a:rPr>
              <a:t>359-05-900</a:t>
            </a:r>
          </a:p>
          <a:p>
            <a:pPr defTabSz="1220788"/>
            <a:endParaRPr lang="ru-RU" sz="1100" u="sng">
              <a:latin typeface="Times New Roman" pitchFamily="18" charset="0"/>
            </a:endParaRPr>
          </a:p>
          <a:p>
            <a:pPr defTabSz="1220788"/>
            <a:r>
              <a:rPr lang="ru-RU" sz="1100">
                <a:latin typeface="Times New Roman" pitchFamily="18" charset="0"/>
              </a:rPr>
              <a:t>Количество зарегистрированных в сети абонентов: </a:t>
            </a:r>
            <a:r>
              <a:rPr lang="ru-RU" sz="1100" u="sng">
                <a:latin typeface="Times New Roman" pitchFamily="18" charset="0"/>
              </a:rPr>
              <a:t>45 000.</a:t>
            </a:r>
          </a:p>
        </p:txBody>
      </p:sp>
      <p:sp>
        <p:nvSpPr>
          <p:cNvPr id="81927" name="Oval 10"/>
          <p:cNvSpPr>
            <a:spLocks noChangeArrowheads="1"/>
          </p:cNvSpPr>
          <p:nvPr/>
        </p:nvSpPr>
        <p:spPr bwMode="auto">
          <a:xfrm>
            <a:off x="6184900" y="4368800"/>
            <a:ext cx="215900" cy="2190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28" name="Text Box 3"/>
          <p:cNvSpPr txBox="1">
            <a:spLocks noChangeArrowheads="1"/>
          </p:cNvSpPr>
          <p:nvPr/>
        </p:nvSpPr>
        <p:spPr bwMode="auto">
          <a:xfrm>
            <a:off x="0" y="0"/>
            <a:ext cx="12801600" cy="509588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lIns="127170" tIns="63616" rIns="127170" bIns="63616">
            <a:spAutoFit/>
          </a:bodyPr>
          <a:lstStyle/>
          <a:p>
            <a:pPr algn="ctr" defTabSz="1279525"/>
            <a:r>
              <a:rPr lang="ru-RU" b="1"/>
              <a:t>Зона покрытия Вымпелком</a:t>
            </a:r>
            <a:endParaRPr lang="ru-RU"/>
          </a:p>
        </p:txBody>
      </p:sp>
      <p:sp>
        <p:nvSpPr>
          <p:cNvPr id="21" name="Text Box 2072"/>
          <p:cNvSpPr txBox="1">
            <a:spLocks noChangeArrowheads="1"/>
          </p:cNvSpPr>
          <p:nvPr/>
        </p:nvSpPr>
        <p:spPr bwMode="auto">
          <a:xfrm>
            <a:off x="6210300" y="4584700"/>
            <a:ext cx="1425575" cy="333375"/>
          </a:xfrm>
          <a:prstGeom prst="rect">
            <a:avLst/>
          </a:prstGeom>
          <a:solidFill>
            <a:srgbClr val="00FF99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29" tIns="45665" rIns="91329" bIns="45665">
            <a:spAutoFit/>
          </a:bodyPr>
          <a:lstStyle/>
          <a:p>
            <a:pPr algn="ctr" defTabSz="1279525">
              <a:defRPr/>
            </a:pPr>
            <a:r>
              <a:rPr lang="ru-RU" sz="15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Мичуринский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1925" y="2120900"/>
            <a:ext cx="10009188" cy="745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47" name="Text Box 553"/>
          <p:cNvSpPr txBox="1">
            <a:spLocks noChangeArrowheads="1"/>
          </p:cNvSpPr>
          <p:nvPr/>
        </p:nvSpPr>
        <p:spPr bwMode="auto">
          <a:xfrm>
            <a:off x="0" y="-23813"/>
            <a:ext cx="12801600" cy="992188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46295" tIns="23152" rIns="46295" bIns="23152" anchor="ctr" anchorCtr="1">
            <a:spAutoFit/>
          </a:bodyPr>
          <a:lstStyle/>
          <a:p>
            <a:pPr algn="ctr" defTabSz="1279525"/>
            <a:r>
              <a:rPr lang="ru-RU" sz="3100">
                <a:latin typeface="Times New Roman" pitchFamily="18" charset="0"/>
              </a:rPr>
              <a:t>Организация информирования населения </a:t>
            </a:r>
          </a:p>
          <a:p>
            <a:pPr algn="ctr" defTabSz="1279525"/>
            <a:r>
              <a:rPr lang="ru-RU" sz="3100">
                <a:latin typeface="Times New Roman" pitchFamily="18" charset="0"/>
              </a:rPr>
              <a:t>с использованием терминальных комплексов ОКСИОН</a:t>
            </a:r>
            <a:endParaRPr lang="ru-RU"/>
          </a:p>
        </p:txBody>
      </p:sp>
      <p:sp>
        <p:nvSpPr>
          <p:cNvPr id="598031" name="Rectangle 15"/>
          <p:cNvSpPr>
            <a:spLocks noChangeArrowheads="1"/>
          </p:cNvSpPr>
          <p:nvPr/>
        </p:nvSpPr>
        <p:spPr bwMode="auto">
          <a:xfrm>
            <a:off x="1000125" y="1343025"/>
            <a:ext cx="10585450" cy="869950"/>
          </a:xfrm>
          <a:prstGeom prst="rect">
            <a:avLst/>
          </a:prstGeom>
          <a:solidFill>
            <a:srgbClr val="FFFFFF">
              <a:alpha val="7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5861" tIns="64735" rIns="125861" bIns="64735" anchor="ctr">
            <a:spAutoFit/>
          </a:bodyPr>
          <a:lstStyle/>
          <a:p>
            <a:pPr algn="ctr" defTabSz="1279525">
              <a:defRPr/>
            </a:pPr>
            <a:r>
              <a:rPr lang="ru-RU" sz="2400" b="1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Терминальные комплексы ОКСИОН на территории н.п.</a:t>
            </a:r>
            <a:r>
              <a:rPr lang="ru-RU" sz="2400" b="1">
                <a:solidFill>
                  <a:srgbClr val="FFFF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400" b="1" u="sng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ОТСУТСТВУЮТ</a:t>
            </a:r>
            <a:r>
              <a:rPr lang="ru-RU" sz="2400" b="1"/>
              <a:t> </a:t>
            </a:r>
            <a:endParaRPr lang="ru-RU" sz="2400"/>
          </a:p>
        </p:txBody>
      </p:sp>
      <p:sp>
        <p:nvSpPr>
          <p:cNvPr id="598036" name="Rectangle 20"/>
          <p:cNvSpPr>
            <a:spLocks noChangeArrowheads="1"/>
          </p:cNvSpPr>
          <p:nvPr/>
        </p:nvSpPr>
        <p:spPr bwMode="auto">
          <a:xfrm>
            <a:off x="9066213" y="2713038"/>
            <a:ext cx="2662237" cy="5048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1925" y="2120900"/>
            <a:ext cx="10009188" cy="745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00292" name="Group 228"/>
          <p:cNvGraphicFramePr>
            <a:graphicFrameLocks noGrp="1"/>
          </p:cNvGraphicFramePr>
          <p:nvPr/>
        </p:nvGraphicFramePr>
        <p:xfrm>
          <a:off x="639763" y="6313488"/>
          <a:ext cx="5203825" cy="1253766"/>
        </p:xfrm>
        <a:graphic>
          <a:graphicData uri="http://schemas.openxmlformats.org/drawingml/2006/table">
            <a:tbl>
              <a:tblPr/>
              <a:tblGrid>
                <a:gridCol w="2003425"/>
                <a:gridCol w="992187"/>
                <a:gridCol w="882650"/>
                <a:gridCol w="1325563"/>
              </a:tblGrid>
              <a:tr h="293688">
                <a:tc gridSpan="4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Оснащенность ПОО ЛСО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Население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ПОО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Наименование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ЛСО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Тип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ЛСО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Сопряженность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РАСЦО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222250">
                <a:tc gridSpan="4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Потенциально-опасные объекты и ЛСО отсутствуют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Итого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: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00293" name="Group 229"/>
          <p:cNvGraphicFramePr>
            <a:graphicFrameLocks noGrp="1"/>
          </p:cNvGraphicFramePr>
          <p:nvPr/>
        </p:nvGraphicFramePr>
        <p:xfrm>
          <a:off x="0" y="698500"/>
          <a:ext cx="5684838" cy="1295402"/>
        </p:xfrm>
        <a:graphic>
          <a:graphicData uri="http://schemas.openxmlformats.org/drawingml/2006/table">
            <a:tbl>
              <a:tblPr/>
              <a:tblGrid>
                <a:gridCol w="833438"/>
                <a:gridCol w="777875"/>
                <a:gridCol w="900112"/>
                <a:gridCol w="812800"/>
                <a:gridCol w="804863"/>
                <a:gridCol w="750887"/>
                <a:gridCol w="804863"/>
              </a:tblGrid>
              <a:tr h="373063">
                <a:tc gridSpan="7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Охват населения различными средствами оповещения  в   %.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6413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Население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Электр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сиренами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Проводным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вещанием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Радио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вещанием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УКВ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ЧМ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 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Телевеща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нием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Сотовой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связью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ОКСИОН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188913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Сельское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100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100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80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27013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Итого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: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100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100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80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00294" name="Group 230"/>
          <p:cNvGraphicFramePr>
            <a:graphicFrameLocks noGrp="1"/>
          </p:cNvGraphicFramePr>
          <p:nvPr/>
        </p:nvGraphicFramePr>
        <p:xfrm>
          <a:off x="6858000" y="623888"/>
          <a:ext cx="5943600" cy="1649053"/>
        </p:xfrm>
        <a:graphic>
          <a:graphicData uri="http://schemas.openxmlformats.org/drawingml/2006/table">
            <a:tbl>
              <a:tblPr/>
              <a:tblGrid>
                <a:gridCol w="1189038"/>
                <a:gridCol w="876300"/>
                <a:gridCol w="906462"/>
                <a:gridCol w="993775"/>
                <a:gridCol w="606425"/>
                <a:gridCol w="561975"/>
                <a:gridCol w="809625"/>
              </a:tblGrid>
              <a:tr h="244475">
                <a:tc gridSpan="7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Охват средствами оповещения населения</a:t>
                      </a: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475"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Населенные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пункты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Всего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населенных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пунктов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Проживает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населения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(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чел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)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Населенных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пунктов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,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включенных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СО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Охват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населения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,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тыс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.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чел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/%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05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Всего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За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5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мин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.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За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30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мин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.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Сельские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04" marR="89904" marT="46750" marB="467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04" marR="89904" marT="46750" marB="467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452</a:t>
                      </a: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04" marR="89904" marT="46750" marB="467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04" marR="89904" marT="46750" marB="467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04" marR="89904" marT="46750" marB="467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04" marR="89904" marT="46750" marB="467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04" marR="89904" marT="46750" marB="467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Итого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: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04" marR="89904" marT="46750" marB="467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04" marR="89904" marT="46750" marB="467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452</a:t>
                      </a: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04" marR="89904" marT="46750" marB="467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04" marR="89904" marT="46750" marB="467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04" marR="89904" marT="46750" marB="467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04" marR="89904" marT="46750" marB="467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04" marR="89904" marT="46750" marB="4675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00295" name="Group 231"/>
          <p:cNvGraphicFramePr>
            <a:graphicFrameLocks noGrp="1"/>
          </p:cNvGraphicFramePr>
          <p:nvPr/>
        </p:nvGraphicFramePr>
        <p:xfrm>
          <a:off x="6122988" y="7680325"/>
          <a:ext cx="6469062" cy="1722850"/>
        </p:xfrm>
        <a:graphic>
          <a:graphicData uri="http://schemas.openxmlformats.org/drawingml/2006/table">
            <a:tbl>
              <a:tblPr/>
              <a:tblGrid>
                <a:gridCol w="1077912"/>
                <a:gridCol w="1079500"/>
                <a:gridCol w="1077913"/>
                <a:gridCol w="1052512"/>
                <a:gridCol w="1044575"/>
                <a:gridCol w="1136650"/>
              </a:tblGrid>
              <a:tr h="244475">
                <a:tc gridSpan="6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Количество используемых в РАСЦО оконечных средств оповещения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475">
                <a:tc rowSpan="2"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Электросирен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Сирен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ручным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управлением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СЦВ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,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количество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СЦВ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/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абонентов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Типа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АСО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-8 (16,32)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количество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АСО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/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абонентов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2905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Включенных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СО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Не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включенных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СО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 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сельской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  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местности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    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Итого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: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60" marR="91260" marT="45630" marB="4563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  <p:sp>
        <p:nvSpPr>
          <p:cNvPr id="84106" name="Text Box 553"/>
          <p:cNvSpPr txBox="1">
            <a:spLocks noChangeArrowheads="1"/>
          </p:cNvSpPr>
          <p:nvPr/>
        </p:nvSpPr>
        <p:spPr bwMode="auto">
          <a:xfrm>
            <a:off x="0" y="0"/>
            <a:ext cx="12801600" cy="520700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46295" tIns="23152" rIns="46295" bIns="23152" anchor="ctr" anchorCtr="1">
            <a:spAutoFit/>
          </a:bodyPr>
          <a:lstStyle/>
          <a:p>
            <a:pPr defTabSz="1279525"/>
            <a:r>
              <a:rPr lang="ru-RU" sz="3100">
                <a:latin typeface="Times New Roman" pitchFamily="18" charset="0"/>
              </a:rPr>
              <a:t>План организации оповещения населения</a:t>
            </a:r>
            <a:endParaRPr lang="ru-RU"/>
          </a:p>
        </p:txBody>
      </p:sp>
      <p:sp>
        <p:nvSpPr>
          <p:cNvPr id="600203" name="Text Box 139"/>
          <p:cNvSpPr txBox="1">
            <a:spLocks noChangeArrowheads="1"/>
          </p:cNvSpPr>
          <p:nvPr/>
        </p:nvSpPr>
        <p:spPr bwMode="auto">
          <a:xfrm>
            <a:off x="712788" y="2498725"/>
            <a:ext cx="7634287" cy="1592263"/>
          </a:xfrm>
          <a:prstGeom prst="rect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64795" tIns="32399" rIns="64795" bIns="32399">
            <a:spAutoFit/>
          </a:bodyPr>
          <a:lstStyle/>
          <a:p>
            <a:pPr algn="ctr" defTabSz="1279525">
              <a:defRPr/>
            </a:pPr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Оконечные устройства оповещения </a:t>
            </a:r>
            <a:r>
              <a:rPr lang="ru-RU" sz="2800" b="1" u="sng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отсутствуют</a:t>
            </a:r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 Оповещение осуществляется по средствам массовой информации, телефонам, с использованием громкоговорителей и посыльных</a:t>
            </a:r>
            <a:r>
              <a:rPr lang="ru-RU" sz="15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</a:t>
            </a:r>
            <a:endParaRPr lang="ru-RU"/>
          </a:p>
        </p:txBody>
      </p:sp>
      <p:grpSp>
        <p:nvGrpSpPr>
          <p:cNvPr id="84108" name="Group 149"/>
          <p:cNvGrpSpPr>
            <a:grpSpLocks/>
          </p:cNvGrpSpPr>
          <p:nvPr/>
        </p:nvGrpSpPr>
        <p:grpSpPr bwMode="auto">
          <a:xfrm>
            <a:off x="184150" y="7969250"/>
            <a:ext cx="4344988" cy="1411288"/>
            <a:chOff x="0" y="3430"/>
            <a:chExt cx="2737" cy="890"/>
          </a:xfrm>
        </p:grpSpPr>
        <p:sp>
          <p:nvSpPr>
            <p:cNvPr id="84110" name="Rectangle 212"/>
            <p:cNvSpPr>
              <a:spLocks noChangeArrowheads="1"/>
            </p:cNvSpPr>
            <p:nvPr/>
          </p:nvSpPr>
          <p:spPr bwMode="auto">
            <a:xfrm>
              <a:off x="0" y="3430"/>
              <a:ext cx="2712" cy="89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350" tIns="45675" rIns="91350" bIns="45675" anchor="ctr"/>
            <a:lstStyle/>
            <a:p>
              <a:pPr algn="ctr" defTabSz="1279525"/>
              <a:endParaRPr lang="ru-RU"/>
            </a:p>
          </p:txBody>
        </p:sp>
        <p:sp>
          <p:nvSpPr>
            <p:cNvPr id="84111" name="Rectangle 213"/>
            <p:cNvSpPr>
              <a:spLocks noChangeArrowheads="1"/>
            </p:cNvSpPr>
            <p:nvPr/>
          </p:nvSpPr>
          <p:spPr bwMode="auto">
            <a:xfrm>
              <a:off x="213" y="3853"/>
              <a:ext cx="792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1279525"/>
              <a:r>
                <a:rPr lang="en-US" sz="600">
                  <a:solidFill>
                    <a:srgbClr val="000000"/>
                  </a:solidFill>
                  <a:latin typeface="Times New Roman" pitchFamily="18" charset="0"/>
                </a:rPr>
                <a:t> - </a:t>
              </a:r>
              <a:r>
                <a:rPr lang="ru-RU" sz="600">
                  <a:solidFill>
                    <a:srgbClr val="000000"/>
                  </a:solidFill>
                  <a:latin typeface="Times New Roman" pitchFamily="18" charset="0"/>
                </a:rPr>
                <a:t>открытый телефонный </a:t>
              </a:r>
              <a:endParaRPr lang="ru-RU"/>
            </a:p>
          </p:txBody>
        </p:sp>
        <p:sp>
          <p:nvSpPr>
            <p:cNvPr id="84112" name="Rectangle 215"/>
            <p:cNvSpPr>
              <a:spLocks noChangeArrowheads="1"/>
            </p:cNvSpPr>
            <p:nvPr/>
          </p:nvSpPr>
          <p:spPr bwMode="auto">
            <a:xfrm>
              <a:off x="334" y="4032"/>
              <a:ext cx="82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1279525"/>
              <a:r>
                <a:rPr lang="ru-RU" sz="600">
                  <a:solidFill>
                    <a:srgbClr val="000000"/>
                  </a:solidFill>
                  <a:latin typeface="Times New Roman" pitchFamily="18" charset="0"/>
                </a:rPr>
                <a:t>Электросирены: 1 включена в АСЦО, 2 не включена в АСЦО</a:t>
              </a:r>
              <a:endParaRPr lang="ru-RU"/>
            </a:p>
          </p:txBody>
        </p:sp>
        <p:sp>
          <p:nvSpPr>
            <p:cNvPr id="84113" name="Rectangle 216"/>
            <p:cNvSpPr>
              <a:spLocks noChangeArrowheads="1"/>
            </p:cNvSpPr>
            <p:nvPr/>
          </p:nvSpPr>
          <p:spPr bwMode="auto">
            <a:xfrm>
              <a:off x="897" y="3499"/>
              <a:ext cx="800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1279525"/>
              <a:r>
                <a:rPr lang="ru-RU" sz="700" b="1">
                  <a:solidFill>
                    <a:srgbClr val="000000"/>
                  </a:solidFill>
                  <a:latin typeface="Times New Roman" pitchFamily="18" charset="0"/>
                </a:rPr>
                <a:t>УСЛОВНЫЕ ОБОЗНАЧЕНИЯ</a:t>
              </a:r>
              <a:endParaRPr lang="ru-RU"/>
            </a:p>
          </p:txBody>
        </p:sp>
        <p:sp>
          <p:nvSpPr>
            <p:cNvPr id="84114" name="Text Box 224"/>
            <p:cNvSpPr txBox="1">
              <a:spLocks noChangeArrowheads="1"/>
            </p:cNvSpPr>
            <p:nvPr/>
          </p:nvSpPr>
          <p:spPr bwMode="auto">
            <a:xfrm>
              <a:off x="1375" y="3889"/>
              <a:ext cx="495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8468" tIns="24234" rIns="48468" bIns="24234">
              <a:spAutoFit/>
            </a:bodyPr>
            <a:lstStyle/>
            <a:p>
              <a:pPr defTabSz="1279525"/>
              <a:r>
                <a:rPr lang="ru-RU" sz="600">
                  <a:latin typeface="Times New Roman" pitchFamily="18" charset="0"/>
                </a:rPr>
                <a:t>- радиовещание</a:t>
              </a:r>
              <a:endParaRPr lang="ru-RU"/>
            </a:p>
          </p:txBody>
        </p:sp>
        <p:sp>
          <p:nvSpPr>
            <p:cNvPr id="84115" name="Text Box 225"/>
            <p:cNvSpPr txBox="1">
              <a:spLocks noChangeArrowheads="1"/>
            </p:cNvSpPr>
            <p:nvPr/>
          </p:nvSpPr>
          <p:spPr bwMode="auto">
            <a:xfrm>
              <a:off x="2030" y="3896"/>
              <a:ext cx="707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8468" tIns="24234" rIns="48468" bIns="24234">
              <a:spAutoFit/>
            </a:bodyPr>
            <a:lstStyle/>
            <a:p>
              <a:pPr defTabSz="1279525"/>
              <a:r>
                <a:rPr lang="ru-RU" sz="600">
                  <a:latin typeface="Times New Roman" pitchFamily="18" charset="0"/>
                </a:rPr>
                <a:t>- телевизионное вещание</a:t>
              </a:r>
              <a:endParaRPr lang="ru-RU"/>
            </a:p>
          </p:txBody>
        </p:sp>
        <p:grpSp>
          <p:nvGrpSpPr>
            <p:cNvPr id="84116" name="Group 226"/>
            <p:cNvGrpSpPr>
              <a:grpSpLocks/>
            </p:cNvGrpSpPr>
            <p:nvPr/>
          </p:nvGrpSpPr>
          <p:grpSpPr bwMode="auto">
            <a:xfrm>
              <a:off x="1892" y="3802"/>
              <a:ext cx="139" cy="207"/>
              <a:chOff x="3649" y="2023"/>
              <a:chExt cx="242" cy="242"/>
            </a:xfrm>
          </p:grpSpPr>
          <p:sp>
            <p:nvSpPr>
              <p:cNvPr id="84158" name="AutoShape 227"/>
              <p:cNvSpPr>
                <a:spLocks noChangeAspect="1" noChangeArrowheads="1"/>
              </p:cNvSpPr>
              <p:nvPr/>
            </p:nvSpPr>
            <p:spPr bwMode="auto">
              <a:xfrm>
                <a:off x="3649" y="2096"/>
                <a:ext cx="232" cy="169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57435" tIns="28718" rIns="57435" bIns="28718"/>
              <a:lstStyle/>
              <a:p>
                <a:pPr defTabSz="1279525"/>
                <a:endParaRPr lang="ru-RU"/>
              </a:p>
            </p:txBody>
          </p:sp>
          <p:grpSp>
            <p:nvGrpSpPr>
              <p:cNvPr id="84159" name="Group 228"/>
              <p:cNvGrpSpPr>
                <a:grpSpLocks/>
              </p:cNvGrpSpPr>
              <p:nvPr/>
            </p:nvGrpSpPr>
            <p:grpSpPr bwMode="auto">
              <a:xfrm>
                <a:off x="3675" y="2023"/>
                <a:ext cx="216" cy="204"/>
                <a:chOff x="3675" y="2023"/>
                <a:chExt cx="216" cy="204"/>
              </a:xfrm>
            </p:grpSpPr>
            <p:grpSp>
              <p:nvGrpSpPr>
                <p:cNvPr id="84160" name="Group 229"/>
                <p:cNvGrpSpPr>
                  <a:grpSpLocks/>
                </p:cNvGrpSpPr>
                <p:nvPr/>
              </p:nvGrpSpPr>
              <p:grpSpPr bwMode="auto">
                <a:xfrm>
                  <a:off x="3758" y="2023"/>
                  <a:ext cx="133" cy="80"/>
                  <a:chOff x="1918" y="2160"/>
                  <a:chExt cx="419" cy="283"/>
                </a:xfrm>
              </p:grpSpPr>
              <p:sp>
                <p:nvSpPr>
                  <p:cNvPr id="84162" name="Line 23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18" y="2160"/>
                    <a:ext cx="140" cy="283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4163" name="Line 231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2058" y="2160"/>
                    <a:ext cx="141" cy="283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4164" name="Line 23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196" y="2160"/>
                    <a:ext cx="141" cy="283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 type="triangle" w="sm" len="sm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84161" name="Text Box 233"/>
                <p:cNvSpPr txBox="1">
                  <a:spLocks noChangeArrowheads="1"/>
                </p:cNvSpPr>
                <p:nvPr/>
              </p:nvSpPr>
              <p:spPr bwMode="auto">
                <a:xfrm>
                  <a:off x="3675" y="2183"/>
                  <a:ext cx="180" cy="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pPr algn="ctr" defTabSz="1279525"/>
                  <a:r>
                    <a:rPr lang="ru-RU" sz="400" b="1"/>
                    <a:t>ТВ</a:t>
                  </a:r>
                  <a:endParaRPr lang="ru-RU"/>
                </a:p>
              </p:txBody>
            </p:sp>
          </p:grpSp>
        </p:grpSp>
        <p:grpSp>
          <p:nvGrpSpPr>
            <p:cNvPr id="84117" name="Group 234"/>
            <p:cNvGrpSpPr>
              <a:grpSpLocks/>
            </p:cNvGrpSpPr>
            <p:nvPr/>
          </p:nvGrpSpPr>
          <p:grpSpPr bwMode="auto">
            <a:xfrm>
              <a:off x="1235" y="3793"/>
              <a:ext cx="140" cy="207"/>
              <a:chOff x="3649" y="2023"/>
              <a:chExt cx="242" cy="242"/>
            </a:xfrm>
          </p:grpSpPr>
          <p:sp>
            <p:nvSpPr>
              <p:cNvPr id="84151" name="AutoShape 235"/>
              <p:cNvSpPr>
                <a:spLocks noChangeAspect="1" noChangeArrowheads="1"/>
              </p:cNvSpPr>
              <p:nvPr/>
            </p:nvSpPr>
            <p:spPr bwMode="auto">
              <a:xfrm>
                <a:off x="3649" y="2096"/>
                <a:ext cx="232" cy="169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57435" tIns="28718" rIns="57435" bIns="28718"/>
              <a:lstStyle/>
              <a:p>
                <a:pPr defTabSz="1279525"/>
                <a:endParaRPr lang="ru-RU"/>
              </a:p>
            </p:txBody>
          </p:sp>
          <p:grpSp>
            <p:nvGrpSpPr>
              <p:cNvPr id="84152" name="Group 236"/>
              <p:cNvGrpSpPr>
                <a:grpSpLocks/>
              </p:cNvGrpSpPr>
              <p:nvPr/>
            </p:nvGrpSpPr>
            <p:grpSpPr bwMode="auto">
              <a:xfrm>
                <a:off x="3675" y="2023"/>
                <a:ext cx="216" cy="205"/>
                <a:chOff x="3675" y="2023"/>
                <a:chExt cx="216" cy="205"/>
              </a:xfrm>
            </p:grpSpPr>
            <p:grpSp>
              <p:nvGrpSpPr>
                <p:cNvPr id="84153" name="Group 237"/>
                <p:cNvGrpSpPr>
                  <a:grpSpLocks/>
                </p:cNvGrpSpPr>
                <p:nvPr/>
              </p:nvGrpSpPr>
              <p:grpSpPr bwMode="auto">
                <a:xfrm>
                  <a:off x="3758" y="2023"/>
                  <a:ext cx="133" cy="80"/>
                  <a:chOff x="1918" y="2160"/>
                  <a:chExt cx="419" cy="283"/>
                </a:xfrm>
              </p:grpSpPr>
              <p:sp>
                <p:nvSpPr>
                  <p:cNvPr id="84155" name="Line 23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18" y="2160"/>
                    <a:ext cx="140" cy="283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4156" name="Line 239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2058" y="2160"/>
                    <a:ext cx="141" cy="283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4157" name="Line 24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196" y="2160"/>
                    <a:ext cx="141" cy="283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 type="triangle" w="sm" len="sm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84154" name="Text Box 241"/>
                <p:cNvSpPr txBox="1">
                  <a:spLocks noChangeArrowheads="1"/>
                </p:cNvSpPr>
                <p:nvPr/>
              </p:nvSpPr>
              <p:spPr bwMode="auto">
                <a:xfrm>
                  <a:off x="3675" y="2184"/>
                  <a:ext cx="180" cy="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pPr algn="ctr" defTabSz="1279525"/>
                  <a:r>
                    <a:rPr lang="ru-RU" sz="400" b="1"/>
                    <a:t>РВ</a:t>
                  </a:r>
                  <a:endParaRPr lang="ru-RU"/>
                </a:p>
              </p:txBody>
            </p:sp>
          </p:grpSp>
        </p:grpSp>
        <p:grpSp>
          <p:nvGrpSpPr>
            <p:cNvPr id="84118" name="Группа 215"/>
            <p:cNvGrpSpPr>
              <a:grpSpLocks/>
            </p:cNvGrpSpPr>
            <p:nvPr/>
          </p:nvGrpSpPr>
          <p:grpSpPr bwMode="auto">
            <a:xfrm>
              <a:off x="59" y="3838"/>
              <a:ext cx="133" cy="91"/>
              <a:chOff x="5089919" y="3210384"/>
              <a:chExt cx="211366" cy="144000"/>
            </a:xfrm>
          </p:grpSpPr>
          <p:sp>
            <p:nvSpPr>
              <p:cNvPr id="84149" name="Line 164"/>
              <p:cNvSpPr>
                <a:spLocks noChangeShapeType="1"/>
              </p:cNvSpPr>
              <p:nvPr/>
            </p:nvSpPr>
            <p:spPr bwMode="auto">
              <a:xfrm rot="5400000" flipH="1">
                <a:off x="5123682" y="3246970"/>
                <a:ext cx="0" cy="6752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150" name="Дуга 217"/>
              <p:cNvSpPr>
                <a:spLocks noChangeArrowheads="1"/>
              </p:cNvSpPr>
              <p:nvPr/>
            </p:nvSpPr>
            <p:spPr bwMode="auto">
              <a:xfrm flipH="1">
                <a:off x="5158255" y="3210384"/>
                <a:ext cx="143030" cy="144000"/>
              </a:xfrm>
              <a:custGeom>
                <a:avLst/>
                <a:gdLst>
                  <a:gd name="T0" fmla="*/ 71515 w 143030"/>
                  <a:gd name="T1" fmla="*/ 0 h 144000"/>
                  <a:gd name="T2" fmla="*/ 71515 w 143030"/>
                  <a:gd name="T3" fmla="*/ 72000 h 144000"/>
                  <a:gd name="T4" fmla="*/ 72140 w 143030"/>
                  <a:gd name="T5" fmla="*/ 143997 h 144000"/>
                  <a:gd name="T6" fmla="*/ 11796480 60000 65536"/>
                  <a:gd name="T7" fmla="*/ 11796480 60000 65536"/>
                  <a:gd name="T8" fmla="*/ 11796480 60000 65536"/>
                  <a:gd name="T9" fmla="*/ 71515 w 143030"/>
                  <a:gd name="T10" fmla="*/ 0 h 144000"/>
                  <a:gd name="T11" fmla="*/ 143030 w 143030"/>
                  <a:gd name="T12" fmla="*/ 143997 h 1440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3030" h="144000" stroke="0">
                    <a:moveTo>
                      <a:pt x="71515" y="0"/>
                    </a:moveTo>
                    <a:lnTo>
                      <a:pt x="71514" y="0"/>
                    </a:lnTo>
                    <a:cubicBezTo>
                      <a:pt x="111011" y="0"/>
                      <a:pt x="143030" y="32235"/>
                      <a:pt x="143030" y="72000"/>
                    </a:cubicBezTo>
                    <a:cubicBezTo>
                      <a:pt x="143030" y="111518"/>
                      <a:pt x="111391" y="143651"/>
                      <a:pt x="72140" y="143997"/>
                    </a:cubicBezTo>
                    <a:lnTo>
                      <a:pt x="71515" y="72000"/>
                    </a:lnTo>
                    <a:close/>
                  </a:path>
                  <a:path w="143030" h="144000" fill="none">
                    <a:moveTo>
                      <a:pt x="71515" y="0"/>
                    </a:moveTo>
                    <a:lnTo>
                      <a:pt x="71514" y="0"/>
                    </a:lnTo>
                    <a:cubicBezTo>
                      <a:pt x="111011" y="0"/>
                      <a:pt x="143030" y="32235"/>
                      <a:pt x="143030" y="72000"/>
                    </a:cubicBezTo>
                    <a:cubicBezTo>
                      <a:pt x="143030" y="111518"/>
                      <a:pt x="111391" y="143651"/>
                      <a:pt x="72140" y="143997"/>
                    </a:cubicBezTo>
                  </a:path>
                </a:pathLst>
              </a:custGeom>
              <a:no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91350" tIns="45675" rIns="91350" bIns="45675" anchor="ctr"/>
              <a:lstStyle/>
              <a:p>
                <a:endParaRPr lang="ru-RU"/>
              </a:p>
            </p:txBody>
          </p:sp>
        </p:grpSp>
        <p:grpSp>
          <p:nvGrpSpPr>
            <p:cNvPr id="84119" name="Group 428"/>
            <p:cNvGrpSpPr>
              <a:grpSpLocks/>
            </p:cNvGrpSpPr>
            <p:nvPr/>
          </p:nvGrpSpPr>
          <p:grpSpPr bwMode="auto">
            <a:xfrm>
              <a:off x="81" y="3959"/>
              <a:ext cx="90" cy="136"/>
              <a:chOff x="1079" y="3294"/>
              <a:chExt cx="128" cy="136"/>
            </a:xfrm>
          </p:grpSpPr>
          <p:grpSp>
            <p:nvGrpSpPr>
              <p:cNvPr id="84145" name="Group 429"/>
              <p:cNvGrpSpPr>
                <a:grpSpLocks/>
              </p:cNvGrpSpPr>
              <p:nvPr/>
            </p:nvGrpSpPr>
            <p:grpSpPr bwMode="auto">
              <a:xfrm>
                <a:off x="1084" y="3319"/>
                <a:ext cx="123" cy="111"/>
                <a:chOff x="378" y="3633"/>
                <a:chExt cx="123" cy="111"/>
              </a:xfrm>
            </p:grpSpPr>
            <p:sp>
              <p:nvSpPr>
                <p:cNvPr id="84147" name="Rectangle 341"/>
                <p:cNvSpPr>
                  <a:spLocks noChangeArrowheads="1"/>
                </p:cNvSpPr>
                <p:nvPr/>
              </p:nvSpPr>
              <p:spPr bwMode="auto">
                <a:xfrm>
                  <a:off x="378" y="3633"/>
                  <a:ext cx="123" cy="21"/>
                </a:xfrm>
                <a:prstGeom prst="rect">
                  <a:avLst/>
                </a:prstGeom>
                <a:noFill/>
                <a:ln w="254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127796" tIns="63906" rIns="127796" bIns="63906"/>
                <a:lstStyle/>
                <a:p>
                  <a:pPr defTabSz="1279525"/>
                  <a:endParaRPr lang="ru-RU"/>
                </a:p>
              </p:txBody>
            </p:sp>
            <p:sp>
              <p:nvSpPr>
                <p:cNvPr id="84148" name="AutoShape 342"/>
                <p:cNvSpPr>
                  <a:spLocks noChangeArrowheads="1"/>
                </p:cNvSpPr>
                <p:nvPr/>
              </p:nvSpPr>
              <p:spPr bwMode="auto">
                <a:xfrm>
                  <a:off x="405" y="3660"/>
                  <a:ext cx="40" cy="84"/>
                </a:xfrm>
                <a:prstGeom prst="triangle">
                  <a:avLst>
                    <a:gd name="adj" fmla="val 50000"/>
                  </a:avLst>
                </a:prstGeom>
                <a:noFill/>
                <a:ln w="254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127796" tIns="63906" rIns="127796" bIns="63906"/>
                <a:lstStyle/>
                <a:p>
                  <a:pPr defTabSz="1279525"/>
                  <a:endParaRPr lang="ru-RU"/>
                </a:p>
              </p:txBody>
            </p:sp>
          </p:grpSp>
          <p:sp>
            <p:nvSpPr>
              <p:cNvPr id="84146" name="Freeform 343"/>
              <p:cNvSpPr>
                <a:spLocks/>
              </p:cNvSpPr>
              <p:nvPr/>
            </p:nvSpPr>
            <p:spPr bwMode="auto">
              <a:xfrm>
                <a:off x="1079" y="3294"/>
                <a:ext cx="121" cy="16"/>
              </a:xfrm>
              <a:custGeom>
                <a:avLst/>
                <a:gdLst>
                  <a:gd name="T0" fmla="*/ 0 w 525"/>
                  <a:gd name="T1" fmla="*/ 0 h 153"/>
                  <a:gd name="T2" fmla="*/ 0 w 525"/>
                  <a:gd name="T3" fmla="*/ 0 h 153"/>
                  <a:gd name="T4" fmla="*/ 0 w 525"/>
                  <a:gd name="T5" fmla="*/ 0 h 153"/>
                  <a:gd name="T6" fmla="*/ 0 w 525"/>
                  <a:gd name="T7" fmla="*/ 0 h 15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25"/>
                  <a:gd name="T13" fmla="*/ 0 h 153"/>
                  <a:gd name="T14" fmla="*/ 525 w 525"/>
                  <a:gd name="T15" fmla="*/ 153 h 15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25" h="153">
                    <a:moveTo>
                      <a:pt x="0" y="136"/>
                    </a:moveTo>
                    <a:cubicBezTo>
                      <a:pt x="78" y="19"/>
                      <a:pt x="140" y="22"/>
                      <a:pt x="271" y="0"/>
                    </a:cubicBezTo>
                    <a:cubicBezTo>
                      <a:pt x="316" y="6"/>
                      <a:pt x="363" y="1"/>
                      <a:pt x="406" y="17"/>
                    </a:cubicBezTo>
                    <a:cubicBezTo>
                      <a:pt x="452" y="34"/>
                      <a:pt x="490" y="118"/>
                      <a:pt x="525" y="153"/>
                    </a:cubicBezTo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127796" tIns="63906" rIns="127796" bIns="63906"/>
              <a:lstStyle/>
              <a:p>
                <a:endParaRPr lang="ru-RU"/>
              </a:p>
            </p:txBody>
          </p:sp>
        </p:grpSp>
        <p:grpSp>
          <p:nvGrpSpPr>
            <p:cNvPr id="84120" name="Group 433"/>
            <p:cNvGrpSpPr>
              <a:grpSpLocks/>
            </p:cNvGrpSpPr>
            <p:nvPr/>
          </p:nvGrpSpPr>
          <p:grpSpPr bwMode="auto">
            <a:xfrm>
              <a:off x="221" y="3984"/>
              <a:ext cx="86" cy="111"/>
              <a:chOff x="378" y="3633"/>
              <a:chExt cx="123" cy="111"/>
            </a:xfrm>
          </p:grpSpPr>
          <p:sp>
            <p:nvSpPr>
              <p:cNvPr id="84143" name="Rectangle 341"/>
              <p:cNvSpPr>
                <a:spLocks noChangeArrowheads="1"/>
              </p:cNvSpPr>
              <p:nvPr/>
            </p:nvSpPr>
            <p:spPr bwMode="auto">
              <a:xfrm>
                <a:off x="378" y="3633"/>
                <a:ext cx="123" cy="21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127796" tIns="63906" rIns="127796" bIns="63906"/>
              <a:lstStyle/>
              <a:p>
                <a:pPr defTabSz="1279525"/>
                <a:endParaRPr lang="ru-RU"/>
              </a:p>
            </p:txBody>
          </p:sp>
          <p:sp>
            <p:nvSpPr>
              <p:cNvPr id="84144" name="AutoShape 342"/>
              <p:cNvSpPr>
                <a:spLocks noChangeArrowheads="1"/>
              </p:cNvSpPr>
              <p:nvPr/>
            </p:nvSpPr>
            <p:spPr bwMode="auto">
              <a:xfrm>
                <a:off x="405" y="3660"/>
                <a:ext cx="40" cy="84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127796" tIns="63906" rIns="127796" bIns="63906"/>
              <a:lstStyle/>
              <a:p>
                <a:pPr defTabSz="1279525"/>
                <a:endParaRPr lang="ru-RU"/>
              </a:p>
            </p:txBody>
          </p:sp>
        </p:grpSp>
        <p:sp>
          <p:nvSpPr>
            <p:cNvPr id="84121" name="Freeform 343"/>
            <p:cNvSpPr>
              <a:spLocks/>
            </p:cNvSpPr>
            <p:nvPr/>
          </p:nvSpPr>
          <p:spPr bwMode="auto">
            <a:xfrm>
              <a:off x="217" y="3959"/>
              <a:ext cx="85" cy="16"/>
            </a:xfrm>
            <a:custGeom>
              <a:avLst/>
              <a:gdLst>
                <a:gd name="T0" fmla="*/ 0 w 525"/>
                <a:gd name="T1" fmla="*/ 0 h 153"/>
                <a:gd name="T2" fmla="*/ 0 w 525"/>
                <a:gd name="T3" fmla="*/ 0 h 153"/>
                <a:gd name="T4" fmla="*/ 0 w 525"/>
                <a:gd name="T5" fmla="*/ 0 h 153"/>
                <a:gd name="T6" fmla="*/ 0 w 525"/>
                <a:gd name="T7" fmla="*/ 0 h 1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25"/>
                <a:gd name="T13" fmla="*/ 0 h 153"/>
                <a:gd name="T14" fmla="*/ 525 w 525"/>
                <a:gd name="T15" fmla="*/ 153 h 1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25" h="153">
                  <a:moveTo>
                    <a:pt x="0" y="136"/>
                  </a:moveTo>
                  <a:cubicBezTo>
                    <a:pt x="78" y="19"/>
                    <a:pt x="140" y="22"/>
                    <a:pt x="271" y="0"/>
                  </a:cubicBezTo>
                  <a:cubicBezTo>
                    <a:pt x="316" y="6"/>
                    <a:pt x="363" y="1"/>
                    <a:pt x="406" y="17"/>
                  </a:cubicBezTo>
                  <a:cubicBezTo>
                    <a:pt x="452" y="34"/>
                    <a:pt x="490" y="118"/>
                    <a:pt x="525" y="153"/>
                  </a:cubicBezTo>
                </a:path>
              </a:pathLst>
            </a:cu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127796" tIns="63906" rIns="127796" bIns="63906"/>
            <a:lstStyle/>
            <a:p>
              <a:endParaRPr lang="ru-RU"/>
            </a:p>
          </p:txBody>
        </p:sp>
        <p:sp>
          <p:nvSpPr>
            <p:cNvPr id="84122" name="Oval 439"/>
            <p:cNvSpPr>
              <a:spLocks noChangeArrowheads="1"/>
            </p:cNvSpPr>
            <p:nvPr/>
          </p:nvSpPr>
          <p:spPr bwMode="auto">
            <a:xfrm>
              <a:off x="1216" y="4065"/>
              <a:ext cx="226" cy="108"/>
            </a:xfrm>
            <a:prstGeom prst="ellipse">
              <a:avLst/>
            </a:prstGeom>
            <a:solidFill>
              <a:srgbClr val="FFFF99">
                <a:alpha val="21960"/>
              </a:srgbClr>
            </a:solidFill>
            <a:ln w="127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lIns="91350" tIns="45675" rIns="91350" bIns="45675" anchor="ctr"/>
            <a:lstStyle/>
            <a:p>
              <a:pPr algn="ctr" defTabSz="1279525"/>
              <a:endParaRPr lang="ru-RU"/>
            </a:p>
          </p:txBody>
        </p:sp>
        <p:sp>
          <p:nvSpPr>
            <p:cNvPr id="84123" name="Text Box 224"/>
            <p:cNvSpPr txBox="1">
              <a:spLocks noChangeArrowheads="1"/>
            </p:cNvSpPr>
            <p:nvPr/>
          </p:nvSpPr>
          <p:spPr bwMode="auto">
            <a:xfrm>
              <a:off x="1487" y="4065"/>
              <a:ext cx="1043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8468" tIns="24234" rIns="48468" bIns="24234">
              <a:spAutoFit/>
            </a:bodyPr>
            <a:lstStyle/>
            <a:p>
              <a:pPr defTabSz="1279525"/>
              <a:r>
                <a:rPr lang="ru-RU" sz="600">
                  <a:latin typeface="Times New Roman" pitchFamily="18" charset="0"/>
                </a:rPr>
                <a:t>- Зона оповещения населения с использованием подвижных средств ГГС</a:t>
              </a:r>
              <a:endParaRPr lang="ru-RU"/>
            </a:p>
          </p:txBody>
        </p:sp>
        <p:grpSp>
          <p:nvGrpSpPr>
            <p:cNvPr id="84124" name="Group 441"/>
            <p:cNvGrpSpPr>
              <a:grpSpLocks/>
            </p:cNvGrpSpPr>
            <p:nvPr/>
          </p:nvGrpSpPr>
          <p:grpSpPr bwMode="auto">
            <a:xfrm>
              <a:off x="81" y="4110"/>
              <a:ext cx="200" cy="162"/>
              <a:chOff x="1014" y="2750"/>
              <a:chExt cx="200" cy="162"/>
            </a:xfrm>
          </p:grpSpPr>
          <p:sp>
            <p:nvSpPr>
              <p:cNvPr id="84141" name="Freeform 345"/>
              <p:cNvSpPr>
                <a:spLocks/>
              </p:cNvSpPr>
              <p:nvPr/>
            </p:nvSpPr>
            <p:spPr bwMode="auto">
              <a:xfrm>
                <a:off x="1021" y="2840"/>
                <a:ext cx="193" cy="72"/>
              </a:xfrm>
              <a:custGeom>
                <a:avLst/>
                <a:gdLst>
                  <a:gd name="T0" fmla="*/ 0 w 720"/>
                  <a:gd name="T1" fmla="*/ 0 h 360"/>
                  <a:gd name="T2" fmla="*/ 0 w 720"/>
                  <a:gd name="T3" fmla="*/ 0 h 360"/>
                  <a:gd name="T4" fmla="*/ 0 w 720"/>
                  <a:gd name="T5" fmla="*/ 0 h 360"/>
                  <a:gd name="T6" fmla="*/ 0 w 720"/>
                  <a:gd name="T7" fmla="*/ 0 h 360"/>
                  <a:gd name="T8" fmla="*/ 0 w 720"/>
                  <a:gd name="T9" fmla="*/ 0 h 360"/>
                  <a:gd name="T10" fmla="*/ 0 w 720"/>
                  <a:gd name="T11" fmla="*/ 0 h 360"/>
                  <a:gd name="T12" fmla="*/ 0 w 720"/>
                  <a:gd name="T13" fmla="*/ 0 h 3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20"/>
                  <a:gd name="T22" fmla="*/ 0 h 360"/>
                  <a:gd name="T23" fmla="*/ 720 w 720"/>
                  <a:gd name="T24" fmla="*/ 360 h 3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20" h="360">
                    <a:moveTo>
                      <a:pt x="0" y="0"/>
                    </a:moveTo>
                    <a:lnTo>
                      <a:pt x="0" y="360"/>
                    </a:lnTo>
                    <a:lnTo>
                      <a:pt x="720" y="360"/>
                    </a:lnTo>
                    <a:lnTo>
                      <a:pt x="720" y="180"/>
                    </a:lnTo>
                    <a:lnTo>
                      <a:pt x="360" y="180"/>
                    </a:lnTo>
                    <a:lnTo>
                      <a:pt x="36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127796" tIns="63906" rIns="127796" bIns="63906"/>
              <a:lstStyle/>
              <a:p>
                <a:endParaRPr lang="ru-RU"/>
              </a:p>
            </p:txBody>
          </p:sp>
          <p:sp>
            <p:nvSpPr>
              <p:cNvPr id="84142" name="Freeform 346"/>
              <p:cNvSpPr>
                <a:spLocks/>
              </p:cNvSpPr>
              <p:nvPr/>
            </p:nvSpPr>
            <p:spPr bwMode="auto">
              <a:xfrm>
                <a:off x="1014" y="2750"/>
                <a:ext cx="105" cy="117"/>
              </a:xfrm>
              <a:custGeom>
                <a:avLst/>
                <a:gdLst>
                  <a:gd name="T0" fmla="*/ 0 w 360"/>
                  <a:gd name="T1" fmla="*/ 0 h 360"/>
                  <a:gd name="T2" fmla="*/ 0 w 360"/>
                  <a:gd name="T3" fmla="*/ 0 h 360"/>
                  <a:gd name="T4" fmla="*/ 0 w 360"/>
                  <a:gd name="T5" fmla="*/ 0 h 360"/>
                  <a:gd name="T6" fmla="*/ 0 w 360"/>
                  <a:gd name="T7" fmla="*/ 0 h 360"/>
                  <a:gd name="T8" fmla="*/ 0 w 360"/>
                  <a:gd name="T9" fmla="*/ 0 h 360"/>
                  <a:gd name="T10" fmla="*/ 0 w 360"/>
                  <a:gd name="T11" fmla="*/ 0 h 3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60"/>
                  <a:gd name="T19" fmla="*/ 0 h 360"/>
                  <a:gd name="T20" fmla="*/ 360 w 360"/>
                  <a:gd name="T21" fmla="*/ 360 h 36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60" h="360">
                    <a:moveTo>
                      <a:pt x="0" y="360"/>
                    </a:moveTo>
                    <a:lnTo>
                      <a:pt x="0" y="180"/>
                    </a:lnTo>
                    <a:lnTo>
                      <a:pt x="180" y="180"/>
                    </a:lnTo>
                    <a:lnTo>
                      <a:pt x="360" y="0"/>
                    </a:lnTo>
                    <a:lnTo>
                      <a:pt x="360" y="360"/>
                    </a:lnTo>
                    <a:lnTo>
                      <a:pt x="180" y="18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127796" tIns="63906" rIns="127796" bIns="63906"/>
              <a:lstStyle/>
              <a:p>
                <a:endParaRPr lang="ru-RU"/>
              </a:p>
            </p:txBody>
          </p:sp>
        </p:grpSp>
        <p:sp>
          <p:nvSpPr>
            <p:cNvPr id="84125" name="Text Box 224"/>
            <p:cNvSpPr txBox="1">
              <a:spLocks noChangeArrowheads="1"/>
            </p:cNvSpPr>
            <p:nvPr/>
          </p:nvSpPr>
          <p:spPr bwMode="auto">
            <a:xfrm>
              <a:off x="308" y="4169"/>
              <a:ext cx="589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8468" tIns="24234" rIns="48468" bIns="24234">
              <a:spAutoFit/>
            </a:bodyPr>
            <a:lstStyle/>
            <a:p>
              <a:pPr defTabSz="1279525"/>
              <a:r>
                <a:rPr lang="ru-RU" sz="600">
                  <a:latin typeface="Times New Roman" pitchFamily="18" charset="0"/>
                </a:rPr>
                <a:t>подвижные средств ГГС</a:t>
              </a:r>
              <a:endParaRPr lang="ru-RU"/>
            </a:p>
          </p:txBody>
        </p:sp>
        <p:grpSp>
          <p:nvGrpSpPr>
            <p:cNvPr id="84126" name="Group 90"/>
            <p:cNvGrpSpPr>
              <a:grpSpLocks/>
            </p:cNvGrpSpPr>
            <p:nvPr/>
          </p:nvGrpSpPr>
          <p:grpSpPr bwMode="auto">
            <a:xfrm>
              <a:off x="81" y="3702"/>
              <a:ext cx="112" cy="103"/>
              <a:chOff x="4032" y="3192"/>
              <a:chExt cx="96" cy="143"/>
            </a:xfrm>
          </p:grpSpPr>
          <p:sp>
            <p:nvSpPr>
              <p:cNvPr id="84139" name="Rectangle 91"/>
              <p:cNvSpPr>
                <a:spLocks noChangeArrowheads="1"/>
              </p:cNvSpPr>
              <p:nvPr/>
            </p:nvSpPr>
            <p:spPr bwMode="auto">
              <a:xfrm>
                <a:off x="4032" y="3192"/>
                <a:ext cx="96" cy="96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rgbClr val="993300"/>
                </a:solidFill>
                <a:miter lim="800000"/>
                <a:headEnd/>
                <a:tailEnd/>
              </a:ln>
            </p:spPr>
            <p:txBody>
              <a:bodyPr wrap="none" lIns="91350" tIns="45675" rIns="91350" bIns="45675" anchor="ctr"/>
              <a:lstStyle/>
              <a:p>
                <a:pPr algn="ctr" defTabSz="1279525"/>
                <a:endParaRPr lang="ru-RU"/>
              </a:p>
            </p:txBody>
          </p:sp>
          <p:sp>
            <p:nvSpPr>
              <p:cNvPr id="84140" name="Rectangle 92"/>
              <p:cNvSpPr>
                <a:spLocks noChangeArrowheads="1"/>
              </p:cNvSpPr>
              <p:nvPr/>
            </p:nvSpPr>
            <p:spPr bwMode="auto">
              <a:xfrm>
                <a:off x="4032" y="3288"/>
                <a:ext cx="96" cy="47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rgbClr val="993300"/>
                </a:solidFill>
                <a:miter lim="800000"/>
                <a:headEnd/>
                <a:tailEnd/>
              </a:ln>
            </p:spPr>
            <p:txBody>
              <a:bodyPr wrap="none" lIns="91350" tIns="45675" rIns="91350" bIns="45675" anchor="ctr"/>
              <a:lstStyle/>
              <a:p>
                <a:pPr algn="ctr" defTabSz="1279525"/>
                <a:endParaRPr lang="ru-RU"/>
              </a:p>
            </p:txBody>
          </p:sp>
        </p:grpSp>
        <p:sp>
          <p:nvSpPr>
            <p:cNvPr id="84127" name="Rectangle 213"/>
            <p:cNvSpPr>
              <a:spLocks noChangeArrowheads="1"/>
            </p:cNvSpPr>
            <p:nvPr/>
          </p:nvSpPr>
          <p:spPr bwMode="auto">
            <a:xfrm>
              <a:off x="241" y="3745"/>
              <a:ext cx="793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1279525"/>
              <a:r>
                <a:rPr lang="en-US" sz="600">
                  <a:solidFill>
                    <a:srgbClr val="000000"/>
                  </a:solidFill>
                  <a:latin typeface="Times New Roman" pitchFamily="18" charset="0"/>
                </a:rPr>
                <a:t> - </a:t>
              </a:r>
              <a:r>
                <a:rPr lang="ru-RU" sz="600">
                  <a:solidFill>
                    <a:srgbClr val="000000"/>
                  </a:solidFill>
                  <a:latin typeface="Times New Roman" pitchFamily="18" charset="0"/>
                </a:rPr>
                <a:t>районный узел связи </a:t>
              </a:r>
              <a:endParaRPr lang="ru-RU"/>
            </a:p>
          </p:txBody>
        </p:sp>
        <p:grpSp>
          <p:nvGrpSpPr>
            <p:cNvPr id="84128" name="Group 231"/>
            <p:cNvGrpSpPr>
              <a:grpSpLocks/>
            </p:cNvGrpSpPr>
            <p:nvPr/>
          </p:nvGrpSpPr>
          <p:grpSpPr bwMode="auto">
            <a:xfrm>
              <a:off x="1170" y="3657"/>
              <a:ext cx="157" cy="90"/>
              <a:chOff x="-480" y="5061"/>
              <a:chExt cx="249" cy="144"/>
            </a:xfrm>
          </p:grpSpPr>
          <p:grpSp>
            <p:nvGrpSpPr>
              <p:cNvPr id="84135" name="Group 232"/>
              <p:cNvGrpSpPr>
                <a:grpSpLocks/>
              </p:cNvGrpSpPr>
              <p:nvPr/>
            </p:nvGrpSpPr>
            <p:grpSpPr bwMode="auto">
              <a:xfrm>
                <a:off x="-382" y="5061"/>
                <a:ext cx="151" cy="144"/>
                <a:chOff x="-342" y="3475"/>
                <a:chExt cx="142" cy="170"/>
              </a:xfrm>
            </p:grpSpPr>
            <p:sp>
              <p:nvSpPr>
                <p:cNvPr id="84137" name="AutoShape 233"/>
                <p:cNvSpPr>
                  <a:spLocks noChangeArrowheads="1"/>
                </p:cNvSpPr>
                <p:nvPr/>
              </p:nvSpPr>
              <p:spPr bwMode="auto">
                <a:xfrm rot="-5400000">
                  <a:off x="-330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1905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rot="10800000" wrap="none" lIns="91350" tIns="45675" rIns="91350" bIns="45675" anchor="ctr"/>
                <a:lstStyle/>
                <a:p>
                  <a:pPr algn="ctr" defTabSz="1279525"/>
                  <a:endParaRPr lang="ru-RU"/>
                </a:p>
              </p:txBody>
            </p:sp>
            <p:sp>
              <p:nvSpPr>
                <p:cNvPr id="84138" name="Rectangle 234"/>
                <p:cNvSpPr>
                  <a:spLocks noChangeArrowheads="1"/>
                </p:cNvSpPr>
                <p:nvPr/>
              </p:nvSpPr>
              <p:spPr bwMode="auto">
                <a:xfrm rot="5400000">
                  <a:off x="-404" y="3537"/>
                  <a:ext cx="170" cy="46"/>
                </a:xfrm>
                <a:prstGeom prst="rect">
                  <a:avLst/>
                </a:prstGeom>
                <a:noFill/>
                <a:ln w="1905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350" tIns="45675" rIns="91350" bIns="45675" anchor="ctr"/>
                <a:lstStyle/>
                <a:p>
                  <a:pPr algn="ctr" defTabSz="1279525"/>
                  <a:endParaRPr lang="ru-RU"/>
                </a:p>
              </p:txBody>
            </p:sp>
          </p:grpSp>
          <p:sp>
            <p:nvSpPr>
              <p:cNvPr id="84136" name="Line 235"/>
              <p:cNvSpPr>
                <a:spLocks noChangeShapeType="1"/>
              </p:cNvSpPr>
              <p:nvPr/>
            </p:nvSpPr>
            <p:spPr bwMode="auto">
              <a:xfrm>
                <a:off x="-480" y="5135"/>
                <a:ext cx="9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4129" name="Group 479"/>
            <p:cNvGrpSpPr>
              <a:grpSpLocks/>
            </p:cNvGrpSpPr>
            <p:nvPr/>
          </p:nvGrpSpPr>
          <p:grpSpPr bwMode="auto">
            <a:xfrm>
              <a:off x="1351" y="3657"/>
              <a:ext cx="157" cy="90"/>
              <a:chOff x="308" y="3793"/>
              <a:chExt cx="157" cy="90"/>
            </a:xfrm>
          </p:grpSpPr>
          <p:grpSp>
            <p:nvGrpSpPr>
              <p:cNvPr id="84131" name="Group 232"/>
              <p:cNvGrpSpPr>
                <a:grpSpLocks/>
              </p:cNvGrpSpPr>
              <p:nvPr/>
            </p:nvGrpSpPr>
            <p:grpSpPr bwMode="auto">
              <a:xfrm>
                <a:off x="370" y="3793"/>
                <a:ext cx="95" cy="90"/>
                <a:chOff x="-342" y="3475"/>
                <a:chExt cx="142" cy="170"/>
              </a:xfrm>
            </p:grpSpPr>
            <p:sp>
              <p:nvSpPr>
                <p:cNvPr id="84133" name="AutoShape 233"/>
                <p:cNvSpPr>
                  <a:spLocks noChangeArrowheads="1"/>
                </p:cNvSpPr>
                <p:nvPr/>
              </p:nvSpPr>
              <p:spPr bwMode="auto">
                <a:xfrm rot="-5400000">
                  <a:off x="-330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tx1"/>
                </a:solidFill>
                <a:ln w="1905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rot="10800000" wrap="none" lIns="91350" tIns="45675" rIns="91350" bIns="45675" anchor="ctr"/>
                <a:lstStyle/>
                <a:p>
                  <a:pPr algn="ctr" defTabSz="1279525"/>
                  <a:endParaRPr lang="ru-RU"/>
                </a:p>
              </p:txBody>
            </p:sp>
            <p:sp>
              <p:nvSpPr>
                <p:cNvPr id="84134" name="Rectangle 234"/>
                <p:cNvSpPr>
                  <a:spLocks noChangeArrowheads="1"/>
                </p:cNvSpPr>
                <p:nvPr/>
              </p:nvSpPr>
              <p:spPr bwMode="auto">
                <a:xfrm rot="5400000">
                  <a:off x="-404" y="3537"/>
                  <a:ext cx="170" cy="46"/>
                </a:xfrm>
                <a:prstGeom prst="rect">
                  <a:avLst/>
                </a:prstGeom>
                <a:solidFill>
                  <a:schemeClr val="tx1"/>
                </a:solidFill>
                <a:ln w="1905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350" tIns="45675" rIns="91350" bIns="45675" anchor="ctr"/>
                <a:lstStyle/>
                <a:p>
                  <a:pPr algn="ctr" defTabSz="1279525"/>
                  <a:endParaRPr lang="ru-RU"/>
                </a:p>
              </p:txBody>
            </p:sp>
          </p:grpSp>
          <p:sp>
            <p:nvSpPr>
              <p:cNvPr id="84132" name="Line 235"/>
              <p:cNvSpPr>
                <a:spLocks noChangeShapeType="1"/>
              </p:cNvSpPr>
              <p:nvPr/>
            </p:nvSpPr>
            <p:spPr bwMode="auto">
              <a:xfrm flipV="1">
                <a:off x="308" y="3838"/>
                <a:ext cx="90" cy="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4130" name="Rectangle 215"/>
            <p:cNvSpPr>
              <a:spLocks noChangeArrowheads="1"/>
            </p:cNvSpPr>
            <p:nvPr/>
          </p:nvSpPr>
          <p:spPr bwMode="auto">
            <a:xfrm>
              <a:off x="1578" y="3657"/>
              <a:ext cx="82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1279525"/>
              <a:r>
                <a:rPr lang="ru-RU" sz="600">
                  <a:latin typeface="Times New Roman" pitchFamily="18" charset="0"/>
                </a:rPr>
                <a:t>ГГС </a:t>
              </a:r>
              <a:r>
                <a:rPr lang="ru-RU" sz="600">
                  <a:solidFill>
                    <a:srgbClr val="000000"/>
                  </a:solidFill>
                  <a:latin typeface="Times New Roman" pitchFamily="18" charset="0"/>
                </a:rPr>
                <a:t>1 включена в АСЦО, 2 не включена в АСЦО</a:t>
              </a:r>
              <a:endParaRPr lang="ru-RU"/>
            </a:p>
          </p:txBody>
        </p:sp>
      </p:grpSp>
      <p:sp>
        <p:nvSpPr>
          <p:cNvPr id="600283" name="Rectangle 219"/>
          <p:cNvSpPr>
            <a:spLocks noChangeArrowheads="1"/>
          </p:cNvSpPr>
          <p:nvPr/>
        </p:nvSpPr>
        <p:spPr bwMode="auto">
          <a:xfrm>
            <a:off x="9640888" y="4295775"/>
            <a:ext cx="2662237" cy="5048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ChangeArrowheads="1"/>
          </p:cNvSpPr>
          <p:nvPr/>
        </p:nvSpPr>
        <p:spPr bwMode="auto">
          <a:xfrm>
            <a:off x="1144588" y="0"/>
            <a:ext cx="10880725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6953" tIns="63525" rIns="126953" bIns="63525" anchor="ctr"/>
          <a:lstStyle/>
          <a:p>
            <a:pPr algn="ctr" defTabSz="1279525"/>
            <a:r>
              <a:rPr lang="ru-RU" sz="100">
                <a:solidFill>
                  <a:schemeClr val="tx2"/>
                </a:solidFill>
                <a:latin typeface="Times New Roman" pitchFamily="18" charset="0"/>
              </a:rPr>
              <a:t>Данные по  наличию и оснащению пункта управления</a:t>
            </a:r>
          </a:p>
        </p:txBody>
      </p:sp>
      <p:pic>
        <p:nvPicPr>
          <p:cNvPr id="849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95550"/>
            <a:ext cx="12801600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4996" name="Rectangle 4"/>
          <p:cNvSpPr>
            <a:spLocks noChangeArrowheads="1"/>
          </p:cNvSpPr>
          <p:nvPr/>
        </p:nvSpPr>
        <p:spPr bwMode="auto">
          <a:xfrm>
            <a:off x="0" y="0"/>
            <a:ext cx="12801600" cy="1368425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127004" tIns="63542" rIns="127004" bIns="63542" anchor="ctr"/>
          <a:lstStyle/>
          <a:p>
            <a:pPr algn="ctr" defTabSz="1279525"/>
            <a:r>
              <a:rPr lang="ru-RU" sz="3100">
                <a:latin typeface="Times New Roman" pitchFamily="18" charset="0"/>
              </a:rPr>
              <a:t>Таблица расположения мест аппаратуры оповещения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и информирования населения  района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6" name="Text Box 2"/>
          <p:cNvSpPr txBox="1">
            <a:spLocks noChangeArrowheads="1"/>
          </p:cNvSpPr>
          <p:nvPr/>
        </p:nvSpPr>
        <p:spPr bwMode="auto">
          <a:xfrm>
            <a:off x="0" y="0"/>
            <a:ext cx="12801600" cy="690563"/>
          </a:xfrm>
          <a:prstGeom prst="rect">
            <a:avLst/>
          </a:prstGeom>
          <a:gradFill rotWithShape="1">
            <a:gsLst>
              <a:gs pos="0">
                <a:srgbClr val="BCBCBC"/>
              </a:gs>
              <a:gs pos="35001">
                <a:srgbClr val="D0D0D0"/>
              </a:gs>
              <a:gs pos="100000">
                <a:srgbClr val="EDEDED"/>
              </a:gs>
            </a:gsLst>
            <a:lin ang="16200000" scaled="1"/>
          </a:gradFill>
          <a:ln w="9525" algn="ctr">
            <a:noFill/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333" tIns="45668" rIns="91333" bIns="45668" anchor="ctr"/>
          <a:lstStyle/>
          <a:p>
            <a:pPr algn="ctr">
              <a:defRPr/>
            </a:pPr>
            <a:r>
              <a:rPr lang="ru-RU" dirty="0">
                <a:latin typeface="Times New Roman" pitchFamily="18" charset="0"/>
              </a:rPr>
              <a:t> </a:t>
            </a:r>
            <a:r>
              <a:rPr lang="ru-RU" sz="3100" dirty="0">
                <a:latin typeface="Times New Roman" pitchFamily="18" charset="0"/>
              </a:rPr>
              <a:t>Схема организации оповещения населения н.п. </a:t>
            </a:r>
            <a:r>
              <a:rPr lang="ru-RU" sz="3100">
                <a:latin typeface="Times New Roman" pitchFamily="18" charset="0"/>
              </a:rPr>
              <a:t>Мичуринский</a:t>
            </a:r>
            <a:endParaRPr lang="ru-RU" sz="3100" dirty="0">
              <a:latin typeface="Times New Roman" pitchFamily="18" charset="0"/>
            </a:endParaRPr>
          </a:p>
        </p:txBody>
      </p:sp>
      <p:sp>
        <p:nvSpPr>
          <p:cNvPr id="86019" name="Text Box 7"/>
          <p:cNvSpPr txBox="1">
            <a:spLocks noChangeArrowheads="1"/>
          </p:cNvSpPr>
          <p:nvPr/>
        </p:nvSpPr>
        <p:spPr bwMode="auto">
          <a:xfrm>
            <a:off x="4168775" y="2855913"/>
            <a:ext cx="4252913" cy="708025"/>
          </a:xfrm>
          <a:prstGeom prst="rect">
            <a:avLst/>
          </a:prstGeom>
          <a:solidFill>
            <a:srgbClr val="FFFF99"/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lIns="91412" tIns="45707" rIns="91412" bIns="45707">
            <a:spAutoFit/>
          </a:bodyPr>
          <a:lstStyle/>
          <a:p>
            <a:pPr algn="ctr" defTabSz="1219200"/>
            <a:r>
              <a:rPr lang="ru-RU" sz="2000">
                <a:latin typeface="Times New Roman" pitchFamily="18" charset="0"/>
                <a:cs typeface="Times New Roman" pitchFamily="18" charset="0"/>
              </a:rPr>
              <a:t>ЕДДС Искитимского района</a:t>
            </a:r>
          </a:p>
          <a:p>
            <a:pPr algn="ctr" defTabSz="1219200"/>
            <a:r>
              <a:rPr lang="ru-RU" sz="2000">
                <a:latin typeface="Times New Roman" pitchFamily="18" charset="0"/>
                <a:cs typeface="Times New Roman" pitchFamily="18" charset="0"/>
              </a:rPr>
              <a:t>т. 8(383-43) 20-121</a:t>
            </a:r>
          </a:p>
        </p:txBody>
      </p:sp>
      <p:sp>
        <p:nvSpPr>
          <p:cNvPr id="86020" name="Line 14"/>
          <p:cNvSpPr>
            <a:spLocks noChangeShapeType="1"/>
          </p:cNvSpPr>
          <p:nvPr/>
        </p:nvSpPr>
        <p:spPr bwMode="auto">
          <a:xfrm>
            <a:off x="5176838" y="2209800"/>
            <a:ext cx="0" cy="646113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</p:spPr>
        <p:txBody>
          <a:bodyPr lIns="128016" tIns="64008" rIns="128016" bIns="64008"/>
          <a:lstStyle/>
          <a:p>
            <a:endParaRPr lang="ru-RU"/>
          </a:p>
        </p:txBody>
      </p:sp>
      <p:sp>
        <p:nvSpPr>
          <p:cNvPr id="86021" name="Line 16"/>
          <p:cNvSpPr>
            <a:spLocks noChangeShapeType="1"/>
          </p:cNvSpPr>
          <p:nvPr/>
        </p:nvSpPr>
        <p:spPr bwMode="auto">
          <a:xfrm>
            <a:off x="7339013" y="2209800"/>
            <a:ext cx="0" cy="6461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28016" tIns="64008" rIns="128016" bIns="64008"/>
          <a:lstStyle/>
          <a:p>
            <a:endParaRPr lang="ru-RU"/>
          </a:p>
        </p:txBody>
      </p:sp>
      <p:sp>
        <p:nvSpPr>
          <p:cNvPr id="86022" name="Text Box 31"/>
          <p:cNvSpPr txBox="1">
            <a:spLocks noChangeArrowheads="1"/>
          </p:cNvSpPr>
          <p:nvPr/>
        </p:nvSpPr>
        <p:spPr bwMode="auto">
          <a:xfrm>
            <a:off x="354013" y="2855913"/>
            <a:ext cx="3022600" cy="1016000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91412" tIns="45707" rIns="91412" bIns="45707">
            <a:spAutoFit/>
          </a:bodyPr>
          <a:lstStyle/>
          <a:p>
            <a:pPr algn="ctr" defTabSz="1219200"/>
            <a:r>
              <a:rPr lang="ru-RU" sz="2000">
                <a:latin typeface="Times New Roman" pitchFamily="18" charset="0"/>
                <a:cs typeface="Times New Roman" pitchFamily="18" charset="0"/>
              </a:rPr>
              <a:t>МО МВД России</a:t>
            </a:r>
          </a:p>
          <a:p>
            <a:pPr algn="ctr" defTabSz="1219200"/>
            <a:r>
              <a:rPr lang="ru-RU" sz="2000">
                <a:latin typeface="Times New Roman" pitchFamily="18" charset="0"/>
                <a:cs typeface="Times New Roman" pitchFamily="18" charset="0"/>
              </a:rPr>
              <a:t>«Искитимский»</a:t>
            </a:r>
          </a:p>
          <a:p>
            <a:pPr algn="ctr" defTabSz="1219200"/>
            <a:r>
              <a:rPr lang="ru-RU" sz="2000">
                <a:latin typeface="Times New Roman" pitchFamily="18" charset="0"/>
                <a:cs typeface="Times New Roman" pitchFamily="18" charset="0"/>
              </a:rPr>
              <a:t>8(383-43) 29-787</a:t>
            </a:r>
          </a:p>
        </p:txBody>
      </p:sp>
      <p:sp>
        <p:nvSpPr>
          <p:cNvPr id="86023" name="Line 32"/>
          <p:cNvSpPr>
            <a:spLocks noChangeShapeType="1"/>
          </p:cNvSpPr>
          <p:nvPr/>
        </p:nvSpPr>
        <p:spPr bwMode="auto">
          <a:xfrm flipH="1">
            <a:off x="3376613" y="3216275"/>
            <a:ext cx="7921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28016" tIns="64008" rIns="128016" bIns="64008"/>
          <a:lstStyle/>
          <a:p>
            <a:endParaRPr lang="ru-RU"/>
          </a:p>
        </p:txBody>
      </p:sp>
      <p:sp>
        <p:nvSpPr>
          <p:cNvPr id="597025" name="Text Box 33"/>
          <p:cNvSpPr txBox="1">
            <a:spLocks noChangeArrowheads="1"/>
          </p:cNvSpPr>
          <p:nvPr/>
        </p:nvSpPr>
        <p:spPr bwMode="auto">
          <a:xfrm>
            <a:off x="4168775" y="4567238"/>
            <a:ext cx="4252913" cy="708025"/>
          </a:xfrm>
          <a:prstGeom prst="rect">
            <a:avLst/>
          </a:prstGeom>
          <a:solidFill>
            <a:srgbClr val="FFFF99"/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lIns="91412" tIns="45707" rIns="91412" bIns="45707">
            <a:spAutoFit/>
          </a:bodyPr>
          <a:lstStyle/>
          <a:p>
            <a:pPr algn="ctr" defTabSz="1220153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Дежурный по администрации </a:t>
            </a:r>
          </a:p>
          <a:p>
            <a:pPr algn="ctr" defTabSz="1220153">
              <a:defRPr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</a:rPr>
              <a:t>8 </a:t>
            </a:r>
            <a:r>
              <a:rPr lang="ru-RU" sz="2000">
                <a:solidFill>
                  <a:srgbClr val="000000"/>
                </a:solidFill>
                <a:latin typeface="Times New Roman" pitchFamily="18" charset="0"/>
              </a:rPr>
              <a:t>(383-43)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</a:rPr>
              <a:t>24-480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</a:t>
            </a:r>
          </a:p>
        </p:txBody>
      </p:sp>
      <p:sp>
        <p:nvSpPr>
          <p:cNvPr id="86025" name="Line 35"/>
          <p:cNvSpPr>
            <a:spLocks noChangeShapeType="1"/>
          </p:cNvSpPr>
          <p:nvPr/>
        </p:nvSpPr>
        <p:spPr bwMode="auto">
          <a:xfrm>
            <a:off x="6329363" y="3576638"/>
            <a:ext cx="0" cy="10080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28016" tIns="64008" rIns="128016" bIns="64008"/>
          <a:lstStyle/>
          <a:p>
            <a:endParaRPr lang="ru-RU"/>
          </a:p>
        </p:txBody>
      </p:sp>
      <p:sp>
        <p:nvSpPr>
          <p:cNvPr id="86026" name="Text Box 36"/>
          <p:cNvSpPr txBox="1">
            <a:spLocks noChangeArrowheads="1"/>
          </p:cNvSpPr>
          <p:nvPr/>
        </p:nvSpPr>
        <p:spPr bwMode="auto">
          <a:xfrm>
            <a:off x="498475" y="4584700"/>
            <a:ext cx="2878138" cy="1323975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91412" tIns="45707" rIns="91412" bIns="45707">
            <a:spAutoFit/>
          </a:bodyPr>
          <a:lstStyle/>
          <a:p>
            <a:pPr algn="ctr" defTabSz="1219200"/>
            <a:r>
              <a:rPr lang="ru-RU" sz="2000">
                <a:latin typeface="Times New Roman" pitchFamily="18" charset="0"/>
                <a:cs typeface="Times New Roman" pitchFamily="18" charset="0"/>
              </a:rPr>
              <a:t>Участковый</a:t>
            </a:r>
          </a:p>
          <a:p>
            <a:pPr algn="ctr" defTabSz="1219200"/>
            <a:r>
              <a:rPr lang="ru-RU" sz="2000">
                <a:latin typeface="Times New Roman" pitchFamily="18" charset="0"/>
                <a:cs typeface="Times New Roman" pitchFamily="18" charset="0"/>
              </a:rPr>
              <a:t>Рассказов Евгений Александрович</a:t>
            </a:r>
          </a:p>
          <a:p>
            <a:pPr algn="ctr" defTabSz="1219200"/>
            <a:r>
              <a:rPr lang="ru-RU" sz="2000">
                <a:latin typeface="Times New Roman" pitchFamily="18" charset="0"/>
                <a:cs typeface="Times New Roman" pitchFamily="18" charset="0"/>
              </a:rPr>
              <a:t>т. 8-999-304-08-51</a:t>
            </a:r>
          </a:p>
        </p:txBody>
      </p:sp>
      <p:sp>
        <p:nvSpPr>
          <p:cNvPr id="86027" name="Line 37"/>
          <p:cNvSpPr>
            <a:spLocks noChangeShapeType="1"/>
          </p:cNvSpPr>
          <p:nvPr/>
        </p:nvSpPr>
        <p:spPr bwMode="auto">
          <a:xfrm flipH="1">
            <a:off x="1790700" y="3865563"/>
            <a:ext cx="0" cy="7191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28016" tIns="64008" rIns="128016" bIns="64008"/>
          <a:lstStyle/>
          <a:p>
            <a:endParaRPr lang="ru-RU"/>
          </a:p>
        </p:txBody>
      </p:sp>
      <p:sp>
        <p:nvSpPr>
          <p:cNvPr id="86028" name="Text Box 38"/>
          <p:cNvSpPr txBox="1">
            <a:spLocks noChangeArrowheads="1"/>
          </p:cNvSpPr>
          <p:nvPr/>
        </p:nvSpPr>
        <p:spPr bwMode="auto">
          <a:xfrm>
            <a:off x="4168775" y="6367463"/>
            <a:ext cx="4252913" cy="1016000"/>
          </a:xfrm>
          <a:prstGeom prst="rect">
            <a:avLst/>
          </a:prstGeom>
          <a:solidFill>
            <a:srgbClr val="FFFF99"/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lIns="91412" tIns="45707" rIns="91412" bIns="45707">
            <a:spAutoFit/>
          </a:bodyPr>
          <a:lstStyle/>
          <a:p>
            <a:pPr algn="ctr" defTabSz="1219200"/>
            <a:r>
              <a:rPr lang="ru-RU" sz="2000">
                <a:latin typeface="Times New Roman" pitchFamily="18" charset="0"/>
                <a:cs typeface="Times New Roman" pitchFamily="18" charset="0"/>
              </a:rPr>
              <a:t>Глава Мичуринского МО</a:t>
            </a:r>
          </a:p>
          <a:p>
            <a:pPr algn="ctr" defTabSz="1219200"/>
            <a:r>
              <a:rPr lang="ru-RU" sz="2000">
                <a:latin typeface="Times New Roman" pitchFamily="18" charset="0"/>
                <a:cs typeface="Times New Roman" pitchFamily="18" charset="0"/>
              </a:rPr>
              <a:t>Губко Виктор Андреевич</a:t>
            </a:r>
          </a:p>
          <a:p>
            <a:pPr algn="ctr" defTabSz="1219200"/>
            <a:r>
              <a:rPr lang="ru-RU" sz="2000">
                <a:latin typeface="Times New Roman" pitchFamily="18" charset="0"/>
                <a:cs typeface="Times New Roman" pitchFamily="18" charset="0"/>
              </a:rPr>
              <a:t>т. 8-913-715-80-74 </a:t>
            </a:r>
          </a:p>
        </p:txBody>
      </p:sp>
      <p:sp>
        <p:nvSpPr>
          <p:cNvPr id="86029" name="Freeform 40"/>
          <p:cNvSpPr>
            <a:spLocks/>
          </p:cNvSpPr>
          <p:nvPr/>
        </p:nvSpPr>
        <p:spPr bwMode="auto">
          <a:xfrm>
            <a:off x="8345488" y="3200400"/>
            <a:ext cx="855662" cy="3687763"/>
          </a:xfrm>
          <a:custGeom>
            <a:avLst/>
            <a:gdLst>
              <a:gd name="T0" fmla="*/ 0 w 408"/>
              <a:gd name="T1" fmla="*/ 0 h 3084"/>
              <a:gd name="T2" fmla="*/ 2147483647 w 408"/>
              <a:gd name="T3" fmla="*/ 0 h 3084"/>
              <a:gd name="T4" fmla="*/ 2147483647 w 408"/>
              <a:gd name="T5" fmla="*/ 2147483647 h 3084"/>
              <a:gd name="T6" fmla="*/ 2147483647 w 408"/>
              <a:gd name="T7" fmla="*/ 2147483647 h 3084"/>
              <a:gd name="T8" fmla="*/ 0 60000 65536"/>
              <a:gd name="T9" fmla="*/ 0 60000 65536"/>
              <a:gd name="T10" fmla="*/ 0 60000 65536"/>
              <a:gd name="T11" fmla="*/ 0 60000 65536"/>
              <a:gd name="T12" fmla="*/ 0 w 408"/>
              <a:gd name="T13" fmla="*/ 0 h 3084"/>
              <a:gd name="T14" fmla="*/ 408 w 408"/>
              <a:gd name="T15" fmla="*/ 3084 h 308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8" h="3084">
                <a:moveTo>
                  <a:pt x="0" y="0"/>
                </a:moveTo>
                <a:lnTo>
                  <a:pt x="408" y="0"/>
                </a:lnTo>
                <a:lnTo>
                  <a:pt x="408" y="3084"/>
                </a:lnTo>
                <a:lnTo>
                  <a:pt x="45" y="3084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91428" tIns="45714" rIns="91428" bIns="45714"/>
          <a:lstStyle/>
          <a:p>
            <a:endParaRPr lang="ru-RU"/>
          </a:p>
        </p:txBody>
      </p:sp>
      <p:sp>
        <p:nvSpPr>
          <p:cNvPr id="14350" name="Text Box 41"/>
          <p:cNvSpPr txBox="1">
            <a:spLocks noChangeArrowheads="1"/>
          </p:cNvSpPr>
          <p:nvPr/>
        </p:nvSpPr>
        <p:spPr bwMode="auto">
          <a:xfrm>
            <a:off x="5176838" y="7824788"/>
            <a:ext cx="2378075" cy="1631950"/>
          </a:xfrm>
          <a:prstGeom prst="rect">
            <a:avLst/>
          </a:prstGeom>
          <a:solidFill>
            <a:srgbClr val="FFFF99"/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lIns="91412" tIns="45707" rIns="91412" bIns="45707">
            <a:spAutoFit/>
          </a:bodyPr>
          <a:lstStyle/>
          <a:p>
            <a:pPr algn="ctr" defTabSz="1220153">
              <a:defRPr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Ответственный за </a:t>
            </a:r>
            <a:r>
              <a:rPr lang="ru-RU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подворовый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обход</a:t>
            </a:r>
          </a:p>
          <a:p>
            <a:pPr algn="ctr" defTabSz="1220153">
              <a:defRPr/>
            </a:pPr>
            <a:r>
              <a:rPr lang="ru-RU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Дымчан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Сергей Александрович</a:t>
            </a:r>
          </a:p>
          <a:p>
            <a:pPr algn="ctr" defTabSz="1220153">
              <a:defRPr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т. 8-913-758-47-67 </a:t>
            </a:r>
          </a:p>
        </p:txBody>
      </p:sp>
      <p:sp>
        <p:nvSpPr>
          <p:cNvPr id="86031" name="Line 42"/>
          <p:cNvSpPr>
            <a:spLocks noChangeShapeType="1"/>
          </p:cNvSpPr>
          <p:nvPr/>
        </p:nvSpPr>
        <p:spPr bwMode="auto">
          <a:xfrm>
            <a:off x="6329363" y="5305425"/>
            <a:ext cx="0" cy="10795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28016" tIns="64008" rIns="128016" bIns="64008"/>
          <a:lstStyle/>
          <a:p>
            <a:endParaRPr lang="ru-RU"/>
          </a:p>
        </p:txBody>
      </p:sp>
      <p:sp>
        <p:nvSpPr>
          <p:cNvPr id="86032" name="Text Box 6"/>
          <p:cNvSpPr txBox="1">
            <a:spLocks noChangeArrowheads="1"/>
          </p:cNvSpPr>
          <p:nvPr/>
        </p:nvSpPr>
        <p:spPr bwMode="auto">
          <a:xfrm>
            <a:off x="4168775" y="1055688"/>
            <a:ext cx="4252913" cy="720725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91412" tIns="45707" rIns="91412" bIns="45707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latin typeface="Times New Roman" pitchFamily="18" charset="0"/>
              </a:rPr>
              <a:t>ОДС ФКУ «ЦУКС ГУ МЧС России по Новосибирской области»</a:t>
            </a:r>
          </a:p>
        </p:txBody>
      </p:sp>
      <p:sp>
        <p:nvSpPr>
          <p:cNvPr id="86033" name="Text Box 8"/>
          <p:cNvSpPr txBox="1">
            <a:spLocks noChangeArrowheads="1"/>
          </p:cNvSpPr>
          <p:nvPr/>
        </p:nvSpPr>
        <p:spPr bwMode="auto">
          <a:xfrm>
            <a:off x="4168775" y="1776413"/>
            <a:ext cx="2089150" cy="414337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91412" tIns="45707" rIns="91412" bIns="45707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latin typeface="Times New Roman" pitchFamily="18" charset="0"/>
              </a:rPr>
              <a:t>П-166М</a:t>
            </a:r>
          </a:p>
        </p:txBody>
      </p:sp>
      <p:sp>
        <p:nvSpPr>
          <p:cNvPr id="86034" name="Text Box 12"/>
          <p:cNvSpPr txBox="1">
            <a:spLocks noChangeArrowheads="1"/>
          </p:cNvSpPr>
          <p:nvPr/>
        </p:nvSpPr>
        <p:spPr bwMode="auto">
          <a:xfrm>
            <a:off x="6257925" y="1776413"/>
            <a:ext cx="2159000" cy="414337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91412" tIns="45707" rIns="91412" bIns="45707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latin typeface="Times New Roman" pitchFamily="18" charset="0"/>
              </a:rPr>
              <a:t>МТС</a:t>
            </a:r>
          </a:p>
        </p:txBody>
      </p:sp>
      <p:sp>
        <p:nvSpPr>
          <p:cNvPr id="86035" name="Text Box 44"/>
          <p:cNvSpPr txBox="1">
            <a:spLocks noChangeArrowheads="1"/>
          </p:cNvSpPr>
          <p:nvPr/>
        </p:nvSpPr>
        <p:spPr bwMode="auto">
          <a:xfrm>
            <a:off x="498475" y="6384925"/>
            <a:ext cx="2878138" cy="1016000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91412" tIns="45707" rIns="91412" bIns="45707">
            <a:spAutoFit/>
          </a:bodyPr>
          <a:lstStyle/>
          <a:p>
            <a:pPr algn="ctr" defTabSz="1219200"/>
            <a:r>
              <a:rPr lang="ru-RU" sz="2000">
                <a:latin typeface="Times New Roman" pitchFamily="18" charset="0"/>
                <a:cs typeface="Times New Roman" pitchFamily="18" charset="0"/>
              </a:rPr>
              <a:t>Дежурный экипаж </a:t>
            </a:r>
          </a:p>
          <a:p>
            <a:pPr algn="ctr" defTabSz="1219200"/>
            <a:r>
              <a:rPr lang="ru-RU" sz="2000">
                <a:latin typeface="Times New Roman" pitchFamily="18" charset="0"/>
                <a:cs typeface="Times New Roman" pitchFamily="18" charset="0"/>
              </a:rPr>
              <a:t>ППС с ГГС</a:t>
            </a:r>
          </a:p>
          <a:p>
            <a:pPr algn="ctr" defTabSz="1219200"/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6036" name="Group 54"/>
          <p:cNvGrpSpPr>
            <a:grpSpLocks/>
          </p:cNvGrpSpPr>
          <p:nvPr/>
        </p:nvGrpSpPr>
        <p:grpSpPr bwMode="auto">
          <a:xfrm>
            <a:off x="2943225" y="3287713"/>
            <a:ext cx="361950" cy="430212"/>
            <a:chOff x="2127" y="5066"/>
            <a:chExt cx="227" cy="271"/>
          </a:xfrm>
        </p:grpSpPr>
        <p:sp>
          <p:nvSpPr>
            <p:cNvPr id="86065" name="AutoShape 45"/>
            <p:cNvSpPr>
              <a:spLocks noChangeArrowheads="1"/>
            </p:cNvSpPr>
            <p:nvPr/>
          </p:nvSpPr>
          <p:spPr bwMode="auto">
            <a:xfrm>
              <a:off x="2127" y="5156"/>
              <a:ext cx="181" cy="181"/>
            </a:xfrm>
            <a:prstGeom prst="triangle">
              <a:avLst>
                <a:gd name="adj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65306" tIns="32653" rIns="65306" bIns="32653" anchor="ctr"/>
            <a:lstStyle/>
            <a:p>
              <a:pPr defTabSz="912813"/>
              <a:endParaRPr lang="ru-RU"/>
            </a:p>
          </p:txBody>
        </p:sp>
        <p:sp>
          <p:nvSpPr>
            <p:cNvPr id="86066" name="Freeform 46"/>
            <p:cNvSpPr>
              <a:spLocks/>
            </p:cNvSpPr>
            <p:nvPr/>
          </p:nvSpPr>
          <p:spPr bwMode="auto">
            <a:xfrm rot="-1082057">
              <a:off x="2218" y="5066"/>
              <a:ext cx="136" cy="90"/>
            </a:xfrm>
            <a:custGeom>
              <a:avLst/>
              <a:gdLst>
                <a:gd name="T0" fmla="*/ 0 w 136"/>
                <a:gd name="T1" fmla="*/ 90 h 90"/>
                <a:gd name="T2" fmla="*/ 45 w 136"/>
                <a:gd name="T3" fmla="*/ 45 h 90"/>
                <a:gd name="T4" fmla="*/ 45 w 136"/>
                <a:gd name="T5" fmla="*/ 90 h 90"/>
                <a:gd name="T6" fmla="*/ 136 w 136"/>
                <a:gd name="T7" fmla="*/ 0 h 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"/>
                <a:gd name="T13" fmla="*/ 0 h 90"/>
                <a:gd name="T14" fmla="*/ 136 w 136"/>
                <a:gd name="T15" fmla="*/ 90 h 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" h="90">
                  <a:moveTo>
                    <a:pt x="0" y="90"/>
                  </a:moveTo>
                  <a:lnTo>
                    <a:pt x="45" y="45"/>
                  </a:lnTo>
                  <a:lnTo>
                    <a:pt x="45" y="90"/>
                  </a:lnTo>
                  <a:lnTo>
                    <a:pt x="136" y="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lIns="65306" tIns="32653" rIns="65306" bIns="32653"/>
            <a:lstStyle/>
            <a:p>
              <a:endParaRPr lang="ru-RU"/>
            </a:p>
          </p:txBody>
        </p:sp>
        <p:sp>
          <p:nvSpPr>
            <p:cNvPr id="86067" name="Line 48"/>
            <p:cNvSpPr>
              <a:spLocks noChangeShapeType="1"/>
            </p:cNvSpPr>
            <p:nvPr/>
          </p:nvSpPr>
          <p:spPr bwMode="auto">
            <a:xfrm>
              <a:off x="2172" y="5292"/>
              <a:ext cx="9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6037" name="Group 55"/>
          <p:cNvGrpSpPr>
            <a:grpSpLocks/>
          </p:cNvGrpSpPr>
          <p:nvPr/>
        </p:nvGrpSpPr>
        <p:grpSpPr bwMode="auto">
          <a:xfrm>
            <a:off x="2949575" y="5065713"/>
            <a:ext cx="355600" cy="455612"/>
            <a:chOff x="2581" y="5049"/>
            <a:chExt cx="224" cy="288"/>
          </a:xfrm>
        </p:grpSpPr>
        <p:sp>
          <p:nvSpPr>
            <p:cNvPr id="86063" name="Oval 49"/>
            <p:cNvSpPr>
              <a:spLocks noChangeArrowheads="1"/>
            </p:cNvSpPr>
            <p:nvPr/>
          </p:nvSpPr>
          <p:spPr bwMode="auto">
            <a:xfrm>
              <a:off x="2581" y="5156"/>
              <a:ext cx="181" cy="181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65306" tIns="32653" rIns="65306" bIns="32653" anchor="ctr"/>
            <a:lstStyle/>
            <a:p>
              <a:pPr defTabSz="912813"/>
              <a:endParaRPr lang="ru-RU"/>
            </a:p>
          </p:txBody>
        </p:sp>
        <p:sp>
          <p:nvSpPr>
            <p:cNvPr id="86064" name="Freeform 50"/>
            <p:cNvSpPr>
              <a:spLocks/>
            </p:cNvSpPr>
            <p:nvPr/>
          </p:nvSpPr>
          <p:spPr bwMode="auto">
            <a:xfrm rot="-1129482">
              <a:off x="2671" y="5049"/>
              <a:ext cx="134" cy="99"/>
            </a:xfrm>
            <a:custGeom>
              <a:avLst/>
              <a:gdLst>
                <a:gd name="T0" fmla="*/ 0 w 136"/>
                <a:gd name="T1" fmla="*/ 2531 h 90"/>
                <a:gd name="T2" fmla="*/ 34 w 136"/>
                <a:gd name="T3" fmla="*/ 1279 h 90"/>
                <a:gd name="T4" fmla="*/ 34 w 136"/>
                <a:gd name="T5" fmla="*/ 2531 h 90"/>
                <a:gd name="T6" fmla="*/ 83 w 136"/>
                <a:gd name="T7" fmla="*/ 0 h 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"/>
                <a:gd name="T13" fmla="*/ 0 h 90"/>
                <a:gd name="T14" fmla="*/ 136 w 136"/>
                <a:gd name="T15" fmla="*/ 90 h 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" h="90">
                  <a:moveTo>
                    <a:pt x="0" y="90"/>
                  </a:moveTo>
                  <a:lnTo>
                    <a:pt x="45" y="45"/>
                  </a:lnTo>
                  <a:lnTo>
                    <a:pt x="45" y="90"/>
                  </a:lnTo>
                  <a:lnTo>
                    <a:pt x="136" y="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lIns="65306" tIns="32653" rIns="65306" bIns="32653"/>
            <a:lstStyle/>
            <a:p>
              <a:endParaRPr lang="ru-RU"/>
            </a:p>
          </p:txBody>
        </p:sp>
      </p:grpSp>
      <p:grpSp>
        <p:nvGrpSpPr>
          <p:cNvPr id="86038" name="Group 56"/>
          <p:cNvGrpSpPr>
            <a:grpSpLocks/>
          </p:cNvGrpSpPr>
          <p:nvPr/>
        </p:nvGrpSpPr>
        <p:grpSpPr bwMode="auto">
          <a:xfrm>
            <a:off x="2943225" y="6816725"/>
            <a:ext cx="361950" cy="430213"/>
            <a:chOff x="3034" y="5021"/>
            <a:chExt cx="227" cy="271"/>
          </a:xfrm>
        </p:grpSpPr>
        <p:sp>
          <p:nvSpPr>
            <p:cNvPr id="86061" name="AutoShape 51"/>
            <p:cNvSpPr>
              <a:spLocks noChangeArrowheads="1"/>
            </p:cNvSpPr>
            <p:nvPr/>
          </p:nvSpPr>
          <p:spPr bwMode="auto">
            <a:xfrm>
              <a:off x="3034" y="5111"/>
              <a:ext cx="181" cy="181"/>
            </a:xfrm>
            <a:prstGeom prst="triangle">
              <a:avLst>
                <a:gd name="adj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65306" tIns="32653" rIns="65306" bIns="32653" anchor="ctr"/>
            <a:lstStyle/>
            <a:p>
              <a:pPr defTabSz="912813"/>
              <a:endParaRPr lang="ru-RU"/>
            </a:p>
          </p:txBody>
        </p:sp>
        <p:sp>
          <p:nvSpPr>
            <p:cNvPr id="86062" name="Freeform 52"/>
            <p:cNvSpPr>
              <a:spLocks/>
            </p:cNvSpPr>
            <p:nvPr/>
          </p:nvSpPr>
          <p:spPr bwMode="auto">
            <a:xfrm rot="-1082057">
              <a:off x="3125" y="5021"/>
              <a:ext cx="136" cy="90"/>
            </a:xfrm>
            <a:custGeom>
              <a:avLst/>
              <a:gdLst>
                <a:gd name="T0" fmla="*/ 0 w 136"/>
                <a:gd name="T1" fmla="*/ 90 h 90"/>
                <a:gd name="T2" fmla="*/ 45 w 136"/>
                <a:gd name="T3" fmla="*/ 45 h 90"/>
                <a:gd name="T4" fmla="*/ 45 w 136"/>
                <a:gd name="T5" fmla="*/ 90 h 90"/>
                <a:gd name="T6" fmla="*/ 136 w 136"/>
                <a:gd name="T7" fmla="*/ 0 h 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"/>
                <a:gd name="T13" fmla="*/ 0 h 90"/>
                <a:gd name="T14" fmla="*/ 136 w 136"/>
                <a:gd name="T15" fmla="*/ 90 h 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" h="90">
                  <a:moveTo>
                    <a:pt x="0" y="90"/>
                  </a:moveTo>
                  <a:lnTo>
                    <a:pt x="45" y="45"/>
                  </a:lnTo>
                  <a:lnTo>
                    <a:pt x="45" y="90"/>
                  </a:lnTo>
                  <a:lnTo>
                    <a:pt x="136" y="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lIns="65306" tIns="32653" rIns="65306" bIns="32653"/>
            <a:lstStyle/>
            <a:p>
              <a:endParaRPr lang="ru-RU"/>
            </a:p>
          </p:txBody>
        </p:sp>
      </p:grpSp>
      <p:sp>
        <p:nvSpPr>
          <p:cNvPr id="86039" name="Text Box 58"/>
          <p:cNvSpPr txBox="1">
            <a:spLocks noChangeArrowheads="1"/>
          </p:cNvSpPr>
          <p:nvPr/>
        </p:nvSpPr>
        <p:spPr bwMode="auto">
          <a:xfrm>
            <a:off x="9488488" y="839788"/>
            <a:ext cx="3103562" cy="1450975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4840" tIns="32420" rIns="64840" bIns="32420">
            <a:spAutoFit/>
          </a:bodyPr>
          <a:lstStyle/>
          <a:p>
            <a:pPr algn="ctr"/>
            <a:r>
              <a:rPr lang="ru-RU" sz="1500">
                <a:latin typeface="Times New Roman" pitchFamily="18" charset="0"/>
              </a:rPr>
              <a:t>Оконечные устройства оповещения отсутствуют. Оповещение осуществляется по средствам массовой информации, телефонам, с использованием громкоговорителей и посыльных.</a:t>
            </a:r>
          </a:p>
        </p:txBody>
      </p:sp>
      <p:sp>
        <p:nvSpPr>
          <p:cNvPr id="86040" name="Freeform 82"/>
          <p:cNvSpPr>
            <a:spLocks/>
          </p:cNvSpPr>
          <p:nvPr/>
        </p:nvSpPr>
        <p:spPr bwMode="auto">
          <a:xfrm>
            <a:off x="3800475" y="6700838"/>
            <a:ext cx="1366838" cy="2073275"/>
          </a:xfrm>
          <a:custGeom>
            <a:avLst/>
            <a:gdLst>
              <a:gd name="T0" fmla="*/ 2147483647 w 862"/>
              <a:gd name="T1" fmla="*/ 0 h 2314"/>
              <a:gd name="T2" fmla="*/ 0 w 862"/>
              <a:gd name="T3" fmla="*/ 0 h 2314"/>
              <a:gd name="T4" fmla="*/ 0 w 862"/>
              <a:gd name="T5" fmla="*/ 2147483647 h 2314"/>
              <a:gd name="T6" fmla="*/ 2147483647 w 862"/>
              <a:gd name="T7" fmla="*/ 2147483647 h 2314"/>
              <a:gd name="T8" fmla="*/ 0 60000 65536"/>
              <a:gd name="T9" fmla="*/ 0 60000 65536"/>
              <a:gd name="T10" fmla="*/ 0 60000 65536"/>
              <a:gd name="T11" fmla="*/ 0 60000 65536"/>
              <a:gd name="T12" fmla="*/ 0 w 862"/>
              <a:gd name="T13" fmla="*/ 0 h 2314"/>
              <a:gd name="T14" fmla="*/ 862 w 862"/>
              <a:gd name="T15" fmla="*/ 2314 h 231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62" h="2314">
                <a:moveTo>
                  <a:pt x="227" y="0"/>
                </a:moveTo>
                <a:lnTo>
                  <a:pt x="0" y="0"/>
                </a:lnTo>
                <a:lnTo>
                  <a:pt x="0" y="2314"/>
                </a:lnTo>
                <a:lnTo>
                  <a:pt x="862" y="2314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91428" tIns="45714" rIns="91428" bIns="45714"/>
          <a:lstStyle/>
          <a:p>
            <a:endParaRPr lang="ru-RU"/>
          </a:p>
        </p:txBody>
      </p:sp>
      <p:grpSp>
        <p:nvGrpSpPr>
          <p:cNvPr id="86041" name="Group 85"/>
          <p:cNvGrpSpPr>
            <a:grpSpLocks/>
          </p:cNvGrpSpPr>
          <p:nvPr/>
        </p:nvGrpSpPr>
        <p:grpSpPr bwMode="auto">
          <a:xfrm>
            <a:off x="9644063" y="5016500"/>
            <a:ext cx="3092450" cy="4319588"/>
            <a:chOff x="5982" y="1709"/>
            <a:chExt cx="1950" cy="2721"/>
          </a:xfrm>
        </p:grpSpPr>
        <p:sp>
          <p:nvSpPr>
            <p:cNvPr id="86042" name="Rectangle 57"/>
            <p:cNvSpPr>
              <a:spLocks noChangeArrowheads="1"/>
            </p:cNvSpPr>
            <p:nvPr/>
          </p:nvSpPr>
          <p:spPr bwMode="auto">
            <a:xfrm>
              <a:off x="6028" y="1709"/>
              <a:ext cx="1859" cy="2721"/>
            </a:xfrm>
            <a:prstGeom prst="rect">
              <a:avLst/>
            </a:prstGeom>
            <a:solidFill>
              <a:srgbClr val="CC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65306" tIns="32653" rIns="65306" bIns="32653" anchor="ctr"/>
            <a:lstStyle/>
            <a:p>
              <a:pPr defTabSz="912813"/>
              <a:endParaRPr lang="ru-RU"/>
            </a:p>
          </p:txBody>
        </p:sp>
        <p:sp>
          <p:nvSpPr>
            <p:cNvPr id="86043" name="Line 60"/>
            <p:cNvSpPr>
              <a:spLocks noChangeShapeType="1"/>
            </p:cNvSpPr>
            <p:nvPr/>
          </p:nvSpPr>
          <p:spPr bwMode="auto">
            <a:xfrm>
              <a:off x="6164" y="2162"/>
              <a:ext cx="317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6044" name="Text Box 63"/>
            <p:cNvSpPr txBox="1">
              <a:spLocks noChangeArrowheads="1"/>
            </p:cNvSpPr>
            <p:nvPr/>
          </p:nvSpPr>
          <p:spPr bwMode="auto">
            <a:xfrm>
              <a:off x="6527" y="2525"/>
              <a:ext cx="1043" cy="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5294" tIns="32648" rIns="65294" bIns="32648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300">
                  <a:latin typeface="Times New Roman" pitchFamily="18" charset="0"/>
                </a:rPr>
                <a:t>междугородняя телефонная сеть</a:t>
              </a:r>
            </a:p>
          </p:txBody>
        </p:sp>
        <p:sp>
          <p:nvSpPr>
            <p:cNvPr id="86045" name="Text Box 65"/>
            <p:cNvSpPr txBox="1">
              <a:spLocks noChangeArrowheads="1"/>
            </p:cNvSpPr>
            <p:nvPr/>
          </p:nvSpPr>
          <p:spPr bwMode="auto">
            <a:xfrm>
              <a:off x="6527" y="2026"/>
              <a:ext cx="1270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5294" tIns="32648" rIns="65294" bIns="32648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300">
                  <a:latin typeface="Times New Roman" pitchFamily="18" charset="0"/>
                </a:rPr>
                <a:t>оповещение с использованием элементов РАСЦО</a:t>
              </a:r>
            </a:p>
          </p:txBody>
        </p:sp>
        <p:grpSp>
          <p:nvGrpSpPr>
            <p:cNvPr id="86046" name="Group 66"/>
            <p:cNvGrpSpPr>
              <a:grpSpLocks/>
            </p:cNvGrpSpPr>
            <p:nvPr/>
          </p:nvGrpSpPr>
          <p:grpSpPr bwMode="auto">
            <a:xfrm>
              <a:off x="6209" y="2979"/>
              <a:ext cx="227" cy="271"/>
              <a:chOff x="2127" y="5066"/>
              <a:chExt cx="227" cy="271"/>
            </a:xfrm>
          </p:grpSpPr>
          <p:sp>
            <p:nvSpPr>
              <p:cNvPr id="86058" name="AutoShape 67"/>
              <p:cNvSpPr>
                <a:spLocks noChangeArrowheads="1"/>
              </p:cNvSpPr>
              <p:nvPr/>
            </p:nvSpPr>
            <p:spPr bwMode="auto">
              <a:xfrm>
                <a:off x="2127" y="5156"/>
                <a:ext cx="181" cy="181"/>
              </a:xfrm>
              <a:prstGeom prst="triangle">
                <a:avLst>
                  <a:gd name="adj" fmla="val 50000"/>
                </a:avLst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65306" tIns="32653" rIns="65306" bIns="32653" anchor="ctr"/>
              <a:lstStyle/>
              <a:p>
                <a:pPr defTabSz="912813"/>
                <a:endParaRPr lang="ru-RU"/>
              </a:p>
            </p:txBody>
          </p:sp>
          <p:sp>
            <p:nvSpPr>
              <p:cNvPr id="86059" name="Freeform 68"/>
              <p:cNvSpPr>
                <a:spLocks/>
              </p:cNvSpPr>
              <p:nvPr/>
            </p:nvSpPr>
            <p:spPr bwMode="auto">
              <a:xfrm rot="-1082057">
                <a:off x="2218" y="5066"/>
                <a:ext cx="136" cy="90"/>
              </a:xfrm>
              <a:custGeom>
                <a:avLst/>
                <a:gdLst>
                  <a:gd name="T0" fmla="*/ 0 w 136"/>
                  <a:gd name="T1" fmla="*/ 90 h 90"/>
                  <a:gd name="T2" fmla="*/ 45 w 136"/>
                  <a:gd name="T3" fmla="*/ 45 h 90"/>
                  <a:gd name="T4" fmla="*/ 45 w 136"/>
                  <a:gd name="T5" fmla="*/ 90 h 90"/>
                  <a:gd name="T6" fmla="*/ 136 w 136"/>
                  <a:gd name="T7" fmla="*/ 0 h 9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6"/>
                  <a:gd name="T13" fmla="*/ 0 h 90"/>
                  <a:gd name="T14" fmla="*/ 136 w 136"/>
                  <a:gd name="T15" fmla="*/ 90 h 9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6" h="90">
                    <a:moveTo>
                      <a:pt x="0" y="90"/>
                    </a:moveTo>
                    <a:lnTo>
                      <a:pt x="45" y="45"/>
                    </a:lnTo>
                    <a:lnTo>
                      <a:pt x="45" y="90"/>
                    </a:lnTo>
                    <a:lnTo>
                      <a:pt x="136" y="0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lIns="65306" tIns="32653" rIns="65306" bIns="32653"/>
              <a:lstStyle/>
              <a:p>
                <a:endParaRPr lang="ru-RU"/>
              </a:p>
            </p:txBody>
          </p:sp>
          <p:sp>
            <p:nvSpPr>
              <p:cNvPr id="86060" name="Line 69"/>
              <p:cNvSpPr>
                <a:spLocks noChangeShapeType="1"/>
              </p:cNvSpPr>
              <p:nvPr/>
            </p:nvSpPr>
            <p:spPr bwMode="auto">
              <a:xfrm>
                <a:off x="2172" y="5292"/>
                <a:ext cx="9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6047" name="Text Box 70"/>
            <p:cNvSpPr txBox="1">
              <a:spLocks noChangeArrowheads="1"/>
            </p:cNvSpPr>
            <p:nvPr/>
          </p:nvSpPr>
          <p:spPr bwMode="auto">
            <a:xfrm>
              <a:off x="6527" y="2970"/>
              <a:ext cx="1179" cy="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5294" tIns="32648" rIns="65294" bIns="32648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300">
                  <a:latin typeface="Times New Roman" pitchFamily="18" charset="0"/>
                </a:rPr>
                <a:t>стационарная радиостанция</a:t>
              </a:r>
            </a:p>
          </p:txBody>
        </p:sp>
        <p:grpSp>
          <p:nvGrpSpPr>
            <p:cNvPr id="86048" name="Group 71"/>
            <p:cNvGrpSpPr>
              <a:grpSpLocks/>
            </p:cNvGrpSpPr>
            <p:nvPr/>
          </p:nvGrpSpPr>
          <p:grpSpPr bwMode="auto">
            <a:xfrm>
              <a:off x="6209" y="3886"/>
              <a:ext cx="224" cy="288"/>
              <a:chOff x="2581" y="5049"/>
              <a:chExt cx="224" cy="288"/>
            </a:xfrm>
          </p:grpSpPr>
          <p:sp>
            <p:nvSpPr>
              <p:cNvPr id="86056" name="Oval 72"/>
              <p:cNvSpPr>
                <a:spLocks noChangeArrowheads="1"/>
              </p:cNvSpPr>
              <p:nvPr/>
            </p:nvSpPr>
            <p:spPr bwMode="auto">
              <a:xfrm>
                <a:off x="2581" y="5156"/>
                <a:ext cx="181" cy="181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65306" tIns="32653" rIns="65306" bIns="32653" anchor="ctr"/>
              <a:lstStyle/>
              <a:p>
                <a:pPr defTabSz="912813"/>
                <a:endParaRPr lang="ru-RU"/>
              </a:p>
            </p:txBody>
          </p:sp>
          <p:sp>
            <p:nvSpPr>
              <p:cNvPr id="86057" name="Freeform 73"/>
              <p:cNvSpPr>
                <a:spLocks/>
              </p:cNvSpPr>
              <p:nvPr/>
            </p:nvSpPr>
            <p:spPr bwMode="auto">
              <a:xfrm rot="-1129482">
                <a:off x="2671" y="5049"/>
                <a:ext cx="134" cy="99"/>
              </a:xfrm>
              <a:custGeom>
                <a:avLst/>
                <a:gdLst>
                  <a:gd name="T0" fmla="*/ 0 w 136"/>
                  <a:gd name="T1" fmla="*/ 2531 h 90"/>
                  <a:gd name="T2" fmla="*/ 34 w 136"/>
                  <a:gd name="T3" fmla="*/ 1279 h 90"/>
                  <a:gd name="T4" fmla="*/ 34 w 136"/>
                  <a:gd name="T5" fmla="*/ 2531 h 90"/>
                  <a:gd name="T6" fmla="*/ 83 w 136"/>
                  <a:gd name="T7" fmla="*/ 0 h 9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6"/>
                  <a:gd name="T13" fmla="*/ 0 h 90"/>
                  <a:gd name="T14" fmla="*/ 136 w 136"/>
                  <a:gd name="T15" fmla="*/ 90 h 9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6" h="90">
                    <a:moveTo>
                      <a:pt x="0" y="90"/>
                    </a:moveTo>
                    <a:lnTo>
                      <a:pt x="45" y="45"/>
                    </a:lnTo>
                    <a:lnTo>
                      <a:pt x="45" y="90"/>
                    </a:lnTo>
                    <a:lnTo>
                      <a:pt x="136" y="0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lIns="65306" tIns="32653" rIns="65306" bIns="32653"/>
              <a:lstStyle/>
              <a:p>
                <a:endParaRPr lang="ru-RU"/>
              </a:p>
            </p:txBody>
          </p:sp>
        </p:grpSp>
        <p:grpSp>
          <p:nvGrpSpPr>
            <p:cNvPr id="86049" name="Group 74"/>
            <p:cNvGrpSpPr>
              <a:grpSpLocks/>
            </p:cNvGrpSpPr>
            <p:nvPr/>
          </p:nvGrpSpPr>
          <p:grpSpPr bwMode="auto">
            <a:xfrm>
              <a:off x="6209" y="3432"/>
              <a:ext cx="227" cy="271"/>
              <a:chOff x="3034" y="5021"/>
              <a:chExt cx="227" cy="271"/>
            </a:xfrm>
          </p:grpSpPr>
          <p:sp>
            <p:nvSpPr>
              <p:cNvPr id="86054" name="AutoShape 75"/>
              <p:cNvSpPr>
                <a:spLocks noChangeArrowheads="1"/>
              </p:cNvSpPr>
              <p:nvPr/>
            </p:nvSpPr>
            <p:spPr bwMode="auto">
              <a:xfrm>
                <a:off x="3034" y="5111"/>
                <a:ext cx="181" cy="181"/>
              </a:xfrm>
              <a:prstGeom prst="triangle">
                <a:avLst>
                  <a:gd name="adj" fmla="val 50000"/>
                </a:avLst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65306" tIns="32653" rIns="65306" bIns="32653" anchor="ctr"/>
              <a:lstStyle/>
              <a:p>
                <a:pPr defTabSz="912813"/>
                <a:endParaRPr lang="ru-RU"/>
              </a:p>
            </p:txBody>
          </p:sp>
          <p:sp>
            <p:nvSpPr>
              <p:cNvPr id="86055" name="Freeform 76"/>
              <p:cNvSpPr>
                <a:spLocks/>
              </p:cNvSpPr>
              <p:nvPr/>
            </p:nvSpPr>
            <p:spPr bwMode="auto">
              <a:xfrm rot="-1082057">
                <a:off x="3125" y="5021"/>
                <a:ext cx="136" cy="90"/>
              </a:xfrm>
              <a:custGeom>
                <a:avLst/>
                <a:gdLst>
                  <a:gd name="T0" fmla="*/ 0 w 136"/>
                  <a:gd name="T1" fmla="*/ 90 h 90"/>
                  <a:gd name="T2" fmla="*/ 45 w 136"/>
                  <a:gd name="T3" fmla="*/ 45 h 90"/>
                  <a:gd name="T4" fmla="*/ 45 w 136"/>
                  <a:gd name="T5" fmla="*/ 90 h 90"/>
                  <a:gd name="T6" fmla="*/ 136 w 136"/>
                  <a:gd name="T7" fmla="*/ 0 h 9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6"/>
                  <a:gd name="T13" fmla="*/ 0 h 90"/>
                  <a:gd name="T14" fmla="*/ 136 w 136"/>
                  <a:gd name="T15" fmla="*/ 90 h 9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6" h="90">
                    <a:moveTo>
                      <a:pt x="0" y="90"/>
                    </a:moveTo>
                    <a:lnTo>
                      <a:pt x="45" y="45"/>
                    </a:lnTo>
                    <a:lnTo>
                      <a:pt x="45" y="90"/>
                    </a:lnTo>
                    <a:lnTo>
                      <a:pt x="136" y="0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lIns="65306" tIns="32653" rIns="65306" bIns="32653"/>
              <a:lstStyle/>
              <a:p>
                <a:endParaRPr lang="ru-RU"/>
              </a:p>
            </p:txBody>
          </p:sp>
        </p:grpSp>
        <p:sp>
          <p:nvSpPr>
            <p:cNvPr id="86050" name="Text Box 77"/>
            <p:cNvSpPr txBox="1">
              <a:spLocks noChangeArrowheads="1"/>
            </p:cNvSpPr>
            <p:nvPr/>
          </p:nvSpPr>
          <p:spPr bwMode="auto">
            <a:xfrm>
              <a:off x="6527" y="3432"/>
              <a:ext cx="1043" cy="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5294" tIns="32648" rIns="65294" bIns="32648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300">
                  <a:latin typeface="Times New Roman" pitchFamily="18" charset="0"/>
                </a:rPr>
                <a:t>подвижная радиостанция</a:t>
              </a:r>
            </a:p>
          </p:txBody>
        </p:sp>
        <p:sp>
          <p:nvSpPr>
            <p:cNvPr id="86051" name="Text Box 78"/>
            <p:cNvSpPr txBox="1">
              <a:spLocks noChangeArrowheads="1"/>
            </p:cNvSpPr>
            <p:nvPr/>
          </p:nvSpPr>
          <p:spPr bwMode="auto">
            <a:xfrm>
              <a:off x="6527" y="3886"/>
              <a:ext cx="1179" cy="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5294" tIns="32648" rIns="65294" bIns="32648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300">
                  <a:latin typeface="Times New Roman" pitchFamily="18" charset="0"/>
                </a:rPr>
                <a:t>переносная радиостанция</a:t>
              </a:r>
            </a:p>
          </p:txBody>
        </p:sp>
        <p:sp>
          <p:nvSpPr>
            <p:cNvPr id="86052" name="Text Box 83"/>
            <p:cNvSpPr txBox="1">
              <a:spLocks noChangeArrowheads="1"/>
            </p:cNvSpPr>
            <p:nvPr/>
          </p:nvSpPr>
          <p:spPr bwMode="auto">
            <a:xfrm>
              <a:off x="5982" y="1709"/>
              <a:ext cx="1950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5294" tIns="32648" rIns="65294" bIns="32648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Условные обозначения</a:t>
              </a:r>
            </a:p>
          </p:txBody>
        </p:sp>
        <p:sp>
          <p:nvSpPr>
            <p:cNvPr id="86053" name="Line 84"/>
            <p:cNvSpPr>
              <a:spLocks noChangeShapeType="1"/>
            </p:cNvSpPr>
            <p:nvPr/>
          </p:nvSpPr>
          <p:spPr bwMode="auto">
            <a:xfrm>
              <a:off x="6164" y="2616"/>
              <a:ext cx="31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39763" y="384175"/>
            <a:ext cx="11522075" cy="528638"/>
          </a:xfrm>
        </p:spPr>
        <p:txBody>
          <a:bodyPr/>
          <a:lstStyle/>
          <a:p>
            <a:pPr eaLnBrk="1" hangingPunct="1"/>
            <a:r>
              <a:rPr lang="ru-RU" sz="2400" smtClean="0"/>
              <a:t>Информация по объектам социального и культурного назначения</a:t>
            </a:r>
          </a:p>
        </p:txBody>
      </p:sp>
      <p:sp>
        <p:nvSpPr>
          <p:cNvPr id="87043" name="Text Box 15"/>
          <p:cNvSpPr txBox="1">
            <a:spLocks noChangeArrowheads="1"/>
          </p:cNvSpPr>
          <p:nvPr/>
        </p:nvSpPr>
        <p:spPr bwMode="auto">
          <a:xfrm>
            <a:off x="0" y="0"/>
            <a:ext cx="12801600" cy="1157288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212771" tIns="106397" rIns="212771" bIns="106397">
            <a:spAutoFit/>
          </a:bodyPr>
          <a:lstStyle/>
          <a:p>
            <a:pPr algn="ctr" defTabSz="3646488"/>
            <a:r>
              <a:rPr lang="ru-RU" sz="3100">
                <a:latin typeface="Times New Roman" pitchFamily="18" charset="0"/>
              </a:rPr>
              <a:t>Справочные данные </a:t>
            </a:r>
          </a:p>
          <a:p>
            <a:pPr algn="ctr" defTabSz="3646488"/>
            <a:r>
              <a:rPr lang="ru-RU" sz="3100">
                <a:latin typeface="Times New Roman" pitchFamily="18" charset="0"/>
              </a:rPr>
              <a:t>по организации оповещения и информирования населения</a:t>
            </a:r>
          </a:p>
        </p:txBody>
      </p:sp>
      <p:graphicFrame>
        <p:nvGraphicFramePr>
          <p:cNvPr id="601231" name="Group 143"/>
          <p:cNvGraphicFramePr>
            <a:graphicFrameLocks noGrp="1"/>
          </p:cNvGraphicFramePr>
          <p:nvPr/>
        </p:nvGraphicFramePr>
        <p:xfrm>
          <a:off x="712788" y="1846263"/>
          <a:ext cx="11304587" cy="1800226"/>
        </p:xfrm>
        <a:graphic>
          <a:graphicData uri="http://schemas.openxmlformats.org/drawingml/2006/table">
            <a:tbl>
              <a:tblPr/>
              <a:tblGrid>
                <a:gridCol w="574675"/>
                <a:gridCol w="2881312"/>
                <a:gridCol w="1871663"/>
                <a:gridCol w="1728787"/>
                <a:gridCol w="1727200"/>
                <a:gridCol w="2520950"/>
              </a:tblGrid>
              <a:tr h="611188"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п/п</a:t>
                      </a:r>
                    </a:p>
                  </a:txBody>
                  <a:tcPr marL="91311" marR="91311" marT="45657" marB="4565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Объекты социального 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и культурного назначения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1311" marR="91311" marT="45657" marB="4565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Количество оповещаемых человек</a:t>
                      </a:r>
                    </a:p>
                  </a:txBody>
                  <a:tcPr marL="91311" marR="91311" marT="45657" marB="4565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Ф.И.О руководителя ответственного за оповещение</a:t>
                      </a:r>
                    </a:p>
                  </a:txBody>
                  <a:tcPr marL="91311" marR="91311" marT="45657" marB="4565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Адрес и телефон</a:t>
                      </a:r>
                    </a:p>
                  </a:txBody>
                  <a:tcPr marL="91311" marR="91311" marT="45657" marB="4565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111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 дневном режиме</a:t>
                      </a:r>
                    </a:p>
                  </a:txBody>
                  <a:tcPr marL="91311" marR="91311" marT="45657" marB="4565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Круглосуточно</a:t>
                      </a:r>
                    </a:p>
                  </a:txBody>
                  <a:tcPr marL="91311" marR="91311" marT="45657" marB="4565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7850">
                <a:tc gridSpan="6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Объектов социального и культурного назначения нет</a:t>
                      </a:r>
                    </a:p>
                  </a:txBody>
                  <a:tcPr marL="91311" marR="91311" marT="45657" marB="4565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39763" y="384175"/>
            <a:ext cx="11522075" cy="169863"/>
          </a:xfrm>
        </p:spPr>
        <p:txBody>
          <a:bodyPr/>
          <a:lstStyle/>
          <a:p>
            <a:pPr eaLnBrk="1" hangingPunct="1"/>
            <a:r>
              <a:rPr lang="ru-RU" sz="3100" smtClean="0"/>
              <a:t>Таблица организации связи с органами ФП и ТП РСЧС</a:t>
            </a:r>
          </a:p>
        </p:txBody>
      </p:sp>
      <p:graphicFrame>
        <p:nvGraphicFramePr>
          <p:cNvPr id="602218" name="Group 106"/>
          <p:cNvGraphicFramePr>
            <a:graphicFrameLocks noGrp="1"/>
          </p:cNvGraphicFramePr>
          <p:nvPr/>
        </p:nvGraphicFramePr>
        <p:xfrm>
          <a:off x="134938" y="2065338"/>
          <a:ext cx="12523787" cy="3401171"/>
        </p:xfrm>
        <a:graphic>
          <a:graphicData uri="http://schemas.openxmlformats.org/drawingml/2006/table">
            <a:tbl>
              <a:tblPr/>
              <a:tblGrid>
                <a:gridCol w="230187"/>
                <a:gridCol w="1169988"/>
                <a:gridCol w="255587"/>
                <a:gridCol w="377825"/>
                <a:gridCol w="511175"/>
                <a:gridCol w="542925"/>
                <a:gridCol w="620713"/>
                <a:gridCol w="617537"/>
                <a:gridCol w="695325"/>
                <a:gridCol w="620713"/>
                <a:gridCol w="614362"/>
                <a:gridCol w="620713"/>
                <a:gridCol w="850900"/>
                <a:gridCol w="695325"/>
                <a:gridCol w="852487"/>
                <a:gridCol w="695325"/>
                <a:gridCol w="541338"/>
                <a:gridCol w="620712"/>
                <a:gridCol w="771525"/>
                <a:gridCol w="619125"/>
              </a:tblGrid>
              <a:tr h="811213">
                <a:tc gridSpan="20">
                  <a:txBody>
                    <a:bodyPr/>
                    <a:lstStyle/>
                    <a:p>
                      <a:pPr marL="0" marR="0" lvl="0" indent="0" algn="ctr" defTabSz="17907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Организация связи с функциональными и территориальными подсистемами РСЧС</a:t>
                      </a:r>
                    </a:p>
                  </a:txBody>
                  <a:tcPr marL="8287" marR="8287" marT="828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8338">
                <a:tc rowSpan="4"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№ п/п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Наименование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17907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Всего ФП и ТП РСЧС</a:t>
                      </a:r>
                    </a:p>
                    <a:p>
                      <a:pPr marL="0" marR="0" lvl="0" indent="0" algn="ctr" defTabSz="17907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7907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Подписано соглашений с ФП и ТП РСЧС</a:t>
                      </a:r>
                    </a:p>
                    <a:p>
                      <a:pPr marL="0" marR="0" lvl="0" indent="0" algn="ctr" defTabSz="17907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Подписано регламентов с ФП и ТП РСЧС</a:t>
                      </a:r>
                    </a:p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Организовано каналов связи с ФП и ТП РСЧС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05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ФП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ТП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ФП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ТП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ФП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ТП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17907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ФП</a:t>
                      </a:r>
                    </a:p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defTabSz="17907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ТП</a:t>
                      </a:r>
                    </a:p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48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Прямой канал связи</a:t>
                      </a:r>
                    </a:p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ВКС</a:t>
                      </a:r>
                    </a:p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Радио</a:t>
                      </a:r>
                    </a:p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Интернет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ТЛФ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Прямой канал связи</a:t>
                      </a:r>
                    </a:p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ВКС</a:t>
                      </a:r>
                    </a:p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Радио</a:t>
                      </a:r>
                    </a:p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Интернет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ТЛФ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</a:tr>
              <a:tr h="3905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КВ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УКВ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КВ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УКВ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п. Мичуринский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26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490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18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26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490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88146" name="Text Box 553"/>
          <p:cNvSpPr txBox="1">
            <a:spLocks noChangeArrowheads="1"/>
          </p:cNvSpPr>
          <p:nvPr/>
        </p:nvSpPr>
        <p:spPr bwMode="auto">
          <a:xfrm>
            <a:off x="0" y="-260350"/>
            <a:ext cx="12801600" cy="1466850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46336" tIns="23171" rIns="46336" bIns="23171" anchor="ctr" anchorCtr="1">
            <a:spAutoFit/>
          </a:bodyPr>
          <a:lstStyle/>
          <a:p>
            <a:pPr algn="ctr" defTabSz="1276350"/>
            <a:r>
              <a:rPr lang="ru-RU" sz="3100">
                <a:latin typeface="Times New Roman" pitchFamily="18" charset="0"/>
              </a:rPr>
              <a:t>Паспорт территории поселка Мичуринский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</a:p>
          <a:p>
            <a:pPr algn="ctr" defTabSz="1276350"/>
            <a:r>
              <a:rPr lang="ru-RU" sz="3100">
                <a:latin typeface="Times New Roman" pitchFamily="18" charset="0"/>
              </a:rPr>
              <a:t>Таблица организации связи с органами ФП и ТП РСЧС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ChangeArrowheads="1"/>
          </p:cNvSpPr>
          <p:nvPr/>
        </p:nvSpPr>
        <p:spPr bwMode="auto">
          <a:xfrm>
            <a:off x="10901363" y="2209800"/>
            <a:ext cx="935037" cy="33258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091" name="Rectangle 3"/>
          <p:cNvSpPr>
            <a:spLocks noChangeArrowheads="1"/>
          </p:cNvSpPr>
          <p:nvPr/>
        </p:nvSpPr>
        <p:spPr bwMode="auto">
          <a:xfrm>
            <a:off x="10974388" y="2209800"/>
            <a:ext cx="720725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800">
                <a:cs typeface="Arial" charset="0"/>
              </a:rPr>
              <a:t>ГУ МЧС по НСО</a:t>
            </a:r>
            <a:endParaRPr lang="ru-RU" sz="800" b="1">
              <a:cs typeface="Arial" charset="0"/>
            </a:endParaRPr>
          </a:p>
        </p:txBody>
      </p:sp>
      <p:sp>
        <p:nvSpPr>
          <p:cNvPr id="89092" name="Rectangle 4"/>
          <p:cNvSpPr>
            <a:spLocks noChangeArrowheads="1"/>
          </p:cNvSpPr>
          <p:nvPr/>
        </p:nvSpPr>
        <p:spPr bwMode="auto">
          <a:xfrm>
            <a:off x="11836400" y="2209800"/>
            <a:ext cx="792163" cy="33258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093" name="Line 5"/>
          <p:cNvSpPr>
            <a:spLocks noChangeShapeType="1"/>
          </p:cNvSpPr>
          <p:nvPr/>
        </p:nvSpPr>
        <p:spPr bwMode="auto">
          <a:xfrm>
            <a:off x="10895013" y="2540000"/>
            <a:ext cx="17287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094" name="Rectangle 6"/>
          <p:cNvSpPr>
            <a:spLocks noChangeArrowheads="1"/>
          </p:cNvSpPr>
          <p:nvPr/>
        </p:nvSpPr>
        <p:spPr bwMode="auto">
          <a:xfrm>
            <a:off x="11868150" y="2284413"/>
            <a:ext cx="723900" cy="1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800">
                <a:cs typeface="Arial" charset="0"/>
              </a:rPr>
              <a:t>ЦУКС</a:t>
            </a:r>
            <a:endParaRPr lang="ru-RU" sz="800" b="1">
              <a:cs typeface="Arial" charset="0"/>
            </a:endParaRPr>
          </a:p>
        </p:txBody>
      </p:sp>
      <p:sp>
        <p:nvSpPr>
          <p:cNvPr id="89095" name="Rectangle 7"/>
          <p:cNvSpPr>
            <a:spLocks noChangeArrowheads="1"/>
          </p:cNvSpPr>
          <p:nvPr/>
        </p:nvSpPr>
        <p:spPr bwMode="auto">
          <a:xfrm>
            <a:off x="9690100" y="2216150"/>
            <a:ext cx="865188" cy="33289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096" name="Line 8"/>
          <p:cNvSpPr>
            <a:spLocks noChangeShapeType="1"/>
          </p:cNvSpPr>
          <p:nvPr/>
        </p:nvSpPr>
        <p:spPr bwMode="auto">
          <a:xfrm>
            <a:off x="9690100" y="2576513"/>
            <a:ext cx="86518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097" name="Rectangle 9"/>
          <p:cNvSpPr>
            <a:spLocks noChangeArrowheads="1"/>
          </p:cNvSpPr>
          <p:nvPr/>
        </p:nvSpPr>
        <p:spPr bwMode="auto">
          <a:xfrm>
            <a:off x="9761538" y="2254250"/>
            <a:ext cx="7239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800">
                <a:cs typeface="Arial" charset="0"/>
              </a:rPr>
              <a:t>ЕДДС района</a:t>
            </a:r>
            <a:endParaRPr lang="ru-RU" sz="800" b="1">
              <a:cs typeface="Arial" charset="0"/>
            </a:endParaRPr>
          </a:p>
        </p:txBody>
      </p:sp>
      <p:sp>
        <p:nvSpPr>
          <p:cNvPr id="89098" name="Line 10"/>
          <p:cNvSpPr>
            <a:spLocks noChangeShapeType="1"/>
          </p:cNvSpPr>
          <p:nvPr/>
        </p:nvSpPr>
        <p:spPr bwMode="auto">
          <a:xfrm>
            <a:off x="10901363" y="2798763"/>
            <a:ext cx="93503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89099" name="Group 11"/>
          <p:cNvGrpSpPr>
            <a:grpSpLocks/>
          </p:cNvGrpSpPr>
          <p:nvPr/>
        </p:nvGrpSpPr>
        <p:grpSpPr bwMode="auto">
          <a:xfrm>
            <a:off x="11314113" y="4454525"/>
            <a:ext cx="233362" cy="392113"/>
            <a:chOff x="4091" y="5350"/>
            <a:chExt cx="369" cy="619"/>
          </a:xfrm>
        </p:grpSpPr>
        <p:grpSp>
          <p:nvGrpSpPr>
            <p:cNvPr id="89683" name="Group 12"/>
            <p:cNvGrpSpPr>
              <a:grpSpLocks/>
            </p:cNvGrpSpPr>
            <p:nvPr/>
          </p:nvGrpSpPr>
          <p:grpSpPr bwMode="auto">
            <a:xfrm flipH="1">
              <a:off x="4099" y="5814"/>
              <a:ext cx="263" cy="155"/>
              <a:chOff x="10787" y="5655"/>
              <a:chExt cx="367" cy="217"/>
            </a:xfrm>
          </p:grpSpPr>
          <p:sp>
            <p:nvSpPr>
              <p:cNvPr id="89692" name="Line 13"/>
              <p:cNvSpPr>
                <a:spLocks noChangeShapeType="1"/>
              </p:cNvSpPr>
              <p:nvPr/>
            </p:nvSpPr>
            <p:spPr bwMode="auto">
              <a:xfrm>
                <a:off x="11076" y="5870"/>
                <a:ext cx="0" cy="0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89693" name="Group 14"/>
              <p:cNvGrpSpPr>
                <a:grpSpLocks/>
              </p:cNvGrpSpPr>
              <p:nvPr/>
            </p:nvGrpSpPr>
            <p:grpSpPr bwMode="auto">
              <a:xfrm rot="10800000">
                <a:off x="10787" y="5656"/>
                <a:ext cx="121" cy="215"/>
                <a:chOff x="801" y="4079"/>
                <a:chExt cx="180" cy="360"/>
              </a:xfrm>
            </p:grpSpPr>
            <p:sp>
              <p:nvSpPr>
                <p:cNvPr id="89696" name="Arc 15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9697" name="Arc 16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89694" name="Line 17"/>
              <p:cNvSpPr>
                <a:spLocks noChangeShapeType="1"/>
              </p:cNvSpPr>
              <p:nvPr/>
            </p:nvSpPr>
            <p:spPr bwMode="auto">
              <a:xfrm>
                <a:off x="10913" y="5655"/>
                <a:ext cx="240" cy="112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695" name="Line 18"/>
              <p:cNvSpPr>
                <a:spLocks noChangeShapeType="1"/>
              </p:cNvSpPr>
              <p:nvPr/>
            </p:nvSpPr>
            <p:spPr bwMode="auto">
              <a:xfrm flipH="1">
                <a:off x="10899" y="5768"/>
                <a:ext cx="255" cy="104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684" name="AutoShape 19"/>
            <p:cNvSpPr>
              <a:spLocks noChangeArrowheads="1"/>
            </p:cNvSpPr>
            <p:nvPr/>
          </p:nvSpPr>
          <p:spPr bwMode="auto">
            <a:xfrm>
              <a:off x="4091" y="5614"/>
              <a:ext cx="289" cy="140"/>
            </a:xfrm>
            <a:prstGeom prst="diamond">
              <a:avLst/>
            </a:prstGeom>
            <a:solidFill>
              <a:srgbClr val="FFFFFF"/>
            </a:solidFill>
            <a:ln w="15875">
              <a:solidFill>
                <a:srgbClr val="00FF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9685" name="Group 20"/>
            <p:cNvGrpSpPr>
              <a:grpSpLocks/>
            </p:cNvGrpSpPr>
            <p:nvPr/>
          </p:nvGrpSpPr>
          <p:grpSpPr bwMode="auto">
            <a:xfrm>
              <a:off x="4265" y="5374"/>
              <a:ext cx="85" cy="187"/>
              <a:chOff x="801" y="4079"/>
              <a:chExt cx="180" cy="360"/>
            </a:xfrm>
          </p:grpSpPr>
          <p:sp>
            <p:nvSpPr>
              <p:cNvPr id="89690" name="Arc 21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691" name="Arc 22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686" name="Line 23"/>
            <p:cNvSpPr>
              <a:spLocks noChangeShapeType="1"/>
            </p:cNvSpPr>
            <p:nvPr/>
          </p:nvSpPr>
          <p:spPr bwMode="auto">
            <a:xfrm flipH="1">
              <a:off x="4459" y="5350"/>
              <a:ext cx="0" cy="53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687" name="Line 24"/>
            <p:cNvSpPr>
              <a:spLocks noChangeShapeType="1"/>
            </p:cNvSpPr>
            <p:nvPr/>
          </p:nvSpPr>
          <p:spPr bwMode="auto">
            <a:xfrm rot="-5400000">
              <a:off x="4408" y="5425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688" name="Line 25"/>
            <p:cNvSpPr>
              <a:spLocks noChangeShapeType="1"/>
            </p:cNvSpPr>
            <p:nvPr/>
          </p:nvSpPr>
          <p:spPr bwMode="auto">
            <a:xfrm rot="-5400000">
              <a:off x="4416" y="5641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689" name="Line 26"/>
            <p:cNvSpPr>
              <a:spLocks noChangeShapeType="1"/>
            </p:cNvSpPr>
            <p:nvPr/>
          </p:nvSpPr>
          <p:spPr bwMode="auto">
            <a:xfrm rot="-5400000">
              <a:off x="4408" y="5849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9100" name="Group 27"/>
          <p:cNvGrpSpPr>
            <a:grpSpLocks/>
          </p:cNvGrpSpPr>
          <p:nvPr/>
        </p:nvGrpSpPr>
        <p:grpSpPr bwMode="auto">
          <a:xfrm>
            <a:off x="11299825" y="3071813"/>
            <a:ext cx="207963" cy="346075"/>
            <a:chOff x="7427" y="5242"/>
            <a:chExt cx="273" cy="450"/>
          </a:xfrm>
        </p:grpSpPr>
        <p:sp>
          <p:nvSpPr>
            <p:cNvPr id="89676" name="AutoShape 28"/>
            <p:cNvSpPr>
              <a:spLocks noChangeArrowheads="1"/>
            </p:cNvSpPr>
            <p:nvPr/>
          </p:nvSpPr>
          <p:spPr bwMode="auto">
            <a:xfrm rot="16200000" flipH="1">
              <a:off x="7427" y="5522"/>
              <a:ext cx="170" cy="170"/>
            </a:xfrm>
            <a:prstGeom prst="triangle">
              <a:avLst>
                <a:gd name="adj" fmla="val 49639"/>
              </a:avLst>
            </a:prstGeom>
            <a:solidFill>
              <a:srgbClr val="FFFFFF"/>
            </a:solidFill>
            <a:ln w="158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9677" name="Group 29"/>
            <p:cNvGrpSpPr>
              <a:grpSpLocks/>
            </p:cNvGrpSpPr>
            <p:nvPr/>
          </p:nvGrpSpPr>
          <p:grpSpPr bwMode="auto">
            <a:xfrm>
              <a:off x="7505" y="5298"/>
              <a:ext cx="85" cy="187"/>
              <a:chOff x="801" y="4079"/>
              <a:chExt cx="180" cy="360"/>
            </a:xfrm>
          </p:grpSpPr>
          <p:sp>
            <p:nvSpPr>
              <p:cNvPr id="89681" name="Arc 30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682" name="Arc 31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678" name="Line 32"/>
            <p:cNvSpPr>
              <a:spLocks noChangeShapeType="1"/>
            </p:cNvSpPr>
            <p:nvPr/>
          </p:nvSpPr>
          <p:spPr bwMode="auto">
            <a:xfrm flipH="1">
              <a:off x="7699" y="5242"/>
              <a:ext cx="0" cy="36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679" name="Line 33"/>
            <p:cNvSpPr>
              <a:spLocks noChangeShapeType="1"/>
            </p:cNvSpPr>
            <p:nvPr/>
          </p:nvSpPr>
          <p:spPr bwMode="auto">
            <a:xfrm rot="-5400000">
              <a:off x="7648" y="5349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680" name="Line 34"/>
            <p:cNvSpPr>
              <a:spLocks noChangeShapeType="1"/>
            </p:cNvSpPr>
            <p:nvPr/>
          </p:nvSpPr>
          <p:spPr bwMode="auto">
            <a:xfrm rot="-5400000">
              <a:off x="7656" y="5565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6868" name="Rectangle 3"/>
          <p:cNvSpPr>
            <a:spLocks noChangeArrowheads="1"/>
          </p:cNvSpPr>
          <p:nvPr/>
        </p:nvSpPr>
        <p:spPr bwMode="auto">
          <a:xfrm>
            <a:off x="0" y="0"/>
            <a:ext cx="12801600" cy="839788"/>
          </a:xfrm>
          <a:prstGeom prst="rect">
            <a:avLst/>
          </a:prstGeom>
          <a:gradFill rotWithShape="1">
            <a:gsLst>
              <a:gs pos="0">
                <a:srgbClr val="BCBCBC"/>
              </a:gs>
              <a:gs pos="35001">
                <a:srgbClr val="D0D0D0"/>
              </a:gs>
              <a:gs pos="100000">
                <a:srgbClr val="EDEDED"/>
              </a:gs>
            </a:gsLst>
            <a:lin ang="16200000" scaled="1"/>
          </a:gradFill>
          <a:ln w="9525" algn="ctr">
            <a:noFill/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256" tIns="45629" rIns="91256" bIns="45629" anchor="ctr"/>
          <a:lstStyle/>
          <a:p>
            <a:pPr algn="ctr" defTabSz="1276350">
              <a:lnSpc>
                <a:spcPct val="80000"/>
              </a:lnSpc>
              <a:defRPr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СХЕМА ОРГАНИЗАЦИИ СВЯЗИ С ФУНКЦИОНАЛЬНОЙ И ТЕРРИТОРИАЛЬНОЙ ПОДСИСТЕМОЙ РСЧС ИСКИТИМСКОГО РАЙОНА НСО</a:t>
            </a:r>
          </a:p>
        </p:txBody>
      </p:sp>
      <p:sp>
        <p:nvSpPr>
          <p:cNvPr id="89102" name="Rectangle 36"/>
          <p:cNvSpPr>
            <a:spLocks noChangeArrowheads="1"/>
          </p:cNvSpPr>
          <p:nvPr/>
        </p:nvSpPr>
        <p:spPr bwMode="auto">
          <a:xfrm>
            <a:off x="10974388" y="2568575"/>
            <a:ext cx="720725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800">
                <a:cs typeface="Arial" charset="0"/>
              </a:rPr>
              <a:t>ПИЛОС</a:t>
            </a:r>
            <a:endParaRPr lang="ru-RU" sz="800" b="1">
              <a:cs typeface="Arial" charset="0"/>
            </a:endParaRPr>
          </a:p>
        </p:txBody>
      </p:sp>
      <p:grpSp>
        <p:nvGrpSpPr>
          <p:cNvPr id="89103" name="Group 37"/>
          <p:cNvGrpSpPr>
            <a:grpSpLocks/>
          </p:cNvGrpSpPr>
          <p:nvPr/>
        </p:nvGrpSpPr>
        <p:grpSpPr bwMode="auto">
          <a:xfrm>
            <a:off x="10010775" y="3065463"/>
            <a:ext cx="207963" cy="346075"/>
            <a:chOff x="7427" y="5242"/>
            <a:chExt cx="273" cy="450"/>
          </a:xfrm>
        </p:grpSpPr>
        <p:sp>
          <p:nvSpPr>
            <p:cNvPr id="89669" name="AutoShape 38"/>
            <p:cNvSpPr>
              <a:spLocks noChangeArrowheads="1"/>
            </p:cNvSpPr>
            <p:nvPr/>
          </p:nvSpPr>
          <p:spPr bwMode="auto">
            <a:xfrm rot="16200000" flipH="1">
              <a:off x="7427" y="5522"/>
              <a:ext cx="170" cy="170"/>
            </a:xfrm>
            <a:prstGeom prst="triangle">
              <a:avLst>
                <a:gd name="adj" fmla="val 49639"/>
              </a:avLst>
            </a:prstGeom>
            <a:solidFill>
              <a:srgbClr val="FFFFFF"/>
            </a:solidFill>
            <a:ln w="158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9670" name="Group 39"/>
            <p:cNvGrpSpPr>
              <a:grpSpLocks/>
            </p:cNvGrpSpPr>
            <p:nvPr/>
          </p:nvGrpSpPr>
          <p:grpSpPr bwMode="auto">
            <a:xfrm>
              <a:off x="7505" y="5298"/>
              <a:ext cx="85" cy="187"/>
              <a:chOff x="801" y="4079"/>
              <a:chExt cx="180" cy="360"/>
            </a:xfrm>
          </p:grpSpPr>
          <p:sp>
            <p:nvSpPr>
              <p:cNvPr id="89674" name="Arc 40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675" name="Arc 41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671" name="Line 42"/>
            <p:cNvSpPr>
              <a:spLocks noChangeShapeType="1"/>
            </p:cNvSpPr>
            <p:nvPr/>
          </p:nvSpPr>
          <p:spPr bwMode="auto">
            <a:xfrm flipH="1">
              <a:off x="7699" y="5242"/>
              <a:ext cx="0" cy="36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672" name="Line 43"/>
            <p:cNvSpPr>
              <a:spLocks noChangeShapeType="1"/>
            </p:cNvSpPr>
            <p:nvPr/>
          </p:nvSpPr>
          <p:spPr bwMode="auto">
            <a:xfrm rot="-5400000">
              <a:off x="7648" y="5349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673" name="Line 44"/>
            <p:cNvSpPr>
              <a:spLocks noChangeShapeType="1"/>
            </p:cNvSpPr>
            <p:nvPr/>
          </p:nvSpPr>
          <p:spPr bwMode="auto">
            <a:xfrm rot="-5400000">
              <a:off x="7656" y="5565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9104" name="Group 45"/>
          <p:cNvGrpSpPr>
            <a:grpSpLocks/>
          </p:cNvGrpSpPr>
          <p:nvPr/>
        </p:nvGrpSpPr>
        <p:grpSpPr bwMode="auto">
          <a:xfrm>
            <a:off x="12052300" y="3067050"/>
            <a:ext cx="206375" cy="346075"/>
            <a:chOff x="7427" y="5242"/>
            <a:chExt cx="273" cy="450"/>
          </a:xfrm>
        </p:grpSpPr>
        <p:sp>
          <p:nvSpPr>
            <p:cNvPr id="89662" name="AutoShape 46"/>
            <p:cNvSpPr>
              <a:spLocks noChangeArrowheads="1"/>
            </p:cNvSpPr>
            <p:nvPr/>
          </p:nvSpPr>
          <p:spPr bwMode="auto">
            <a:xfrm rot="16200000" flipH="1">
              <a:off x="7427" y="5522"/>
              <a:ext cx="170" cy="170"/>
            </a:xfrm>
            <a:prstGeom prst="triangle">
              <a:avLst>
                <a:gd name="adj" fmla="val 49639"/>
              </a:avLst>
            </a:prstGeom>
            <a:solidFill>
              <a:srgbClr val="FFFFFF"/>
            </a:solidFill>
            <a:ln w="158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9663" name="Group 47"/>
            <p:cNvGrpSpPr>
              <a:grpSpLocks/>
            </p:cNvGrpSpPr>
            <p:nvPr/>
          </p:nvGrpSpPr>
          <p:grpSpPr bwMode="auto">
            <a:xfrm>
              <a:off x="7505" y="5298"/>
              <a:ext cx="85" cy="187"/>
              <a:chOff x="801" y="4079"/>
              <a:chExt cx="180" cy="360"/>
            </a:xfrm>
          </p:grpSpPr>
          <p:sp>
            <p:nvSpPr>
              <p:cNvPr id="89667" name="Arc 48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668" name="Arc 49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664" name="Line 50"/>
            <p:cNvSpPr>
              <a:spLocks noChangeShapeType="1"/>
            </p:cNvSpPr>
            <p:nvPr/>
          </p:nvSpPr>
          <p:spPr bwMode="auto">
            <a:xfrm flipH="1">
              <a:off x="7699" y="5242"/>
              <a:ext cx="0" cy="36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665" name="Line 51"/>
            <p:cNvSpPr>
              <a:spLocks noChangeShapeType="1"/>
            </p:cNvSpPr>
            <p:nvPr/>
          </p:nvSpPr>
          <p:spPr bwMode="auto">
            <a:xfrm rot="-5400000">
              <a:off x="7648" y="5349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666" name="Line 52"/>
            <p:cNvSpPr>
              <a:spLocks noChangeShapeType="1"/>
            </p:cNvSpPr>
            <p:nvPr/>
          </p:nvSpPr>
          <p:spPr bwMode="auto">
            <a:xfrm rot="-5400000">
              <a:off x="7656" y="5565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9105" name="Group 53"/>
          <p:cNvGrpSpPr>
            <a:grpSpLocks/>
          </p:cNvGrpSpPr>
          <p:nvPr/>
        </p:nvGrpSpPr>
        <p:grpSpPr bwMode="auto">
          <a:xfrm>
            <a:off x="10047288" y="3773488"/>
            <a:ext cx="233362" cy="269875"/>
            <a:chOff x="4803" y="1512"/>
            <a:chExt cx="147" cy="170"/>
          </a:xfrm>
        </p:grpSpPr>
        <p:grpSp>
          <p:nvGrpSpPr>
            <p:cNvPr id="89656" name="Group 54"/>
            <p:cNvGrpSpPr>
              <a:grpSpLocks/>
            </p:cNvGrpSpPr>
            <p:nvPr/>
          </p:nvGrpSpPr>
          <p:grpSpPr bwMode="auto">
            <a:xfrm>
              <a:off x="4857" y="1512"/>
              <a:ext cx="93" cy="63"/>
              <a:chOff x="6576" y="2480"/>
              <a:chExt cx="78" cy="53"/>
            </a:xfrm>
          </p:grpSpPr>
          <p:sp>
            <p:nvSpPr>
              <p:cNvPr id="89659" name="Line 55"/>
              <p:cNvSpPr>
                <a:spLocks noChangeShapeType="1"/>
              </p:cNvSpPr>
              <p:nvPr/>
            </p:nvSpPr>
            <p:spPr bwMode="auto">
              <a:xfrm rot="20700000" flipH="1">
                <a:off x="6576" y="2517"/>
                <a:ext cx="29" cy="16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660" name="Line 56"/>
              <p:cNvSpPr>
                <a:spLocks noChangeShapeType="1"/>
              </p:cNvSpPr>
              <p:nvPr/>
            </p:nvSpPr>
            <p:spPr bwMode="auto">
              <a:xfrm rot="-600000">
                <a:off x="6608" y="2510"/>
                <a:ext cx="0" cy="23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661" name="Line 57"/>
              <p:cNvSpPr>
                <a:spLocks noChangeShapeType="1"/>
              </p:cNvSpPr>
              <p:nvPr/>
            </p:nvSpPr>
            <p:spPr bwMode="auto">
              <a:xfrm flipV="1">
                <a:off x="6617" y="2480"/>
                <a:ext cx="37" cy="50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657" name="Oval 58"/>
            <p:cNvSpPr>
              <a:spLocks noChangeArrowheads="1"/>
            </p:cNvSpPr>
            <p:nvPr/>
          </p:nvSpPr>
          <p:spPr bwMode="auto">
            <a:xfrm>
              <a:off x="4817" y="1575"/>
              <a:ext cx="82" cy="82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9658" name="Rectangle 59"/>
            <p:cNvSpPr>
              <a:spLocks noChangeArrowheads="1"/>
            </p:cNvSpPr>
            <p:nvPr/>
          </p:nvSpPr>
          <p:spPr bwMode="auto">
            <a:xfrm>
              <a:off x="4803" y="1573"/>
              <a:ext cx="109" cy="109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lIns="35942" tIns="10783" rIns="35942" bIns="10783"/>
            <a:lstStyle/>
            <a:p>
              <a:pPr algn="ctr" defTabSz="912813"/>
              <a:r>
                <a:rPr lang="ru-RU" sz="600" b="1">
                  <a:cs typeface="Arial" charset="0"/>
                </a:rPr>
                <a:t>С</a:t>
              </a:r>
            </a:p>
          </p:txBody>
        </p:sp>
      </p:grpSp>
      <p:grpSp>
        <p:nvGrpSpPr>
          <p:cNvPr id="89106" name="Group 60"/>
          <p:cNvGrpSpPr>
            <a:grpSpLocks/>
          </p:cNvGrpSpPr>
          <p:nvPr/>
        </p:nvGrpSpPr>
        <p:grpSpPr bwMode="auto">
          <a:xfrm>
            <a:off x="10047288" y="5113338"/>
            <a:ext cx="215900" cy="258762"/>
            <a:chOff x="17361" y="3244"/>
            <a:chExt cx="395" cy="340"/>
          </a:xfrm>
        </p:grpSpPr>
        <p:sp>
          <p:nvSpPr>
            <p:cNvPr id="89649" name="Line 61"/>
            <p:cNvSpPr>
              <a:spLocks noChangeShapeType="1"/>
            </p:cNvSpPr>
            <p:nvPr/>
          </p:nvSpPr>
          <p:spPr bwMode="auto">
            <a:xfrm flipH="1">
              <a:off x="17361" y="3302"/>
              <a:ext cx="247" cy="269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650" name="Line 62"/>
            <p:cNvSpPr>
              <a:spLocks noChangeShapeType="1"/>
            </p:cNvSpPr>
            <p:nvPr/>
          </p:nvSpPr>
          <p:spPr bwMode="auto">
            <a:xfrm>
              <a:off x="17536" y="3381"/>
              <a:ext cx="177" cy="188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9651" name="Group 63"/>
            <p:cNvGrpSpPr>
              <a:grpSpLocks/>
            </p:cNvGrpSpPr>
            <p:nvPr/>
          </p:nvGrpSpPr>
          <p:grpSpPr bwMode="auto">
            <a:xfrm>
              <a:off x="17378" y="3584"/>
              <a:ext cx="318" cy="0"/>
              <a:chOff x="2452" y="2291"/>
              <a:chExt cx="318" cy="0"/>
            </a:xfrm>
          </p:grpSpPr>
          <p:sp>
            <p:nvSpPr>
              <p:cNvPr id="89654" name="Line 64"/>
              <p:cNvSpPr>
                <a:spLocks noChangeShapeType="1"/>
              </p:cNvSpPr>
              <p:nvPr/>
            </p:nvSpPr>
            <p:spPr bwMode="auto">
              <a:xfrm>
                <a:off x="2452" y="2291"/>
                <a:ext cx="177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655" name="Line 65"/>
              <p:cNvSpPr>
                <a:spLocks noChangeShapeType="1"/>
              </p:cNvSpPr>
              <p:nvPr/>
            </p:nvSpPr>
            <p:spPr bwMode="auto">
              <a:xfrm>
                <a:off x="2629" y="2291"/>
                <a:ext cx="141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652" name="Line 66"/>
            <p:cNvSpPr>
              <a:spLocks noChangeShapeType="1"/>
            </p:cNvSpPr>
            <p:nvPr/>
          </p:nvSpPr>
          <p:spPr bwMode="auto">
            <a:xfrm>
              <a:off x="17623" y="3305"/>
              <a:ext cx="0" cy="57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653" name="Line 67"/>
            <p:cNvSpPr>
              <a:spLocks noChangeShapeType="1"/>
            </p:cNvSpPr>
            <p:nvPr/>
          </p:nvSpPr>
          <p:spPr bwMode="auto">
            <a:xfrm flipV="1">
              <a:off x="17628" y="3244"/>
              <a:ext cx="128" cy="125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9107" name="Group 68"/>
          <p:cNvGrpSpPr>
            <a:grpSpLocks/>
          </p:cNvGrpSpPr>
          <p:nvPr/>
        </p:nvGrpSpPr>
        <p:grpSpPr bwMode="auto">
          <a:xfrm>
            <a:off x="11333163" y="3776663"/>
            <a:ext cx="233362" cy="268287"/>
            <a:chOff x="4803" y="1512"/>
            <a:chExt cx="147" cy="170"/>
          </a:xfrm>
        </p:grpSpPr>
        <p:grpSp>
          <p:nvGrpSpPr>
            <p:cNvPr id="89643" name="Group 69"/>
            <p:cNvGrpSpPr>
              <a:grpSpLocks/>
            </p:cNvGrpSpPr>
            <p:nvPr/>
          </p:nvGrpSpPr>
          <p:grpSpPr bwMode="auto">
            <a:xfrm>
              <a:off x="4857" y="1512"/>
              <a:ext cx="93" cy="63"/>
              <a:chOff x="6576" y="2480"/>
              <a:chExt cx="78" cy="53"/>
            </a:xfrm>
          </p:grpSpPr>
          <p:sp>
            <p:nvSpPr>
              <p:cNvPr id="89646" name="Line 70"/>
              <p:cNvSpPr>
                <a:spLocks noChangeShapeType="1"/>
              </p:cNvSpPr>
              <p:nvPr/>
            </p:nvSpPr>
            <p:spPr bwMode="auto">
              <a:xfrm rot="20700000" flipH="1">
                <a:off x="6576" y="2517"/>
                <a:ext cx="29" cy="16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647" name="Line 71"/>
              <p:cNvSpPr>
                <a:spLocks noChangeShapeType="1"/>
              </p:cNvSpPr>
              <p:nvPr/>
            </p:nvSpPr>
            <p:spPr bwMode="auto">
              <a:xfrm rot="-600000">
                <a:off x="6608" y="2510"/>
                <a:ext cx="0" cy="23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648" name="Line 72"/>
              <p:cNvSpPr>
                <a:spLocks noChangeShapeType="1"/>
              </p:cNvSpPr>
              <p:nvPr/>
            </p:nvSpPr>
            <p:spPr bwMode="auto">
              <a:xfrm flipV="1">
                <a:off x="6617" y="2480"/>
                <a:ext cx="37" cy="50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644" name="Oval 73"/>
            <p:cNvSpPr>
              <a:spLocks noChangeArrowheads="1"/>
            </p:cNvSpPr>
            <p:nvPr/>
          </p:nvSpPr>
          <p:spPr bwMode="auto">
            <a:xfrm>
              <a:off x="4817" y="1575"/>
              <a:ext cx="82" cy="82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9645" name="Rectangle 74"/>
            <p:cNvSpPr>
              <a:spLocks noChangeArrowheads="1"/>
            </p:cNvSpPr>
            <p:nvPr/>
          </p:nvSpPr>
          <p:spPr bwMode="auto">
            <a:xfrm>
              <a:off x="4803" y="1573"/>
              <a:ext cx="109" cy="109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lIns="35942" tIns="10783" rIns="35942" bIns="10783"/>
            <a:lstStyle/>
            <a:p>
              <a:pPr algn="ctr" defTabSz="912813"/>
              <a:r>
                <a:rPr lang="ru-RU" sz="600" b="1">
                  <a:cs typeface="Arial" charset="0"/>
                </a:rPr>
                <a:t>С</a:t>
              </a:r>
            </a:p>
          </p:txBody>
        </p:sp>
      </p:grpSp>
      <p:sp>
        <p:nvSpPr>
          <p:cNvPr id="89108" name="Rectangle 75"/>
          <p:cNvSpPr>
            <a:spLocks noChangeArrowheads="1"/>
          </p:cNvSpPr>
          <p:nvPr/>
        </p:nvSpPr>
        <p:spPr bwMode="auto">
          <a:xfrm>
            <a:off x="8385175" y="2209800"/>
            <a:ext cx="865188" cy="33258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109" name="Line 76"/>
          <p:cNvSpPr>
            <a:spLocks noChangeShapeType="1"/>
          </p:cNvSpPr>
          <p:nvPr/>
        </p:nvSpPr>
        <p:spPr bwMode="auto">
          <a:xfrm>
            <a:off x="8385175" y="2568575"/>
            <a:ext cx="86518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89110" name="Group 77"/>
          <p:cNvGrpSpPr>
            <a:grpSpLocks/>
          </p:cNvGrpSpPr>
          <p:nvPr/>
        </p:nvGrpSpPr>
        <p:grpSpPr bwMode="auto">
          <a:xfrm>
            <a:off x="8736013" y="3071813"/>
            <a:ext cx="207962" cy="346075"/>
            <a:chOff x="7427" y="5242"/>
            <a:chExt cx="273" cy="450"/>
          </a:xfrm>
        </p:grpSpPr>
        <p:sp>
          <p:nvSpPr>
            <p:cNvPr id="89636" name="AutoShape 78"/>
            <p:cNvSpPr>
              <a:spLocks noChangeArrowheads="1"/>
            </p:cNvSpPr>
            <p:nvPr/>
          </p:nvSpPr>
          <p:spPr bwMode="auto">
            <a:xfrm rot="16200000" flipH="1">
              <a:off x="7427" y="5522"/>
              <a:ext cx="170" cy="170"/>
            </a:xfrm>
            <a:prstGeom prst="triangle">
              <a:avLst>
                <a:gd name="adj" fmla="val 49639"/>
              </a:avLst>
            </a:prstGeom>
            <a:solidFill>
              <a:srgbClr val="FFFFFF"/>
            </a:solidFill>
            <a:ln w="158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9637" name="Group 79"/>
            <p:cNvGrpSpPr>
              <a:grpSpLocks/>
            </p:cNvGrpSpPr>
            <p:nvPr/>
          </p:nvGrpSpPr>
          <p:grpSpPr bwMode="auto">
            <a:xfrm>
              <a:off x="7505" y="5298"/>
              <a:ext cx="85" cy="187"/>
              <a:chOff x="801" y="4079"/>
              <a:chExt cx="180" cy="360"/>
            </a:xfrm>
          </p:grpSpPr>
          <p:sp>
            <p:nvSpPr>
              <p:cNvPr id="89641" name="Arc 80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642" name="Arc 81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638" name="Line 82"/>
            <p:cNvSpPr>
              <a:spLocks noChangeShapeType="1"/>
            </p:cNvSpPr>
            <p:nvPr/>
          </p:nvSpPr>
          <p:spPr bwMode="auto">
            <a:xfrm flipH="1">
              <a:off x="7699" y="5242"/>
              <a:ext cx="0" cy="36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639" name="Line 83"/>
            <p:cNvSpPr>
              <a:spLocks noChangeShapeType="1"/>
            </p:cNvSpPr>
            <p:nvPr/>
          </p:nvSpPr>
          <p:spPr bwMode="auto">
            <a:xfrm rot="-5400000">
              <a:off x="7648" y="5349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640" name="Line 84"/>
            <p:cNvSpPr>
              <a:spLocks noChangeShapeType="1"/>
            </p:cNvSpPr>
            <p:nvPr/>
          </p:nvSpPr>
          <p:spPr bwMode="auto">
            <a:xfrm rot="-5400000">
              <a:off x="7656" y="5565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9111" name="Group 85"/>
          <p:cNvGrpSpPr>
            <a:grpSpLocks/>
          </p:cNvGrpSpPr>
          <p:nvPr/>
        </p:nvGrpSpPr>
        <p:grpSpPr bwMode="auto">
          <a:xfrm>
            <a:off x="8745538" y="3779838"/>
            <a:ext cx="233362" cy="269875"/>
            <a:chOff x="4803" y="1512"/>
            <a:chExt cx="147" cy="170"/>
          </a:xfrm>
        </p:grpSpPr>
        <p:grpSp>
          <p:nvGrpSpPr>
            <p:cNvPr id="89630" name="Group 86"/>
            <p:cNvGrpSpPr>
              <a:grpSpLocks/>
            </p:cNvGrpSpPr>
            <p:nvPr/>
          </p:nvGrpSpPr>
          <p:grpSpPr bwMode="auto">
            <a:xfrm>
              <a:off x="4857" y="1512"/>
              <a:ext cx="93" cy="63"/>
              <a:chOff x="6576" y="2480"/>
              <a:chExt cx="78" cy="53"/>
            </a:xfrm>
          </p:grpSpPr>
          <p:sp>
            <p:nvSpPr>
              <p:cNvPr id="89633" name="Line 87"/>
              <p:cNvSpPr>
                <a:spLocks noChangeShapeType="1"/>
              </p:cNvSpPr>
              <p:nvPr/>
            </p:nvSpPr>
            <p:spPr bwMode="auto">
              <a:xfrm rot="20700000" flipH="1">
                <a:off x="6576" y="2517"/>
                <a:ext cx="29" cy="16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634" name="Line 88"/>
              <p:cNvSpPr>
                <a:spLocks noChangeShapeType="1"/>
              </p:cNvSpPr>
              <p:nvPr/>
            </p:nvSpPr>
            <p:spPr bwMode="auto">
              <a:xfrm rot="-600000">
                <a:off x="6608" y="2510"/>
                <a:ext cx="0" cy="23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635" name="Line 89"/>
              <p:cNvSpPr>
                <a:spLocks noChangeShapeType="1"/>
              </p:cNvSpPr>
              <p:nvPr/>
            </p:nvSpPr>
            <p:spPr bwMode="auto">
              <a:xfrm flipV="1">
                <a:off x="6617" y="2480"/>
                <a:ext cx="37" cy="50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631" name="Oval 90"/>
            <p:cNvSpPr>
              <a:spLocks noChangeArrowheads="1"/>
            </p:cNvSpPr>
            <p:nvPr/>
          </p:nvSpPr>
          <p:spPr bwMode="auto">
            <a:xfrm>
              <a:off x="4817" y="1575"/>
              <a:ext cx="82" cy="82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9632" name="Rectangle 91"/>
            <p:cNvSpPr>
              <a:spLocks noChangeArrowheads="1"/>
            </p:cNvSpPr>
            <p:nvPr/>
          </p:nvSpPr>
          <p:spPr bwMode="auto">
            <a:xfrm>
              <a:off x="4803" y="1573"/>
              <a:ext cx="109" cy="109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lIns="35942" tIns="10783" rIns="35942" bIns="10783"/>
            <a:lstStyle/>
            <a:p>
              <a:pPr algn="ctr" defTabSz="912813"/>
              <a:r>
                <a:rPr lang="ru-RU" sz="600" b="1">
                  <a:cs typeface="Arial" charset="0"/>
                </a:rPr>
                <a:t>С</a:t>
              </a:r>
            </a:p>
          </p:txBody>
        </p:sp>
      </p:grpSp>
      <p:grpSp>
        <p:nvGrpSpPr>
          <p:cNvPr id="89112" name="Group 92"/>
          <p:cNvGrpSpPr>
            <a:grpSpLocks/>
          </p:cNvGrpSpPr>
          <p:nvPr/>
        </p:nvGrpSpPr>
        <p:grpSpPr bwMode="auto">
          <a:xfrm>
            <a:off x="8745538" y="5110163"/>
            <a:ext cx="215900" cy="258762"/>
            <a:chOff x="17361" y="3244"/>
            <a:chExt cx="395" cy="340"/>
          </a:xfrm>
        </p:grpSpPr>
        <p:sp>
          <p:nvSpPr>
            <p:cNvPr id="89623" name="Line 93"/>
            <p:cNvSpPr>
              <a:spLocks noChangeShapeType="1"/>
            </p:cNvSpPr>
            <p:nvPr/>
          </p:nvSpPr>
          <p:spPr bwMode="auto">
            <a:xfrm flipH="1">
              <a:off x="17361" y="3302"/>
              <a:ext cx="247" cy="269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624" name="Line 94"/>
            <p:cNvSpPr>
              <a:spLocks noChangeShapeType="1"/>
            </p:cNvSpPr>
            <p:nvPr/>
          </p:nvSpPr>
          <p:spPr bwMode="auto">
            <a:xfrm>
              <a:off x="17536" y="3381"/>
              <a:ext cx="177" cy="188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9625" name="Group 95"/>
            <p:cNvGrpSpPr>
              <a:grpSpLocks/>
            </p:cNvGrpSpPr>
            <p:nvPr/>
          </p:nvGrpSpPr>
          <p:grpSpPr bwMode="auto">
            <a:xfrm>
              <a:off x="17378" y="3584"/>
              <a:ext cx="318" cy="0"/>
              <a:chOff x="2452" y="2291"/>
              <a:chExt cx="318" cy="0"/>
            </a:xfrm>
          </p:grpSpPr>
          <p:sp>
            <p:nvSpPr>
              <p:cNvPr id="89628" name="Line 96"/>
              <p:cNvSpPr>
                <a:spLocks noChangeShapeType="1"/>
              </p:cNvSpPr>
              <p:nvPr/>
            </p:nvSpPr>
            <p:spPr bwMode="auto">
              <a:xfrm>
                <a:off x="2452" y="2291"/>
                <a:ext cx="177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629" name="Line 97"/>
              <p:cNvSpPr>
                <a:spLocks noChangeShapeType="1"/>
              </p:cNvSpPr>
              <p:nvPr/>
            </p:nvSpPr>
            <p:spPr bwMode="auto">
              <a:xfrm>
                <a:off x="2629" y="2291"/>
                <a:ext cx="141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626" name="Line 98"/>
            <p:cNvSpPr>
              <a:spLocks noChangeShapeType="1"/>
            </p:cNvSpPr>
            <p:nvPr/>
          </p:nvSpPr>
          <p:spPr bwMode="auto">
            <a:xfrm>
              <a:off x="17623" y="3305"/>
              <a:ext cx="0" cy="57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627" name="Line 99"/>
            <p:cNvSpPr>
              <a:spLocks noChangeShapeType="1"/>
            </p:cNvSpPr>
            <p:nvPr/>
          </p:nvSpPr>
          <p:spPr bwMode="auto">
            <a:xfrm flipV="1">
              <a:off x="17628" y="3244"/>
              <a:ext cx="128" cy="125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9113" name="Rectangle 100"/>
          <p:cNvSpPr>
            <a:spLocks noChangeArrowheads="1"/>
          </p:cNvSpPr>
          <p:nvPr/>
        </p:nvSpPr>
        <p:spPr bwMode="auto">
          <a:xfrm>
            <a:off x="7045325" y="2209800"/>
            <a:ext cx="865188" cy="33258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114" name="Line 101"/>
          <p:cNvSpPr>
            <a:spLocks noChangeShapeType="1"/>
          </p:cNvSpPr>
          <p:nvPr/>
        </p:nvSpPr>
        <p:spPr bwMode="auto">
          <a:xfrm>
            <a:off x="7045325" y="2568575"/>
            <a:ext cx="86518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115" name="Rectangle 102"/>
          <p:cNvSpPr>
            <a:spLocks noChangeArrowheads="1"/>
          </p:cNvSpPr>
          <p:nvPr/>
        </p:nvSpPr>
        <p:spPr bwMode="auto">
          <a:xfrm>
            <a:off x="7118350" y="2322513"/>
            <a:ext cx="725488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800">
                <a:cs typeface="Arial" charset="0"/>
              </a:rPr>
              <a:t>ПЧ-12</a:t>
            </a:r>
            <a:endParaRPr lang="ru-RU" sz="800" b="1">
              <a:cs typeface="Arial" charset="0"/>
            </a:endParaRPr>
          </a:p>
        </p:txBody>
      </p:sp>
      <p:grpSp>
        <p:nvGrpSpPr>
          <p:cNvPr id="89116" name="Group 103"/>
          <p:cNvGrpSpPr>
            <a:grpSpLocks/>
          </p:cNvGrpSpPr>
          <p:nvPr/>
        </p:nvGrpSpPr>
        <p:grpSpPr bwMode="auto">
          <a:xfrm>
            <a:off x="7396163" y="3071813"/>
            <a:ext cx="209550" cy="346075"/>
            <a:chOff x="7427" y="5242"/>
            <a:chExt cx="273" cy="450"/>
          </a:xfrm>
        </p:grpSpPr>
        <p:sp>
          <p:nvSpPr>
            <p:cNvPr id="89616" name="AutoShape 104"/>
            <p:cNvSpPr>
              <a:spLocks noChangeArrowheads="1"/>
            </p:cNvSpPr>
            <p:nvPr/>
          </p:nvSpPr>
          <p:spPr bwMode="auto">
            <a:xfrm rot="16200000" flipH="1">
              <a:off x="7427" y="5522"/>
              <a:ext cx="170" cy="170"/>
            </a:xfrm>
            <a:prstGeom prst="triangle">
              <a:avLst>
                <a:gd name="adj" fmla="val 49639"/>
              </a:avLst>
            </a:prstGeom>
            <a:solidFill>
              <a:srgbClr val="FFFFFF"/>
            </a:solidFill>
            <a:ln w="158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9617" name="Group 105"/>
            <p:cNvGrpSpPr>
              <a:grpSpLocks/>
            </p:cNvGrpSpPr>
            <p:nvPr/>
          </p:nvGrpSpPr>
          <p:grpSpPr bwMode="auto">
            <a:xfrm>
              <a:off x="7505" y="5298"/>
              <a:ext cx="85" cy="187"/>
              <a:chOff x="801" y="4079"/>
              <a:chExt cx="180" cy="360"/>
            </a:xfrm>
          </p:grpSpPr>
          <p:sp>
            <p:nvSpPr>
              <p:cNvPr id="89621" name="Arc 106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622" name="Arc 107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618" name="Line 108"/>
            <p:cNvSpPr>
              <a:spLocks noChangeShapeType="1"/>
            </p:cNvSpPr>
            <p:nvPr/>
          </p:nvSpPr>
          <p:spPr bwMode="auto">
            <a:xfrm flipH="1">
              <a:off x="7699" y="5242"/>
              <a:ext cx="0" cy="36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619" name="Line 109"/>
            <p:cNvSpPr>
              <a:spLocks noChangeShapeType="1"/>
            </p:cNvSpPr>
            <p:nvPr/>
          </p:nvSpPr>
          <p:spPr bwMode="auto">
            <a:xfrm rot="-5400000">
              <a:off x="7648" y="5349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620" name="Line 110"/>
            <p:cNvSpPr>
              <a:spLocks noChangeShapeType="1"/>
            </p:cNvSpPr>
            <p:nvPr/>
          </p:nvSpPr>
          <p:spPr bwMode="auto">
            <a:xfrm rot="-5400000">
              <a:off x="7656" y="5565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9117" name="Group 111"/>
          <p:cNvGrpSpPr>
            <a:grpSpLocks/>
          </p:cNvGrpSpPr>
          <p:nvPr/>
        </p:nvGrpSpPr>
        <p:grpSpPr bwMode="auto">
          <a:xfrm>
            <a:off x="7405688" y="3779838"/>
            <a:ext cx="234950" cy="269875"/>
            <a:chOff x="4803" y="1512"/>
            <a:chExt cx="147" cy="170"/>
          </a:xfrm>
        </p:grpSpPr>
        <p:grpSp>
          <p:nvGrpSpPr>
            <p:cNvPr id="89610" name="Group 112"/>
            <p:cNvGrpSpPr>
              <a:grpSpLocks/>
            </p:cNvGrpSpPr>
            <p:nvPr/>
          </p:nvGrpSpPr>
          <p:grpSpPr bwMode="auto">
            <a:xfrm>
              <a:off x="4857" y="1512"/>
              <a:ext cx="93" cy="63"/>
              <a:chOff x="6576" y="2480"/>
              <a:chExt cx="78" cy="53"/>
            </a:xfrm>
          </p:grpSpPr>
          <p:sp>
            <p:nvSpPr>
              <p:cNvPr id="89613" name="Line 113"/>
              <p:cNvSpPr>
                <a:spLocks noChangeShapeType="1"/>
              </p:cNvSpPr>
              <p:nvPr/>
            </p:nvSpPr>
            <p:spPr bwMode="auto">
              <a:xfrm rot="20700000" flipH="1">
                <a:off x="6576" y="2517"/>
                <a:ext cx="29" cy="16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614" name="Line 114"/>
              <p:cNvSpPr>
                <a:spLocks noChangeShapeType="1"/>
              </p:cNvSpPr>
              <p:nvPr/>
            </p:nvSpPr>
            <p:spPr bwMode="auto">
              <a:xfrm rot="-600000">
                <a:off x="6608" y="2510"/>
                <a:ext cx="0" cy="23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615" name="Line 115"/>
              <p:cNvSpPr>
                <a:spLocks noChangeShapeType="1"/>
              </p:cNvSpPr>
              <p:nvPr/>
            </p:nvSpPr>
            <p:spPr bwMode="auto">
              <a:xfrm flipV="1">
                <a:off x="6617" y="2480"/>
                <a:ext cx="37" cy="50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611" name="Oval 116"/>
            <p:cNvSpPr>
              <a:spLocks noChangeArrowheads="1"/>
            </p:cNvSpPr>
            <p:nvPr/>
          </p:nvSpPr>
          <p:spPr bwMode="auto">
            <a:xfrm>
              <a:off x="4817" y="1575"/>
              <a:ext cx="82" cy="82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9612" name="Rectangle 117"/>
            <p:cNvSpPr>
              <a:spLocks noChangeArrowheads="1"/>
            </p:cNvSpPr>
            <p:nvPr/>
          </p:nvSpPr>
          <p:spPr bwMode="auto">
            <a:xfrm>
              <a:off x="4803" y="1573"/>
              <a:ext cx="109" cy="109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lIns="35942" tIns="10783" rIns="35942" bIns="10783"/>
            <a:lstStyle/>
            <a:p>
              <a:pPr algn="ctr" defTabSz="912813"/>
              <a:r>
                <a:rPr lang="ru-RU" sz="600" b="1">
                  <a:cs typeface="Arial" charset="0"/>
                </a:rPr>
                <a:t>С</a:t>
              </a:r>
            </a:p>
          </p:txBody>
        </p:sp>
      </p:grpSp>
      <p:grpSp>
        <p:nvGrpSpPr>
          <p:cNvPr id="89118" name="Group 118"/>
          <p:cNvGrpSpPr>
            <a:grpSpLocks/>
          </p:cNvGrpSpPr>
          <p:nvPr/>
        </p:nvGrpSpPr>
        <p:grpSpPr bwMode="auto">
          <a:xfrm>
            <a:off x="7405688" y="5110163"/>
            <a:ext cx="215900" cy="258762"/>
            <a:chOff x="17361" y="3244"/>
            <a:chExt cx="395" cy="340"/>
          </a:xfrm>
        </p:grpSpPr>
        <p:sp>
          <p:nvSpPr>
            <p:cNvPr id="89603" name="Line 119"/>
            <p:cNvSpPr>
              <a:spLocks noChangeShapeType="1"/>
            </p:cNvSpPr>
            <p:nvPr/>
          </p:nvSpPr>
          <p:spPr bwMode="auto">
            <a:xfrm flipH="1">
              <a:off x="17361" y="3302"/>
              <a:ext cx="247" cy="269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604" name="Line 120"/>
            <p:cNvSpPr>
              <a:spLocks noChangeShapeType="1"/>
            </p:cNvSpPr>
            <p:nvPr/>
          </p:nvSpPr>
          <p:spPr bwMode="auto">
            <a:xfrm>
              <a:off x="17536" y="3381"/>
              <a:ext cx="177" cy="188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9605" name="Group 121"/>
            <p:cNvGrpSpPr>
              <a:grpSpLocks/>
            </p:cNvGrpSpPr>
            <p:nvPr/>
          </p:nvGrpSpPr>
          <p:grpSpPr bwMode="auto">
            <a:xfrm>
              <a:off x="17378" y="3584"/>
              <a:ext cx="318" cy="0"/>
              <a:chOff x="2452" y="2291"/>
              <a:chExt cx="318" cy="0"/>
            </a:xfrm>
          </p:grpSpPr>
          <p:sp>
            <p:nvSpPr>
              <p:cNvPr id="89608" name="Line 122"/>
              <p:cNvSpPr>
                <a:spLocks noChangeShapeType="1"/>
              </p:cNvSpPr>
              <p:nvPr/>
            </p:nvSpPr>
            <p:spPr bwMode="auto">
              <a:xfrm>
                <a:off x="2452" y="2291"/>
                <a:ext cx="177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609" name="Line 123"/>
              <p:cNvSpPr>
                <a:spLocks noChangeShapeType="1"/>
              </p:cNvSpPr>
              <p:nvPr/>
            </p:nvSpPr>
            <p:spPr bwMode="auto">
              <a:xfrm>
                <a:off x="2629" y="2291"/>
                <a:ext cx="141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606" name="Line 124"/>
            <p:cNvSpPr>
              <a:spLocks noChangeShapeType="1"/>
            </p:cNvSpPr>
            <p:nvPr/>
          </p:nvSpPr>
          <p:spPr bwMode="auto">
            <a:xfrm>
              <a:off x="17623" y="3305"/>
              <a:ext cx="0" cy="57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607" name="Line 125"/>
            <p:cNvSpPr>
              <a:spLocks noChangeShapeType="1"/>
            </p:cNvSpPr>
            <p:nvPr/>
          </p:nvSpPr>
          <p:spPr bwMode="auto">
            <a:xfrm flipV="1">
              <a:off x="17628" y="3244"/>
              <a:ext cx="128" cy="125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9119" name="Rectangle 126"/>
          <p:cNvSpPr>
            <a:spLocks noChangeArrowheads="1"/>
          </p:cNvSpPr>
          <p:nvPr/>
        </p:nvSpPr>
        <p:spPr bwMode="auto">
          <a:xfrm>
            <a:off x="5668963" y="2209800"/>
            <a:ext cx="863600" cy="33258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120" name="Line 127"/>
          <p:cNvSpPr>
            <a:spLocks noChangeShapeType="1"/>
          </p:cNvSpPr>
          <p:nvPr/>
        </p:nvSpPr>
        <p:spPr bwMode="auto">
          <a:xfrm>
            <a:off x="5668963" y="2568575"/>
            <a:ext cx="863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121" name="Rectangle 128"/>
          <p:cNvSpPr>
            <a:spLocks noChangeArrowheads="1"/>
          </p:cNvSpPr>
          <p:nvPr/>
        </p:nvSpPr>
        <p:spPr bwMode="auto">
          <a:xfrm>
            <a:off x="5746750" y="2322513"/>
            <a:ext cx="722313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800">
                <a:cs typeface="Arial" charset="0"/>
              </a:rPr>
              <a:t>ПЧ-21</a:t>
            </a:r>
          </a:p>
        </p:txBody>
      </p:sp>
      <p:grpSp>
        <p:nvGrpSpPr>
          <p:cNvPr id="89122" name="Group 129"/>
          <p:cNvGrpSpPr>
            <a:grpSpLocks/>
          </p:cNvGrpSpPr>
          <p:nvPr/>
        </p:nvGrpSpPr>
        <p:grpSpPr bwMode="auto">
          <a:xfrm>
            <a:off x="6010275" y="3071813"/>
            <a:ext cx="206375" cy="346075"/>
            <a:chOff x="7427" y="5242"/>
            <a:chExt cx="273" cy="450"/>
          </a:xfrm>
        </p:grpSpPr>
        <p:sp>
          <p:nvSpPr>
            <p:cNvPr id="89596" name="AutoShape 130"/>
            <p:cNvSpPr>
              <a:spLocks noChangeArrowheads="1"/>
            </p:cNvSpPr>
            <p:nvPr/>
          </p:nvSpPr>
          <p:spPr bwMode="auto">
            <a:xfrm rot="16200000" flipH="1">
              <a:off x="7427" y="5522"/>
              <a:ext cx="170" cy="170"/>
            </a:xfrm>
            <a:prstGeom prst="triangle">
              <a:avLst>
                <a:gd name="adj" fmla="val 49639"/>
              </a:avLst>
            </a:prstGeom>
            <a:solidFill>
              <a:srgbClr val="FFFFFF"/>
            </a:solidFill>
            <a:ln w="158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9597" name="Group 131"/>
            <p:cNvGrpSpPr>
              <a:grpSpLocks/>
            </p:cNvGrpSpPr>
            <p:nvPr/>
          </p:nvGrpSpPr>
          <p:grpSpPr bwMode="auto">
            <a:xfrm>
              <a:off x="7505" y="5298"/>
              <a:ext cx="85" cy="187"/>
              <a:chOff x="801" y="4079"/>
              <a:chExt cx="180" cy="360"/>
            </a:xfrm>
          </p:grpSpPr>
          <p:sp>
            <p:nvSpPr>
              <p:cNvPr id="89601" name="Arc 132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602" name="Arc 133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598" name="Line 134"/>
            <p:cNvSpPr>
              <a:spLocks noChangeShapeType="1"/>
            </p:cNvSpPr>
            <p:nvPr/>
          </p:nvSpPr>
          <p:spPr bwMode="auto">
            <a:xfrm flipH="1">
              <a:off x="7699" y="5242"/>
              <a:ext cx="0" cy="36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599" name="Line 135"/>
            <p:cNvSpPr>
              <a:spLocks noChangeShapeType="1"/>
            </p:cNvSpPr>
            <p:nvPr/>
          </p:nvSpPr>
          <p:spPr bwMode="auto">
            <a:xfrm rot="-5400000">
              <a:off x="7648" y="5349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600" name="Line 136"/>
            <p:cNvSpPr>
              <a:spLocks noChangeShapeType="1"/>
            </p:cNvSpPr>
            <p:nvPr/>
          </p:nvSpPr>
          <p:spPr bwMode="auto">
            <a:xfrm rot="-5400000">
              <a:off x="7656" y="5565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9123" name="Group 137"/>
          <p:cNvGrpSpPr>
            <a:grpSpLocks/>
          </p:cNvGrpSpPr>
          <p:nvPr/>
        </p:nvGrpSpPr>
        <p:grpSpPr bwMode="auto">
          <a:xfrm>
            <a:off x="6027738" y="3779838"/>
            <a:ext cx="233362" cy="269875"/>
            <a:chOff x="4803" y="1512"/>
            <a:chExt cx="147" cy="170"/>
          </a:xfrm>
        </p:grpSpPr>
        <p:grpSp>
          <p:nvGrpSpPr>
            <p:cNvPr id="89590" name="Group 138"/>
            <p:cNvGrpSpPr>
              <a:grpSpLocks/>
            </p:cNvGrpSpPr>
            <p:nvPr/>
          </p:nvGrpSpPr>
          <p:grpSpPr bwMode="auto">
            <a:xfrm>
              <a:off x="4857" y="1512"/>
              <a:ext cx="93" cy="63"/>
              <a:chOff x="6576" y="2480"/>
              <a:chExt cx="78" cy="53"/>
            </a:xfrm>
          </p:grpSpPr>
          <p:sp>
            <p:nvSpPr>
              <p:cNvPr id="89593" name="Line 139"/>
              <p:cNvSpPr>
                <a:spLocks noChangeShapeType="1"/>
              </p:cNvSpPr>
              <p:nvPr/>
            </p:nvSpPr>
            <p:spPr bwMode="auto">
              <a:xfrm rot="20700000" flipH="1">
                <a:off x="6576" y="2517"/>
                <a:ext cx="29" cy="16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594" name="Line 140"/>
              <p:cNvSpPr>
                <a:spLocks noChangeShapeType="1"/>
              </p:cNvSpPr>
              <p:nvPr/>
            </p:nvSpPr>
            <p:spPr bwMode="auto">
              <a:xfrm rot="-600000">
                <a:off x="6608" y="2510"/>
                <a:ext cx="0" cy="23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595" name="Line 141"/>
              <p:cNvSpPr>
                <a:spLocks noChangeShapeType="1"/>
              </p:cNvSpPr>
              <p:nvPr/>
            </p:nvSpPr>
            <p:spPr bwMode="auto">
              <a:xfrm flipV="1">
                <a:off x="6617" y="2480"/>
                <a:ext cx="37" cy="50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591" name="Oval 142"/>
            <p:cNvSpPr>
              <a:spLocks noChangeArrowheads="1"/>
            </p:cNvSpPr>
            <p:nvPr/>
          </p:nvSpPr>
          <p:spPr bwMode="auto">
            <a:xfrm>
              <a:off x="4817" y="1575"/>
              <a:ext cx="82" cy="82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9592" name="Rectangle 143"/>
            <p:cNvSpPr>
              <a:spLocks noChangeArrowheads="1"/>
            </p:cNvSpPr>
            <p:nvPr/>
          </p:nvSpPr>
          <p:spPr bwMode="auto">
            <a:xfrm>
              <a:off x="4803" y="1573"/>
              <a:ext cx="109" cy="109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lIns="35942" tIns="10783" rIns="35942" bIns="10783"/>
            <a:lstStyle/>
            <a:p>
              <a:pPr algn="ctr" defTabSz="912813"/>
              <a:r>
                <a:rPr lang="ru-RU" sz="600" b="1">
                  <a:cs typeface="Arial" charset="0"/>
                </a:rPr>
                <a:t>С</a:t>
              </a:r>
            </a:p>
          </p:txBody>
        </p:sp>
      </p:grpSp>
      <p:grpSp>
        <p:nvGrpSpPr>
          <p:cNvPr id="89124" name="Group 144"/>
          <p:cNvGrpSpPr>
            <a:grpSpLocks/>
          </p:cNvGrpSpPr>
          <p:nvPr/>
        </p:nvGrpSpPr>
        <p:grpSpPr bwMode="auto">
          <a:xfrm>
            <a:off x="6027738" y="5110163"/>
            <a:ext cx="215900" cy="258762"/>
            <a:chOff x="17361" y="3244"/>
            <a:chExt cx="395" cy="340"/>
          </a:xfrm>
        </p:grpSpPr>
        <p:sp>
          <p:nvSpPr>
            <p:cNvPr id="89583" name="Line 145"/>
            <p:cNvSpPr>
              <a:spLocks noChangeShapeType="1"/>
            </p:cNvSpPr>
            <p:nvPr/>
          </p:nvSpPr>
          <p:spPr bwMode="auto">
            <a:xfrm flipH="1">
              <a:off x="17361" y="3302"/>
              <a:ext cx="247" cy="269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584" name="Line 146"/>
            <p:cNvSpPr>
              <a:spLocks noChangeShapeType="1"/>
            </p:cNvSpPr>
            <p:nvPr/>
          </p:nvSpPr>
          <p:spPr bwMode="auto">
            <a:xfrm>
              <a:off x="17536" y="3381"/>
              <a:ext cx="177" cy="188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9585" name="Group 147"/>
            <p:cNvGrpSpPr>
              <a:grpSpLocks/>
            </p:cNvGrpSpPr>
            <p:nvPr/>
          </p:nvGrpSpPr>
          <p:grpSpPr bwMode="auto">
            <a:xfrm>
              <a:off x="17378" y="3584"/>
              <a:ext cx="318" cy="0"/>
              <a:chOff x="2452" y="2291"/>
              <a:chExt cx="318" cy="0"/>
            </a:xfrm>
          </p:grpSpPr>
          <p:sp>
            <p:nvSpPr>
              <p:cNvPr id="89588" name="Line 148"/>
              <p:cNvSpPr>
                <a:spLocks noChangeShapeType="1"/>
              </p:cNvSpPr>
              <p:nvPr/>
            </p:nvSpPr>
            <p:spPr bwMode="auto">
              <a:xfrm>
                <a:off x="2452" y="2291"/>
                <a:ext cx="177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589" name="Line 149"/>
              <p:cNvSpPr>
                <a:spLocks noChangeShapeType="1"/>
              </p:cNvSpPr>
              <p:nvPr/>
            </p:nvSpPr>
            <p:spPr bwMode="auto">
              <a:xfrm>
                <a:off x="2629" y="2291"/>
                <a:ext cx="141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586" name="Line 150"/>
            <p:cNvSpPr>
              <a:spLocks noChangeShapeType="1"/>
            </p:cNvSpPr>
            <p:nvPr/>
          </p:nvSpPr>
          <p:spPr bwMode="auto">
            <a:xfrm>
              <a:off x="17623" y="3305"/>
              <a:ext cx="0" cy="57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587" name="Line 151"/>
            <p:cNvSpPr>
              <a:spLocks noChangeShapeType="1"/>
            </p:cNvSpPr>
            <p:nvPr/>
          </p:nvSpPr>
          <p:spPr bwMode="auto">
            <a:xfrm flipV="1">
              <a:off x="17628" y="3244"/>
              <a:ext cx="128" cy="125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9125" name="Rectangle 152"/>
          <p:cNvSpPr>
            <a:spLocks noChangeArrowheads="1"/>
          </p:cNvSpPr>
          <p:nvPr/>
        </p:nvSpPr>
        <p:spPr bwMode="auto">
          <a:xfrm>
            <a:off x="4335463" y="2209800"/>
            <a:ext cx="863600" cy="33258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126" name="Line 153"/>
          <p:cNvSpPr>
            <a:spLocks noChangeShapeType="1"/>
          </p:cNvSpPr>
          <p:nvPr/>
        </p:nvSpPr>
        <p:spPr bwMode="auto">
          <a:xfrm>
            <a:off x="4335463" y="2568575"/>
            <a:ext cx="863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127" name="Rectangle 154"/>
          <p:cNvSpPr>
            <a:spLocks noChangeArrowheads="1"/>
          </p:cNvSpPr>
          <p:nvPr/>
        </p:nvSpPr>
        <p:spPr bwMode="auto">
          <a:xfrm>
            <a:off x="8429625" y="2279650"/>
            <a:ext cx="7254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800" b="1">
                <a:cs typeface="Arial" charset="0"/>
              </a:rPr>
              <a:t>ОГПС-3</a:t>
            </a:r>
          </a:p>
        </p:txBody>
      </p:sp>
      <p:grpSp>
        <p:nvGrpSpPr>
          <p:cNvPr id="89128" name="Group 155"/>
          <p:cNvGrpSpPr>
            <a:grpSpLocks/>
          </p:cNvGrpSpPr>
          <p:nvPr/>
        </p:nvGrpSpPr>
        <p:grpSpPr bwMode="auto">
          <a:xfrm>
            <a:off x="4689475" y="3071813"/>
            <a:ext cx="209550" cy="346075"/>
            <a:chOff x="7427" y="5242"/>
            <a:chExt cx="273" cy="450"/>
          </a:xfrm>
        </p:grpSpPr>
        <p:sp>
          <p:nvSpPr>
            <p:cNvPr id="89576" name="AutoShape 156"/>
            <p:cNvSpPr>
              <a:spLocks noChangeArrowheads="1"/>
            </p:cNvSpPr>
            <p:nvPr/>
          </p:nvSpPr>
          <p:spPr bwMode="auto">
            <a:xfrm rot="16200000" flipH="1">
              <a:off x="7427" y="5522"/>
              <a:ext cx="170" cy="170"/>
            </a:xfrm>
            <a:prstGeom prst="triangle">
              <a:avLst>
                <a:gd name="adj" fmla="val 49639"/>
              </a:avLst>
            </a:prstGeom>
            <a:solidFill>
              <a:srgbClr val="FFFFFF"/>
            </a:solidFill>
            <a:ln w="158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9577" name="Group 157"/>
            <p:cNvGrpSpPr>
              <a:grpSpLocks/>
            </p:cNvGrpSpPr>
            <p:nvPr/>
          </p:nvGrpSpPr>
          <p:grpSpPr bwMode="auto">
            <a:xfrm>
              <a:off x="7505" y="5298"/>
              <a:ext cx="85" cy="187"/>
              <a:chOff x="801" y="4079"/>
              <a:chExt cx="180" cy="360"/>
            </a:xfrm>
          </p:grpSpPr>
          <p:sp>
            <p:nvSpPr>
              <p:cNvPr id="89581" name="Arc 158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582" name="Arc 159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578" name="Line 160"/>
            <p:cNvSpPr>
              <a:spLocks noChangeShapeType="1"/>
            </p:cNvSpPr>
            <p:nvPr/>
          </p:nvSpPr>
          <p:spPr bwMode="auto">
            <a:xfrm flipH="1">
              <a:off x="7699" y="5242"/>
              <a:ext cx="0" cy="36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579" name="Line 161"/>
            <p:cNvSpPr>
              <a:spLocks noChangeShapeType="1"/>
            </p:cNvSpPr>
            <p:nvPr/>
          </p:nvSpPr>
          <p:spPr bwMode="auto">
            <a:xfrm rot="-5400000">
              <a:off x="7648" y="5349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580" name="Line 162"/>
            <p:cNvSpPr>
              <a:spLocks noChangeShapeType="1"/>
            </p:cNvSpPr>
            <p:nvPr/>
          </p:nvSpPr>
          <p:spPr bwMode="auto">
            <a:xfrm rot="-5400000">
              <a:off x="7656" y="5565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9129" name="Group 163"/>
          <p:cNvGrpSpPr>
            <a:grpSpLocks/>
          </p:cNvGrpSpPr>
          <p:nvPr/>
        </p:nvGrpSpPr>
        <p:grpSpPr bwMode="auto">
          <a:xfrm>
            <a:off x="4694238" y="3779838"/>
            <a:ext cx="233362" cy="269875"/>
            <a:chOff x="4803" y="1512"/>
            <a:chExt cx="147" cy="170"/>
          </a:xfrm>
        </p:grpSpPr>
        <p:grpSp>
          <p:nvGrpSpPr>
            <p:cNvPr id="89570" name="Group 164"/>
            <p:cNvGrpSpPr>
              <a:grpSpLocks/>
            </p:cNvGrpSpPr>
            <p:nvPr/>
          </p:nvGrpSpPr>
          <p:grpSpPr bwMode="auto">
            <a:xfrm>
              <a:off x="4857" y="1512"/>
              <a:ext cx="93" cy="63"/>
              <a:chOff x="6576" y="2480"/>
              <a:chExt cx="78" cy="53"/>
            </a:xfrm>
          </p:grpSpPr>
          <p:sp>
            <p:nvSpPr>
              <p:cNvPr id="89573" name="Line 165"/>
              <p:cNvSpPr>
                <a:spLocks noChangeShapeType="1"/>
              </p:cNvSpPr>
              <p:nvPr/>
            </p:nvSpPr>
            <p:spPr bwMode="auto">
              <a:xfrm rot="20700000" flipH="1">
                <a:off x="6576" y="2517"/>
                <a:ext cx="29" cy="16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574" name="Line 166"/>
              <p:cNvSpPr>
                <a:spLocks noChangeShapeType="1"/>
              </p:cNvSpPr>
              <p:nvPr/>
            </p:nvSpPr>
            <p:spPr bwMode="auto">
              <a:xfrm rot="-600000">
                <a:off x="6608" y="2510"/>
                <a:ext cx="0" cy="23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575" name="Line 167"/>
              <p:cNvSpPr>
                <a:spLocks noChangeShapeType="1"/>
              </p:cNvSpPr>
              <p:nvPr/>
            </p:nvSpPr>
            <p:spPr bwMode="auto">
              <a:xfrm flipV="1">
                <a:off x="6617" y="2480"/>
                <a:ext cx="37" cy="50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571" name="Oval 168"/>
            <p:cNvSpPr>
              <a:spLocks noChangeArrowheads="1"/>
            </p:cNvSpPr>
            <p:nvPr/>
          </p:nvSpPr>
          <p:spPr bwMode="auto">
            <a:xfrm>
              <a:off x="4817" y="1575"/>
              <a:ext cx="82" cy="82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9572" name="Rectangle 169"/>
            <p:cNvSpPr>
              <a:spLocks noChangeArrowheads="1"/>
            </p:cNvSpPr>
            <p:nvPr/>
          </p:nvSpPr>
          <p:spPr bwMode="auto">
            <a:xfrm>
              <a:off x="4803" y="1573"/>
              <a:ext cx="109" cy="109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lIns="35942" tIns="10783" rIns="35942" bIns="10783"/>
            <a:lstStyle/>
            <a:p>
              <a:pPr algn="ctr" defTabSz="912813"/>
              <a:r>
                <a:rPr lang="ru-RU" sz="600" b="1">
                  <a:cs typeface="Arial" charset="0"/>
                </a:rPr>
                <a:t>С</a:t>
              </a:r>
            </a:p>
          </p:txBody>
        </p:sp>
      </p:grpSp>
      <p:grpSp>
        <p:nvGrpSpPr>
          <p:cNvPr id="89130" name="Group 170"/>
          <p:cNvGrpSpPr>
            <a:grpSpLocks/>
          </p:cNvGrpSpPr>
          <p:nvPr/>
        </p:nvGrpSpPr>
        <p:grpSpPr bwMode="auto">
          <a:xfrm>
            <a:off x="4694238" y="5110163"/>
            <a:ext cx="215900" cy="258762"/>
            <a:chOff x="17361" y="3244"/>
            <a:chExt cx="395" cy="340"/>
          </a:xfrm>
        </p:grpSpPr>
        <p:sp>
          <p:nvSpPr>
            <p:cNvPr id="89563" name="Line 171"/>
            <p:cNvSpPr>
              <a:spLocks noChangeShapeType="1"/>
            </p:cNvSpPr>
            <p:nvPr/>
          </p:nvSpPr>
          <p:spPr bwMode="auto">
            <a:xfrm flipH="1">
              <a:off x="17361" y="3302"/>
              <a:ext cx="247" cy="269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564" name="Line 172"/>
            <p:cNvSpPr>
              <a:spLocks noChangeShapeType="1"/>
            </p:cNvSpPr>
            <p:nvPr/>
          </p:nvSpPr>
          <p:spPr bwMode="auto">
            <a:xfrm>
              <a:off x="17536" y="3381"/>
              <a:ext cx="177" cy="188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9565" name="Group 173"/>
            <p:cNvGrpSpPr>
              <a:grpSpLocks/>
            </p:cNvGrpSpPr>
            <p:nvPr/>
          </p:nvGrpSpPr>
          <p:grpSpPr bwMode="auto">
            <a:xfrm>
              <a:off x="17378" y="3584"/>
              <a:ext cx="318" cy="0"/>
              <a:chOff x="2452" y="2291"/>
              <a:chExt cx="318" cy="0"/>
            </a:xfrm>
          </p:grpSpPr>
          <p:sp>
            <p:nvSpPr>
              <p:cNvPr id="89568" name="Line 174"/>
              <p:cNvSpPr>
                <a:spLocks noChangeShapeType="1"/>
              </p:cNvSpPr>
              <p:nvPr/>
            </p:nvSpPr>
            <p:spPr bwMode="auto">
              <a:xfrm>
                <a:off x="2452" y="2291"/>
                <a:ext cx="177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569" name="Line 175"/>
              <p:cNvSpPr>
                <a:spLocks noChangeShapeType="1"/>
              </p:cNvSpPr>
              <p:nvPr/>
            </p:nvSpPr>
            <p:spPr bwMode="auto">
              <a:xfrm>
                <a:off x="2629" y="2291"/>
                <a:ext cx="141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566" name="Line 176"/>
            <p:cNvSpPr>
              <a:spLocks noChangeShapeType="1"/>
            </p:cNvSpPr>
            <p:nvPr/>
          </p:nvSpPr>
          <p:spPr bwMode="auto">
            <a:xfrm>
              <a:off x="17623" y="3305"/>
              <a:ext cx="0" cy="57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567" name="Line 177"/>
            <p:cNvSpPr>
              <a:spLocks noChangeShapeType="1"/>
            </p:cNvSpPr>
            <p:nvPr/>
          </p:nvSpPr>
          <p:spPr bwMode="auto">
            <a:xfrm flipV="1">
              <a:off x="17628" y="3244"/>
              <a:ext cx="128" cy="125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9131" name="Rectangle 178"/>
          <p:cNvSpPr>
            <a:spLocks noChangeArrowheads="1"/>
          </p:cNvSpPr>
          <p:nvPr/>
        </p:nvSpPr>
        <p:spPr bwMode="auto">
          <a:xfrm>
            <a:off x="3016250" y="2209800"/>
            <a:ext cx="863600" cy="33258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132" name="Line 179"/>
          <p:cNvSpPr>
            <a:spLocks noChangeShapeType="1"/>
          </p:cNvSpPr>
          <p:nvPr/>
        </p:nvSpPr>
        <p:spPr bwMode="auto">
          <a:xfrm>
            <a:off x="3016250" y="2568575"/>
            <a:ext cx="863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133" name="Rectangle 180"/>
          <p:cNvSpPr>
            <a:spLocks noChangeArrowheads="1"/>
          </p:cNvSpPr>
          <p:nvPr/>
        </p:nvSpPr>
        <p:spPr bwMode="auto">
          <a:xfrm>
            <a:off x="3082925" y="2322513"/>
            <a:ext cx="727075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800">
                <a:cs typeface="Arial" charset="0"/>
              </a:rPr>
              <a:t>ПЧ-64</a:t>
            </a:r>
            <a:endParaRPr lang="ru-RU" sz="800" b="1">
              <a:cs typeface="Arial" charset="0"/>
            </a:endParaRPr>
          </a:p>
        </p:txBody>
      </p:sp>
      <p:grpSp>
        <p:nvGrpSpPr>
          <p:cNvPr id="89134" name="Group 181"/>
          <p:cNvGrpSpPr>
            <a:grpSpLocks/>
          </p:cNvGrpSpPr>
          <p:nvPr/>
        </p:nvGrpSpPr>
        <p:grpSpPr bwMode="auto">
          <a:xfrm>
            <a:off x="3367088" y="3071813"/>
            <a:ext cx="209550" cy="346075"/>
            <a:chOff x="7427" y="5242"/>
            <a:chExt cx="273" cy="450"/>
          </a:xfrm>
        </p:grpSpPr>
        <p:sp>
          <p:nvSpPr>
            <p:cNvPr id="89556" name="AutoShape 182"/>
            <p:cNvSpPr>
              <a:spLocks noChangeArrowheads="1"/>
            </p:cNvSpPr>
            <p:nvPr/>
          </p:nvSpPr>
          <p:spPr bwMode="auto">
            <a:xfrm rot="16200000" flipH="1">
              <a:off x="7427" y="5522"/>
              <a:ext cx="170" cy="170"/>
            </a:xfrm>
            <a:prstGeom prst="triangle">
              <a:avLst>
                <a:gd name="adj" fmla="val 49639"/>
              </a:avLst>
            </a:prstGeom>
            <a:solidFill>
              <a:srgbClr val="FFFFFF"/>
            </a:solidFill>
            <a:ln w="158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9557" name="Group 183"/>
            <p:cNvGrpSpPr>
              <a:grpSpLocks/>
            </p:cNvGrpSpPr>
            <p:nvPr/>
          </p:nvGrpSpPr>
          <p:grpSpPr bwMode="auto">
            <a:xfrm>
              <a:off x="7505" y="5298"/>
              <a:ext cx="85" cy="187"/>
              <a:chOff x="801" y="4079"/>
              <a:chExt cx="180" cy="360"/>
            </a:xfrm>
          </p:grpSpPr>
          <p:sp>
            <p:nvSpPr>
              <p:cNvPr id="89561" name="Arc 184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562" name="Arc 185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558" name="Line 186"/>
            <p:cNvSpPr>
              <a:spLocks noChangeShapeType="1"/>
            </p:cNvSpPr>
            <p:nvPr/>
          </p:nvSpPr>
          <p:spPr bwMode="auto">
            <a:xfrm flipH="1">
              <a:off x="7699" y="5242"/>
              <a:ext cx="0" cy="36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559" name="Line 187"/>
            <p:cNvSpPr>
              <a:spLocks noChangeShapeType="1"/>
            </p:cNvSpPr>
            <p:nvPr/>
          </p:nvSpPr>
          <p:spPr bwMode="auto">
            <a:xfrm rot="-5400000">
              <a:off x="7648" y="5349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560" name="Line 188"/>
            <p:cNvSpPr>
              <a:spLocks noChangeShapeType="1"/>
            </p:cNvSpPr>
            <p:nvPr/>
          </p:nvSpPr>
          <p:spPr bwMode="auto">
            <a:xfrm rot="-5400000">
              <a:off x="7656" y="5565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9135" name="Group 189"/>
          <p:cNvGrpSpPr>
            <a:grpSpLocks/>
          </p:cNvGrpSpPr>
          <p:nvPr/>
        </p:nvGrpSpPr>
        <p:grpSpPr bwMode="auto">
          <a:xfrm>
            <a:off x="3376613" y="3779838"/>
            <a:ext cx="233362" cy="269875"/>
            <a:chOff x="4803" y="1512"/>
            <a:chExt cx="147" cy="170"/>
          </a:xfrm>
        </p:grpSpPr>
        <p:grpSp>
          <p:nvGrpSpPr>
            <p:cNvPr id="89550" name="Group 190"/>
            <p:cNvGrpSpPr>
              <a:grpSpLocks/>
            </p:cNvGrpSpPr>
            <p:nvPr/>
          </p:nvGrpSpPr>
          <p:grpSpPr bwMode="auto">
            <a:xfrm>
              <a:off x="4857" y="1512"/>
              <a:ext cx="93" cy="63"/>
              <a:chOff x="6576" y="2480"/>
              <a:chExt cx="78" cy="53"/>
            </a:xfrm>
          </p:grpSpPr>
          <p:sp>
            <p:nvSpPr>
              <p:cNvPr id="89553" name="Line 191"/>
              <p:cNvSpPr>
                <a:spLocks noChangeShapeType="1"/>
              </p:cNvSpPr>
              <p:nvPr/>
            </p:nvSpPr>
            <p:spPr bwMode="auto">
              <a:xfrm rot="20700000" flipH="1">
                <a:off x="6576" y="2517"/>
                <a:ext cx="29" cy="16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554" name="Line 192"/>
              <p:cNvSpPr>
                <a:spLocks noChangeShapeType="1"/>
              </p:cNvSpPr>
              <p:nvPr/>
            </p:nvSpPr>
            <p:spPr bwMode="auto">
              <a:xfrm rot="-600000">
                <a:off x="6608" y="2510"/>
                <a:ext cx="0" cy="23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555" name="Line 193"/>
              <p:cNvSpPr>
                <a:spLocks noChangeShapeType="1"/>
              </p:cNvSpPr>
              <p:nvPr/>
            </p:nvSpPr>
            <p:spPr bwMode="auto">
              <a:xfrm flipV="1">
                <a:off x="6617" y="2480"/>
                <a:ext cx="37" cy="50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551" name="Oval 194"/>
            <p:cNvSpPr>
              <a:spLocks noChangeArrowheads="1"/>
            </p:cNvSpPr>
            <p:nvPr/>
          </p:nvSpPr>
          <p:spPr bwMode="auto">
            <a:xfrm>
              <a:off x="4817" y="1575"/>
              <a:ext cx="82" cy="82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9552" name="Rectangle 195"/>
            <p:cNvSpPr>
              <a:spLocks noChangeArrowheads="1"/>
            </p:cNvSpPr>
            <p:nvPr/>
          </p:nvSpPr>
          <p:spPr bwMode="auto">
            <a:xfrm>
              <a:off x="4803" y="1573"/>
              <a:ext cx="109" cy="109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lIns="35942" tIns="10783" rIns="35942" bIns="10783"/>
            <a:lstStyle/>
            <a:p>
              <a:pPr algn="ctr" defTabSz="912813"/>
              <a:r>
                <a:rPr lang="ru-RU" sz="600" b="1">
                  <a:cs typeface="Arial" charset="0"/>
                </a:rPr>
                <a:t>С</a:t>
              </a:r>
            </a:p>
          </p:txBody>
        </p:sp>
      </p:grpSp>
      <p:grpSp>
        <p:nvGrpSpPr>
          <p:cNvPr id="89136" name="Group 196"/>
          <p:cNvGrpSpPr>
            <a:grpSpLocks/>
          </p:cNvGrpSpPr>
          <p:nvPr/>
        </p:nvGrpSpPr>
        <p:grpSpPr bwMode="auto">
          <a:xfrm>
            <a:off x="3376613" y="5110163"/>
            <a:ext cx="214312" cy="258762"/>
            <a:chOff x="17361" y="3244"/>
            <a:chExt cx="395" cy="340"/>
          </a:xfrm>
        </p:grpSpPr>
        <p:sp>
          <p:nvSpPr>
            <p:cNvPr id="89543" name="Line 197"/>
            <p:cNvSpPr>
              <a:spLocks noChangeShapeType="1"/>
            </p:cNvSpPr>
            <p:nvPr/>
          </p:nvSpPr>
          <p:spPr bwMode="auto">
            <a:xfrm flipH="1">
              <a:off x="17361" y="3302"/>
              <a:ext cx="247" cy="269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544" name="Line 198"/>
            <p:cNvSpPr>
              <a:spLocks noChangeShapeType="1"/>
            </p:cNvSpPr>
            <p:nvPr/>
          </p:nvSpPr>
          <p:spPr bwMode="auto">
            <a:xfrm>
              <a:off x="17536" y="3381"/>
              <a:ext cx="177" cy="188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9545" name="Group 199"/>
            <p:cNvGrpSpPr>
              <a:grpSpLocks/>
            </p:cNvGrpSpPr>
            <p:nvPr/>
          </p:nvGrpSpPr>
          <p:grpSpPr bwMode="auto">
            <a:xfrm>
              <a:off x="17378" y="3584"/>
              <a:ext cx="318" cy="0"/>
              <a:chOff x="2452" y="2291"/>
              <a:chExt cx="318" cy="0"/>
            </a:xfrm>
          </p:grpSpPr>
          <p:sp>
            <p:nvSpPr>
              <p:cNvPr id="89548" name="Line 200"/>
              <p:cNvSpPr>
                <a:spLocks noChangeShapeType="1"/>
              </p:cNvSpPr>
              <p:nvPr/>
            </p:nvSpPr>
            <p:spPr bwMode="auto">
              <a:xfrm>
                <a:off x="2452" y="2291"/>
                <a:ext cx="177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549" name="Line 201"/>
              <p:cNvSpPr>
                <a:spLocks noChangeShapeType="1"/>
              </p:cNvSpPr>
              <p:nvPr/>
            </p:nvSpPr>
            <p:spPr bwMode="auto">
              <a:xfrm>
                <a:off x="2629" y="2291"/>
                <a:ext cx="141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546" name="Line 202"/>
            <p:cNvSpPr>
              <a:spLocks noChangeShapeType="1"/>
            </p:cNvSpPr>
            <p:nvPr/>
          </p:nvSpPr>
          <p:spPr bwMode="auto">
            <a:xfrm>
              <a:off x="17623" y="3305"/>
              <a:ext cx="0" cy="57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547" name="Line 203"/>
            <p:cNvSpPr>
              <a:spLocks noChangeShapeType="1"/>
            </p:cNvSpPr>
            <p:nvPr/>
          </p:nvSpPr>
          <p:spPr bwMode="auto">
            <a:xfrm flipV="1">
              <a:off x="17628" y="3244"/>
              <a:ext cx="128" cy="125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9137" name="Rectangle 204"/>
          <p:cNvSpPr>
            <a:spLocks noChangeArrowheads="1"/>
          </p:cNvSpPr>
          <p:nvPr/>
        </p:nvSpPr>
        <p:spPr bwMode="auto">
          <a:xfrm>
            <a:off x="1709738" y="2209800"/>
            <a:ext cx="866775" cy="33258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138" name="Line 205"/>
          <p:cNvSpPr>
            <a:spLocks noChangeShapeType="1"/>
          </p:cNvSpPr>
          <p:nvPr/>
        </p:nvSpPr>
        <p:spPr bwMode="auto">
          <a:xfrm>
            <a:off x="1709738" y="2568575"/>
            <a:ext cx="8667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139" name="Rectangle 206"/>
          <p:cNvSpPr>
            <a:spLocks noChangeArrowheads="1"/>
          </p:cNvSpPr>
          <p:nvPr/>
        </p:nvSpPr>
        <p:spPr bwMode="auto">
          <a:xfrm>
            <a:off x="1776413" y="2322513"/>
            <a:ext cx="7239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800">
                <a:cs typeface="Arial" charset="0"/>
              </a:rPr>
              <a:t>ПЧ-68</a:t>
            </a:r>
            <a:endParaRPr lang="ru-RU" sz="800" b="1">
              <a:cs typeface="Arial" charset="0"/>
            </a:endParaRPr>
          </a:p>
        </p:txBody>
      </p:sp>
      <p:grpSp>
        <p:nvGrpSpPr>
          <p:cNvPr id="89140" name="Group 207"/>
          <p:cNvGrpSpPr>
            <a:grpSpLocks/>
          </p:cNvGrpSpPr>
          <p:nvPr/>
        </p:nvGrpSpPr>
        <p:grpSpPr bwMode="auto">
          <a:xfrm>
            <a:off x="2068513" y="3071813"/>
            <a:ext cx="207962" cy="346075"/>
            <a:chOff x="7427" y="5242"/>
            <a:chExt cx="273" cy="450"/>
          </a:xfrm>
        </p:grpSpPr>
        <p:sp>
          <p:nvSpPr>
            <p:cNvPr id="89536" name="AutoShape 208"/>
            <p:cNvSpPr>
              <a:spLocks noChangeArrowheads="1"/>
            </p:cNvSpPr>
            <p:nvPr/>
          </p:nvSpPr>
          <p:spPr bwMode="auto">
            <a:xfrm rot="16200000" flipH="1">
              <a:off x="7427" y="5522"/>
              <a:ext cx="170" cy="170"/>
            </a:xfrm>
            <a:prstGeom prst="triangle">
              <a:avLst>
                <a:gd name="adj" fmla="val 49639"/>
              </a:avLst>
            </a:prstGeom>
            <a:solidFill>
              <a:srgbClr val="FFFFFF"/>
            </a:solidFill>
            <a:ln w="158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9537" name="Group 209"/>
            <p:cNvGrpSpPr>
              <a:grpSpLocks/>
            </p:cNvGrpSpPr>
            <p:nvPr/>
          </p:nvGrpSpPr>
          <p:grpSpPr bwMode="auto">
            <a:xfrm>
              <a:off x="7505" y="5298"/>
              <a:ext cx="85" cy="187"/>
              <a:chOff x="801" y="4079"/>
              <a:chExt cx="180" cy="360"/>
            </a:xfrm>
          </p:grpSpPr>
          <p:sp>
            <p:nvSpPr>
              <p:cNvPr id="89541" name="Arc 210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542" name="Arc 211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538" name="Line 212"/>
            <p:cNvSpPr>
              <a:spLocks noChangeShapeType="1"/>
            </p:cNvSpPr>
            <p:nvPr/>
          </p:nvSpPr>
          <p:spPr bwMode="auto">
            <a:xfrm flipH="1">
              <a:off x="7699" y="5242"/>
              <a:ext cx="0" cy="36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539" name="Line 213"/>
            <p:cNvSpPr>
              <a:spLocks noChangeShapeType="1"/>
            </p:cNvSpPr>
            <p:nvPr/>
          </p:nvSpPr>
          <p:spPr bwMode="auto">
            <a:xfrm rot="-5400000">
              <a:off x="7648" y="5349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540" name="Line 214"/>
            <p:cNvSpPr>
              <a:spLocks noChangeShapeType="1"/>
            </p:cNvSpPr>
            <p:nvPr/>
          </p:nvSpPr>
          <p:spPr bwMode="auto">
            <a:xfrm rot="-5400000">
              <a:off x="7656" y="5565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9141" name="Group 215"/>
          <p:cNvGrpSpPr>
            <a:grpSpLocks/>
          </p:cNvGrpSpPr>
          <p:nvPr/>
        </p:nvGrpSpPr>
        <p:grpSpPr bwMode="auto">
          <a:xfrm>
            <a:off x="2068513" y="3779838"/>
            <a:ext cx="233362" cy="269875"/>
            <a:chOff x="4803" y="1512"/>
            <a:chExt cx="147" cy="170"/>
          </a:xfrm>
        </p:grpSpPr>
        <p:grpSp>
          <p:nvGrpSpPr>
            <p:cNvPr id="89530" name="Group 216"/>
            <p:cNvGrpSpPr>
              <a:grpSpLocks/>
            </p:cNvGrpSpPr>
            <p:nvPr/>
          </p:nvGrpSpPr>
          <p:grpSpPr bwMode="auto">
            <a:xfrm>
              <a:off x="4857" y="1512"/>
              <a:ext cx="93" cy="63"/>
              <a:chOff x="6576" y="2480"/>
              <a:chExt cx="78" cy="53"/>
            </a:xfrm>
          </p:grpSpPr>
          <p:sp>
            <p:nvSpPr>
              <p:cNvPr id="89533" name="Line 217"/>
              <p:cNvSpPr>
                <a:spLocks noChangeShapeType="1"/>
              </p:cNvSpPr>
              <p:nvPr/>
            </p:nvSpPr>
            <p:spPr bwMode="auto">
              <a:xfrm rot="20700000" flipH="1">
                <a:off x="6576" y="2517"/>
                <a:ext cx="29" cy="16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534" name="Line 218"/>
              <p:cNvSpPr>
                <a:spLocks noChangeShapeType="1"/>
              </p:cNvSpPr>
              <p:nvPr/>
            </p:nvSpPr>
            <p:spPr bwMode="auto">
              <a:xfrm rot="-600000">
                <a:off x="6608" y="2510"/>
                <a:ext cx="0" cy="23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535" name="Line 219"/>
              <p:cNvSpPr>
                <a:spLocks noChangeShapeType="1"/>
              </p:cNvSpPr>
              <p:nvPr/>
            </p:nvSpPr>
            <p:spPr bwMode="auto">
              <a:xfrm flipV="1">
                <a:off x="6617" y="2480"/>
                <a:ext cx="37" cy="50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531" name="Oval 220"/>
            <p:cNvSpPr>
              <a:spLocks noChangeArrowheads="1"/>
            </p:cNvSpPr>
            <p:nvPr/>
          </p:nvSpPr>
          <p:spPr bwMode="auto">
            <a:xfrm>
              <a:off x="4817" y="1575"/>
              <a:ext cx="82" cy="82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9532" name="Rectangle 221"/>
            <p:cNvSpPr>
              <a:spLocks noChangeArrowheads="1"/>
            </p:cNvSpPr>
            <p:nvPr/>
          </p:nvSpPr>
          <p:spPr bwMode="auto">
            <a:xfrm>
              <a:off x="4803" y="1573"/>
              <a:ext cx="109" cy="109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lIns="35942" tIns="10783" rIns="35942" bIns="10783"/>
            <a:lstStyle/>
            <a:p>
              <a:pPr algn="ctr" defTabSz="912813"/>
              <a:r>
                <a:rPr lang="ru-RU" sz="600" b="1">
                  <a:cs typeface="Arial" charset="0"/>
                </a:rPr>
                <a:t>С</a:t>
              </a:r>
            </a:p>
          </p:txBody>
        </p:sp>
      </p:grpSp>
      <p:grpSp>
        <p:nvGrpSpPr>
          <p:cNvPr id="89142" name="Group 222"/>
          <p:cNvGrpSpPr>
            <a:grpSpLocks/>
          </p:cNvGrpSpPr>
          <p:nvPr/>
        </p:nvGrpSpPr>
        <p:grpSpPr bwMode="auto">
          <a:xfrm>
            <a:off x="2068513" y="5110163"/>
            <a:ext cx="219075" cy="258762"/>
            <a:chOff x="17361" y="3244"/>
            <a:chExt cx="395" cy="340"/>
          </a:xfrm>
        </p:grpSpPr>
        <p:sp>
          <p:nvSpPr>
            <p:cNvPr id="89523" name="Line 223"/>
            <p:cNvSpPr>
              <a:spLocks noChangeShapeType="1"/>
            </p:cNvSpPr>
            <p:nvPr/>
          </p:nvSpPr>
          <p:spPr bwMode="auto">
            <a:xfrm flipH="1">
              <a:off x="17361" y="3302"/>
              <a:ext cx="247" cy="269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524" name="Line 224"/>
            <p:cNvSpPr>
              <a:spLocks noChangeShapeType="1"/>
            </p:cNvSpPr>
            <p:nvPr/>
          </p:nvSpPr>
          <p:spPr bwMode="auto">
            <a:xfrm>
              <a:off x="17536" y="3381"/>
              <a:ext cx="177" cy="188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9525" name="Group 225"/>
            <p:cNvGrpSpPr>
              <a:grpSpLocks/>
            </p:cNvGrpSpPr>
            <p:nvPr/>
          </p:nvGrpSpPr>
          <p:grpSpPr bwMode="auto">
            <a:xfrm>
              <a:off x="17378" y="3584"/>
              <a:ext cx="318" cy="0"/>
              <a:chOff x="2452" y="2291"/>
              <a:chExt cx="318" cy="0"/>
            </a:xfrm>
          </p:grpSpPr>
          <p:sp>
            <p:nvSpPr>
              <p:cNvPr id="89528" name="Line 226"/>
              <p:cNvSpPr>
                <a:spLocks noChangeShapeType="1"/>
              </p:cNvSpPr>
              <p:nvPr/>
            </p:nvSpPr>
            <p:spPr bwMode="auto">
              <a:xfrm>
                <a:off x="2452" y="2291"/>
                <a:ext cx="177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529" name="Line 227"/>
              <p:cNvSpPr>
                <a:spLocks noChangeShapeType="1"/>
              </p:cNvSpPr>
              <p:nvPr/>
            </p:nvSpPr>
            <p:spPr bwMode="auto">
              <a:xfrm>
                <a:off x="2629" y="2291"/>
                <a:ext cx="141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526" name="Line 228"/>
            <p:cNvSpPr>
              <a:spLocks noChangeShapeType="1"/>
            </p:cNvSpPr>
            <p:nvPr/>
          </p:nvSpPr>
          <p:spPr bwMode="auto">
            <a:xfrm>
              <a:off x="17623" y="3305"/>
              <a:ext cx="0" cy="57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527" name="Line 229"/>
            <p:cNvSpPr>
              <a:spLocks noChangeShapeType="1"/>
            </p:cNvSpPr>
            <p:nvPr/>
          </p:nvSpPr>
          <p:spPr bwMode="auto">
            <a:xfrm flipV="1">
              <a:off x="17628" y="3244"/>
              <a:ext cx="128" cy="125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9143" name="Rectangle 230"/>
          <p:cNvSpPr>
            <a:spLocks noChangeArrowheads="1"/>
          </p:cNvSpPr>
          <p:nvPr/>
        </p:nvSpPr>
        <p:spPr bwMode="auto">
          <a:xfrm>
            <a:off x="442913" y="2209800"/>
            <a:ext cx="863600" cy="33258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144" name="Line 231"/>
          <p:cNvSpPr>
            <a:spLocks noChangeShapeType="1"/>
          </p:cNvSpPr>
          <p:nvPr/>
        </p:nvSpPr>
        <p:spPr bwMode="auto">
          <a:xfrm>
            <a:off x="442913" y="2568575"/>
            <a:ext cx="863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145" name="Rectangle 232"/>
          <p:cNvSpPr>
            <a:spLocks noChangeArrowheads="1"/>
          </p:cNvSpPr>
          <p:nvPr/>
        </p:nvSpPr>
        <p:spPr bwMode="auto">
          <a:xfrm>
            <a:off x="509588" y="2322513"/>
            <a:ext cx="722312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800">
                <a:cs typeface="Arial" charset="0"/>
              </a:rPr>
              <a:t>ПЧ-74</a:t>
            </a:r>
            <a:endParaRPr lang="ru-RU" sz="800" b="1">
              <a:cs typeface="Arial" charset="0"/>
            </a:endParaRPr>
          </a:p>
        </p:txBody>
      </p:sp>
      <p:grpSp>
        <p:nvGrpSpPr>
          <p:cNvPr id="89146" name="Group 233"/>
          <p:cNvGrpSpPr>
            <a:grpSpLocks/>
          </p:cNvGrpSpPr>
          <p:nvPr/>
        </p:nvGrpSpPr>
        <p:grpSpPr bwMode="auto">
          <a:xfrm>
            <a:off x="765175" y="3067050"/>
            <a:ext cx="207963" cy="346075"/>
            <a:chOff x="7427" y="5242"/>
            <a:chExt cx="273" cy="450"/>
          </a:xfrm>
        </p:grpSpPr>
        <p:sp>
          <p:nvSpPr>
            <p:cNvPr id="89516" name="AutoShape 234"/>
            <p:cNvSpPr>
              <a:spLocks noChangeArrowheads="1"/>
            </p:cNvSpPr>
            <p:nvPr/>
          </p:nvSpPr>
          <p:spPr bwMode="auto">
            <a:xfrm rot="16200000" flipH="1">
              <a:off x="7427" y="5522"/>
              <a:ext cx="170" cy="170"/>
            </a:xfrm>
            <a:prstGeom prst="triangle">
              <a:avLst>
                <a:gd name="adj" fmla="val 49639"/>
              </a:avLst>
            </a:prstGeom>
            <a:solidFill>
              <a:srgbClr val="FFFFFF"/>
            </a:solidFill>
            <a:ln w="158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9517" name="Group 235"/>
            <p:cNvGrpSpPr>
              <a:grpSpLocks/>
            </p:cNvGrpSpPr>
            <p:nvPr/>
          </p:nvGrpSpPr>
          <p:grpSpPr bwMode="auto">
            <a:xfrm>
              <a:off x="7505" y="5298"/>
              <a:ext cx="85" cy="187"/>
              <a:chOff x="801" y="4079"/>
              <a:chExt cx="180" cy="360"/>
            </a:xfrm>
          </p:grpSpPr>
          <p:sp>
            <p:nvSpPr>
              <p:cNvPr id="89521" name="Arc 236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522" name="Arc 237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518" name="Line 238"/>
            <p:cNvSpPr>
              <a:spLocks noChangeShapeType="1"/>
            </p:cNvSpPr>
            <p:nvPr/>
          </p:nvSpPr>
          <p:spPr bwMode="auto">
            <a:xfrm flipH="1">
              <a:off x="7699" y="5242"/>
              <a:ext cx="0" cy="36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519" name="Line 239"/>
            <p:cNvSpPr>
              <a:spLocks noChangeShapeType="1"/>
            </p:cNvSpPr>
            <p:nvPr/>
          </p:nvSpPr>
          <p:spPr bwMode="auto">
            <a:xfrm rot="-5400000">
              <a:off x="7648" y="5349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520" name="Line 240"/>
            <p:cNvSpPr>
              <a:spLocks noChangeShapeType="1"/>
            </p:cNvSpPr>
            <p:nvPr/>
          </p:nvSpPr>
          <p:spPr bwMode="auto">
            <a:xfrm rot="-5400000">
              <a:off x="7656" y="5565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9147" name="Group 241"/>
          <p:cNvGrpSpPr>
            <a:grpSpLocks/>
          </p:cNvGrpSpPr>
          <p:nvPr/>
        </p:nvGrpSpPr>
        <p:grpSpPr bwMode="auto">
          <a:xfrm>
            <a:off x="801688" y="3779838"/>
            <a:ext cx="233362" cy="269875"/>
            <a:chOff x="4803" y="1512"/>
            <a:chExt cx="147" cy="170"/>
          </a:xfrm>
        </p:grpSpPr>
        <p:grpSp>
          <p:nvGrpSpPr>
            <p:cNvPr id="89510" name="Group 242"/>
            <p:cNvGrpSpPr>
              <a:grpSpLocks/>
            </p:cNvGrpSpPr>
            <p:nvPr/>
          </p:nvGrpSpPr>
          <p:grpSpPr bwMode="auto">
            <a:xfrm>
              <a:off x="4857" y="1512"/>
              <a:ext cx="93" cy="63"/>
              <a:chOff x="6576" y="2480"/>
              <a:chExt cx="78" cy="53"/>
            </a:xfrm>
          </p:grpSpPr>
          <p:sp>
            <p:nvSpPr>
              <p:cNvPr id="89513" name="Line 243"/>
              <p:cNvSpPr>
                <a:spLocks noChangeShapeType="1"/>
              </p:cNvSpPr>
              <p:nvPr/>
            </p:nvSpPr>
            <p:spPr bwMode="auto">
              <a:xfrm rot="20700000" flipH="1">
                <a:off x="6576" y="2517"/>
                <a:ext cx="29" cy="16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514" name="Line 244"/>
              <p:cNvSpPr>
                <a:spLocks noChangeShapeType="1"/>
              </p:cNvSpPr>
              <p:nvPr/>
            </p:nvSpPr>
            <p:spPr bwMode="auto">
              <a:xfrm rot="-600000">
                <a:off x="6608" y="2510"/>
                <a:ext cx="0" cy="23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515" name="Line 245"/>
              <p:cNvSpPr>
                <a:spLocks noChangeShapeType="1"/>
              </p:cNvSpPr>
              <p:nvPr/>
            </p:nvSpPr>
            <p:spPr bwMode="auto">
              <a:xfrm flipV="1">
                <a:off x="6617" y="2480"/>
                <a:ext cx="37" cy="50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511" name="Oval 246"/>
            <p:cNvSpPr>
              <a:spLocks noChangeArrowheads="1"/>
            </p:cNvSpPr>
            <p:nvPr/>
          </p:nvSpPr>
          <p:spPr bwMode="auto">
            <a:xfrm>
              <a:off x="4817" y="1575"/>
              <a:ext cx="82" cy="82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9512" name="Rectangle 247"/>
            <p:cNvSpPr>
              <a:spLocks noChangeArrowheads="1"/>
            </p:cNvSpPr>
            <p:nvPr/>
          </p:nvSpPr>
          <p:spPr bwMode="auto">
            <a:xfrm>
              <a:off x="4803" y="1573"/>
              <a:ext cx="109" cy="109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lIns="35942" tIns="10783" rIns="35942" bIns="10783"/>
            <a:lstStyle/>
            <a:p>
              <a:pPr algn="ctr" defTabSz="912813"/>
              <a:r>
                <a:rPr lang="ru-RU" sz="600" b="1">
                  <a:cs typeface="Arial" charset="0"/>
                </a:rPr>
                <a:t>С</a:t>
              </a:r>
            </a:p>
          </p:txBody>
        </p:sp>
      </p:grpSp>
      <p:grpSp>
        <p:nvGrpSpPr>
          <p:cNvPr id="89148" name="Group 248"/>
          <p:cNvGrpSpPr>
            <a:grpSpLocks/>
          </p:cNvGrpSpPr>
          <p:nvPr/>
        </p:nvGrpSpPr>
        <p:grpSpPr bwMode="auto">
          <a:xfrm>
            <a:off x="801688" y="5110163"/>
            <a:ext cx="215900" cy="258762"/>
            <a:chOff x="17361" y="3244"/>
            <a:chExt cx="395" cy="340"/>
          </a:xfrm>
        </p:grpSpPr>
        <p:sp>
          <p:nvSpPr>
            <p:cNvPr id="89503" name="Line 249"/>
            <p:cNvSpPr>
              <a:spLocks noChangeShapeType="1"/>
            </p:cNvSpPr>
            <p:nvPr/>
          </p:nvSpPr>
          <p:spPr bwMode="auto">
            <a:xfrm flipH="1">
              <a:off x="17361" y="3302"/>
              <a:ext cx="247" cy="269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504" name="Line 250"/>
            <p:cNvSpPr>
              <a:spLocks noChangeShapeType="1"/>
            </p:cNvSpPr>
            <p:nvPr/>
          </p:nvSpPr>
          <p:spPr bwMode="auto">
            <a:xfrm>
              <a:off x="17536" y="3381"/>
              <a:ext cx="177" cy="188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9505" name="Group 251"/>
            <p:cNvGrpSpPr>
              <a:grpSpLocks/>
            </p:cNvGrpSpPr>
            <p:nvPr/>
          </p:nvGrpSpPr>
          <p:grpSpPr bwMode="auto">
            <a:xfrm>
              <a:off x="17378" y="3584"/>
              <a:ext cx="318" cy="0"/>
              <a:chOff x="2452" y="2291"/>
              <a:chExt cx="318" cy="0"/>
            </a:xfrm>
          </p:grpSpPr>
          <p:sp>
            <p:nvSpPr>
              <p:cNvPr id="89508" name="Line 252"/>
              <p:cNvSpPr>
                <a:spLocks noChangeShapeType="1"/>
              </p:cNvSpPr>
              <p:nvPr/>
            </p:nvSpPr>
            <p:spPr bwMode="auto">
              <a:xfrm>
                <a:off x="2452" y="2291"/>
                <a:ext cx="177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509" name="Line 253"/>
              <p:cNvSpPr>
                <a:spLocks noChangeShapeType="1"/>
              </p:cNvSpPr>
              <p:nvPr/>
            </p:nvSpPr>
            <p:spPr bwMode="auto">
              <a:xfrm>
                <a:off x="2629" y="2291"/>
                <a:ext cx="141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506" name="Line 254"/>
            <p:cNvSpPr>
              <a:spLocks noChangeShapeType="1"/>
            </p:cNvSpPr>
            <p:nvPr/>
          </p:nvSpPr>
          <p:spPr bwMode="auto">
            <a:xfrm>
              <a:off x="17623" y="3305"/>
              <a:ext cx="0" cy="57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507" name="Line 255"/>
            <p:cNvSpPr>
              <a:spLocks noChangeShapeType="1"/>
            </p:cNvSpPr>
            <p:nvPr/>
          </p:nvSpPr>
          <p:spPr bwMode="auto">
            <a:xfrm flipV="1">
              <a:off x="17628" y="3244"/>
              <a:ext cx="128" cy="125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9149" name="Rectangle 256"/>
          <p:cNvSpPr>
            <a:spLocks noChangeArrowheads="1"/>
          </p:cNvSpPr>
          <p:nvPr/>
        </p:nvSpPr>
        <p:spPr bwMode="auto">
          <a:xfrm>
            <a:off x="654050" y="6240463"/>
            <a:ext cx="863600" cy="26987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150" name="Line 257"/>
          <p:cNvSpPr>
            <a:spLocks noChangeShapeType="1"/>
          </p:cNvSpPr>
          <p:nvPr/>
        </p:nvSpPr>
        <p:spPr bwMode="auto">
          <a:xfrm>
            <a:off x="654050" y="6600825"/>
            <a:ext cx="863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89151" name="Group 258"/>
          <p:cNvGrpSpPr>
            <a:grpSpLocks/>
          </p:cNvGrpSpPr>
          <p:nvPr/>
        </p:nvGrpSpPr>
        <p:grpSpPr bwMode="auto">
          <a:xfrm>
            <a:off x="1012825" y="7672388"/>
            <a:ext cx="207963" cy="346075"/>
            <a:chOff x="7427" y="5242"/>
            <a:chExt cx="273" cy="450"/>
          </a:xfrm>
        </p:grpSpPr>
        <p:sp>
          <p:nvSpPr>
            <p:cNvPr id="89496" name="AutoShape 259"/>
            <p:cNvSpPr>
              <a:spLocks noChangeArrowheads="1"/>
            </p:cNvSpPr>
            <p:nvPr/>
          </p:nvSpPr>
          <p:spPr bwMode="auto">
            <a:xfrm rot="16200000" flipH="1">
              <a:off x="7427" y="5522"/>
              <a:ext cx="170" cy="170"/>
            </a:xfrm>
            <a:prstGeom prst="triangle">
              <a:avLst>
                <a:gd name="adj" fmla="val 49639"/>
              </a:avLst>
            </a:prstGeom>
            <a:solidFill>
              <a:srgbClr val="FFFFFF"/>
            </a:solidFill>
            <a:ln w="158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9497" name="Group 260"/>
            <p:cNvGrpSpPr>
              <a:grpSpLocks/>
            </p:cNvGrpSpPr>
            <p:nvPr/>
          </p:nvGrpSpPr>
          <p:grpSpPr bwMode="auto">
            <a:xfrm>
              <a:off x="7505" y="5298"/>
              <a:ext cx="85" cy="187"/>
              <a:chOff x="801" y="4079"/>
              <a:chExt cx="180" cy="360"/>
            </a:xfrm>
          </p:grpSpPr>
          <p:sp>
            <p:nvSpPr>
              <p:cNvPr id="89501" name="Arc 261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502" name="Arc 262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498" name="Line 263"/>
            <p:cNvSpPr>
              <a:spLocks noChangeShapeType="1"/>
            </p:cNvSpPr>
            <p:nvPr/>
          </p:nvSpPr>
          <p:spPr bwMode="auto">
            <a:xfrm flipH="1">
              <a:off x="7699" y="5242"/>
              <a:ext cx="0" cy="36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499" name="Line 264"/>
            <p:cNvSpPr>
              <a:spLocks noChangeShapeType="1"/>
            </p:cNvSpPr>
            <p:nvPr/>
          </p:nvSpPr>
          <p:spPr bwMode="auto">
            <a:xfrm rot="-5400000">
              <a:off x="7648" y="5349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500" name="Line 265"/>
            <p:cNvSpPr>
              <a:spLocks noChangeShapeType="1"/>
            </p:cNvSpPr>
            <p:nvPr/>
          </p:nvSpPr>
          <p:spPr bwMode="auto">
            <a:xfrm rot="-5400000">
              <a:off x="7656" y="5565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9152" name="Rectangle 266"/>
          <p:cNvSpPr>
            <a:spLocks noChangeArrowheads="1"/>
          </p:cNvSpPr>
          <p:nvPr/>
        </p:nvSpPr>
        <p:spPr bwMode="auto">
          <a:xfrm>
            <a:off x="9032875" y="6254750"/>
            <a:ext cx="863600" cy="26971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153" name="Line 267"/>
          <p:cNvSpPr>
            <a:spLocks noChangeShapeType="1"/>
          </p:cNvSpPr>
          <p:nvPr/>
        </p:nvSpPr>
        <p:spPr bwMode="auto">
          <a:xfrm>
            <a:off x="9032875" y="6613525"/>
            <a:ext cx="863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89154" name="Group 268"/>
          <p:cNvGrpSpPr>
            <a:grpSpLocks/>
          </p:cNvGrpSpPr>
          <p:nvPr/>
        </p:nvGrpSpPr>
        <p:grpSpPr bwMode="auto">
          <a:xfrm>
            <a:off x="9378950" y="7672388"/>
            <a:ext cx="209550" cy="346075"/>
            <a:chOff x="7427" y="5242"/>
            <a:chExt cx="273" cy="450"/>
          </a:xfrm>
        </p:grpSpPr>
        <p:sp>
          <p:nvSpPr>
            <p:cNvPr id="89489" name="AutoShape 269"/>
            <p:cNvSpPr>
              <a:spLocks noChangeArrowheads="1"/>
            </p:cNvSpPr>
            <p:nvPr/>
          </p:nvSpPr>
          <p:spPr bwMode="auto">
            <a:xfrm rot="16200000" flipH="1">
              <a:off x="7427" y="5522"/>
              <a:ext cx="170" cy="170"/>
            </a:xfrm>
            <a:prstGeom prst="triangle">
              <a:avLst>
                <a:gd name="adj" fmla="val 49639"/>
              </a:avLst>
            </a:prstGeom>
            <a:solidFill>
              <a:srgbClr val="FFFFFF"/>
            </a:solidFill>
            <a:ln w="158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9490" name="Group 270"/>
            <p:cNvGrpSpPr>
              <a:grpSpLocks/>
            </p:cNvGrpSpPr>
            <p:nvPr/>
          </p:nvGrpSpPr>
          <p:grpSpPr bwMode="auto">
            <a:xfrm>
              <a:off x="7505" y="5298"/>
              <a:ext cx="85" cy="187"/>
              <a:chOff x="801" y="4079"/>
              <a:chExt cx="180" cy="360"/>
            </a:xfrm>
          </p:grpSpPr>
          <p:sp>
            <p:nvSpPr>
              <p:cNvPr id="89494" name="Arc 271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495" name="Arc 272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491" name="Line 273"/>
            <p:cNvSpPr>
              <a:spLocks noChangeShapeType="1"/>
            </p:cNvSpPr>
            <p:nvPr/>
          </p:nvSpPr>
          <p:spPr bwMode="auto">
            <a:xfrm flipH="1">
              <a:off x="7699" y="5242"/>
              <a:ext cx="0" cy="36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492" name="Line 274"/>
            <p:cNvSpPr>
              <a:spLocks noChangeShapeType="1"/>
            </p:cNvSpPr>
            <p:nvPr/>
          </p:nvSpPr>
          <p:spPr bwMode="auto">
            <a:xfrm rot="-5400000">
              <a:off x="7648" y="5349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493" name="Line 275"/>
            <p:cNvSpPr>
              <a:spLocks noChangeShapeType="1"/>
            </p:cNvSpPr>
            <p:nvPr/>
          </p:nvSpPr>
          <p:spPr bwMode="auto">
            <a:xfrm rot="-5400000">
              <a:off x="7656" y="5565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9155" name="Rectangle 276"/>
          <p:cNvSpPr>
            <a:spLocks noChangeArrowheads="1"/>
          </p:cNvSpPr>
          <p:nvPr/>
        </p:nvSpPr>
        <p:spPr bwMode="auto">
          <a:xfrm>
            <a:off x="7996238" y="6254750"/>
            <a:ext cx="866775" cy="26971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156" name="Line 277"/>
          <p:cNvSpPr>
            <a:spLocks noChangeShapeType="1"/>
          </p:cNvSpPr>
          <p:nvPr/>
        </p:nvSpPr>
        <p:spPr bwMode="auto">
          <a:xfrm>
            <a:off x="7996238" y="6613525"/>
            <a:ext cx="8667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89157" name="Group 278"/>
          <p:cNvGrpSpPr>
            <a:grpSpLocks/>
          </p:cNvGrpSpPr>
          <p:nvPr/>
        </p:nvGrpSpPr>
        <p:grpSpPr bwMode="auto">
          <a:xfrm>
            <a:off x="8358188" y="7685088"/>
            <a:ext cx="207962" cy="347662"/>
            <a:chOff x="7427" y="5242"/>
            <a:chExt cx="273" cy="450"/>
          </a:xfrm>
        </p:grpSpPr>
        <p:sp>
          <p:nvSpPr>
            <p:cNvPr id="89482" name="AutoShape 279"/>
            <p:cNvSpPr>
              <a:spLocks noChangeArrowheads="1"/>
            </p:cNvSpPr>
            <p:nvPr/>
          </p:nvSpPr>
          <p:spPr bwMode="auto">
            <a:xfrm rot="16200000" flipH="1">
              <a:off x="7427" y="5522"/>
              <a:ext cx="170" cy="170"/>
            </a:xfrm>
            <a:prstGeom prst="triangle">
              <a:avLst>
                <a:gd name="adj" fmla="val 49639"/>
              </a:avLst>
            </a:prstGeom>
            <a:solidFill>
              <a:srgbClr val="FFFFFF"/>
            </a:solidFill>
            <a:ln w="158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9483" name="Group 280"/>
            <p:cNvGrpSpPr>
              <a:grpSpLocks/>
            </p:cNvGrpSpPr>
            <p:nvPr/>
          </p:nvGrpSpPr>
          <p:grpSpPr bwMode="auto">
            <a:xfrm>
              <a:off x="7505" y="5298"/>
              <a:ext cx="85" cy="187"/>
              <a:chOff x="801" y="4079"/>
              <a:chExt cx="180" cy="360"/>
            </a:xfrm>
          </p:grpSpPr>
          <p:sp>
            <p:nvSpPr>
              <p:cNvPr id="89487" name="Arc 281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488" name="Arc 282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484" name="Line 283"/>
            <p:cNvSpPr>
              <a:spLocks noChangeShapeType="1"/>
            </p:cNvSpPr>
            <p:nvPr/>
          </p:nvSpPr>
          <p:spPr bwMode="auto">
            <a:xfrm flipH="1">
              <a:off x="7699" y="5242"/>
              <a:ext cx="0" cy="36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485" name="Line 284"/>
            <p:cNvSpPr>
              <a:spLocks noChangeShapeType="1"/>
            </p:cNvSpPr>
            <p:nvPr/>
          </p:nvSpPr>
          <p:spPr bwMode="auto">
            <a:xfrm rot="-5400000">
              <a:off x="7648" y="5349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486" name="Line 285"/>
            <p:cNvSpPr>
              <a:spLocks noChangeShapeType="1"/>
            </p:cNvSpPr>
            <p:nvPr/>
          </p:nvSpPr>
          <p:spPr bwMode="auto">
            <a:xfrm rot="-5400000">
              <a:off x="7656" y="5565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9158" name="Rectangle 286"/>
          <p:cNvSpPr>
            <a:spLocks noChangeArrowheads="1"/>
          </p:cNvSpPr>
          <p:nvPr/>
        </p:nvSpPr>
        <p:spPr bwMode="auto">
          <a:xfrm>
            <a:off x="6956425" y="6254750"/>
            <a:ext cx="866775" cy="26971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159" name="Line 287"/>
          <p:cNvSpPr>
            <a:spLocks noChangeShapeType="1"/>
          </p:cNvSpPr>
          <p:nvPr/>
        </p:nvSpPr>
        <p:spPr bwMode="auto">
          <a:xfrm>
            <a:off x="6956425" y="6613525"/>
            <a:ext cx="8667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89160" name="Group 288"/>
          <p:cNvGrpSpPr>
            <a:grpSpLocks/>
          </p:cNvGrpSpPr>
          <p:nvPr/>
        </p:nvGrpSpPr>
        <p:grpSpPr bwMode="auto">
          <a:xfrm>
            <a:off x="7313613" y="7685088"/>
            <a:ext cx="211137" cy="347662"/>
            <a:chOff x="7427" y="5242"/>
            <a:chExt cx="273" cy="450"/>
          </a:xfrm>
        </p:grpSpPr>
        <p:sp>
          <p:nvSpPr>
            <p:cNvPr id="89475" name="AutoShape 289"/>
            <p:cNvSpPr>
              <a:spLocks noChangeArrowheads="1"/>
            </p:cNvSpPr>
            <p:nvPr/>
          </p:nvSpPr>
          <p:spPr bwMode="auto">
            <a:xfrm rot="16200000" flipH="1">
              <a:off x="7427" y="5522"/>
              <a:ext cx="170" cy="170"/>
            </a:xfrm>
            <a:prstGeom prst="triangle">
              <a:avLst>
                <a:gd name="adj" fmla="val 49639"/>
              </a:avLst>
            </a:prstGeom>
            <a:solidFill>
              <a:srgbClr val="FFFFFF"/>
            </a:solidFill>
            <a:ln w="158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9476" name="Group 290"/>
            <p:cNvGrpSpPr>
              <a:grpSpLocks/>
            </p:cNvGrpSpPr>
            <p:nvPr/>
          </p:nvGrpSpPr>
          <p:grpSpPr bwMode="auto">
            <a:xfrm>
              <a:off x="7505" y="5298"/>
              <a:ext cx="85" cy="187"/>
              <a:chOff x="801" y="4079"/>
              <a:chExt cx="180" cy="360"/>
            </a:xfrm>
          </p:grpSpPr>
          <p:sp>
            <p:nvSpPr>
              <p:cNvPr id="89480" name="Arc 291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481" name="Arc 292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477" name="Line 293"/>
            <p:cNvSpPr>
              <a:spLocks noChangeShapeType="1"/>
            </p:cNvSpPr>
            <p:nvPr/>
          </p:nvSpPr>
          <p:spPr bwMode="auto">
            <a:xfrm flipH="1">
              <a:off x="7699" y="5242"/>
              <a:ext cx="0" cy="36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478" name="Line 294"/>
            <p:cNvSpPr>
              <a:spLocks noChangeShapeType="1"/>
            </p:cNvSpPr>
            <p:nvPr/>
          </p:nvSpPr>
          <p:spPr bwMode="auto">
            <a:xfrm rot="-5400000">
              <a:off x="7648" y="5349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479" name="Line 295"/>
            <p:cNvSpPr>
              <a:spLocks noChangeShapeType="1"/>
            </p:cNvSpPr>
            <p:nvPr/>
          </p:nvSpPr>
          <p:spPr bwMode="auto">
            <a:xfrm rot="-5400000">
              <a:off x="7656" y="5565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9161" name="Rectangle 296"/>
          <p:cNvSpPr>
            <a:spLocks noChangeArrowheads="1"/>
          </p:cNvSpPr>
          <p:nvPr/>
        </p:nvSpPr>
        <p:spPr bwMode="auto">
          <a:xfrm>
            <a:off x="5911850" y="6254750"/>
            <a:ext cx="866775" cy="26971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162" name="Line 297"/>
          <p:cNvSpPr>
            <a:spLocks noChangeShapeType="1"/>
          </p:cNvSpPr>
          <p:nvPr/>
        </p:nvSpPr>
        <p:spPr bwMode="auto">
          <a:xfrm>
            <a:off x="5911850" y="6613525"/>
            <a:ext cx="8667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89163" name="Group 298"/>
          <p:cNvGrpSpPr>
            <a:grpSpLocks/>
          </p:cNvGrpSpPr>
          <p:nvPr/>
        </p:nvGrpSpPr>
        <p:grpSpPr bwMode="auto">
          <a:xfrm>
            <a:off x="6273800" y="7685088"/>
            <a:ext cx="206375" cy="347662"/>
            <a:chOff x="7427" y="5242"/>
            <a:chExt cx="273" cy="450"/>
          </a:xfrm>
        </p:grpSpPr>
        <p:sp>
          <p:nvSpPr>
            <p:cNvPr id="89468" name="AutoShape 299"/>
            <p:cNvSpPr>
              <a:spLocks noChangeArrowheads="1"/>
            </p:cNvSpPr>
            <p:nvPr/>
          </p:nvSpPr>
          <p:spPr bwMode="auto">
            <a:xfrm rot="16200000" flipH="1">
              <a:off x="7427" y="5522"/>
              <a:ext cx="170" cy="170"/>
            </a:xfrm>
            <a:prstGeom prst="triangle">
              <a:avLst>
                <a:gd name="adj" fmla="val 49639"/>
              </a:avLst>
            </a:prstGeom>
            <a:solidFill>
              <a:srgbClr val="FFFFFF"/>
            </a:solidFill>
            <a:ln w="158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9469" name="Group 300"/>
            <p:cNvGrpSpPr>
              <a:grpSpLocks/>
            </p:cNvGrpSpPr>
            <p:nvPr/>
          </p:nvGrpSpPr>
          <p:grpSpPr bwMode="auto">
            <a:xfrm>
              <a:off x="7505" y="5298"/>
              <a:ext cx="85" cy="187"/>
              <a:chOff x="801" y="4079"/>
              <a:chExt cx="180" cy="360"/>
            </a:xfrm>
          </p:grpSpPr>
          <p:sp>
            <p:nvSpPr>
              <p:cNvPr id="89473" name="Arc 301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474" name="Arc 302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470" name="Line 303"/>
            <p:cNvSpPr>
              <a:spLocks noChangeShapeType="1"/>
            </p:cNvSpPr>
            <p:nvPr/>
          </p:nvSpPr>
          <p:spPr bwMode="auto">
            <a:xfrm flipH="1">
              <a:off x="7699" y="5242"/>
              <a:ext cx="0" cy="36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471" name="Line 304"/>
            <p:cNvSpPr>
              <a:spLocks noChangeShapeType="1"/>
            </p:cNvSpPr>
            <p:nvPr/>
          </p:nvSpPr>
          <p:spPr bwMode="auto">
            <a:xfrm rot="-5400000">
              <a:off x="7648" y="5349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472" name="Line 305"/>
            <p:cNvSpPr>
              <a:spLocks noChangeShapeType="1"/>
            </p:cNvSpPr>
            <p:nvPr/>
          </p:nvSpPr>
          <p:spPr bwMode="auto">
            <a:xfrm rot="-5400000">
              <a:off x="7656" y="5565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9164" name="Rectangle 306"/>
          <p:cNvSpPr>
            <a:spLocks noChangeArrowheads="1"/>
          </p:cNvSpPr>
          <p:nvPr/>
        </p:nvSpPr>
        <p:spPr bwMode="auto">
          <a:xfrm>
            <a:off x="4872038" y="6254750"/>
            <a:ext cx="866775" cy="26971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165" name="Line 307"/>
          <p:cNvSpPr>
            <a:spLocks noChangeShapeType="1"/>
          </p:cNvSpPr>
          <p:nvPr/>
        </p:nvSpPr>
        <p:spPr bwMode="auto">
          <a:xfrm>
            <a:off x="4872038" y="6613525"/>
            <a:ext cx="8667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89166" name="Group 308"/>
          <p:cNvGrpSpPr>
            <a:grpSpLocks/>
          </p:cNvGrpSpPr>
          <p:nvPr/>
        </p:nvGrpSpPr>
        <p:grpSpPr bwMode="auto">
          <a:xfrm>
            <a:off x="5232400" y="7685088"/>
            <a:ext cx="207963" cy="347662"/>
            <a:chOff x="7427" y="5242"/>
            <a:chExt cx="273" cy="450"/>
          </a:xfrm>
        </p:grpSpPr>
        <p:sp>
          <p:nvSpPr>
            <p:cNvPr id="89461" name="AutoShape 309"/>
            <p:cNvSpPr>
              <a:spLocks noChangeArrowheads="1"/>
            </p:cNvSpPr>
            <p:nvPr/>
          </p:nvSpPr>
          <p:spPr bwMode="auto">
            <a:xfrm rot="16200000" flipH="1">
              <a:off x="7427" y="5522"/>
              <a:ext cx="170" cy="170"/>
            </a:xfrm>
            <a:prstGeom prst="triangle">
              <a:avLst>
                <a:gd name="adj" fmla="val 49639"/>
              </a:avLst>
            </a:prstGeom>
            <a:solidFill>
              <a:srgbClr val="FFFFFF"/>
            </a:solidFill>
            <a:ln w="158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9462" name="Group 310"/>
            <p:cNvGrpSpPr>
              <a:grpSpLocks/>
            </p:cNvGrpSpPr>
            <p:nvPr/>
          </p:nvGrpSpPr>
          <p:grpSpPr bwMode="auto">
            <a:xfrm>
              <a:off x="7505" y="5298"/>
              <a:ext cx="85" cy="187"/>
              <a:chOff x="801" y="4079"/>
              <a:chExt cx="180" cy="360"/>
            </a:xfrm>
          </p:grpSpPr>
          <p:sp>
            <p:nvSpPr>
              <p:cNvPr id="89466" name="Arc 311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467" name="Arc 312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463" name="Line 313"/>
            <p:cNvSpPr>
              <a:spLocks noChangeShapeType="1"/>
            </p:cNvSpPr>
            <p:nvPr/>
          </p:nvSpPr>
          <p:spPr bwMode="auto">
            <a:xfrm flipH="1">
              <a:off x="7699" y="5242"/>
              <a:ext cx="0" cy="36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464" name="Line 314"/>
            <p:cNvSpPr>
              <a:spLocks noChangeShapeType="1"/>
            </p:cNvSpPr>
            <p:nvPr/>
          </p:nvSpPr>
          <p:spPr bwMode="auto">
            <a:xfrm rot="-5400000">
              <a:off x="7648" y="5349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465" name="Line 315"/>
            <p:cNvSpPr>
              <a:spLocks noChangeShapeType="1"/>
            </p:cNvSpPr>
            <p:nvPr/>
          </p:nvSpPr>
          <p:spPr bwMode="auto">
            <a:xfrm rot="-5400000">
              <a:off x="7656" y="5565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9167" name="Rectangle 316"/>
          <p:cNvSpPr>
            <a:spLocks noChangeArrowheads="1"/>
          </p:cNvSpPr>
          <p:nvPr/>
        </p:nvSpPr>
        <p:spPr bwMode="auto">
          <a:xfrm>
            <a:off x="3790950" y="6254750"/>
            <a:ext cx="866775" cy="26971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168" name="Line 317"/>
          <p:cNvSpPr>
            <a:spLocks noChangeShapeType="1"/>
          </p:cNvSpPr>
          <p:nvPr/>
        </p:nvSpPr>
        <p:spPr bwMode="auto">
          <a:xfrm>
            <a:off x="3790950" y="6613525"/>
            <a:ext cx="8667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89169" name="Group 318"/>
          <p:cNvGrpSpPr>
            <a:grpSpLocks/>
          </p:cNvGrpSpPr>
          <p:nvPr/>
        </p:nvGrpSpPr>
        <p:grpSpPr bwMode="auto">
          <a:xfrm>
            <a:off x="4154488" y="7685088"/>
            <a:ext cx="206375" cy="347662"/>
            <a:chOff x="7427" y="5242"/>
            <a:chExt cx="273" cy="450"/>
          </a:xfrm>
        </p:grpSpPr>
        <p:sp>
          <p:nvSpPr>
            <p:cNvPr id="89454" name="AutoShape 319"/>
            <p:cNvSpPr>
              <a:spLocks noChangeArrowheads="1"/>
            </p:cNvSpPr>
            <p:nvPr/>
          </p:nvSpPr>
          <p:spPr bwMode="auto">
            <a:xfrm rot="16200000" flipH="1">
              <a:off x="7427" y="5522"/>
              <a:ext cx="170" cy="170"/>
            </a:xfrm>
            <a:prstGeom prst="triangle">
              <a:avLst>
                <a:gd name="adj" fmla="val 49639"/>
              </a:avLst>
            </a:prstGeom>
            <a:solidFill>
              <a:srgbClr val="FFFFFF"/>
            </a:solidFill>
            <a:ln w="158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9455" name="Group 320"/>
            <p:cNvGrpSpPr>
              <a:grpSpLocks/>
            </p:cNvGrpSpPr>
            <p:nvPr/>
          </p:nvGrpSpPr>
          <p:grpSpPr bwMode="auto">
            <a:xfrm>
              <a:off x="7505" y="5298"/>
              <a:ext cx="85" cy="187"/>
              <a:chOff x="801" y="4079"/>
              <a:chExt cx="180" cy="360"/>
            </a:xfrm>
          </p:grpSpPr>
          <p:sp>
            <p:nvSpPr>
              <p:cNvPr id="89459" name="Arc 321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460" name="Arc 322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456" name="Line 323"/>
            <p:cNvSpPr>
              <a:spLocks noChangeShapeType="1"/>
            </p:cNvSpPr>
            <p:nvPr/>
          </p:nvSpPr>
          <p:spPr bwMode="auto">
            <a:xfrm flipH="1">
              <a:off x="7699" y="5242"/>
              <a:ext cx="0" cy="36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457" name="Line 324"/>
            <p:cNvSpPr>
              <a:spLocks noChangeShapeType="1"/>
            </p:cNvSpPr>
            <p:nvPr/>
          </p:nvSpPr>
          <p:spPr bwMode="auto">
            <a:xfrm rot="-5400000">
              <a:off x="7648" y="5349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458" name="Line 325"/>
            <p:cNvSpPr>
              <a:spLocks noChangeShapeType="1"/>
            </p:cNvSpPr>
            <p:nvPr/>
          </p:nvSpPr>
          <p:spPr bwMode="auto">
            <a:xfrm rot="-5400000">
              <a:off x="7656" y="5565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9170" name="Rectangle 326"/>
          <p:cNvSpPr>
            <a:spLocks noChangeArrowheads="1"/>
          </p:cNvSpPr>
          <p:nvPr/>
        </p:nvSpPr>
        <p:spPr bwMode="auto">
          <a:xfrm>
            <a:off x="2767013" y="6254750"/>
            <a:ext cx="865187" cy="26971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171" name="Line 327"/>
          <p:cNvSpPr>
            <a:spLocks noChangeShapeType="1"/>
          </p:cNvSpPr>
          <p:nvPr/>
        </p:nvSpPr>
        <p:spPr bwMode="auto">
          <a:xfrm>
            <a:off x="2767013" y="6613525"/>
            <a:ext cx="8651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89172" name="Group 328"/>
          <p:cNvGrpSpPr>
            <a:grpSpLocks/>
          </p:cNvGrpSpPr>
          <p:nvPr/>
        </p:nvGrpSpPr>
        <p:grpSpPr bwMode="auto">
          <a:xfrm>
            <a:off x="3124200" y="7685088"/>
            <a:ext cx="211138" cy="347662"/>
            <a:chOff x="7427" y="5242"/>
            <a:chExt cx="273" cy="450"/>
          </a:xfrm>
        </p:grpSpPr>
        <p:sp>
          <p:nvSpPr>
            <p:cNvPr id="89447" name="AutoShape 329"/>
            <p:cNvSpPr>
              <a:spLocks noChangeArrowheads="1"/>
            </p:cNvSpPr>
            <p:nvPr/>
          </p:nvSpPr>
          <p:spPr bwMode="auto">
            <a:xfrm rot="16200000" flipH="1">
              <a:off x="7427" y="5522"/>
              <a:ext cx="170" cy="170"/>
            </a:xfrm>
            <a:prstGeom prst="triangle">
              <a:avLst>
                <a:gd name="adj" fmla="val 49639"/>
              </a:avLst>
            </a:prstGeom>
            <a:solidFill>
              <a:srgbClr val="FFFFFF"/>
            </a:solidFill>
            <a:ln w="158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9448" name="Group 330"/>
            <p:cNvGrpSpPr>
              <a:grpSpLocks/>
            </p:cNvGrpSpPr>
            <p:nvPr/>
          </p:nvGrpSpPr>
          <p:grpSpPr bwMode="auto">
            <a:xfrm>
              <a:off x="7505" y="5298"/>
              <a:ext cx="85" cy="187"/>
              <a:chOff x="801" y="4079"/>
              <a:chExt cx="180" cy="360"/>
            </a:xfrm>
          </p:grpSpPr>
          <p:sp>
            <p:nvSpPr>
              <p:cNvPr id="89452" name="Arc 331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453" name="Arc 332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449" name="Line 333"/>
            <p:cNvSpPr>
              <a:spLocks noChangeShapeType="1"/>
            </p:cNvSpPr>
            <p:nvPr/>
          </p:nvSpPr>
          <p:spPr bwMode="auto">
            <a:xfrm flipH="1">
              <a:off x="7699" y="5242"/>
              <a:ext cx="0" cy="36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450" name="Line 334"/>
            <p:cNvSpPr>
              <a:spLocks noChangeShapeType="1"/>
            </p:cNvSpPr>
            <p:nvPr/>
          </p:nvSpPr>
          <p:spPr bwMode="auto">
            <a:xfrm rot="-5400000">
              <a:off x="7648" y="5349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451" name="Line 335"/>
            <p:cNvSpPr>
              <a:spLocks noChangeShapeType="1"/>
            </p:cNvSpPr>
            <p:nvPr/>
          </p:nvSpPr>
          <p:spPr bwMode="auto">
            <a:xfrm rot="-5400000">
              <a:off x="7656" y="5565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9173" name="Rectangle 336"/>
          <p:cNvSpPr>
            <a:spLocks noChangeArrowheads="1"/>
          </p:cNvSpPr>
          <p:nvPr/>
        </p:nvSpPr>
        <p:spPr bwMode="auto">
          <a:xfrm>
            <a:off x="1712913" y="6254750"/>
            <a:ext cx="865187" cy="26971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174" name="Line 337"/>
          <p:cNvSpPr>
            <a:spLocks noChangeShapeType="1"/>
          </p:cNvSpPr>
          <p:nvPr/>
        </p:nvSpPr>
        <p:spPr bwMode="auto">
          <a:xfrm>
            <a:off x="1712913" y="6613525"/>
            <a:ext cx="8651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175" name="Rectangle 338"/>
          <p:cNvSpPr>
            <a:spLocks noChangeArrowheads="1"/>
          </p:cNvSpPr>
          <p:nvPr/>
        </p:nvSpPr>
        <p:spPr bwMode="auto">
          <a:xfrm>
            <a:off x="1782763" y="6291263"/>
            <a:ext cx="72390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800">
                <a:cs typeface="Arial" charset="0"/>
              </a:rPr>
              <a:t>Оповещения и связи</a:t>
            </a:r>
            <a:endParaRPr lang="ru-RU" sz="800" b="1">
              <a:cs typeface="Arial" charset="0"/>
            </a:endParaRPr>
          </a:p>
        </p:txBody>
      </p:sp>
      <p:grpSp>
        <p:nvGrpSpPr>
          <p:cNvPr id="89176" name="Group 339"/>
          <p:cNvGrpSpPr>
            <a:grpSpLocks/>
          </p:cNvGrpSpPr>
          <p:nvPr/>
        </p:nvGrpSpPr>
        <p:grpSpPr bwMode="auto">
          <a:xfrm>
            <a:off x="2076450" y="7685088"/>
            <a:ext cx="203200" cy="347662"/>
            <a:chOff x="7427" y="5242"/>
            <a:chExt cx="273" cy="450"/>
          </a:xfrm>
        </p:grpSpPr>
        <p:sp>
          <p:nvSpPr>
            <p:cNvPr id="89440" name="AutoShape 340"/>
            <p:cNvSpPr>
              <a:spLocks noChangeArrowheads="1"/>
            </p:cNvSpPr>
            <p:nvPr/>
          </p:nvSpPr>
          <p:spPr bwMode="auto">
            <a:xfrm rot="16200000" flipH="1">
              <a:off x="7427" y="5522"/>
              <a:ext cx="170" cy="170"/>
            </a:xfrm>
            <a:prstGeom prst="triangle">
              <a:avLst>
                <a:gd name="adj" fmla="val 49639"/>
              </a:avLst>
            </a:prstGeom>
            <a:solidFill>
              <a:srgbClr val="FFFFFF"/>
            </a:solidFill>
            <a:ln w="158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9441" name="Group 341"/>
            <p:cNvGrpSpPr>
              <a:grpSpLocks/>
            </p:cNvGrpSpPr>
            <p:nvPr/>
          </p:nvGrpSpPr>
          <p:grpSpPr bwMode="auto">
            <a:xfrm>
              <a:off x="7505" y="5298"/>
              <a:ext cx="85" cy="187"/>
              <a:chOff x="801" y="4079"/>
              <a:chExt cx="180" cy="360"/>
            </a:xfrm>
          </p:grpSpPr>
          <p:sp>
            <p:nvSpPr>
              <p:cNvPr id="89445" name="Arc 342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446" name="Arc 343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442" name="Line 344"/>
            <p:cNvSpPr>
              <a:spLocks noChangeShapeType="1"/>
            </p:cNvSpPr>
            <p:nvPr/>
          </p:nvSpPr>
          <p:spPr bwMode="auto">
            <a:xfrm flipH="1">
              <a:off x="7699" y="5242"/>
              <a:ext cx="0" cy="36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443" name="Line 345"/>
            <p:cNvSpPr>
              <a:spLocks noChangeShapeType="1"/>
            </p:cNvSpPr>
            <p:nvPr/>
          </p:nvSpPr>
          <p:spPr bwMode="auto">
            <a:xfrm rot="-5400000">
              <a:off x="7648" y="5349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444" name="Line 346"/>
            <p:cNvSpPr>
              <a:spLocks noChangeShapeType="1"/>
            </p:cNvSpPr>
            <p:nvPr/>
          </p:nvSpPr>
          <p:spPr bwMode="auto">
            <a:xfrm rot="-5400000">
              <a:off x="7656" y="5565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9177" name="Line 347"/>
          <p:cNvSpPr>
            <a:spLocks noChangeShapeType="1"/>
          </p:cNvSpPr>
          <p:nvPr/>
        </p:nvSpPr>
        <p:spPr bwMode="auto">
          <a:xfrm flipV="1">
            <a:off x="209550" y="3071813"/>
            <a:ext cx="12045950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178" name="Rectangle 348"/>
          <p:cNvSpPr>
            <a:spLocks noChangeArrowheads="1"/>
          </p:cNvSpPr>
          <p:nvPr/>
        </p:nvSpPr>
        <p:spPr bwMode="auto">
          <a:xfrm>
            <a:off x="2822575" y="5821363"/>
            <a:ext cx="44656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1300">
                <a:cs typeface="Arial" charset="0"/>
              </a:rPr>
              <a:t>Функциональные звенья</a:t>
            </a:r>
            <a:endParaRPr lang="ru-RU" sz="1300" b="1">
              <a:cs typeface="Arial" charset="0"/>
            </a:endParaRPr>
          </a:p>
        </p:txBody>
      </p:sp>
      <p:sp>
        <p:nvSpPr>
          <p:cNvPr id="89179" name="Rectangle 349"/>
          <p:cNvSpPr>
            <a:spLocks noChangeArrowheads="1"/>
          </p:cNvSpPr>
          <p:nvPr/>
        </p:nvSpPr>
        <p:spPr bwMode="auto">
          <a:xfrm>
            <a:off x="2767013" y="6227763"/>
            <a:ext cx="866775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800">
                <a:cs typeface="Arial" charset="0"/>
              </a:rPr>
              <a:t>Охрана общественного порядка</a:t>
            </a:r>
            <a:endParaRPr lang="ru-RU" sz="800" b="1">
              <a:cs typeface="Arial" charset="0"/>
            </a:endParaRPr>
          </a:p>
        </p:txBody>
      </p:sp>
      <p:sp>
        <p:nvSpPr>
          <p:cNvPr id="89180" name="Rectangle 350"/>
          <p:cNvSpPr>
            <a:spLocks noChangeArrowheads="1"/>
          </p:cNvSpPr>
          <p:nvPr/>
        </p:nvSpPr>
        <p:spPr bwMode="auto">
          <a:xfrm>
            <a:off x="3790950" y="6369050"/>
            <a:ext cx="869950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800">
                <a:cs typeface="Arial" charset="0"/>
              </a:rPr>
              <a:t>Медицина</a:t>
            </a:r>
            <a:endParaRPr lang="ru-RU" sz="800" b="1">
              <a:cs typeface="Arial" charset="0"/>
            </a:endParaRPr>
          </a:p>
        </p:txBody>
      </p:sp>
      <p:sp>
        <p:nvSpPr>
          <p:cNvPr id="89181" name="Rectangle 351"/>
          <p:cNvSpPr>
            <a:spLocks noChangeArrowheads="1"/>
          </p:cNvSpPr>
          <p:nvPr/>
        </p:nvSpPr>
        <p:spPr bwMode="auto">
          <a:xfrm>
            <a:off x="4949825" y="6369050"/>
            <a:ext cx="722313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800">
                <a:cs typeface="Arial" charset="0"/>
              </a:rPr>
              <a:t>ЖКХ</a:t>
            </a:r>
            <a:endParaRPr lang="ru-RU" sz="800" b="1">
              <a:cs typeface="Arial" charset="0"/>
            </a:endParaRPr>
          </a:p>
        </p:txBody>
      </p:sp>
      <p:sp>
        <p:nvSpPr>
          <p:cNvPr id="89182" name="Rectangle 352"/>
          <p:cNvSpPr>
            <a:spLocks noChangeArrowheads="1"/>
          </p:cNvSpPr>
          <p:nvPr/>
        </p:nvSpPr>
        <p:spPr bwMode="auto">
          <a:xfrm>
            <a:off x="5876925" y="6289675"/>
            <a:ext cx="936625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800">
                <a:cs typeface="Arial" charset="0"/>
              </a:rPr>
              <a:t>Защита животных и растений</a:t>
            </a:r>
            <a:endParaRPr lang="ru-RU" sz="800" b="1">
              <a:cs typeface="Arial" charset="0"/>
            </a:endParaRPr>
          </a:p>
        </p:txBody>
      </p:sp>
      <p:sp>
        <p:nvSpPr>
          <p:cNvPr id="89183" name="Rectangle 353"/>
          <p:cNvSpPr>
            <a:spLocks noChangeArrowheads="1"/>
          </p:cNvSpPr>
          <p:nvPr/>
        </p:nvSpPr>
        <p:spPr bwMode="auto">
          <a:xfrm>
            <a:off x="6967538" y="6289675"/>
            <a:ext cx="842962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800">
                <a:cs typeface="Arial" charset="0"/>
              </a:rPr>
              <a:t>Торговли и питания</a:t>
            </a:r>
            <a:endParaRPr lang="ru-RU" sz="800" b="1">
              <a:cs typeface="Arial" charset="0"/>
            </a:endParaRPr>
          </a:p>
        </p:txBody>
      </p:sp>
      <p:sp>
        <p:nvSpPr>
          <p:cNvPr id="89184" name="Rectangle 354"/>
          <p:cNvSpPr>
            <a:spLocks noChangeArrowheads="1"/>
          </p:cNvSpPr>
          <p:nvPr/>
        </p:nvSpPr>
        <p:spPr bwMode="auto">
          <a:xfrm>
            <a:off x="8013700" y="6299200"/>
            <a:ext cx="8413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800">
                <a:cs typeface="Arial" charset="0"/>
              </a:rPr>
              <a:t>Санитарно-эпид. контроль</a:t>
            </a:r>
            <a:endParaRPr lang="ru-RU" sz="800" b="1">
              <a:cs typeface="Arial" charset="0"/>
            </a:endParaRPr>
          </a:p>
        </p:txBody>
      </p:sp>
      <p:sp>
        <p:nvSpPr>
          <p:cNvPr id="89185" name="Rectangle 355"/>
          <p:cNvSpPr>
            <a:spLocks noChangeArrowheads="1"/>
          </p:cNvSpPr>
          <p:nvPr/>
        </p:nvSpPr>
        <p:spPr bwMode="auto">
          <a:xfrm>
            <a:off x="9032875" y="6313488"/>
            <a:ext cx="839788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800">
                <a:cs typeface="Arial" charset="0"/>
              </a:rPr>
              <a:t>Военный комиссариат</a:t>
            </a:r>
            <a:endParaRPr lang="ru-RU" sz="800" b="1">
              <a:cs typeface="Arial" charset="0"/>
            </a:endParaRPr>
          </a:p>
        </p:txBody>
      </p:sp>
      <p:sp>
        <p:nvSpPr>
          <p:cNvPr id="89186" name="Rectangle 356"/>
          <p:cNvSpPr>
            <a:spLocks noChangeArrowheads="1"/>
          </p:cNvSpPr>
          <p:nvPr/>
        </p:nvSpPr>
        <p:spPr bwMode="auto">
          <a:xfrm>
            <a:off x="650875" y="6300788"/>
            <a:ext cx="839788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800">
                <a:cs typeface="Arial" charset="0"/>
              </a:rPr>
              <a:t>КЧС и ПБ района</a:t>
            </a:r>
            <a:endParaRPr lang="ru-RU" sz="800" b="1">
              <a:cs typeface="Arial" charset="0"/>
            </a:endParaRPr>
          </a:p>
        </p:txBody>
      </p:sp>
      <p:sp>
        <p:nvSpPr>
          <p:cNvPr id="89187" name="Line 357"/>
          <p:cNvSpPr>
            <a:spLocks noChangeShapeType="1"/>
          </p:cNvSpPr>
          <p:nvPr/>
        </p:nvSpPr>
        <p:spPr bwMode="auto">
          <a:xfrm flipV="1">
            <a:off x="854075" y="4010025"/>
            <a:ext cx="11326813" cy="0"/>
          </a:xfrm>
          <a:prstGeom prst="line">
            <a:avLst/>
          </a:prstGeom>
          <a:noFill/>
          <a:ln w="158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89188" name="Group 358"/>
          <p:cNvGrpSpPr>
            <a:grpSpLocks/>
          </p:cNvGrpSpPr>
          <p:nvPr/>
        </p:nvGrpSpPr>
        <p:grpSpPr bwMode="auto">
          <a:xfrm>
            <a:off x="12111038" y="3773488"/>
            <a:ext cx="233362" cy="269875"/>
            <a:chOff x="4803" y="1512"/>
            <a:chExt cx="147" cy="170"/>
          </a:xfrm>
        </p:grpSpPr>
        <p:grpSp>
          <p:nvGrpSpPr>
            <p:cNvPr id="89434" name="Group 359"/>
            <p:cNvGrpSpPr>
              <a:grpSpLocks/>
            </p:cNvGrpSpPr>
            <p:nvPr/>
          </p:nvGrpSpPr>
          <p:grpSpPr bwMode="auto">
            <a:xfrm>
              <a:off x="4857" y="1512"/>
              <a:ext cx="93" cy="63"/>
              <a:chOff x="6576" y="2480"/>
              <a:chExt cx="78" cy="53"/>
            </a:xfrm>
          </p:grpSpPr>
          <p:sp>
            <p:nvSpPr>
              <p:cNvPr id="89437" name="Line 360"/>
              <p:cNvSpPr>
                <a:spLocks noChangeShapeType="1"/>
              </p:cNvSpPr>
              <p:nvPr/>
            </p:nvSpPr>
            <p:spPr bwMode="auto">
              <a:xfrm rot="20700000" flipH="1">
                <a:off x="6576" y="2517"/>
                <a:ext cx="29" cy="16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438" name="Line 361"/>
              <p:cNvSpPr>
                <a:spLocks noChangeShapeType="1"/>
              </p:cNvSpPr>
              <p:nvPr/>
            </p:nvSpPr>
            <p:spPr bwMode="auto">
              <a:xfrm rot="-600000">
                <a:off x="6608" y="2510"/>
                <a:ext cx="0" cy="23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439" name="Line 362"/>
              <p:cNvSpPr>
                <a:spLocks noChangeShapeType="1"/>
              </p:cNvSpPr>
              <p:nvPr/>
            </p:nvSpPr>
            <p:spPr bwMode="auto">
              <a:xfrm flipV="1">
                <a:off x="6617" y="2480"/>
                <a:ext cx="37" cy="50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435" name="Oval 363"/>
            <p:cNvSpPr>
              <a:spLocks noChangeArrowheads="1"/>
            </p:cNvSpPr>
            <p:nvPr/>
          </p:nvSpPr>
          <p:spPr bwMode="auto">
            <a:xfrm>
              <a:off x="4817" y="1575"/>
              <a:ext cx="82" cy="82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9436" name="Rectangle 364"/>
            <p:cNvSpPr>
              <a:spLocks noChangeArrowheads="1"/>
            </p:cNvSpPr>
            <p:nvPr/>
          </p:nvSpPr>
          <p:spPr bwMode="auto">
            <a:xfrm>
              <a:off x="4803" y="1573"/>
              <a:ext cx="109" cy="109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lIns="35942" tIns="10783" rIns="35942" bIns="10783"/>
            <a:lstStyle/>
            <a:p>
              <a:pPr algn="ctr" defTabSz="912813"/>
              <a:r>
                <a:rPr lang="ru-RU" sz="600" b="1">
                  <a:cs typeface="Arial" charset="0"/>
                </a:rPr>
                <a:t>С</a:t>
              </a:r>
            </a:p>
          </p:txBody>
        </p:sp>
      </p:grpSp>
      <p:grpSp>
        <p:nvGrpSpPr>
          <p:cNvPr id="89189" name="Group 365"/>
          <p:cNvGrpSpPr>
            <a:grpSpLocks/>
          </p:cNvGrpSpPr>
          <p:nvPr/>
        </p:nvGrpSpPr>
        <p:grpSpPr bwMode="auto">
          <a:xfrm>
            <a:off x="11245850" y="5087938"/>
            <a:ext cx="215900" cy="258762"/>
            <a:chOff x="17361" y="3244"/>
            <a:chExt cx="395" cy="340"/>
          </a:xfrm>
        </p:grpSpPr>
        <p:sp>
          <p:nvSpPr>
            <p:cNvPr id="89427" name="Line 366"/>
            <p:cNvSpPr>
              <a:spLocks noChangeShapeType="1"/>
            </p:cNvSpPr>
            <p:nvPr/>
          </p:nvSpPr>
          <p:spPr bwMode="auto">
            <a:xfrm flipH="1">
              <a:off x="17361" y="3302"/>
              <a:ext cx="247" cy="269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428" name="Line 367"/>
            <p:cNvSpPr>
              <a:spLocks noChangeShapeType="1"/>
            </p:cNvSpPr>
            <p:nvPr/>
          </p:nvSpPr>
          <p:spPr bwMode="auto">
            <a:xfrm>
              <a:off x="17536" y="3381"/>
              <a:ext cx="177" cy="188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9429" name="Group 368"/>
            <p:cNvGrpSpPr>
              <a:grpSpLocks/>
            </p:cNvGrpSpPr>
            <p:nvPr/>
          </p:nvGrpSpPr>
          <p:grpSpPr bwMode="auto">
            <a:xfrm>
              <a:off x="17378" y="3584"/>
              <a:ext cx="318" cy="0"/>
              <a:chOff x="2452" y="2291"/>
              <a:chExt cx="318" cy="0"/>
            </a:xfrm>
          </p:grpSpPr>
          <p:sp>
            <p:nvSpPr>
              <p:cNvPr id="89432" name="Line 369"/>
              <p:cNvSpPr>
                <a:spLocks noChangeShapeType="1"/>
              </p:cNvSpPr>
              <p:nvPr/>
            </p:nvSpPr>
            <p:spPr bwMode="auto">
              <a:xfrm>
                <a:off x="2452" y="2291"/>
                <a:ext cx="177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433" name="Line 370"/>
              <p:cNvSpPr>
                <a:spLocks noChangeShapeType="1"/>
              </p:cNvSpPr>
              <p:nvPr/>
            </p:nvSpPr>
            <p:spPr bwMode="auto">
              <a:xfrm>
                <a:off x="2629" y="2291"/>
                <a:ext cx="141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430" name="Line 371"/>
            <p:cNvSpPr>
              <a:spLocks noChangeShapeType="1"/>
            </p:cNvSpPr>
            <p:nvPr/>
          </p:nvSpPr>
          <p:spPr bwMode="auto">
            <a:xfrm>
              <a:off x="17623" y="3305"/>
              <a:ext cx="0" cy="57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431" name="Line 372"/>
            <p:cNvSpPr>
              <a:spLocks noChangeShapeType="1"/>
            </p:cNvSpPr>
            <p:nvPr/>
          </p:nvSpPr>
          <p:spPr bwMode="auto">
            <a:xfrm flipV="1">
              <a:off x="17628" y="3244"/>
              <a:ext cx="128" cy="125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9190" name="Group 373"/>
          <p:cNvGrpSpPr>
            <a:grpSpLocks/>
          </p:cNvGrpSpPr>
          <p:nvPr/>
        </p:nvGrpSpPr>
        <p:grpSpPr bwMode="auto">
          <a:xfrm>
            <a:off x="12111038" y="5087938"/>
            <a:ext cx="214312" cy="258762"/>
            <a:chOff x="17361" y="3244"/>
            <a:chExt cx="395" cy="340"/>
          </a:xfrm>
        </p:grpSpPr>
        <p:sp>
          <p:nvSpPr>
            <p:cNvPr id="89420" name="Line 374"/>
            <p:cNvSpPr>
              <a:spLocks noChangeShapeType="1"/>
            </p:cNvSpPr>
            <p:nvPr/>
          </p:nvSpPr>
          <p:spPr bwMode="auto">
            <a:xfrm flipH="1">
              <a:off x="17361" y="3302"/>
              <a:ext cx="247" cy="269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421" name="Line 375"/>
            <p:cNvSpPr>
              <a:spLocks noChangeShapeType="1"/>
            </p:cNvSpPr>
            <p:nvPr/>
          </p:nvSpPr>
          <p:spPr bwMode="auto">
            <a:xfrm>
              <a:off x="17536" y="3381"/>
              <a:ext cx="177" cy="188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9422" name="Group 376"/>
            <p:cNvGrpSpPr>
              <a:grpSpLocks/>
            </p:cNvGrpSpPr>
            <p:nvPr/>
          </p:nvGrpSpPr>
          <p:grpSpPr bwMode="auto">
            <a:xfrm>
              <a:off x="17378" y="3584"/>
              <a:ext cx="318" cy="0"/>
              <a:chOff x="2452" y="2291"/>
              <a:chExt cx="318" cy="0"/>
            </a:xfrm>
          </p:grpSpPr>
          <p:sp>
            <p:nvSpPr>
              <p:cNvPr id="89425" name="Line 377"/>
              <p:cNvSpPr>
                <a:spLocks noChangeShapeType="1"/>
              </p:cNvSpPr>
              <p:nvPr/>
            </p:nvSpPr>
            <p:spPr bwMode="auto">
              <a:xfrm>
                <a:off x="2452" y="2291"/>
                <a:ext cx="177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426" name="Line 378"/>
              <p:cNvSpPr>
                <a:spLocks noChangeShapeType="1"/>
              </p:cNvSpPr>
              <p:nvPr/>
            </p:nvSpPr>
            <p:spPr bwMode="auto">
              <a:xfrm>
                <a:off x="2629" y="2291"/>
                <a:ext cx="141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423" name="Line 379"/>
            <p:cNvSpPr>
              <a:spLocks noChangeShapeType="1"/>
            </p:cNvSpPr>
            <p:nvPr/>
          </p:nvSpPr>
          <p:spPr bwMode="auto">
            <a:xfrm>
              <a:off x="17623" y="3305"/>
              <a:ext cx="0" cy="57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424" name="Line 380"/>
            <p:cNvSpPr>
              <a:spLocks noChangeShapeType="1"/>
            </p:cNvSpPr>
            <p:nvPr/>
          </p:nvSpPr>
          <p:spPr bwMode="auto">
            <a:xfrm flipV="1">
              <a:off x="17628" y="3244"/>
              <a:ext cx="128" cy="125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9191" name="Group 381"/>
          <p:cNvGrpSpPr>
            <a:grpSpLocks/>
          </p:cNvGrpSpPr>
          <p:nvPr/>
        </p:nvGrpSpPr>
        <p:grpSpPr bwMode="auto">
          <a:xfrm>
            <a:off x="12055475" y="4440238"/>
            <a:ext cx="233363" cy="393700"/>
            <a:chOff x="4091" y="5350"/>
            <a:chExt cx="369" cy="619"/>
          </a:xfrm>
        </p:grpSpPr>
        <p:grpSp>
          <p:nvGrpSpPr>
            <p:cNvPr id="89405" name="Group 382"/>
            <p:cNvGrpSpPr>
              <a:grpSpLocks/>
            </p:cNvGrpSpPr>
            <p:nvPr/>
          </p:nvGrpSpPr>
          <p:grpSpPr bwMode="auto">
            <a:xfrm flipH="1">
              <a:off x="4099" y="5814"/>
              <a:ext cx="263" cy="155"/>
              <a:chOff x="10787" y="5655"/>
              <a:chExt cx="367" cy="217"/>
            </a:xfrm>
          </p:grpSpPr>
          <p:sp>
            <p:nvSpPr>
              <p:cNvPr id="89414" name="Line 383"/>
              <p:cNvSpPr>
                <a:spLocks noChangeShapeType="1"/>
              </p:cNvSpPr>
              <p:nvPr/>
            </p:nvSpPr>
            <p:spPr bwMode="auto">
              <a:xfrm>
                <a:off x="11076" y="5870"/>
                <a:ext cx="0" cy="0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89415" name="Group 384"/>
              <p:cNvGrpSpPr>
                <a:grpSpLocks/>
              </p:cNvGrpSpPr>
              <p:nvPr/>
            </p:nvGrpSpPr>
            <p:grpSpPr bwMode="auto">
              <a:xfrm rot="10800000">
                <a:off x="10787" y="5656"/>
                <a:ext cx="121" cy="215"/>
                <a:chOff x="801" y="4079"/>
                <a:chExt cx="180" cy="360"/>
              </a:xfrm>
            </p:grpSpPr>
            <p:sp>
              <p:nvSpPr>
                <p:cNvPr id="89418" name="Arc 385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9419" name="Arc 386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89416" name="Line 387"/>
              <p:cNvSpPr>
                <a:spLocks noChangeShapeType="1"/>
              </p:cNvSpPr>
              <p:nvPr/>
            </p:nvSpPr>
            <p:spPr bwMode="auto">
              <a:xfrm>
                <a:off x="10913" y="5655"/>
                <a:ext cx="240" cy="112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417" name="Line 388"/>
              <p:cNvSpPr>
                <a:spLocks noChangeShapeType="1"/>
              </p:cNvSpPr>
              <p:nvPr/>
            </p:nvSpPr>
            <p:spPr bwMode="auto">
              <a:xfrm flipH="1">
                <a:off x="10899" y="5768"/>
                <a:ext cx="255" cy="104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406" name="AutoShape 389"/>
            <p:cNvSpPr>
              <a:spLocks noChangeArrowheads="1"/>
            </p:cNvSpPr>
            <p:nvPr/>
          </p:nvSpPr>
          <p:spPr bwMode="auto">
            <a:xfrm>
              <a:off x="4091" y="5614"/>
              <a:ext cx="289" cy="140"/>
            </a:xfrm>
            <a:prstGeom prst="diamond">
              <a:avLst/>
            </a:prstGeom>
            <a:solidFill>
              <a:srgbClr val="FFFFFF"/>
            </a:solidFill>
            <a:ln w="15875">
              <a:solidFill>
                <a:srgbClr val="00FF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9407" name="Group 390"/>
            <p:cNvGrpSpPr>
              <a:grpSpLocks/>
            </p:cNvGrpSpPr>
            <p:nvPr/>
          </p:nvGrpSpPr>
          <p:grpSpPr bwMode="auto">
            <a:xfrm>
              <a:off x="4265" y="5374"/>
              <a:ext cx="85" cy="187"/>
              <a:chOff x="801" y="4079"/>
              <a:chExt cx="180" cy="360"/>
            </a:xfrm>
          </p:grpSpPr>
          <p:sp>
            <p:nvSpPr>
              <p:cNvPr id="89412" name="Arc 391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413" name="Arc 392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408" name="Line 393"/>
            <p:cNvSpPr>
              <a:spLocks noChangeShapeType="1"/>
            </p:cNvSpPr>
            <p:nvPr/>
          </p:nvSpPr>
          <p:spPr bwMode="auto">
            <a:xfrm flipH="1">
              <a:off x="4459" y="5350"/>
              <a:ext cx="0" cy="53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409" name="Line 394"/>
            <p:cNvSpPr>
              <a:spLocks noChangeShapeType="1"/>
            </p:cNvSpPr>
            <p:nvPr/>
          </p:nvSpPr>
          <p:spPr bwMode="auto">
            <a:xfrm rot="-5400000">
              <a:off x="4408" y="5425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410" name="Line 395"/>
            <p:cNvSpPr>
              <a:spLocks noChangeShapeType="1"/>
            </p:cNvSpPr>
            <p:nvPr/>
          </p:nvSpPr>
          <p:spPr bwMode="auto">
            <a:xfrm rot="-5400000">
              <a:off x="4416" y="5641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411" name="Line 396"/>
            <p:cNvSpPr>
              <a:spLocks noChangeShapeType="1"/>
            </p:cNvSpPr>
            <p:nvPr/>
          </p:nvSpPr>
          <p:spPr bwMode="auto">
            <a:xfrm rot="-5400000">
              <a:off x="4408" y="5849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9192" name="Group 397"/>
          <p:cNvGrpSpPr>
            <a:grpSpLocks/>
          </p:cNvGrpSpPr>
          <p:nvPr/>
        </p:nvGrpSpPr>
        <p:grpSpPr bwMode="auto">
          <a:xfrm>
            <a:off x="10058400" y="4451350"/>
            <a:ext cx="236538" cy="393700"/>
            <a:chOff x="4091" y="5350"/>
            <a:chExt cx="369" cy="619"/>
          </a:xfrm>
        </p:grpSpPr>
        <p:grpSp>
          <p:nvGrpSpPr>
            <p:cNvPr id="89390" name="Group 398"/>
            <p:cNvGrpSpPr>
              <a:grpSpLocks/>
            </p:cNvGrpSpPr>
            <p:nvPr/>
          </p:nvGrpSpPr>
          <p:grpSpPr bwMode="auto">
            <a:xfrm flipH="1">
              <a:off x="4099" y="5814"/>
              <a:ext cx="263" cy="155"/>
              <a:chOff x="10787" y="5655"/>
              <a:chExt cx="367" cy="217"/>
            </a:xfrm>
          </p:grpSpPr>
          <p:sp>
            <p:nvSpPr>
              <p:cNvPr id="89399" name="Line 399"/>
              <p:cNvSpPr>
                <a:spLocks noChangeShapeType="1"/>
              </p:cNvSpPr>
              <p:nvPr/>
            </p:nvSpPr>
            <p:spPr bwMode="auto">
              <a:xfrm>
                <a:off x="11076" y="5870"/>
                <a:ext cx="0" cy="0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89400" name="Group 400"/>
              <p:cNvGrpSpPr>
                <a:grpSpLocks/>
              </p:cNvGrpSpPr>
              <p:nvPr/>
            </p:nvGrpSpPr>
            <p:grpSpPr bwMode="auto">
              <a:xfrm rot="10800000">
                <a:off x="10787" y="5656"/>
                <a:ext cx="121" cy="215"/>
                <a:chOff x="801" y="4079"/>
                <a:chExt cx="180" cy="360"/>
              </a:xfrm>
            </p:grpSpPr>
            <p:sp>
              <p:nvSpPr>
                <p:cNvPr id="89403" name="Arc 401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9404" name="Arc 402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89401" name="Line 403"/>
              <p:cNvSpPr>
                <a:spLocks noChangeShapeType="1"/>
              </p:cNvSpPr>
              <p:nvPr/>
            </p:nvSpPr>
            <p:spPr bwMode="auto">
              <a:xfrm>
                <a:off x="10913" y="5655"/>
                <a:ext cx="240" cy="112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402" name="Line 404"/>
              <p:cNvSpPr>
                <a:spLocks noChangeShapeType="1"/>
              </p:cNvSpPr>
              <p:nvPr/>
            </p:nvSpPr>
            <p:spPr bwMode="auto">
              <a:xfrm flipH="1">
                <a:off x="10899" y="5768"/>
                <a:ext cx="255" cy="104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391" name="AutoShape 405"/>
            <p:cNvSpPr>
              <a:spLocks noChangeArrowheads="1"/>
            </p:cNvSpPr>
            <p:nvPr/>
          </p:nvSpPr>
          <p:spPr bwMode="auto">
            <a:xfrm>
              <a:off x="4091" y="5614"/>
              <a:ext cx="289" cy="140"/>
            </a:xfrm>
            <a:prstGeom prst="diamond">
              <a:avLst/>
            </a:prstGeom>
            <a:solidFill>
              <a:srgbClr val="FFFFFF"/>
            </a:solidFill>
            <a:ln w="15875">
              <a:solidFill>
                <a:srgbClr val="00FF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9392" name="Group 406"/>
            <p:cNvGrpSpPr>
              <a:grpSpLocks/>
            </p:cNvGrpSpPr>
            <p:nvPr/>
          </p:nvGrpSpPr>
          <p:grpSpPr bwMode="auto">
            <a:xfrm>
              <a:off x="4265" y="5374"/>
              <a:ext cx="85" cy="187"/>
              <a:chOff x="801" y="4079"/>
              <a:chExt cx="180" cy="360"/>
            </a:xfrm>
          </p:grpSpPr>
          <p:sp>
            <p:nvSpPr>
              <p:cNvPr id="89397" name="Arc 407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398" name="Arc 408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393" name="Line 409"/>
            <p:cNvSpPr>
              <a:spLocks noChangeShapeType="1"/>
            </p:cNvSpPr>
            <p:nvPr/>
          </p:nvSpPr>
          <p:spPr bwMode="auto">
            <a:xfrm flipH="1">
              <a:off x="4459" y="5350"/>
              <a:ext cx="0" cy="53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394" name="Line 410"/>
            <p:cNvSpPr>
              <a:spLocks noChangeShapeType="1"/>
            </p:cNvSpPr>
            <p:nvPr/>
          </p:nvSpPr>
          <p:spPr bwMode="auto">
            <a:xfrm rot="-5400000">
              <a:off x="4408" y="5425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395" name="Line 411"/>
            <p:cNvSpPr>
              <a:spLocks noChangeShapeType="1"/>
            </p:cNvSpPr>
            <p:nvPr/>
          </p:nvSpPr>
          <p:spPr bwMode="auto">
            <a:xfrm rot="-5400000">
              <a:off x="4416" y="5641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396" name="Line 412"/>
            <p:cNvSpPr>
              <a:spLocks noChangeShapeType="1"/>
            </p:cNvSpPr>
            <p:nvPr/>
          </p:nvSpPr>
          <p:spPr bwMode="auto">
            <a:xfrm rot="-5400000">
              <a:off x="4408" y="5849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9193" name="Group 413"/>
          <p:cNvGrpSpPr>
            <a:grpSpLocks/>
          </p:cNvGrpSpPr>
          <p:nvPr/>
        </p:nvGrpSpPr>
        <p:grpSpPr bwMode="auto">
          <a:xfrm>
            <a:off x="8667750" y="4451350"/>
            <a:ext cx="234950" cy="393700"/>
            <a:chOff x="4091" y="5350"/>
            <a:chExt cx="369" cy="619"/>
          </a:xfrm>
        </p:grpSpPr>
        <p:grpSp>
          <p:nvGrpSpPr>
            <p:cNvPr id="89375" name="Group 414"/>
            <p:cNvGrpSpPr>
              <a:grpSpLocks/>
            </p:cNvGrpSpPr>
            <p:nvPr/>
          </p:nvGrpSpPr>
          <p:grpSpPr bwMode="auto">
            <a:xfrm flipH="1">
              <a:off x="4099" y="5814"/>
              <a:ext cx="263" cy="155"/>
              <a:chOff x="10787" y="5655"/>
              <a:chExt cx="367" cy="217"/>
            </a:xfrm>
          </p:grpSpPr>
          <p:sp>
            <p:nvSpPr>
              <p:cNvPr id="89384" name="Line 415"/>
              <p:cNvSpPr>
                <a:spLocks noChangeShapeType="1"/>
              </p:cNvSpPr>
              <p:nvPr/>
            </p:nvSpPr>
            <p:spPr bwMode="auto">
              <a:xfrm>
                <a:off x="11076" y="5870"/>
                <a:ext cx="0" cy="0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89385" name="Group 416"/>
              <p:cNvGrpSpPr>
                <a:grpSpLocks/>
              </p:cNvGrpSpPr>
              <p:nvPr/>
            </p:nvGrpSpPr>
            <p:grpSpPr bwMode="auto">
              <a:xfrm rot="10800000">
                <a:off x="10787" y="5656"/>
                <a:ext cx="121" cy="215"/>
                <a:chOff x="801" y="4079"/>
                <a:chExt cx="180" cy="360"/>
              </a:xfrm>
            </p:grpSpPr>
            <p:sp>
              <p:nvSpPr>
                <p:cNvPr id="89388" name="Arc 417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9389" name="Arc 418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89386" name="Line 419"/>
              <p:cNvSpPr>
                <a:spLocks noChangeShapeType="1"/>
              </p:cNvSpPr>
              <p:nvPr/>
            </p:nvSpPr>
            <p:spPr bwMode="auto">
              <a:xfrm>
                <a:off x="10913" y="5655"/>
                <a:ext cx="240" cy="112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387" name="Line 420"/>
              <p:cNvSpPr>
                <a:spLocks noChangeShapeType="1"/>
              </p:cNvSpPr>
              <p:nvPr/>
            </p:nvSpPr>
            <p:spPr bwMode="auto">
              <a:xfrm flipH="1">
                <a:off x="10899" y="5768"/>
                <a:ext cx="255" cy="104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376" name="AutoShape 421"/>
            <p:cNvSpPr>
              <a:spLocks noChangeArrowheads="1"/>
            </p:cNvSpPr>
            <p:nvPr/>
          </p:nvSpPr>
          <p:spPr bwMode="auto">
            <a:xfrm>
              <a:off x="4091" y="5614"/>
              <a:ext cx="289" cy="140"/>
            </a:xfrm>
            <a:prstGeom prst="diamond">
              <a:avLst/>
            </a:prstGeom>
            <a:solidFill>
              <a:srgbClr val="FFFFFF"/>
            </a:solidFill>
            <a:ln w="15875">
              <a:solidFill>
                <a:srgbClr val="00FF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9377" name="Group 422"/>
            <p:cNvGrpSpPr>
              <a:grpSpLocks/>
            </p:cNvGrpSpPr>
            <p:nvPr/>
          </p:nvGrpSpPr>
          <p:grpSpPr bwMode="auto">
            <a:xfrm>
              <a:off x="4265" y="5374"/>
              <a:ext cx="85" cy="187"/>
              <a:chOff x="801" y="4079"/>
              <a:chExt cx="180" cy="360"/>
            </a:xfrm>
          </p:grpSpPr>
          <p:sp>
            <p:nvSpPr>
              <p:cNvPr id="89382" name="Arc 423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383" name="Arc 424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378" name="Line 425"/>
            <p:cNvSpPr>
              <a:spLocks noChangeShapeType="1"/>
            </p:cNvSpPr>
            <p:nvPr/>
          </p:nvSpPr>
          <p:spPr bwMode="auto">
            <a:xfrm flipH="1">
              <a:off x="4459" y="5350"/>
              <a:ext cx="0" cy="53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379" name="Line 426"/>
            <p:cNvSpPr>
              <a:spLocks noChangeShapeType="1"/>
            </p:cNvSpPr>
            <p:nvPr/>
          </p:nvSpPr>
          <p:spPr bwMode="auto">
            <a:xfrm rot="-5400000">
              <a:off x="4408" y="5425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380" name="Line 427"/>
            <p:cNvSpPr>
              <a:spLocks noChangeShapeType="1"/>
            </p:cNvSpPr>
            <p:nvPr/>
          </p:nvSpPr>
          <p:spPr bwMode="auto">
            <a:xfrm rot="-5400000">
              <a:off x="4416" y="5641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381" name="Line 428"/>
            <p:cNvSpPr>
              <a:spLocks noChangeShapeType="1"/>
            </p:cNvSpPr>
            <p:nvPr/>
          </p:nvSpPr>
          <p:spPr bwMode="auto">
            <a:xfrm rot="-5400000">
              <a:off x="4408" y="5849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9194" name="Group 429"/>
          <p:cNvGrpSpPr>
            <a:grpSpLocks/>
          </p:cNvGrpSpPr>
          <p:nvPr/>
        </p:nvGrpSpPr>
        <p:grpSpPr bwMode="auto">
          <a:xfrm>
            <a:off x="7362825" y="4446588"/>
            <a:ext cx="233363" cy="393700"/>
            <a:chOff x="4091" y="5350"/>
            <a:chExt cx="369" cy="619"/>
          </a:xfrm>
        </p:grpSpPr>
        <p:grpSp>
          <p:nvGrpSpPr>
            <p:cNvPr id="89360" name="Group 430"/>
            <p:cNvGrpSpPr>
              <a:grpSpLocks/>
            </p:cNvGrpSpPr>
            <p:nvPr/>
          </p:nvGrpSpPr>
          <p:grpSpPr bwMode="auto">
            <a:xfrm flipH="1">
              <a:off x="4099" y="5814"/>
              <a:ext cx="263" cy="155"/>
              <a:chOff x="10787" y="5655"/>
              <a:chExt cx="367" cy="217"/>
            </a:xfrm>
          </p:grpSpPr>
          <p:sp>
            <p:nvSpPr>
              <p:cNvPr id="89369" name="Line 431"/>
              <p:cNvSpPr>
                <a:spLocks noChangeShapeType="1"/>
              </p:cNvSpPr>
              <p:nvPr/>
            </p:nvSpPr>
            <p:spPr bwMode="auto">
              <a:xfrm>
                <a:off x="11076" y="5870"/>
                <a:ext cx="0" cy="0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89370" name="Group 432"/>
              <p:cNvGrpSpPr>
                <a:grpSpLocks/>
              </p:cNvGrpSpPr>
              <p:nvPr/>
            </p:nvGrpSpPr>
            <p:grpSpPr bwMode="auto">
              <a:xfrm rot="10800000">
                <a:off x="10787" y="5656"/>
                <a:ext cx="121" cy="215"/>
                <a:chOff x="801" y="4079"/>
                <a:chExt cx="180" cy="360"/>
              </a:xfrm>
            </p:grpSpPr>
            <p:sp>
              <p:nvSpPr>
                <p:cNvPr id="89373" name="Arc 433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9374" name="Arc 434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89371" name="Line 435"/>
              <p:cNvSpPr>
                <a:spLocks noChangeShapeType="1"/>
              </p:cNvSpPr>
              <p:nvPr/>
            </p:nvSpPr>
            <p:spPr bwMode="auto">
              <a:xfrm>
                <a:off x="10913" y="5655"/>
                <a:ext cx="240" cy="112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372" name="Line 436"/>
              <p:cNvSpPr>
                <a:spLocks noChangeShapeType="1"/>
              </p:cNvSpPr>
              <p:nvPr/>
            </p:nvSpPr>
            <p:spPr bwMode="auto">
              <a:xfrm flipH="1">
                <a:off x="10899" y="5768"/>
                <a:ext cx="255" cy="104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361" name="AutoShape 437"/>
            <p:cNvSpPr>
              <a:spLocks noChangeArrowheads="1"/>
            </p:cNvSpPr>
            <p:nvPr/>
          </p:nvSpPr>
          <p:spPr bwMode="auto">
            <a:xfrm>
              <a:off x="4091" y="5614"/>
              <a:ext cx="289" cy="140"/>
            </a:xfrm>
            <a:prstGeom prst="diamond">
              <a:avLst/>
            </a:prstGeom>
            <a:solidFill>
              <a:srgbClr val="FFFFFF"/>
            </a:solidFill>
            <a:ln w="15875">
              <a:solidFill>
                <a:srgbClr val="00FF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9362" name="Group 438"/>
            <p:cNvGrpSpPr>
              <a:grpSpLocks/>
            </p:cNvGrpSpPr>
            <p:nvPr/>
          </p:nvGrpSpPr>
          <p:grpSpPr bwMode="auto">
            <a:xfrm>
              <a:off x="4265" y="5374"/>
              <a:ext cx="85" cy="187"/>
              <a:chOff x="801" y="4079"/>
              <a:chExt cx="180" cy="360"/>
            </a:xfrm>
          </p:grpSpPr>
          <p:sp>
            <p:nvSpPr>
              <p:cNvPr id="89367" name="Arc 439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368" name="Arc 440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363" name="Line 441"/>
            <p:cNvSpPr>
              <a:spLocks noChangeShapeType="1"/>
            </p:cNvSpPr>
            <p:nvPr/>
          </p:nvSpPr>
          <p:spPr bwMode="auto">
            <a:xfrm flipH="1">
              <a:off x="4459" y="5350"/>
              <a:ext cx="0" cy="53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364" name="Line 442"/>
            <p:cNvSpPr>
              <a:spLocks noChangeShapeType="1"/>
            </p:cNvSpPr>
            <p:nvPr/>
          </p:nvSpPr>
          <p:spPr bwMode="auto">
            <a:xfrm rot="-5400000">
              <a:off x="4408" y="5425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365" name="Line 443"/>
            <p:cNvSpPr>
              <a:spLocks noChangeShapeType="1"/>
            </p:cNvSpPr>
            <p:nvPr/>
          </p:nvSpPr>
          <p:spPr bwMode="auto">
            <a:xfrm rot="-5400000">
              <a:off x="4416" y="5641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366" name="Line 444"/>
            <p:cNvSpPr>
              <a:spLocks noChangeShapeType="1"/>
            </p:cNvSpPr>
            <p:nvPr/>
          </p:nvSpPr>
          <p:spPr bwMode="auto">
            <a:xfrm rot="-5400000">
              <a:off x="4408" y="5849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9195" name="Group 445"/>
          <p:cNvGrpSpPr>
            <a:grpSpLocks/>
          </p:cNvGrpSpPr>
          <p:nvPr/>
        </p:nvGrpSpPr>
        <p:grpSpPr bwMode="auto">
          <a:xfrm>
            <a:off x="706438" y="4451350"/>
            <a:ext cx="236537" cy="393700"/>
            <a:chOff x="4091" y="5350"/>
            <a:chExt cx="369" cy="619"/>
          </a:xfrm>
        </p:grpSpPr>
        <p:grpSp>
          <p:nvGrpSpPr>
            <p:cNvPr id="89345" name="Group 446"/>
            <p:cNvGrpSpPr>
              <a:grpSpLocks/>
            </p:cNvGrpSpPr>
            <p:nvPr/>
          </p:nvGrpSpPr>
          <p:grpSpPr bwMode="auto">
            <a:xfrm flipH="1">
              <a:off x="4099" y="5814"/>
              <a:ext cx="263" cy="155"/>
              <a:chOff x="10787" y="5655"/>
              <a:chExt cx="367" cy="217"/>
            </a:xfrm>
          </p:grpSpPr>
          <p:sp>
            <p:nvSpPr>
              <p:cNvPr id="89354" name="Line 447"/>
              <p:cNvSpPr>
                <a:spLocks noChangeShapeType="1"/>
              </p:cNvSpPr>
              <p:nvPr/>
            </p:nvSpPr>
            <p:spPr bwMode="auto">
              <a:xfrm>
                <a:off x="11076" y="5870"/>
                <a:ext cx="0" cy="0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89355" name="Group 448"/>
              <p:cNvGrpSpPr>
                <a:grpSpLocks/>
              </p:cNvGrpSpPr>
              <p:nvPr/>
            </p:nvGrpSpPr>
            <p:grpSpPr bwMode="auto">
              <a:xfrm rot="10800000">
                <a:off x="10787" y="5656"/>
                <a:ext cx="121" cy="215"/>
                <a:chOff x="801" y="4079"/>
                <a:chExt cx="180" cy="360"/>
              </a:xfrm>
            </p:grpSpPr>
            <p:sp>
              <p:nvSpPr>
                <p:cNvPr id="89358" name="Arc 449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9359" name="Arc 450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89356" name="Line 451"/>
              <p:cNvSpPr>
                <a:spLocks noChangeShapeType="1"/>
              </p:cNvSpPr>
              <p:nvPr/>
            </p:nvSpPr>
            <p:spPr bwMode="auto">
              <a:xfrm>
                <a:off x="10913" y="5655"/>
                <a:ext cx="240" cy="112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357" name="Line 452"/>
              <p:cNvSpPr>
                <a:spLocks noChangeShapeType="1"/>
              </p:cNvSpPr>
              <p:nvPr/>
            </p:nvSpPr>
            <p:spPr bwMode="auto">
              <a:xfrm flipH="1">
                <a:off x="10899" y="5768"/>
                <a:ext cx="255" cy="104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346" name="AutoShape 453"/>
            <p:cNvSpPr>
              <a:spLocks noChangeArrowheads="1"/>
            </p:cNvSpPr>
            <p:nvPr/>
          </p:nvSpPr>
          <p:spPr bwMode="auto">
            <a:xfrm>
              <a:off x="4091" y="5614"/>
              <a:ext cx="289" cy="140"/>
            </a:xfrm>
            <a:prstGeom prst="diamond">
              <a:avLst/>
            </a:prstGeom>
            <a:solidFill>
              <a:srgbClr val="FFFFFF"/>
            </a:solidFill>
            <a:ln w="15875">
              <a:solidFill>
                <a:srgbClr val="00FF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9347" name="Group 454"/>
            <p:cNvGrpSpPr>
              <a:grpSpLocks/>
            </p:cNvGrpSpPr>
            <p:nvPr/>
          </p:nvGrpSpPr>
          <p:grpSpPr bwMode="auto">
            <a:xfrm>
              <a:off x="4265" y="5374"/>
              <a:ext cx="85" cy="187"/>
              <a:chOff x="801" y="4079"/>
              <a:chExt cx="180" cy="360"/>
            </a:xfrm>
          </p:grpSpPr>
          <p:sp>
            <p:nvSpPr>
              <p:cNvPr id="89352" name="Arc 455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353" name="Arc 456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348" name="Line 457"/>
            <p:cNvSpPr>
              <a:spLocks noChangeShapeType="1"/>
            </p:cNvSpPr>
            <p:nvPr/>
          </p:nvSpPr>
          <p:spPr bwMode="auto">
            <a:xfrm flipH="1">
              <a:off x="4459" y="5350"/>
              <a:ext cx="0" cy="53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349" name="Line 458"/>
            <p:cNvSpPr>
              <a:spLocks noChangeShapeType="1"/>
            </p:cNvSpPr>
            <p:nvPr/>
          </p:nvSpPr>
          <p:spPr bwMode="auto">
            <a:xfrm rot="-5400000">
              <a:off x="4408" y="5425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350" name="Line 459"/>
            <p:cNvSpPr>
              <a:spLocks noChangeShapeType="1"/>
            </p:cNvSpPr>
            <p:nvPr/>
          </p:nvSpPr>
          <p:spPr bwMode="auto">
            <a:xfrm rot="-5400000">
              <a:off x="4416" y="5641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351" name="Line 460"/>
            <p:cNvSpPr>
              <a:spLocks noChangeShapeType="1"/>
            </p:cNvSpPr>
            <p:nvPr/>
          </p:nvSpPr>
          <p:spPr bwMode="auto">
            <a:xfrm rot="-5400000">
              <a:off x="4408" y="5849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9196" name="Group 461"/>
          <p:cNvGrpSpPr>
            <a:grpSpLocks/>
          </p:cNvGrpSpPr>
          <p:nvPr/>
        </p:nvGrpSpPr>
        <p:grpSpPr bwMode="auto">
          <a:xfrm>
            <a:off x="1976438" y="4451350"/>
            <a:ext cx="233362" cy="393700"/>
            <a:chOff x="4091" y="5350"/>
            <a:chExt cx="369" cy="619"/>
          </a:xfrm>
        </p:grpSpPr>
        <p:grpSp>
          <p:nvGrpSpPr>
            <p:cNvPr id="89330" name="Group 462"/>
            <p:cNvGrpSpPr>
              <a:grpSpLocks/>
            </p:cNvGrpSpPr>
            <p:nvPr/>
          </p:nvGrpSpPr>
          <p:grpSpPr bwMode="auto">
            <a:xfrm flipH="1">
              <a:off x="4099" y="5814"/>
              <a:ext cx="263" cy="155"/>
              <a:chOff x="10787" y="5655"/>
              <a:chExt cx="367" cy="217"/>
            </a:xfrm>
          </p:grpSpPr>
          <p:sp>
            <p:nvSpPr>
              <p:cNvPr id="89339" name="Line 463"/>
              <p:cNvSpPr>
                <a:spLocks noChangeShapeType="1"/>
              </p:cNvSpPr>
              <p:nvPr/>
            </p:nvSpPr>
            <p:spPr bwMode="auto">
              <a:xfrm>
                <a:off x="11076" y="5870"/>
                <a:ext cx="0" cy="0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89340" name="Group 464"/>
              <p:cNvGrpSpPr>
                <a:grpSpLocks/>
              </p:cNvGrpSpPr>
              <p:nvPr/>
            </p:nvGrpSpPr>
            <p:grpSpPr bwMode="auto">
              <a:xfrm rot="10800000">
                <a:off x="10787" y="5656"/>
                <a:ext cx="121" cy="215"/>
                <a:chOff x="801" y="4079"/>
                <a:chExt cx="180" cy="360"/>
              </a:xfrm>
            </p:grpSpPr>
            <p:sp>
              <p:nvSpPr>
                <p:cNvPr id="89343" name="Arc 465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9344" name="Arc 466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89341" name="Line 467"/>
              <p:cNvSpPr>
                <a:spLocks noChangeShapeType="1"/>
              </p:cNvSpPr>
              <p:nvPr/>
            </p:nvSpPr>
            <p:spPr bwMode="auto">
              <a:xfrm>
                <a:off x="10913" y="5655"/>
                <a:ext cx="240" cy="112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342" name="Line 468"/>
              <p:cNvSpPr>
                <a:spLocks noChangeShapeType="1"/>
              </p:cNvSpPr>
              <p:nvPr/>
            </p:nvSpPr>
            <p:spPr bwMode="auto">
              <a:xfrm flipH="1">
                <a:off x="10899" y="5768"/>
                <a:ext cx="255" cy="104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331" name="AutoShape 469"/>
            <p:cNvSpPr>
              <a:spLocks noChangeArrowheads="1"/>
            </p:cNvSpPr>
            <p:nvPr/>
          </p:nvSpPr>
          <p:spPr bwMode="auto">
            <a:xfrm>
              <a:off x="4091" y="5614"/>
              <a:ext cx="289" cy="140"/>
            </a:xfrm>
            <a:prstGeom prst="diamond">
              <a:avLst/>
            </a:prstGeom>
            <a:solidFill>
              <a:srgbClr val="FFFFFF"/>
            </a:solidFill>
            <a:ln w="15875">
              <a:solidFill>
                <a:srgbClr val="00FF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9332" name="Group 470"/>
            <p:cNvGrpSpPr>
              <a:grpSpLocks/>
            </p:cNvGrpSpPr>
            <p:nvPr/>
          </p:nvGrpSpPr>
          <p:grpSpPr bwMode="auto">
            <a:xfrm>
              <a:off x="4265" y="5374"/>
              <a:ext cx="85" cy="187"/>
              <a:chOff x="801" y="4079"/>
              <a:chExt cx="180" cy="360"/>
            </a:xfrm>
          </p:grpSpPr>
          <p:sp>
            <p:nvSpPr>
              <p:cNvPr id="89337" name="Arc 471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338" name="Arc 472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333" name="Line 473"/>
            <p:cNvSpPr>
              <a:spLocks noChangeShapeType="1"/>
            </p:cNvSpPr>
            <p:nvPr/>
          </p:nvSpPr>
          <p:spPr bwMode="auto">
            <a:xfrm flipH="1">
              <a:off x="4459" y="5350"/>
              <a:ext cx="0" cy="53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334" name="Line 474"/>
            <p:cNvSpPr>
              <a:spLocks noChangeShapeType="1"/>
            </p:cNvSpPr>
            <p:nvPr/>
          </p:nvSpPr>
          <p:spPr bwMode="auto">
            <a:xfrm rot="-5400000">
              <a:off x="4408" y="5425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335" name="Line 475"/>
            <p:cNvSpPr>
              <a:spLocks noChangeShapeType="1"/>
            </p:cNvSpPr>
            <p:nvPr/>
          </p:nvSpPr>
          <p:spPr bwMode="auto">
            <a:xfrm rot="-5400000">
              <a:off x="4416" y="5641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336" name="Line 476"/>
            <p:cNvSpPr>
              <a:spLocks noChangeShapeType="1"/>
            </p:cNvSpPr>
            <p:nvPr/>
          </p:nvSpPr>
          <p:spPr bwMode="auto">
            <a:xfrm rot="-5400000">
              <a:off x="4408" y="5849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9197" name="Group 477"/>
          <p:cNvGrpSpPr>
            <a:grpSpLocks/>
          </p:cNvGrpSpPr>
          <p:nvPr/>
        </p:nvGrpSpPr>
        <p:grpSpPr bwMode="auto">
          <a:xfrm>
            <a:off x="3321050" y="4446588"/>
            <a:ext cx="234950" cy="393700"/>
            <a:chOff x="4091" y="5350"/>
            <a:chExt cx="369" cy="619"/>
          </a:xfrm>
        </p:grpSpPr>
        <p:grpSp>
          <p:nvGrpSpPr>
            <p:cNvPr id="89315" name="Group 478"/>
            <p:cNvGrpSpPr>
              <a:grpSpLocks/>
            </p:cNvGrpSpPr>
            <p:nvPr/>
          </p:nvGrpSpPr>
          <p:grpSpPr bwMode="auto">
            <a:xfrm flipH="1">
              <a:off x="4099" y="5814"/>
              <a:ext cx="263" cy="155"/>
              <a:chOff x="10787" y="5655"/>
              <a:chExt cx="367" cy="217"/>
            </a:xfrm>
          </p:grpSpPr>
          <p:sp>
            <p:nvSpPr>
              <p:cNvPr id="89324" name="Line 479"/>
              <p:cNvSpPr>
                <a:spLocks noChangeShapeType="1"/>
              </p:cNvSpPr>
              <p:nvPr/>
            </p:nvSpPr>
            <p:spPr bwMode="auto">
              <a:xfrm>
                <a:off x="11076" y="5870"/>
                <a:ext cx="0" cy="0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89325" name="Group 480"/>
              <p:cNvGrpSpPr>
                <a:grpSpLocks/>
              </p:cNvGrpSpPr>
              <p:nvPr/>
            </p:nvGrpSpPr>
            <p:grpSpPr bwMode="auto">
              <a:xfrm rot="10800000">
                <a:off x="10787" y="5656"/>
                <a:ext cx="121" cy="215"/>
                <a:chOff x="801" y="4079"/>
                <a:chExt cx="180" cy="360"/>
              </a:xfrm>
            </p:grpSpPr>
            <p:sp>
              <p:nvSpPr>
                <p:cNvPr id="89328" name="Arc 481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9329" name="Arc 482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89326" name="Line 483"/>
              <p:cNvSpPr>
                <a:spLocks noChangeShapeType="1"/>
              </p:cNvSpPr>
              <p:nvPr/>
            </p:nvSpPr>
            <p:spPr bwMode="auto">
              <a:xfrm>
                <a:off x="10913" y="5655"/>
                <a:ext cx="240" cy="112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327" name="Line 484"/>
              <p:cNvSpPr>
                <a:spLocks noChangeShapeType="1"/>
              </p:cNvSpPr>
              <p:nvPr/>
            </p:nvSpPr>
            <p:spPr bwMode="auto">
              <a:xfrm flipH="1">
                <a:off x="10899" y="5768"/>
                <a:ext cx="255" cy="104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316" name="AutoShape 485"/>
            <p:cNvSpPr>
              <a:spLocks noChangeArrowheads="1"/>
            </p:cNvSpPr>
            <p:nvPr/>
          </p:nvSpPr>
          <p:spPr bwMode="auto">
            <a:xfrm>
              <a:off x="4091" y="5614"/>
              <a:ext cx="289" cy="140"/>
            </a:xfrm>
            <a:prstGeom prst="diamond">
              <a:avLst/>
            </a:prstGeom>
            <a:solidFill>
              <a:srgbClr val="FFFFFF"/>
            </a:solidFill>
            <a:ln w="15875">
              <a:solidFill>
                <a:srgbClr val="00FF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9317" name="Group 486"/>
            <p:cNvGrpSpPr>
              <a:grpSpLocks/>
            </p:cNvGrpSpPr>
            <p:nvPr/>
          </p:nvGrpSpPr>
          <p:grpSpPr bwMode="auto">
            <a:xfrm>
              <a:off x="4265" y="5374"/>
              <a:ext cx="85" cy="187"/>
              <a:chOff x="801" y="4079"/>
              <a:chExt cx="180" cy="360"/>
            </a:xfrm>
          </p:grpSpPr>
          <p:sp>
            <p:nvSpPr>
              <p:cNvPr id="89322" name="Arc 487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323" name="Arc 488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318" name="Line 489"/>
            <p:cNvSpPr>
              <a:spLocks noChangeShapeType="1"/>
            </p:cNvSpPr>
            <p:nvPr/>
          </p:nvSpPr>
          <p:spPr bwMode="auto">
            <a:xfrm flipH="1">
              <a:off x="4459" y="5350"/>
              <a:ext cx="0" cy="53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319" name="Line 490"/>
            <p:cNvSpPr>
              <a:spLocks noChangeShapeType="1"/>
            </p:cNvSpPr>
            <p:nvPr/>
          </p:nvSpPr>
          <p:spPr bwMode="auto">
            <a:xfrm rot="-5400000">
              <a:off x="4408" y="5425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320" name="Line 491"/>
            <p:cNvSpPr>
              <a:spLocks noChangeShapeType="1"/>
            </p:cNvSpPr>
            <p:nvPr/>
          </p:nvSpPr>
          <p:spPr bwMode="auto">
            <a:xfrm rot="-5400000">
              <a:off x="4416" y="5641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321" name="Line 492"/>
            <p:cNvSpPr>
              <a:spLocks noChangeShapeType="1"/>
            </p:cNvSpPr>
            <p:nvPr/>
          </p:nvSpPr>
          <p:spPr bwMode="auto">
            <a:xfrm rot="-5400000">
              <a:off x="4408" y="5849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9198" name="Group 493"/>
          <p:cNvGrpSpPr>
            <a:grpSpLocks/>
          </p:cNvGrpSpPr>
          <p:nvPr/>
        </p:nvGrpSpPr>
        <p:grpSpPr bwMode="auto">
          <a:xfrm>
            <a:off x="4602163" y="4446588"/>
            <a:ext cx="238125" cy="393700"/>
            <a:chOff x="4091" y="5350"/>
            <a:chExt cx="369" cy="619"/>
          </a:xfrm>
        </p:grpSpPr>
        <p:grpSp>
          <p:nvGrpSpPr>
            <p:cNvPr id="89300" name="Group 494"/>
            <p:cNvGrpSpPr>
              <a:grpSpLocks/>
            </p:cNvGrpSpPr>
            <p:nvPr/>
          </p:nvGrpSpPr>
          <p:grpSpPr bwMode="auto">
            <a:xfrm flipH="1">
              <a:off x="4099" y="5814"/>
              <a:ext cx="263" cy="155"/>
              <a:chOff x="10787" y="5655"/>
              <a:chExt cx="367" cy="217"/>
            </a:xfrm>
          </p:grpSpPr>
          <p:sp>
            <p:nvSpPr>
              <p:cNvPr id="89309" name="Line 495"/>
              <p:cNvSpPr>
                <a:spLocks noChangeShapeType="1"/>
              </p:cNvSpPr>
              <p:nvPr/>
            </p:nvSpPr>
            <p:spPr bwMode="auto">
              <a:xfrm>
                <a:off x="11076" y="5870"/>
                <a:ext cx="0" cy="0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89310" name="Group 496"/>
              <p:cNvGrpSpPr>
                <a:grpSpLocks/>
              </p:cNvGrpSpPr>
              <p:nvPr/>
            </p:nvGrpSpPr>
            <p:grpSpPr bwMode="auto">
              <a:xfrm rot="10800000">
                <a:off x="10787" y="5656"/>
                <a:ext cx="121" cy="215"/>
                <a:chOff x="801" y="4079"/>
                <a:chExt cx="180" cy="360"/>
              </a:xfrm>
            </p:grpSpPr>
            <p:sp>
              <p:nvSpPr>
                <p:cNvPr id="89313" name="Arc 497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9314" name="Arc 498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89311" name="Line 499"/>
              <p:cNvSpPr>
                <a:spLocks noChangeShapeType="1"/>
              </p:cNvSpPr>
              <p:nvPr/>
            </p:nvSpPr>
            <p:spPr bwMode="auto">
              <a:xfrm>
                <a:off x="10913" y="5655"/>
                <a:ext cx="240" cy="112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312" name="Line 500"/>
              <p:cNvSpPr>
                <a:spLocks noChangeShapeType="1"/>
              </p:cNvSpPr>
              <p:nvPr/>
            </p:nvSpPr>
            <p:spPr bwMode="auto">
              <a:xfrm flipH="1">
                <a:off x="10899" y="5768"/>
                <a:ext cx="255" cy="104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301" name="AutoShape 501"/>
            <p:cNvSpPr>
              <a:spLocks noChangeArrowheads="1"/>
            </p:cNvSpPr>
            <p:nvPr/>
          </p:nvSpPr>
          <p:spPr bwMode="auto">
            <a:xfrm>
              <a:off x="4091" y="5614"/>
              <a:ext cx="289" cy="140"/>
            </a:xfrm>
            <a:prstGeom prst="diamond">
              <a:avLst/>
            </a:prstGeom>
            <a:solidFill>
              <a:srgbClr val="FFFFFF"/>
            </a:solidFill>
            <a:ln w="15875">
              <a:solidFill>
                <a:srgbClr val="00FF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9302" name="Group 502"/>
            <p:cNvGrpSpPr>
              <a:grpSpLocks/>
            </p:cNvGrpSpPr>
            <p:nvPr/>
          </p:nvGrpSpPr>
          <p:grpSpPr bwMode="auto">
            <a:xfrm>
              <a:off x="4265" y="5374"/>
              <a:ext cx="85" cy="187"/>
              <a:chOff x="801" y="4079"/>
              <a:chExt cx="180" cy="360"/>
            </a:xfrm>
          </p:grpSpPr>
          <p:sp>
            <p:nvSpPr>
              <p:cNvPr id="89307" name="Arc 503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308" name="Arc 504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303" name="Line 505"/>
            <p:cNvSpPr>
              <a:spLocks noChangeShapeType="1"/>
            </p:cNvSpPr>
            <p:nvPr/>
          </p:nvSpPr>
          <p:spPr bwMode="auto">
            <a:xfrm flipH="1">
              <a:off x="4459" y="5350"/>
              <a:ext cx="0" cy="53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304" name="Line 506"/>
            <p:cNvSpPr>
              <a:spLocks noChangeShapeType="1"/>
            </p:cNvSpPr>
            <p:nvPr/>
          </p:nvSpPr>
          <p:spPr bwMode="auto">
            <a:xfrm rot="-5400000">
              <a:off x="4408" y="5425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305" name="Line 507"/>
            <p:cNvSpPr>
              <a:spLocks noChangeShapeType="1"/>
            </p:cNvSpPr>
            <p:nvPr/>
          </p:nvSpPr>
          <p:spPr bwMode="auto">
            <a:xfrm rot="-5400000">
              <a:off x="4416" y="5641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306" name="Line 508"/>
            <p:cNvSpPr>
              <a:spLocks noChangeShapeType="1"/>
            </p:cNvSpPr>
            <p:nvPr/>
          </p:nvSpPr>
          <p:spPr bwMode="auto">
            <a:xfrm rot="-5400000">
              <a:off x="4408" y="5849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9199" name="Group 509"/>
          <p:cNvGrpSpPr>
            <a:grpSpLocks/>
          </p:cNvGrpSpPr>
          <p:nvPr/>
        </p:nvGrpSpPr>
        <p:grpSpPr bwMode="auto">
          <a:xfrm>
            <a:off x="5902325" y="4446588"/>
            <a:ext cx="236538" cy="393700"/>
            <a:chOff x="4091" y="5350"/>
            <a:chExt cx="369" cy="619"/>
          </a:xfrm>
        </p:grpSpPr>
        <p:grpSp>
          <p:nvGrpSpPr>
            <p:cNvPr id="89285" name="Group 510"/>
            <p:cNvGrpSpPr>
              <a:grpSpLocks/>
            </p:cNvGrpSpPr>
            <p:nvPr/>
          </p:nvGrpSpPr>
          <p:grpSpPr bwMode="auto">
            <a:xfrm flipH="1">
              <a:off x="4099" y="5814"/>
              <a:ext cx="263" cy="155"/>
              <a:chOff x="10787" y="5655"/>
              <a:chExt cx="367" cy="217"/>
            </a:xfrm>
          </p:grpSpPr>
          <p:sp>
            <p:nvSpPr>
              <p:cNvPr id="89294" name="Line 511"/>
              <p:cNvSpPr>
                <a:spLocks noChangeShapeType="1"/>
              </p:cNvSpPr>
              <p:nvPr/>
            </p:nvSpPr>
            <p:spPr bwMode="auto">
              <a:xfrm>
                <a:off x="11076" y="5870"/>
                <a:ext cx="0" cy="0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89295" name="Group 512"/>
              <p:cNvGrpSpPr>
                <a:grpSpLocks/>
              </p:cNvGrpSpPr>
              <p:nvPr/>
            </p:nvGrpSpPr>
            <p:grpSpPr bwMode="auto">
              <a:xfrm rot="10800000">
                <a:off x="10787" y="5656"/>
                <a:ext cx="121" cy="215"/>
                <a:chOff x="801" y="4079"/>
                <a:chExt cx="180" cy="360"/>
              </a:xfrm>
            </p:grpSpPr>
            <p:sp>
              <p:nvSpPr>
                <p:cNvPr id="89298" name="Arc 513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9299" name="Arc 514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89296" name="Line 515"/>
              <p:cNvSpPr>
                <a:spLocks noChangeShapeType="1"/>
              </p:cNvSpPr>
              <p:nvPr/>
            </p:nvSpPr>
            <p:spPr bwMode="auto">
              <a:xfrm>
                <a:off x="10913" y="5655"/>
                <a:ext cx="240" cy="112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297" name="Line 516"/>
              <p:cNvSpPr>
                <a:spLocks noChangeShapeType="1"/>
              </p:cNvSpPr>
              <p:nvPr/>
            </p:nvSpPr>
            <p:spPr bwMode="auto">
              <a:xfrm flipH="1">
                <a:off x="10899" y="5768"/>
                <a:ext cx="255" cy="104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286" name="AutoShape 517"/>
            <p:cNvSpPr>
              <a:spLocks noChangeArrowheads="1"/>
            </p:cNvSpPr>
            <p:nvPr/>
          </p:nvSpPr>
          <p:spPr bwMode="auto">
            <a:xfrm>
              <a:off x="4091" y="5614"/>
              <a:ext cx="289" cy="140"/>
            </a:xfrm>
            <a:prstGeom prst="diamond">
              <a:avLst/>
            </a:prstGeom>
            <a:solidFill>
              <a:srgbClr val="FFFFFF"/>
            </a:solidFill>
            <a:ln w="15875">
              <a:solidFill>
                <a:srgbClr val="00FF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9287" name="Group 518"/>
            <p:cNvGrpSpPr>
              <a:grpSpLocks/>
            </p:cNvGrpSpPr>
            <p:nvPr/>
          </p:nvGrpSpPr>
          <p:grpSpPr bwMode="auto">
            <a:xfrm>
              <a:off x="4265" y="5374"/>
              <a:ext cx="85" cy="187"/>
              <a:chOff x="801" y="4079"/>
              <a:chExt cx="180" cy="360"/>
            </a:xfrm>
          </p:grpSpPr>
          <p:sp>
            <p:nvSpPr>
              <p:cNvPr id="89292" name="Arc 519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293" name="Arc 520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288" name="Line 521"/>
            <p:cNvSpPr>
              <a:spLocks noChangeShapeType="1"/>
            </p:cNvSpPr>
            <p:nvPr/>
          </p:nvSpPr>
          <p:spPr bwMode="auto">
            <a:xfrm flipH="1">
              <a:off x="4459" y="5350"/>
              <a:ext cx="0" cy="53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289" name="Line 522"/>
            <p:cNvSpPr>
              <a:spLocks noChangeShapeType="1"/>
            </p:cNvSpPr>
            <p:nvPr/>
          </p:nvSpPr>
          <p:spPr bwMode="auto">
            <a:xfrm rot="-5400000">
              <a:off x="4408" y="5425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290" name="Line 523"/>
            <p:cNvSpPr>
              <a:spLocks noChangeShapeType="1"/>
            </p:cNvSpPr>
            <p:nvPr/>
          </p:nvSpPr>
          <p:spPr bwMode="auto">
            <a:xfrm rot="-5400000">
              <a:off x="4416" y="5641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291" name="Line 524"/>
            <p:cNvSpPr>
              <a:spLocks noChangeShapeType="1"/>
            </p:cNvSpPr>
            <p:nvPr/>
          </p:nvSpPr>
          <p:spPr bwMode="auto">
            <a:xfrm rot="-5400000">
              <a:off x="4408" y="5849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9200" name="Line 525"/>
          <p:cNvSpPr>
            <a:spLocks noChangeShapeType="1"/>
          </p:cNvSpPr>
          <p:nvPr/>
        </p:nvSpPr>
        <p:spPr bwMode="auto">
          <a:xfrm flipV="1">
            <a:off x="949325" y="4440238"/>
            <a:ext cx="11328400" cy="4762"/>
          </a:xfrm>
          <a:prstGeom prst="line">
            <a:avLst/>
          </a:prstGeom>
          <a:noFill/>
          <a:ln w="158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201" name="Line 526"/>
          <p:cNvSpPr>
            <a:spLocks noChangeShapeType="1"/>
          </p:cNvSpPr>
          <p:nvPr/>
        </p:nvSpPr>
        <p:spPr bwMode="auto">
          <a:xfrm flipV="1">
            <a:off x="209550" y="7680325"/>
            <a:ext cx="9359900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202" name="Line 527"/>
          <p:cNvSpPr>
            <a:spLocks noChangeShapeType="1"/>
          </p:cNvSpPr>
          <p:nvPr/>
        </p:nvSpPr>
        <p:spPr bwMode="auto">
          <a:xfrm>
            <a:off x="209550" y="3071813"/>
            <a:ext cx="0" cy="4608512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203" name="Rectangle 528"/>
          <p:cNvSpPr>
            <a:spLocks noChangeArrowheads="1"/>
          </p:cNvSpPr>
          <p:nvPr/>
        </p:nvSpPr>
        <p:spPr bwMode="auto">
          <a:xfrm>
            <a:off x="10939463" y="2824163"/>
            <a:ext cx="8636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600">
                <a:cs typeface="Arial" charset="0"/>
              </a:rPr>
              <a:t>8-383-231-07-32</a:t>
            </a:r>
          </a:p>
          <a:p>
            <a:pPr algn="ctr" defTabSz="912813"/>
            <a:r>
              <a:rPr lang="ru-RU" sz="600">
                <a:cs typeface="Arial" charset="0"/>
              </a:rPr>
              <a:t>Ф. 8-383-223-63-10</a:t>
            </a:r>
            <a:endParaRPr lang="ru-RU" sz="600" b="1">
              <a:cs typeface="Arial" charset="0"/>
            </a:endParaRPr>
          </a:p>
        </p:txBody>
      </p:sp>
      <p:sp>
        <p:nvSpPr>
          <p:cNvPr id="89204" name="Rectangle 529"/>
          <p:cNvSpPr>
            <a:spLocks noChangeArrowheads="1"/>
          </p:cNvSpPr>
          <p:nvPr/>
        </p:nvSpPr>
        <p:spPr bwMode="auto">
          <a:xfrm>
            <a:off x="11834813" y="2843213"/>
            <a:ext cx="790575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600">
                <a:cs typeface="Arial" charset="0"/>
              </a:rPr>
              <a:t>8-383-223-28-62</a:t>
            </a:r>
            <a:endParaRPr lang="ru-RU" sz="600" b="1">
              <a:cs typeface="Arial" charset="0"/>
            </a:endParaRPr>
          </a:p>
        </p:txBody>
      </p:sp>
      <p:sp>
        <p:nvSpPr>
          <p:cNvPr id="89205" name="Rectangle 530"/>
          <p:cNvSpPr>
            <a:spLocks noChangeArrowheads="1"/>
          </p:cNvSpPr>
          <p:nvPr/>
        </p:nvSpPr>
        <p:spPr bwMode="auto">
          <a:xfrm>
            <a:off x="9702800" y="2860675"/>
            <a:ext cx="863600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600">
                <a:cs typeface="Arial" charset="0"/>
              </a:rPr>
              <a:t>8-383-43-20-121</a:t>
            </a:r>
            <a:endParaRPr lang="ru-RU" sz="600" b="1">
              <a:cs typeface="Arial" charset="0"/>
            </a:endParaRPr>
          </a:p>
        </p:txBody>
      </p:sp>
      <p:sp>
        <p:nvSpPr>
          <p:cNvPr id="89206" name="Rectangle 531"/>
          <p:cNvSpPr>
            <a:spLocks noChangeArrowheads="1"/>
          </p:cNvSpPr>
          <p:nvPr/>
        </p:nvSpPr>
        <p:spPr bwMode="auto">
          <a:xfrm>
            <a:off x="4346575" y="2894013"/>
            <a:ext cx="863600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600">
                <a:cs typeface="Arial" charset="0"/>
              </a:rPr>
              <a:t>8-383-43-31-201</a:t>
            </a:r>
            <a:endParaRPr lang="ru-RU" sz="600" b="1">
              <a:cs typeface="Arial" charset="0"/>
            </a:endParaRPr>
          </a:p>
        </p:txBody>
      </p:sp>
      <p:sp>
        <p:nvSpPr>
          <p:cNvPr id="89207" name="Rectangle 532"/>
          <p:cNvSpPr>
            <a:spLocks noChangeArrowheads="1"/>
          </p:cNvSpPr>
          <p:nvPr/>
        </p:nvSpPr>
        <p:spPr bwMode="auto">
          <a:xfrm>
            <a:off x="7032625" y="2890838"/>
            <a:ext cx="863600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600">
                <a:cs typeface="Arial" charset="0"/>
              </a:rPr>
              <a:t>8-383-43-20-698</a:t>
            </a:r>
            <a:endParaRPr lang="ru-RU" sz="600" b="1">
              <a:cs typeface="Arial" charset="0"/>
            </a:endParaRPr>
          </a:p>
        </p:txBody>
      </p:sp>
      <p:sp>
        <p:nvSpPr>
          <p:cNvPr id="89208" name="Rectangle 533"/>
          <p:cNvSpPr>
            <a:spLocks noChangeArrowheads="1"/>
          </p:cNvSpPr>
          <p:nvPr/>
        </p:nvSpPr>
        <p:spPr bwMode="auto">
          <a:xfrm>
            <a:off x="5668963" y="2895600"/>
            <a:ext cx="865187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600">
                <a:cs typeface="Arial" charset="0"/>
              </a:rPr>
              <a:t>8-383-43-34-572</a:t>
            </a:r>
            <a:endParaRPr lang="ru-RU" sz="600" b="1">
              <a:cs typeface="Arial" charset="0"/>
            </a:endParaRPr>
          </a:p>
        </p:txBody>
      </p:sp>
      <p:sp>
        <p:nvSpPr>
          <p:cNvPr id="89209" name="Rectangle 534"/>
          <p:cNvSpPr>
            <a:spLocks noChangeArrowheads="1"/>
          </p:cNvSpPr>
          <p:nvPr/>
        </p:nvSpPr>
        <p:spPr bwMode="auto">
          <a:xfrm>
            <a:off x="8377238" y="2876550"/>
            <a:ext cx="863600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600">
                <a:cs typeface="Arial" charset="0"/>
              </a:rPr>
              <a:t>8-383-43-26-013</a:t>
            </a:r>
            <a:endParaRPr lang="ru-RU" sz="600" b="1">
              <a:cs typeface="Arial" charset="0"/>
            </a:endParaRPr>
          </a:p>
        </p:txBody>
      </p:sp>
      <p:sp>
        <p:nvSpPr>
          <p:cNvPr id="89210" name="Rectangle 535"/>
          <p:cNvSpPr>
            <a:spLocks noChangeArrowheads="1"/>
          </p:cNvSpPr>
          <p:nvPr/>
        </p:nvSpPr>
        <p:spPr bwMode="auto">
          <a:xfrm>
            <a:off x="3016250" y="2900363"/>
            <a:ext cx="863600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600">
                <a:cs typeface="Arial" charset="0"/>
              </a:rPr>
              <a:t>8-383-47-22-545</a:t>
            </a:r>
            <a:endParaRPr lang="ru-RU" sz="600" b="1">
              <a:cs typeface="Arial" charset="0"/>
            </a:endParaRPr>
          </a:p>
        </p:txBody>
      </p:sp>
      <p:sp>
        <p:nvSpPr>
          <p:cNvPr id="89211" name="Rectangle 536"/>
          <p:cNvSpPr>
            <a:spLocks noChangeArrowheads="1"/>
          </p:cNvSpPr>
          <p:nvPr/>
        </p:nvSpPr>
        <p:spPr bwMode="auto">
          <a:xfrm>
            <a:off x="1704975" y="2905125"/>
            <a:ext cx="863600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600">
                <a:cs typeface="Arial" charset="0"/>
              </a:rPr>
              <a:t>8-383-46-22-296</a:t>
            </a:r>
            <a:endParaRPr lang="ru-RU" sz="600" b="1">
              <a:cs typeface="Arial" charset="0"/>
            </a:endParaRPr>
          </a:p>
        </p:txBody>
      </p:sp>
      <p:sp>
        <p:nvSpPr>
          <p:cNvPr id="89212" name="Rectangle 537"/>
          <p:cNvSpPr>
            <a:spLocks noChangeArrowheads="1"/>
          </p:cNvSpPr>
          <p:nvPr/>
        </p:nvSpPr>
        <p:spPr bwMode="auto">
          <a:xfrm>
            <a:off x="442913" y="2900363"/>
            <a:ext cx="862012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600">
                <a:cs typeface="Arial" charset="0"/>
              </a:rPr>
              <a:t>8-383-45-21-001</a:t>
            </a:r>
            <a:endParaRPr lang="ru-RU" sz="600" b="1">
              <a:cs typeface="Arial" charset="0"/>
            </a:endParaRPr>
          </a:p>
        </p:txBody>
      </p:sp>
      <p:sp>
        <p:nvSpPr>
          <p:cNvPr id="89213" name="Rectangle 538"/>
          <p:cNvSpPr>
            <a:spLocks noChangeArrowheads="1"/>
          </p:cNvSpPr>
          <p:nvPr/>
        </p:nvSpPr>
        <p:spPr bwMode="auto">
          <a:xfrm>
            <a:off x="6950075" y="7413625"/>
            <a:ext cx="863600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600">
                <a:cs typeface="Arial" charset="0"/>
              </a:rPr>
              <a:t>8-383-43-29-010</a:t>
            </a:r>
            <a:endParaRPr lang="ru-RU" sz="600" b="1">
              <a:cs typeface="Arial" charset="0"/>
            </a:endParaRPr>
          </a:p>
        </p:txBody>
      </p:sp>
      <p:sp>
        <p:nvSpPr>
          <p:cNvPr id="89214" name="Rectangle 539"/>
          <p:cNvSpPr>
            <a:spLocks noChangeArrowheads="1"/>
          </p:cNvSpPr>
          <p:nvPr/>
        </p:nvSpPr>
        <p:spPr bwMode="auto">
          <a:xfrm>
            <a:off x="5910263" y="7421563"/>
            <a:ext cx="862012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600">
                <a:cs typeface="Arial" charset="0"/>
              </a:rPr>
              <a:t>8-383-43-42-155</a:t>
            </a:r>
            <a:endParaRPr lang="ru-RU" sz="600" b="1">
              <a:cs typeface="Arial" charset="0"/>
            </a:endParaRPr>
          </a:p>
        </p:txBody>
      </p:sp>
      <p:sp>
        <p:nvSpPr>
          <p:cNvPr id="89215" name="Rectangle 540"/>
          <p:cNvSpPr>
            <a:spLocks noChangeArrowheads="1"/>
          </p:cNvSpPr>
          <p:nvPr/>
        </p:nvSpPr>
        <p:spPr bwMode="auto">
          <a:xfrm>
            <a:off x="4876800" y="7421563"/>
            <a:ext cx="863600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600">
                <a:cs typeface="Arial" charset="0"/>
              </a:rPr>
              <a:t>8-383-43-24-629</a:t>
            </a:r>
            <a:endParaRPr lang="ru-RU" sz="600" b="1">
              <a:cs typeface="Arial" charset="0"/>
            </a:endParaRPr>
          </a:p>
        </p:txBody>
      </p:sp>
      <p:sp>
        <p:nvSpPr>
          <p:cNvPr id="89216" name="Rectangle 541"/>
          <p:cNvSpPr>
            <a:spLocks noChangeArrowheads="1"/>
          </p:cNvSpPr>
          <p:nvPr/>
        </p:nvSpPr>
        <p:spPr bwMode="auto">
          <a:xfrm>
            <a:off x="3790950" y="7391400"/>
            <a:ext cx="866775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600">
                <a:cs typeface="Arial" charset="0"/>
              </a:rPr>
              <a:t>8-383-43-23-215</a:t>
            </a:r>
            <a:endParaRPr lang="ru-RU" sz="600" b="1">
              <a:cs typeface="Arial" charset="0"/>
            </a:endParaRPr>
          </a:p>
        </p:txBody>
      </p:sp>
      <p:sp>
        <p:nvSpPr>
          <p:cNvPr id="89217" name="Rectangle 542"/>
          <p:cNvSpPr>
            <a:spLocks noChangeArrowheads="1"/>
          </p:cNvSpPr>
          <p:nvPr/>
        </p:nvSpPr>
        <p:spPr bwMode="auto">
          <a:xfrm>
            <a:off x="2765425" y="7388225"/>
            <a:ext cx="863600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600">
                <a:cs typeface="Arial" charset="0"/>
              </a:rPr>
              <a:t>8-383-43-29-656</a:t>
            </a:r>
            <a:endParaRPr lang="ru-RU" sz="600" b="1">
              <a:cs typeface="Arial" charset="0"/>
            </a:endParaRPr>
          </a:p>
        </p:txBody>
      </p:sp>
      <p:sp>
        <p:nvSpPr>
          <p:cNvPr id="89218" name="Rectangle 543"/>
          <p:cNvSpPr>
            <a:spLocks noChangeArrowheads="1"/>
          </p:cNvSpPr>
          <p:nvPr/>
        </p:nvSpPr>
        <p:spPr bwMode="auto">
          <a:xfrm>
            <a:off x="1709738" y="7345363"/>
            <a:ext cx="86360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600">
                <a:cs typeface="Arial" charset="0"/>
              </a:rPr>
              <a:t>8-383-43-21-999</a:t>
            </a:r>
          </a:p>
          <a:p>
            <a:pPr algn="ctr" defTabSz="912813"/>
            <a:r>
              <a:rPr lang="ru-RU" sz="600">
                <a:cs typeface="Arial" charset="0"/>
              </a:rPr>
              <a:t>ф. 8-383-43-21-660</a:t>
            </a:r>
          </a:p>
        </p:txBody>
      </p:sp>
      <p:sp>
        <p:nvSpPr>
          <p:cNvPr id="89219" name="Rectangle 544"/>
          <p:cNvSpPr>
            <a:spLocks noChangeArrowheads="1"/>
          </p:cNvSpPr>
          <p:nvPr/>
        </p:nvSpPr>
        <p:spPr bwMode="auto">
          <a:xfrm>
            <a:off x="657225" y="7350125"/>
            <a:ext cx="863600" cy="20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600">
                <a:cs typeface="Arial" charset="0"/>
              </a:rPr>
              <a:t>8-383-43-24-044</a:t>
            </a:r>
          </a:p>
          <a:p>
            <a:pPr algn="ctr" defTabSz="912813"/>
            <a:r>
              <a:rPr lang="ru-RU" sz="600">
                <a:cs typeface="Arial" charset="0"/>
              </a:rPr>
              <a:t>Ф. 8-383-43-24-005</a:t>
            </a:r>
            <a:endParaRPr lang="ru-RU" sz="600" b="1">
              <a:cs typeface="Arial" charset="0"/>
            </a:endParaRPr>
          </a:p>
        </p:txBody>
      </p:sp>
      <p:sp>
        <p:nvSpPr>
          <p:cNvPr id="89220" name="Rectangle 545"/>
          <p:cNvSpPr>
            <a:spLocks noChangeArrowheads="1"/>
          </p:cNvSpPr>
          <p:nvPr/>
        </p:nvSpPr>
        <p:spPr bwMode="auto">
          <a:xfrm>
            <a:off x="8002588" y="7424738"/>
            <a:ext cx="86360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600">
                <a:cs typeface="Arial" charset="0"/>
              </a:rPr>
              <a:t>8-383-43-25-663</a:t>
            </a:r>
            <a:endParaRPr lang="ru-RU" sz="600" b="1">
              <a:cs typeface="Arial" charset="0"/>
            </a:endParaRPr>
          </a:p>
        </p:txBody>
      </p:sp>
      <p:sp>
        <p:nvSpPr>
          <p:cNvPr id="89221" name="Rectangle 546"/>
          <p:cNvSpPr>
            <a:spLocks noChangeArrowheads="1"/>
          </p:cNvSpPr>
          <p:nvPr/>
        </p:nvSpPr>
        <p:spPr bwMode="auto">
          <a:xfrm>
            <a:off x="9028113" y="7432675"/>
            <a:ext cx="863600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600">
                <a:cs typeface="Arial" charset="0"/>
              </a:rPr>
              <a:t>8-383-43-22-425</a:t>
            </a:r>
            <a:endParaRPr lang="ru-RU" sz="600" b="1">
              <a:cs typeface="Arial" charset="0"/>
            </a:endParaRPr>
          </a:p>
        </p:txBody>
      </p:sp>
      <p:sp>
        <p:nvSpPr>
          <p:cNvPr id="89222" name="Rectangle 547"/>
          <p:cNvSpPr>
            <a:spLocks noChangeArrowheads="1"/>
          </p:cNvSpPr>
          <p:nvPr/>
        </p:nvSpPr>
        <p:spPr bwMode="auto">
          <a:xfrm>
            <a:off x="10939463" y="4146550"/>
            <a:ext cx="863600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600">
                <a:cs typeface="Arial" charset="0"/>
              </a:rPr>
              <a:t>7-465-510</a:t>
            </a:r>
          </a:p>
          <a:p>
            <a:pPr algn="ctr" defTabSz="912813"/>
            <a:r>
              <a:rPr lang="en-US" sz="600">
                <a:cs typeface="Arial" charset="0"/>
              </a:rPr>
              <a:t>mchs@obladm.nso.ru</a:t>
            </a:r>
            <a:endParaRPr lang="ru-RU" sz="600" b="1">
              <a:cs typeface="Arial" charset="0"/>
            </a:endParaRPr>
          </a:p>
        </p:txBody>
      </p:sp>
      <p:sp>
        <p:nvSpPr>
          <p:cNvPr id="89223" name="Rectangle 548"/>
          <p:cNvSpPr>
            <a:spLocks noChangeArrowheads="1"/>
          </p:cNvSpPr>
          <p:nvPr/>
        </p:nvSpPr>
        <p:spPr bwMode="auto">
          <a:xfrm>
            <a:off x="11872913" y="4224338"/>
            <a:ext cx="719137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600">
                <a:cs typeface="Arial" charset="0"/>
              </a:rPr>
              <a:t>7-465-328</a:t>
            </a:r>
          </a:p>
          <a:p>
            <a:pPr algn="ctr" defTabSz="912813"/>
            <a:endParaRPr lang="ru-RU" sz="600" b="1">
              <a:cs typeface="Arial" charset="0"/>
            </a:endParaRPr>
          </a:p>
        </p:txBody>
      </p:sp>
      <p:graphicFrame>
        <p:nvGraphicFramePr>
          <p:cNvPr id="603761" name="Group 625"/>
          <p:cNvGraphicFramePr>
            <a:graphicFrameLocks noGrp="1"/>
          </p:cNvGraphicFramePr>
          <p:nvPr>
            <p:ph/>
          </p:nvPr>
        </p:nvGraphicFramePr>
        <p:xfrm>
          <a:off x="10001250" y="8472488"/>
          <a:ext cx="2795588" cy="1068388"/>
        </p:xfrm>
        <a:graphic>
          <a:graphicData uri="http://schemas.openxmlformats.org/drawingml/2006/table">
            <a:tbl>
              <a:tblPr/>
              <a:tblGrid>
                <a:gridCol w="577850"/>
                <a:gridCol w="820738"/>
                <a:gridCol w="436562"/>
                <a:gridCol w="960438"/>
              </a:tblGrid>
              <a:tr h="250825">
                <a:tc gridSpan="4">
                  <a:txBody>
                    <a:bodyPr/>
                    <a:lstStyle/>
                    <a:p>
                      <a:pPr marL="0" marR="0" lvl="0" indent="0" algn="ctr" defTabSz="12763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Условные обозначения</a:t>
                      </a:r>
                    </a:p>
                  </a:txBody>
                  <a:tcPr marL="91290" marR="91290" marT="45646" marB="45646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1638">
                <a:tc>
                  <a:txBody>
                    <a:bodyPr/>
                    <a:lstStyle/>
                    <a:p>
                      <a:pPr marL="0" marR="0" lvl="0" indent="0" algn="l" defTabSz="12763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90" marR="91290" marT="45646" marB="4564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63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Сеть МГТС</a:t>
                      </a:r>
                    </a:p>
                  </a:txBody>
                  <a:tcPr marL="91290" marR="91290" marT="45646" marB="4564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63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90" marR="91290" marT="45646" marB="4564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63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Цифровая сеть</a:t>
                      </a:r>
                    </a:p>
                  </a:txBody>
                  <a:tcPr marL="91290" marR="91290" marT="45646" marB="4564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5925">
                <a:tc>
                  <a:txBody>
                    <a:bodyPr/>
                    <a:lstStyle/>
                    <a:p>
                      <a:pPr marL="0" marR="0" lvl="0" indent="0" algn="l" defTabSz="12763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90" marR="91290" marT="45646" marB="45646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63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Сотовая сеть связи МТС</a:t>
                      </a:r>
                    </a:p>
                  </a:txBody>
                  <a:tcPr marL="91290" marR="91290" marT="45646" marB="4564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63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90" marR="91290" marT="45646" marB="4564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63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УКВ р/с</a:t>
                      </a:r>
                    </a:p>
                  </a:txBody>
                  <a:tcPr marL="91290" marR="91290" marT="45646" marB="45646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89234" name="Group 570"/>
          <p:cNvGrpSpPr>
            <a:grpSpLocks/>
          </p:cNvGrpSpPr>
          <p:nvPr/>
        </p:nvGrpSpPr>
        <p:grpSpPr bwMode="auto">
          <a:xfrm>
            <a:off x="10217150" y="8812213"/>
            <a:ext cx="163513" cy="277812"/>
            <a:chOff x="7427" y="5242"/>
            <a:chExt cx="273" cy="450"/>
          </a:xfrm>
        </p:grpSpPr>
        <p:sp>
          <p:nvSpPr>
            <p:cNvPr id="89278" name="AutoShape 571"/>
            <p:cNvSpPr>
              <a:spLocks noChangeArrowheads="1"/>
            </p:cNvSpPr>
            <p:nvPr/>
          </p:nvSpPr>
          <p:spPr bwMode="auto">
            <a:xfrm rot="16200000" flipH="1">
              <a:off x="7427" y="5522"/>
              <a:ext cx="170" cy="170"/>
            </a:xfrm>
            <a:prstGeom prst="triangle">
              <a:avLst>
                <a:gd name="adj" fmla="val 49639"/>
              </a:avLst>
            </a:prstGeom>
            <a:solidFill>
              <a:srgbClr val="FFFFFF"/>
            </a:solidFill>
            <a:ln w="158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9279" name="Group 572"/>
            <p:cNvGrpSpPr>
              <a:grpSpLocks/>
            </p:cNvGrpSpPr>
            <p:nvPr/>
          </p:nvGrpSpPr>
          <p:grpSpPr bwMode="auto">
            <a:xfrm>
              <a:off x="7505" y="5298"/>
              <a:ext cx="85" cy="187"/>
              <a:chOff x="801" y="4079"/>
              <a:chExt cx="180" cy="360"/>
            </a:xfrm>
          </p:grpSpPr>
          <p:sp>
            <p:nvSpPr>
              <p:cNvPr id="89283" name="Arc 573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284" name="Arc 574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280" name="Line 575"/>
            <p:cNvSpPr>
              <a:spLocks noChangeShapeType="1"/>
            </p:cNvSpPr>
            <p:nvPr/>
          </p:nvSpPr>
          <p:spPr bwMode="auto">
            <a:xfrm flipH="1">
              <a:off x="7699" y="5242"/>
              <a:ext cx="0" cy="36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281" name="Line 576"/>
            <p:cNvSpPr>
              <a:spLocks noChangeShapeType="1"/>
            </p:cNvSpPr>
            <p:nvPr/>
          </p:nvSpPr>
          <p:spPr bwMode="auto">
            <a:xfrm rot="-5400000">
              <a:off x="7648" y="5349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282" name="Line 577"/>
            <p:cNvSpPr>
              <a:spLocks noChangeShapeType="1"/>
            </p:cNvSpPr>
            <p:nvPr/>
          </p:nvSpPr>
          <p:spPr bwMode="auto">
            <a:xfrm rot="-5400000">
              <a:off x="7656" y="5565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9235" name="Group 578"/>
          <p:cNvGrpSpPr>
            <a:grpSpLocks/>
          </p:cNvGrpSpPr>
          <p:nvPr/>
        </p:nvGrpSpPr>
        <p:grpSpPr bwMode="auto">
          <a:xfrm>
            <a:off x="10217150" y="9191625"/>
            <a:ext cx="233363" cy="271463"/>
            <a:chOff x="4803" y="1512"/>
            <a:chExt cx="147" cy="170"/>
          </a:xfrm>
        </p:grpSpPr>
        <p:grpSp>
          <p:nvGrpSpPr>
            <p:cNvPr id="89272" name="Group 579"/>
            <p:cNvGrpSpPr>
              <a:grpSpLocks/>
            </p:cNvGrpSpPr>
            <p:nvPr/>
          </p:nvGrpSpPr>
          <p:grpSpPr bwMode="auto">
            <a:xfrm>
              <a:off x="4857" y="1512"/>
              <a:ext cx="93" cy="63"/>
              <a:chOff x="6576" y="2480"/>
              <a:chExt cx="78" cy="53"/>
            </a:xfrm>
          </p:grpSpPr>
          <p:sp>
            <p:nvSpPr>
              <p:cNvPr id="89275" name="Line 580"/>
              <p:cNvSpPr>
                <a:spLocks noChangeShapeType="1"/>
              </p:cNvSpPr>
              <p:nvPr/>
            </p:nvSpPr>
            <p:spPr bwMode="auto">
              <a:xfrm rot="20700000" flipH="1">
                <a:off x="6576" y="2517"/>
                <a:ext cx="29" cy="16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276" name="Line 581"/>
              <p:cNvSpPr>
                <a:spLocks noChangeShapeType="1"/>
              </p:cNvSpPr>
              <p:nvPr/>
            </p:nvSpPr>
            <p:spPr bwMode="auto">
              <a:xfrm rot="-600000">
                <a:off x="6608" y="2510"/>
                <a:ext cx="0" cy="23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277" name="Line 582"/>
              <p:cNvSpPr>
                <a:spLocks noChangeShapeType="1"/>
              </p:cNvSpPr>
              <p:nvPr/>
            </p:nvSpPr>
            <p:spPr bwMode="auto">
              <a:xfrm flipV="1">
                <a:off x="6617" y="2480"/>
                <a:ext cx="37" cy="50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273" name="Oval 583"/>
            <p:cNvSpPr>
              <a:spLocks noChangeArrowheads="1"/>
            </p:cNvSpPr>
            <p:nvPr/>
          </p:nvSpPr>
          <p:spPr bwMode="auto">
            <a:xfrm>
              <a:off x="4817" y="1575"/>
              <a:ext cx="82" cy="82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9274" name="Rectangle 584"/>
            <p:cNvSpPr>
              <a:spLocks noChangeArrowheads="1"/>
            </p:cNvSpPr>
            <p:nvPr/>
          </p:nvSpPr>
          <p:spPr bwMode="auto">
            <a:xfrm>
              <a:off x="4803" y="1573"/>
              <a:ext cx="109" cy="109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lIns="35942" tIns="10783" rIns="35942" bIns="10783"/>
            <a:lstStyle/>
            <a:p>
              <a:pPr algn="ctr" defTabSz="912813"/>
              <a:r>
                <a:rPr lang="ru-RU" sz="600" b="1">
                  <a:cs typeface="Arial" charset="0"/>
                </a:rPr>
                <a:t>С</a:t>
              </a:r>
            </a:p>
          </p:txBody>
        </p:sp>
      </p:grpSp>
      <p:grpSp>
        <p:nvGrpSpPr>
          <p:cNvPr id="89236" name="Group 585"/>
          <p:cNvGrpSpPr>
            <a:grpSpLocks/>
          </p:cNvGrpSpPr>
          <p:nvPr/>
        </p:nvGrpSpPr>
        <p:grpSpPr bwMode="auto">
          <a:xfrm>
            <a:off x="11512550" y="8799513"/>
            <a:ext cx="188913" cy="314325"/>
            <a:chOff x="4091" y="5350"/>
            <a:chExt cx="369" cy="619"/>
          </a:xfrm>
        </p:grpSpPr>
        <p:grpSp>
          <p:nvGrpSpPr>
            <p:cNvPr id="89257" name="Group 586"/>
            <p:cNvGrpSpPr>
              <a:grpSpLocks/>
            </p:cNvGrpSpPr>
            <p:nvPr/>
          </p:nvGrpSpPr>
          <p:grpSpPr bwMode="auto">
            <a:xfrm flipH="1">
              <a:off x="4099" y="5814"/>
              <a:ext cx="263" cy="155"/>
              <a:chOff x="10787" y="5655"/>
              <a:chExt cx="367" cy="217"/>
            </a:xfrm>
          </p:grpSpPr>
          <p:sp>
            <p:nvSpPr>
              <p:cNvPr id="89266" name="Line 587"/>
              <p:cNvSpPr>
                <a:spLocks noChangeShapeType="1"/>
              </p:cNvSpPr>
              <p:nvPr/>
            </p:nvSpPr>
            <p:spPr bwMode="auto">
              <a:xfrm>
                <a:off x="11076" y="5870"/>
                <a:ext cx="0" cy="0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89267" name="Group 588"/>
              <p:cNvGrpSpPr>
                <a:grpSpLocks/>
              </p:cNvGrpSpPr>
              <p:nvPr/>
            </p:nvGrpSpPr>
            <p:grpSpPr bwMode="auto">
              <a:xfrm rot="10800000">
                <a:off x="10787" y="5656"/>
                <a:ext cx="121" cy="215"/>
                <a:chOff x="801" y="4079"/>
                <a:chExt cx="180" cy="360"/>
              </a:xfrm>
            </p:grpSpPr>
            <p:sp>
              <p:nvSpPr>
                <p:cNvPr id="89270" name="Arc 589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9271" name="Arc 590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89268" name="Line 591"/>
              <p:cNvSpPr>
                <a:spLocks noChangeShapeType="1"/>
              </p:cNvSpPr>
              <p:nvPr/>
            </p:nvSpPr>
            <p:spPr bwMode="auto">
              <a:xfrm>
                <a:off x="10913" y="5655"/>
                <a:ext cx="240" cy="112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269" name="Line 592"/>
              <p:cNvSpPr>
                <a:spLocks noChangeShapeType="1"/>
              </p:cNvSpPr>
              <p:nvPr/>
            </p:nvSpPr>
            <p:spPr bwMode="auto">
              <a:xfrm flipH="1">
                <a:off x="10899" y="5768"/>
                <a:ext cx="255" cy="104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258" name="AutoShape 593"/>
            <p:cNvSpPr>
              <a:spLocks noChangeArrowheads="1"/>
            </p:cNvSpPr>
            <p:nvPr/>
          </p:nvSpPr>
          <p:spPr bwMode="auto">
            <a:xfrm>
              <a:off x="4091" y="5614"/>
              <a:ext cx="289" cy="140"/>
            </a:xfrm>
            <a:prstGeom prst="diamond">
              <a:avLst/>
            </a:prstGeom>
            <a:solidFill>
              <a:srgbClr val="FFFFFF"/>
            </a:solidFill>
            <a:ln w="15875">
              <a:solidFill>
                <a:srgbClr val="00FF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9259" name="Group 594"/>
            <p:cNvGrpSpPr>
              <a:grpSpLocks/>
            </p:cNvGrpSpPr>
            <p:nvPr/>
          </p:nvGrpSpPr>
          <p:grpSpPr bwMode="auto">
            <a:xfrm>
              <a:off x="4265" y="5374"/>
              <a:ext cx="85" cy="187"/>
              <a:chOff x="801" y="4079"/>
              <a:chExt cx="180" cy="360"/>
            </a:xfrm>
          </p:grpSpPr>
          <p:sp>
            <p:nvSpPr>
              <p:cNvPr id="89264" name="Arc 595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265" name="Arc 596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260" name="Line 597"/>
            <p:cNvSpPr>
              <a:spLocks noChangeShapeType="1"/>
            </p:cNvSpPr>
            <p:nvPr/>
          </p:nvSpPr>
          <p:spPr bwMode="auto">
            <a:xfrm flipH="1">
              <a:off x="4459" y="5350"/>
              <a:ext cx="0" cy="53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261" name="Line 598"/>
            <p:cNvSpPr>
              <a:spLocks noChangeShapeType="1"/>
            </p:cNvSpPr>
            <p:nvPr/>
          </p:nvSpPr>
          <p:spPr bwMode="auto">
            <a:xfrm rot="-5400000">
              <a:off x="4408" y="5425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262" name="Line 599"/>
            <p:cNvSpPr>
              <a:spLocks noChangeShapeType="1"/>
            </p:cNvSpPr>
            <p:nvPr/>
          </p:nvSpPr>
          <p:spPr bwMode="auto">
            <a:xfrm rot="-5400000">
              <a:off x="4416" y="5641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263" name="Line 600"/>
            <p:cNvSpPr>
              <a:spLocks noChangeShapeType="1"/>
            </p:cNvSpPr>
            <p:nvPr/>
          </p:nvSpPr>
          <p:spPr bwMode="auto">
            <a:xfrm rot="-5400000">
              <a:off x="4408" y="5849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9237" name="Group 601"/>
          <p:cNvGrpSpPr>
            <a:grpSpLocks/>
          </p:cNvGrpSpPr>
          <p:nvPr/>
        </p:nvGrpSpPr>
        <p:grpSpPr bwMode="auto">
          <a:xfrm>
            <a:off x="11585575" y="9266238"/>
            <a:ext cx="173038" cy="206375"/>
            <a:chOff x="17361" y="3244"/>
            <a:chExt cx="395" cy="340"/>
          </a:xfrm>
        </p:grpSpPr>
        <p:sp>
          <p:nvSpPr>
            <p:cNvPr id="89250" name="Line 602"/>
            <p:cNvSpPr>
              <a:spLocks noChangeShapeType="1"/>
            </p:cNvSpPr>
            <p:nvPr/>
          </p:nvSpPr>
          <p:spPr bwMode="auto">
            <a:xfrm flipH="1">
              <a:off x="17361" y="3302"/>
              <a:ext cx="247" cy="269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251" name="Line 603"/>
            <p:cNvSpPr>
              <a:spLocks noChangeShapeType="1"/>
            </p:cNvSpPr>
            <p:nvPr/>
          </p:nvSpPr>
          <p:spPr bwMode="auto">
            <a:xfrm>
              <a:off x="17536" y="3381"/>
              <a:ext cx="177" cy="188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9252" name="Group 604"/>
            <p:cNvGrpSpPr>
              <a:grpSpLocks/>
            </p:cNvGrpSpPr>
            <p:nvPr/>
          </p:nvGrpSpPr>
          <p:grpSpPr bwMode="auto">
            <a:xfrm>
              <a:off x="17378" y="3584"/>
              <a:ext cx="318" cy="0"/>
              <a:chOff x="2452" y="2291"/>
              <a:chExt cx="318" cy="0"/>
            </a:xfrm>
          </p:grpSpPr>
          <p:sp>
            <p:nvSpPr>
              <p:cNvPr id="89255" name="Line 605"/>
              <p:cNvSpPr>
                <a:spLocks noChangeShapeType="1"/>
              </p:cNvSpPr>
              <p:nvPr/>
            </p:nvSpPr>
            <p:spPr bwMode="auto">
              <a:xfrm>
                <a:off x="2452" y="2291"/>
                <a:ext cx="177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256" name="Line 606"/>
              <p:cNvSpPr>
                <a:spLocks noChangeShapeType="1"/>
              </p:cNvSpPr>
              <p:nvPr/>
            </p:nvSpPr>
            <p:spPr bwMode="auto">
              <a:xfrm>
                <a:off x="2629" y="2291"/>
                <a:ext cx="141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9253" name="Line 607"/>
            <p:cNvSpPr>
              <a:spLocks noChangeShapeType="1"/>
            </p:cNvSpPr>
            <p:nvPr/>
          </p:nvSpPr>
          <p:spPr bwMode="auto">
            <a:xfrm>
              <a:off x="17623" y="3305"/>
              <a:ext cx="0" cy="57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254" name="Line 608"/>
            <p:cNvSpPr>
              <a:spLocks noChangeShapeType="1"/>
            </p:cNvSpPr>
            <p:nvPr/>
          </p:nvSpPr>
          <p:spPr bwMode="auto">
            <a:xfrm flipV="1">
              <a:off x="17628" y="3244"/>
              <a:ext cx="128" cy="125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9238" name="Rectangle 609"/>
          <p:cNvSpPr>
            <a:spLocks noChangeArrowheads="1"/>
          </p:cNvSpPr>
          <p:nvPr/>
        </p:nvSpPr>
        <p:spPr bwMode="auto">
          <a:xfrm>
            <a:off x="1862138" y="1128713"/>
            <a:ext cx="9578975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1300">
                <a:latin typeface="Times New Roman" pitchFamily="18" charset="0"/>
                <a:cs typeface="Arial" charset="0"/>
              </a:rPr>
              <a:t>СХЕМА</a:t>
            </a:r>
          </a:p>
          <a:p>
            <a:pPr algn="ctr" defTabSz="912813"/>
            <a:r>
              <a:rPr lang="ru-RU" sz="1300">
                <a:latin typeface="Times New Roman" pitchFamily="18" charset="0"/>
                <a:cs typeface="Arial" charset="0"/>
              </a:rPr>
              <a:t>организации связи ГУ «3 отряд ФПС по НСО» с функциональной и территориальной подсистемой РСЧС Искитимского района</a:t>
            </a:r>
            <a:endParaRPr lang="ru-RU" sz="1300" b="1">
              <a:latin typeface="Times New Roman" pitchFamily="18" charset="0"/>
              <a:cs typeface="Arial" charset="0"/>
            </a:endParaRPr>
          </a:p>
        </p:txBody>
      </p:sp>
      <p:sp>
        <p:nvSpPr>
          <p:cNvPr id="89239" name="Rectangle 610"/>
          <p:cNvSpPr>
            <a:spLocks noChangeArrowheads="1"/>
          </p:cNvSpPr>
          <p:nvPr/>
        </p:nvSpPr>
        <p:spPr bwMode="auto">
          <a:xfrm>
            <a:off x="439738" y="3624263"/>
            <a:ext cx="862012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600">
                <a:cs typeface="Arial" charset="0"/>
              </a:rPr>
              <a:t>8-913-747-27-89</a:t>
            </a:r>
            <a:endParaRPr lang="ru-RU" sz="600" b="1">
              <a:cs typeface="Arial" charset="0"/>
            </a:endParaRPr>
          </a:p>
        </p:txBody>
      </p:sp>
      <p:sp>
        <p:nvSpPr>
          <p:cNvPr id="89240" name="Rectangle 611"/>
          <p:cNvSpPr>
            <a:spLocks noChangeArrowheads="1"/>
          </p:cNvSpPr>
          <p:nvPr/>
        </p:nvSpPr>
        <p:spPr bwMode="auto">
          <a:xfrm>
            <a:off x="1720850" y="3638550"/>
            <a:ext cx="862013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600">
                <a:cs typeface="Arial" charset="0"/>
              </a:rPr>
              <a:t>8-913-747-29-56</a:t>
            </a:r>
            <a:endParaRPr lang="ru-RU" sz="600" b="1">
              <a:cs typeface="Arial" charset="0"/>
            </a:endParaRPr>
          </a:p>
        </p:txBody>
      </p:sp>
      <p:sp>
        <p:nvSpPr>
          <p:cNvPr id="89241" name="Rectangle 612"/>
          <p:cNvSpPr>
            <a:spLocks noChangeArrowheads="1"/>
          </p:cNvSpPr>
          <p:nvPr/>
        </p:nvSpPr>
        <p:spPr bwMode="auto">
          <a:xfrm>
            <a:off x="3011488" y="3633788"/>
            <a:ext cx="865187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600">
                <a:cs typeface="Arial" charset="0"/>
              </a:rPr>
              <a:t>8-913-747-33-48</a:t>
            </a:r>
            <a:endParaRPr lang="ru-RU" sz="600" b="1">
              <a:cs typeface="Arial" charset="0"/>
            </a:endParaRPr>
          </a:p>
        </p:txBody>
      </p:sp>
      <p:sp>
        <p:nvSpPr>
          <p:cNvPr id="89242" name="Rectangle 613"/>
          <p:cNvSpPr>
            <a:spLocks noChangeArrowheads="1"/>
          </p:cNvSpPr>
          <p:nvPr/>
        </p:nvSpPr>
        <p:spPr bwMode="auto">
          <a:xfrm>
            <a:off x="8380413" y="3632200"/>
            <a:ext cx="865187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600">
                <a:cs typeface="Arial" charset="0"/>
              </a:rPr>
              <a:t>8-913-747-24-81</a:t>
            </a:r>
            <a:endParaRPr lang="ru-RU" sz="600" b="1">
              <a:cs typeface="Arial" charset="0"/>
            </a:endParaRPr>
          </a:p>
        </p:txBody>
      </p:sp>
      <p:sp>
        <p:nvSpPr>
          <p:cNvPr id="89243" name="Rectangle 614"/>
          <p:cNvSpPr>
            <a:spLocks noChangeArrowheads="1"/>
          </p:cNvSpPr>
          <p:nvPr/>
        </p:nvSpPr>
        <p:spPr bwMode="auto">
          <a:xfrm>
            <a:off x="5665788" y="3646488"/>
            <a:ext cx="863600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600">
                <a:cs typeface="Arial" charset="0"/>
              </a:rPr>
              <a:t>8-913-747-24-81</a:t>
            </a:r>
            <a:endParaRPr lang="ru-RU" sz="600" b="1">
              <a:cs typeface="Arial" charset="0"/>
            </a:endParaRPr>
          </a:p>
        </p:txBody>
      </p:sp>
      <p:sp>
        <p:nvSpPr>
          <p:cNvPr id="89244" name="Rectangle 615"/>
          <p:cNvSpPr>
            <a:spLocks noChangeArrowheads="1"/>
          </p:cNvSpPr>
          <p:nvPr/>
        </p:nvSpPr>
        <p:spPr bwMode="auto">
          <a:xfrm>
            <a:off x="7046913" y="3646488"/>
            <a:ext cx="863600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600">
                <a:cs typeface="Arial" charset="0"/>
              </a:rPr>
              <a:t>8-913-747-24-81</a:t>
            </a:r>
            <a:endParaRPr lang="ru-RU" sz="600" b="1">
              <a:cs typeface="Arial" charset="0"/>
            </a:endParaRPr>
          </a:p>
        </p:txBody>
      </p:sp>
      <p:sp>
        <p:nvSpPr>
          <p:cNvPr id="89245" name="Rectangle 616"/>
          <p:cNvSpPr>
            <a:spLocks noChangeArrowheads="1"/>
          </p:cNvSpPr>
          <p:nvPr/>
        </p:nvSpPr>
        <p:spPr bwMode="auto">
          <a:xfrm>
            <a:off x="4324350" y="3633788"/>
            <a:ext cx="866775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600">
                <a:cs typeface="Arial" charset="0"/>
              </a:rPr>
              <a:t>8-913-747-24-81</a:t>
            </a:r>
            <a:endParaRPr lang="ru-RU" sz="600" b="1">
              <a:cs typeface="Arial" charset="0"/>
            </a:endParaRPr>
          </a:p>
        </p:txBody>
      </p:sp>
      <p:sp>
        <p:nvSpPr>
          <p:cNvPr id="89246" name="Rectangle 617"/>
          <p:cNvSpPr>
            <a:spLocks noChangeArrowheads="1"/>
          </p:cNvSpPr>
          <p:nvPr/>
        </p:nvSpPr>
        <p:spPr bwMode="auto">
          <a:xfrm>
            <a:off x="10929938" y="3571875"/>
            <a:ext cx="862012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600">
                <a:cs typeface="Arial" charset="0"/>
              </a:rPr>
              <a:t>8-913-379-22-94</a:t>
            </a:r>
            <a:endParaRPr lang="ru-RU" sz="600" b="1">
              <a:cs typeface="Arial" charset="0"/>
            </a:endParaRPr>
          </a:p>
        </p:txBody>
      </p:sp>
      <p:sp>
        <p:nvSpPr>
          <p:cNvPr id="89247" name="Rectangle 618"/>
          <p:cNvSpPr>
            <a:spLocks noChangeArrowheads="1"/>
          </p:cNvSpPr>
          <p:nvPr/>
        </p:nvSpPr>
        <p:spPr bwMode="auto">
          <a:xfrm>
            <a:off x="11803063" y="3576638"/>
            <a:ext cx="860425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600">
                <a:cs typeface="Arial" charset="0"/>
              </a:rPr>
              <a:t>8-913-903-96-28</a:t>
            </a:r>
            <a:endParaRPr lang="ru-RU" sz="600" b="1">
              <a:cs typeface="Arial" charset="0"/>
            </a:endParaRPr>
          </a:p>
        </p:txBody>
      </p:sp>
      <p:sp>
        <p:nvSpPr>
          <p:cNvPr id="89248" name="Rectangle 619"/>
          <p:cNvSpPr>
            <a:spLocks noChangeArrowheads="1"/>
          </p:cNvSpPr>
          <p:nvPr/>
        </p:nvSpPr>
        <p:spPr bwMode="auto">
          <a:xfrm>
            <a:off x="9686925" y="3586163"/>
            <a:ext cx="863600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600">
                <a:cs typeface="Arial" charset="0"/>
              </a:rPr>
              <a:t>8-913-703-71-12</a:t>
            </a:r>
            <a:endParaRPr lang="ru-RU" sz="600" b="1">
              <a:cs typeface="Arial" charset="0"/>
            </a:endParaRPr>
          </a:p>
        </p:txBody>
      </p:sp>
      <p:sp>
        <p:nvSpPr>
          <p:cNvPr id="89249" name="Rectangle 620"/>
          <p:cNvSpPr>
            <a:spLocks noChangeArrowheads="1"/>
          </p:cNvSpPr>
          <p:nvPr/>
        </p:nvSpPr>
        <p:spPr bwMode="auto">
          <a:xfrm>
            <a:off x="4391025" y="2279650"/>
            <a:ext cx="722313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10783" rIns="35942" bIns="10783"/>
          <a:lstStyle/>
          <a:p>
            <a:pPr algn="ctr" defTabSz="912813"/>
            <a:r>
              <a:rPr lang="ru-RU" sz="800">
                <a:cs typeface="Arial" charset="0"/>
              </a:rPr>
              <a:t>ПЧ-26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0"/>
            <a:ext cx="12801600" cy="744538"/>
          </a:xfrm>
          <a:prstGeom prst="rect">
            <a:avLst/>
          </a:prstGeom>
          <a:gradFill rotWithShape="1">
            <a:gsLst>
              <a:gs pos="0">
                <a:srgbClr val="BCBCBC"/>
              </a:gs>
              <a:gs pos="35001">
                <a:srgbClr val="D0D0D0"/>
              </a:gs>
              <a:gs pos="100000">
                <a:srgbClr val="EDEDED"/>
              </a:gs>
            </a:gsLst>
            <a:lin ang="16200000" scaled="1"/>
          </a:gradFill>
          <a:ln w="9525" algn="ctr">
            <a:noFill/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256" tIns="45629" rIns="91256" bIns="45629" anchor="ctr"/>
          <a:lstStyle/>
          <a:p>
            <a:pPr algn="ctr" defTabSz="1276350">
              <a:lnSpc>
                <a:spcPct val="80000"/>
              </a:lnSpc>
              <a:defRPr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СХЕМА ОРГАНИЗАЦИИ СВЯЗИ ПРИ ЧС</a:t>
            </a:r>
          </a:p>
          <a:p>
            <a:pPr algn="ctr" defTabSz="1276350">
              <a:lnSpc>
                <a:spcPct val="80000"/>
              </a:lnSpc>
              <a:defRPr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ГЛАВНОГО УПРАВЛЕНИЯ МЧС РОССИИ ПО НСО</a:t>
            </a:r>
          </a:p>
        </p:txBody>
      </p:sp>
      <p:sp>
        <p:nvSpPr>
          <p:cNvPr id="90115" name="Freeform 3"/>
          <p:cNvSpPr>
            <a:spLocks/>
          </p:cNvSpPr>
          <p:nvPr/>
        </p:nvSpPr>
        <p:spPr bwMode="auto">
          <a:xfrm>
            <a:off x="8524875" y="6610350"/>
            <a:ext cx="777875" cy="1603375"/>
          </a:xfrm>
          <a:custGeom>
            <a:avLst/>
            <a:gdLst>
              <a:gd name="T0" fmla="*/ 2147483647 w 458"/>
              <a:gd name="T1" fmla="*/ 2147483647 h 544"/>
              <a:gd name="T2" fmla="*/ 2147483647 w 458"/>
              <a:gd name="T3" fmla="*/ 2147483647 h 544"/>
              <a:gd name="T4" fmla="*/ 2147483647 w 458"/>
              <a:gd name="T5" fmla="*/ 0 h 544"/>
              <a:gd name="T6" fmla="*/ 2147483647 w 458"/>
              <a:gd name="T7" fmla="*/ 2147483647 h 544"/>
              <a:gd name="T8" fmla="*/ 2147483647 w 458"/>
              <a:gd name="T9" fmla="*/ 2147483647 h 544"/>
              <a:gd name="T10" fmla="*/ 2147483647 w 458"/>
              <a:gd name="T11" fmla="*/ 2147483647 h 54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58"/>
              <a:gd name="T19" fmla="*/ 0 h 544"/>
              <a:gd name="T20" fmla="*/ 458 w 458"/>
              <a:gd name="T21" fmla="*/ 544 h 54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58" h="544">
                <a:moveTo>
                  <a:pt x="4" y="544"/>
                </a:moveTo>
                <a:cubicBezTo>
                  <a:pt x="1" y="415"/>
                  <a:pt x="2" y="236"/>
                  <a:pt x="1" y="135"/>
                </a:cubicBezTo>
                <a:cubicBezTo>
                  <a:pt x="0" y="34"/>
                  <a:pt x="155" y="0"/>
                  <a:pt x="231" y="0"/>
                </a:cubicBezTo>
                <a:cubicBezTo>
                  <a:pt x="307" y="0"/>
                  <a:pt x="457" y="27"/>
                  <a:pt x="457" y="143"/>
                </a:cubicBezTo>
                <a:cubicBezTo>
                  <a:pt x="457" y="259"/>
                  <a:pt x="457" y="403"/>
                  <a:pt x="458" y="544"/>
                </a:cubicBezTo>
                <a:cubicBezTo>
                  <a:pt x="269" y="543"/>
                  <a:pt x="205" y="543"/>
                  <a:pt x="4" y="544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16" name="Freeform 4"/>
          <p:cNvSpPr>
            <a:spLocks/>
          </p:cNvSpPr>
          <p:nvPr/>
        </p:nvSpPr>
        <p:spPr bwMode="auto">
          <a:xfrm>
            <a:off x="8469313" y="6565900"/>
            <a:ext cx="776287" cy="1603375"/>
          </a:xfrm>
          <a:custGeom>
            <a:avLst/>
            <a:gdLst>
              <a:gd name="T0" fmla="*/ 2147483647 w 458"/>
              <a:gd name="T1" fmla="*/ 2147483647 h 544"/>
              <a:gd name="T2" fmla="*/ 2147483647 w 458"/>
              <a:gd name="T3" fmla="*/ 2147483647 h 544"/>
              <a:gd name="T4" fmla="*/ 2147483647 w 458"/>
              <a:gd name="T5" fmla="*/ 0 h 544"/>
              <a:gd name="T6" fmla="*/ 2147483647 w 458"/>
              <a:gd name="T7" fmla="*/ 2147483647 h 544"/>
              <a:gd name="T8" fmla="*/ 2147483647 w 458"/>
              <a:gd name="T9" fmla="*/ 2147483647 h 544"/>
              <a:gd name="T10" fmla="*/ 2147483647 w 458"/>
              <a:gd name="T11" fmla="*/ 2147483647 h 54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58"/>
              <a:gd name="T19" fmla="*/ 0 h 544"/>
              <a:gd name="T20" fmla="*/ 458 w 458"/>
              <a:gd name="T21" fmla="*/ 544 h 54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58" h="544">
                <a:moveTo>
                  <a:pt x="4" y="544"/>
                </a:moveTo>
                <a:cubicBezTo>
                  <a:pt x="1" y="415"/>
                  <a:pt x="2" y="236"/>
                  <a:pt x="1" y="135"/>
                </a:cubicBezTo>
                <a:cubicBezTo>
                  <a:pt x="0" y="34"/>
                  <a:pt x="155" y="0"/>
                  <a:pt x="231" y="0"/>
                </a:cubicBezTo>
                <a:cubicBezTo>
                  <a:pt x="307" y="0"/>
                  <a:pt x="457" y="27"/>
                  <a:pt x="457" y="143"/>
                </a:cubicBezTo>
                <a:cubicBezTo>
                  <a:pt x="457" y="259"/>
                  <a:pt x="457" y="403"/>
                  <a:pt x="458" y="544"/>
                </a:cubicBezTo>
                <a:cubicBezTo>
                  <a:pt x="269" y="543"/>
                  <a:pt x="205" y="543"/>
                  <a:pt x="4" y="544"/>
                </a:cubicBezTo>
                <a:close/>
              </a:path>
            </a:pathLst>
          </a:custGeom>
          <a:solidFill>
            <a:schemeClr val="bg1"/>
          </a:solidFill>
          <a:ln w="9525" cap="flat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17" name="Freeform 5"/>
          <p:cNvSpPr>
            <a:spLocks/>
          </p:cNvSpPr>
          <p:nvPr/>
        </p:nvSpPr>
        <p:spPr bwMode="auto">
          <a:xfrm>
            <a:off x="8410575" y="6499225"/>
            <a:ext cx="777875" cy="1603375"/>
          </a:xfrm>
          <a:custGeom>
            <a:avLst/>
            <a:gdLst>
              <a:gd name="T0" fmla="*/ 2147483647 w 458"/>
              <a:gd name="T1" fmla="*/ 2147483647 h 544"/>
              <a:gd name="T2" fmla="*/ 2147483647 w 458"/>
              <a:gd name="T3" fmla="*/ 2147483647 h 544"/>
              <a:gd name="T4" fmla="*/ 2147483647 w 458"/>
              <a:gd name="T5" fmla="*/ 0 h 544"/>
              <a:gd name="T6" fmla="*/ 2147483647 w 458"/>
              <a:gd name="T7" fmla="*/ 2147483647 h 544"/>
              <a:gd name="T8" fmla="*/ 2147483647 w 458"/>
              <a:gd name="T9" fmla="*/ 2147483647 h 544"/>
              <a:gd name="T10" fmla="*/ 2147483647 w 458"/>
              <a:gd name="T11" fmla="*/ 2147483647 h 54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58"/>
              <a:gd name="T19" fmla="*/ 0 h 544"/>
              <a:gd name="T20" fmla="*/ 458 w 458"/>
              <a:gd name="T21" fmla="*/ 544 h 54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58" h="544">
                <a:moveTo>
                  <a:pt x="4" y="544"/>
                </a:moveTo>
                <a:cubicBezTo>
                  <a:pt x="1" y="415"/>
                  <a:pt x="2" y="236"/>
                  <a:pt x="1" y="135"/>
                </a:cubicBezTo>
                <a:cubicBezTo>
                  <a:pt x="0" y="34"/>
                  <a:pt x="155" y="0"/>
                  <a:pt x="231" y="0"/>
                </a:cubicBezTo>
                <a:cubicBezTo>
                  <a:pt x="307" y="0"/>
                  <a:pt x="457" y="27"/>
                  <a:pt x="457" y="143"/>
                </a:cubicBezTo>
                <a:cubicBezTo>
                  <a:pt x="457" y="259"/>
                  <a:pt x="457" y="403"/>
                  <a:pt x="458" y="544"/>
                </a:cubicBezTo>
                <a:cubicBezTo>
                  <a:pt x="269" y="543"/>
                  <a:pt x="205" y="543"/>
                  <a:pt x="4" y="544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90118" name="Group 6"/>
          <p:cNvGrpSpPr>
            <a:grpSpLocks/>
          </p:cNvGrpSpPr>
          <p:nvPr/>
        </p:nvGrpSpPr>
        <p:grpSpPr bwMode="auto">
          <a:xfrm>
            <a:off x="1676400" y="1200150"/>
            <a:ext cx="857250" cy="3451225"/>
            <a:chOff x="748" y="391"/>
            <a:chExt cx="499" cy="1542"/>
          </a:xfrm>
        </p:grpSpPr>
        <p:sp>
          <p:nvSpPr>
            <p:cNvPr id="90352" name="Rectangle 7"/>
            <p:cNvSpPr>
              <a:spLocks noChangeArrowheads="1"/>
            </p:cNvSpPr>
            <p:nvPr/>
          </p:nvSpPr>
          <p:spPr bwMode="auto">
            <a:xfrm>
              <a:off x="748" y="391"/>
              <a:ext cx="499" cy="154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353" name="Text Box 8"/>
            <p:cNvSpPr txBox="1">
              <a:spLocks noChangeArrowheads="1"/>
            </p:cNvSpPr>
            <p:nvPr/>
          </p:nvSpPr>
          <p:spPr bwMode="auto">
            <a:xfrm>
              <a:off x="756" y="402"/>
              <a:ext cx="470" cy="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35938" tIns="0" rIns="35938" bIns="0">
              <a:spAutoFit/>
            </a:bodyPr>
            <a:lstStyle/>
            <a:p>
              <a:pPr algn="ctr" defTabSz="912813">
                <a:spcBef>
                  <a:spcPct val="50000"/>
                </a:spcBef>
              </a:pPr>
              <a:r>
                <a:rPr lang="ru-RU" sz="800">
                  <a:latin typeface="Times New Roman" pitchFamily="18" charset="0"/>
                  <a:cs typeface="Arial" charset="0"/>
                </a:rPr>
                <a:t>СРЦ</a:t>
              </a:r>
            </a:p>
          </p:txBody>
        </p:sp>
        <p:sp>
          <p:nvSpPr>
            <p:cNvPr id="90354" name="Line 9"/>
            <p:cNvSpPr>
              <a:spLocks noChangeShapeType="1"/>
            </p:cNvSpPr>
            <p:nvPr/>
          </p:nvSpPr>
          <p:spPr bwMode="auto">
            <a:xfrm>
              <a:off x="748" y="508"/>
              <a:ext cx="49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355" name="Line 10"/>
            <p:cNvSpPr>
              <a:spLocks noChangeShapeType="1"/>
            </p:cNvSpPr>
            <p:nvPr/>
          </p:nvSpPr>
          <p:spPr bwMode="auto">
            <a:xfrm>
              <a:off x="748" y="625"/>
              <a:ext cx="49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356" name="Text Box 11"/>
            <p:cNvSpPr txBox="1">
              <a:spLocks noChangeArrowheads="1"/>
            </p:cNvSpPr>
            <p:nvPr/>
          </p:nvSpPr>
          <p:spPr bwMode="auto">
            <a:xfrm>
              <a:off x="755" y="520"/>
              <a:ext cx="470" cy="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35938" tIns="0" rIns="35938" bIns="0">
              <a:spAutoFit/>
            </a:bodyPr>
            <a:lstStyle/>
            <a:p>
              <a:pPr algn="ctr" defTabSz="912813">
                <a:spcBef>
                  <a:spcPct val="50000"/>
                </a:spcBef>
              </a:pPr>
              <a:r>
                <a:rPr lang="ru-RU" sz="800">
                  <a:latin typeface="Times New Roman" pitchFamily="18" charset="0"/>
                  <a:cs typeface="Arial" charset="0"/>
                </a:rPr>
                <a:t>Флюксия</a:t>
              </a:r>
            </a:p>
          </p:txBody>
        </p:sp>
      </p:grpSp>
      <p:sp>
        <p:nvSpPr>
          <p:cNvPr id="90119" name="Rectangle 12"/>
          <p:cNvSpPr>
            <a:spLocks noChangeArrowheads="1"/>
          </p:cNvSpPr>
          <p:nvPr/>
        </p:nvSpPr>
        <p:spPr bwMode="auto">
          <a:xfrm>
            <a:off x="3368675" y="1200150"/>
            <a:ext cx="2108200" cy="4165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0120" name="Text Box 13"/>
          <p:cNvSpPr txBox="1">
            <a:spLocks noChangeArrowheads="1"/>
          </p:cNvSpPr>
          <p:nvPr/>
        </p:nvSpPr>
        <p:spPr bwMode="auto">
          <a:xfrm>
            <a:off x="3376613" y="1344613"/>
            <a:ext cx="1147762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38" tIns="0" rIns="35938" bIns="0">
            <a:spAutoFit/>
          </a:bodyPr>
          <a:lstStyle/>
          <a:p>
            <a:pPr algn="ctr" defTabSz="912813">
              <a:lnSpc>
                <a:spcPct val="80000"/>
              </a:lnSpc>
            </a:pPr>
            <a:r>
              <a:rPr lang="ru-RU" sz="800">
                <a:latin typeface="Times New Roman" pitchFamily="18" charset="0"/>
                <a:cs typeface="Arial" charset="0"/>
              </a:rPr>
              <a:t>ГУ МЧС РФ</a:t>
            </a:r>
            <a:r>
              <a:rPr lang="en-US" sz="800">
                <a:latin typeface="Times New Roman" pitchFamily="18" charset="0"/>
                <a:cs typeface="Arial" charset="0"/>
              </a:rPr>
              <a:t> </a:t>
            </a:r>
            <a:r>
              <a:rPr lang="ru-RU" sz="800">
                <a:latin typeface="Times New Roman" pitchFamily="18" charset="0"/>
                <a:cs typeface="Arial" charset="0"/>
              </a:rPr>
              <a:t>по Новосибирской области</a:t>
            </a:r>
          </a:p>
        </p:txBody>
      </p:sp>
      <p:sp>
        <p:nvSpPr>
          <p:cNvPr id="90121" name="Line 14"/>
          <p:cNvSpPr>
            <a:spLocks noChangeShapeType="1"/>
          </p:cNvSpPr>
          <p:nvPr/>
        </p:nvSpPr>
        <p:spPr bwMode="auto">
          <a:xfrm>
            <a:off x="3368675" y="1709738"/>
            <a:ext cx="210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22" name="Line 15"/>
          <p:cNvSpPr>
            <a:spLocks noChangeShapeType="1"/>
          </p:cNvSpPr>
          <p:nvPr/>
        </p:nvSpPr>
        <p:spPr bwMode="auto">
          <a:xfrm>
            <a:off x="3368675" y="1911350"/>
            <a:ext cx="210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23" name="Text Box 16"/>
          <p:cNvSpPr txBox="1">
            <a:spLocks noChangeArrowheads="1"/>
          </p:cNvSpPr>
          <p:nvPr/>
        </p:nvSpPr>
        <p:spPr bwMode="auto">
          <a:xfrm>
            <a:off x="3754438" y="1676400"/>
            <a:ext cx="14414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38" tIns="0" rIns="35938" bIns="0">
            <a:spAutoFit/>
          </a:bodyPr>
          <a:lstStyle/>
          <a:p>
            <a:pPr algn="ctr" defTabSz="912813">
              <a:spcBef>
                <a:spcPct val="50000"/>
              </a:spcBef>
            </a:pPr>
            <a:r>
              <a:rPr lang="ru-RU" sz="800">
                <a:latin typeface="Times New Roman" pitchFamily="18" charset="0"/>
                <a:cs typeface="Arial" charset="0"/>
              </a:rPr>
              <a:t>Пилос</a:t>
            </a:r>
          </a:p>
        </p:txBody>
      </p:sp>
      <p:sp>
        <p:nvSpPr>
          <p:cNvPr id="90124" name="Rectangle 17"/>
          <p:cNvSpPr>
            <a:spLocks noChangeArrowheads="1"/>
          </p:cNvSpPr>
          <p:nvPr/>
        </p:nvSpPr>
        <p:spPr bwMode="auto">
          <a:xfrm>
            <a:off x="8258175" y="1200150"/>
            <a:ext cx="3975100" cy="7921625"/>
          </a:xfrm>
          <a:prstGeom prst="rect">
            <a:avLst/>
          </a:prstGeom>
          <a:noFill/>
          <a:ln w="12700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0125" name="Picture 18" descr="Носимая-радиостан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96688" y="3579813"/>
            <a:ext cx="19526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26" name="Picture 19" descr="Радиостанция-подвижн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1838" y="4313238"/>
            <a:ext cx="2111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27" name="Picture 20" descr="Станция-спутниковой-связ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72863" y="2668588"/>
            <a:ext cx="211137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28" name="Line 21"/>
          <p:cNvSpPr>
            <a:spLocks noChangeShapeType="1"/>
          </p:cNvSpPr>
          <p:nvPr/>
        </p:nvSpPr>
        <p:spPr bwMode="auto">
          <a:xfrm>
            <a:off x="1046163" y="2395538"/>
            <a:ext cx="106314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29" name="Line 22"/>
          <p:cNvSpPr>
            <a:spLocks noChangeShapeType="1"/>
          </p:cNvSpPr>
          <p:nvPr/>
        </p:nvSpPr>
        <p:spPr bwMode="auto">
          <a:xfrm flipV="1">
            <a:off x="977900" y="2921000"/>
            <a:ext cx="10499725" cy="3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30" name="Line 23"/>
          <p:cNvSpPr>
            <a:spLocks noChangeShapeType="1"/>
          </p:cNvSpPr>
          <p:nvPr/>
        </p:nvSpPr>
        <p:spPr bwMode="auto">
          <a:xfrm flipV="1">
            <a:off x="1073150" y="3505200"/>
            <a:ext cx="38290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90131" name="Group 24"/>
          <p:cNvGrpSpPr>
            <a:grpSpLocks/>
          </p:cNvGrpSpPr>
          <p:nvPr/>
        </p:nvGrpSpPr>
        <p:grpSpPr bwMode="auto">
          <a:xfrm>
            <a:off x="568325" y="1200150"/>
            <a:ext cx="985838" cy="3451225"/>
            <a:chOff x="113" y="391"/>
            <a:chExt cx="499" cy="1542"/>
          </a:xfrm>
        </p:grpSpPr>
        <p:sp>
          <p:nvSpPr>
            <p:cNvPr id="90347" name="Rectangle 25"/>
            <p:cNvSpPr>
              <a:spLocks noChangeArrowheads="1"/>
            </p:cNvSpPr>
            <p:nvPr/>
          </p:nvSpPr>
          <p:spPr bwMode="auto">
            <a:xfrm>
              <a:off x="113" y="391"/>
              <a:ext cx="499" cy="154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348" name="Text Box 26"/>
            <p:cNvSpPr txBox="1">
              <a:spLocks noChangeArrowheads="1"/>
            </p:cNvSpPr>
            <p:nvPr/>
          </p:nvSpPr>
          <p:spPr bwMode="auto">
            <a:xfrm>
              <a:off x="121" y="402"/>
              <a:ext cx="470" cy="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912813">
                <a:spcBef>
                  <a:spcPct val="50000"/>
                </a:spcBef>
              </a:pPr>
              <a:r>
                <a:rPr lang="ru-RU" sz="800">
                  <a:latin typeface="Times New Roman" pitchFamily="18" charset="0"/>
                  <a:cs typeface="Arial" charset="0"/>
                </a:rPr>
                <a:t>МЧС России</a:t>
              </a:r>
            </a:p>
          </p:txBody>
        </p:sp>
        <p:sp>
          <p:nvSpPr>
            <p:cNvPr id="90349" name="Line 27"/>
            <p:cNvSpPr>
              <a:spLocks noChangeShapeType="1"/>
            </p:cNvSpPr>
            <p:nvPr/>
          </p:nvSpPr>
          <p:spPr bwMode="auto">
            <a:xfrm>
              <a:off x="113" y="508"/>
              <a:ext cx="49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350" name="Line 28"/>
            <p:cNvSpPr>
              <a:spLocks noChangeShapeType="1"/>
            </p:cNvSpPr>
            <p:nvPr/>
          </p:nvSpPr>
          <p:spPr bwMode="auto">
            <a:xfrm>
              <a:off x="113" y="625"/>
              <a:ext cx="49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351" name="Text Box 29"/>
            <p:cNvSpPr txBox="1">
              <a:spLocks noChangeArrowheads="1"/>
            </p:cNvSpPr>
            <p:nvPr/>
          </p:nvSpPr>
          <p:spPr bwMode="auto">
            <a:xfrm>
              <a:off x="120" y="520"/>
              <a:ext cx="470" cy="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35938" tIns="0" rIns="35938" bIns="0">
              <a:spAutoFit/>
            </a:bodyPr>
            <a:lstStyle/>
            <a:p>
              <a:pPr algn="ctr" defTabSz="912813">
                <a:spcBef>
                  <a:spcPct val="50000"/>
                </a:spcBef>
              </a:pPr>
              <a:r>
                <a:rPr lang="ru-RU" sz="800">
                  <a:latin typeface="Times New Roman" pitchFamily="18" charset="0"/>
                  <a:cs typeface="Arial" charset="0"/>
                </a:rPr>
                <a:t>Фотон</a:t>
              </a:r>
            </a:p>
          </p:txBody>
        </p:sp>
      </p:grpSp>
      <p:pic>
        <p:nvPicPr>
          <p:cNvPr id="90132" name="Picture 30" descr="Громкоговорящая-связь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39800" y="3810000"/>
            <a:ext cx="93663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33" name="Picture 31" descr="Телеграф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76300" y="3455988"/>
            <a:ext cx="192088" cy="10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34" name="Picture 32" descr="Телефон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54088" y="2290763"/>
            <a:ext cx="103187" cy="20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35" name="Picture 33" descr="Факс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76300" y="2495550"/>
            <a:ext cx="169863" cy="20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36" name="Line 34"/>
          <p:cNvSpPr>
            <a:spLocks noChangeShapeType="1"/>
          </p:cNvSpPr>
          <p:nvPr/>
        </p:nvSpPr>
        <p:spPr bwMode="auto">
          <a:xfrm>
            <a:off x="1143000" y="2395538"/>
            <a:ext cx="0" cy="203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37" name="Line 35"/>
          <p:cNvSpPr>
            <a:spLocks noChangeShapeType="1"/>
          </p:cNvSpPr>
          <p:nvPr/>
        </p:nvSpPr>
        <p:spPr bwMode="auto">
          <a:xfrm flipH="1">
            <a:off x="1046163" y="2598738"/>
            <a:ext cx="968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90138" name="Group 36"/>
          <p:cNvGrpSpPr>
            <a:grpSpLocks/>
          </p:cNvGrpSpPr>
          <p:nvPr/>
        </p:nvGrpSpPr>
        <p:grpSpPr bwMode="auto">
          <a:xfrm>
            <a:off x="784225" y="2813050"/>
            <a:ext cx="287338" cy="496888"/>
            <a:chOff x="249" y="1112"/>
            <a:chExt cx="136" cy="221"/>
          </a:xfrm>
        </p:grpSpPr>
        <p:pic>
          <p:nvPicPr>
            <p:cNvPr id="90341" name="Picture 37" descr="Видеотелефонная-связь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49" y="1273"/>
              <a:ext cx="91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0342" name="Picture 38" descr="Передача-данных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53" y="1208"/>
              <a:ext cx="90" cy="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0343" name="Line 39"/>
            <p:cNvSpPr>
              <a:spLocks noChangeShapeType="1"/>
            </p:cNvSpPr>
            <p:nvPr/>
          </p:nvSpPr>
          <p:spPr bwMode="auto">
            <a:xfrm flipH="1">
              <a:off x="340" y="1240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344" name="Line 40"/>
            <p:cNvSpPr>
              <a:spLocks noChangeShapeType="1"/>
            </p:cNvSpPr>
            <p:nvPr/>
          </p:nvSpPr>
          <p:spPr bwMode="auto">
            <a:xfrm>
              <a:off x="385" y="1160"/>
              <a:ext cx="0" cy="14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345" name="Line 41"/>
            <p:cNvSpPr>
              <a:spLocks noChangeShapeType="1"/>
            </p:cNvSpPr>
            <p:nvPr/>
          </p:nvSpPr>
          <p:spPr bwMode="auto">
            <a:xfrm flipH="1">
              <a:off x="340" y="1304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90346" name="Picture 42" descr="Телефон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91" y="1112"/>
              <a:ext cx="50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0139" name="Text Box 43"/>
          <p:cNvSpPr txBox="1">
            <a:spLocks noChangeArrowheads="1"/>
          </p:cNvSpPr>
          <p:nvPr/>
        </p:nvSpPr>
        <p:spPr bwMode="auto">
          <a:xfrm>
            <a:off x="806450" y="3587750"/>
            <a:ext cx="328613" cy="12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968" tIns="17968" rIns="17968" bIns="17968">
            <a:spAutoFit/>
          </a:bodyPr>
          <a:lstStyle/>
          <a:p>
            <a:pPr algn="ctr" defTabSz="654050">
              <a:spcBef>
                <a:spcPct val="50000"/>
              </a:spcBef>
            </a:pPr>
            <a:r>
              <a:rPr lang="ru-RU" sz="600">
                <a:latin typeface="Times New Roman" pitchFamily="18" charset="0"/>
                <a:cs typeface="Arial" charset="0"/>
              </a:rPr>
              <a:t>АТА</a:t>
            </a:r>
          </a:p>
        </p:txBody>
      </p:sp>
      <p:sp>
        <p:nvSpPr>
          <p:cNvPr id="90140" name="Line 44"/>
          <p:cNvSpPr>
            <a:spLocks noChangeShapeType="1"/>
          </p:cNvSpPr>
          <p:nvPr/>
        </p:nvSpPr>
        <p:spPr bwMode="auto">
          <a:xfrm flipV="1">
            <a:off x="1027113" y="3943350"/>
            <a:ext cx="3975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41" name="Text Box 45"/>
          <p:cNvSpPr txBox="1">
            <a:spLocks noChangeArrowheads="1"/>
          </p:cNvSpPr>
          <p:nvPr/>
        </p:nvSpPr>
        <p:spPr bwMode="auto">
          <a:xfrm>
            <a:off x="4840288" y="3557588"/>
            <a:ext cx="328612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968" tIns="17968" rIns="17968" bIns="17968">
            <a:spAutoFit/>
          </a:bodyPr>
          <a:lstStyle/>
          <a:p>
            <a:pPr algn="ctr" defTabSz="654050">
              <a:spcBef>
                <a:spcPct val="50000"/>
              </a:spcBef>
            </a:pPr>
            <a:r>
              <a:rPr lang="ru-RU" sz="600">
                <a:latin typeface="Times New Roman" pitchFamily="18" charset="0"/>
                <a:cs typeface="Arial" charset="0"/>
              </a:rPr>
              <a:t>АТА</a:t>
            </a:r>
          </a:p>
        </p:txBody>
      </p:sp>
      <p:pic>
        <p:nvPicPr>
          <p:cNvPr id="90142" name="Picture 46" descr="Телеграф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91088" y="3454400"/>
            <a:ext cx="196850" cy="10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43" name="Picture 47" descr="Громкоговорящая-связь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987925" y="3810000"/>
            <a:ext cx="8890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44" name="Picture 48" descr="Громкоговорящая-связь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035175" y="4027488"/>
            <a:ext cx="93663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45" name="Line 49"/>
          <p:cNvSpPr>
            <a:spLocks noChangeShapeType="1"/>
          </p:cNvSpPr>
          <p:nvPr/>
        </p:nvSpPr>
        <p:spPr bwMode="auto">
          <a:xfrm>
            <a:off x="2222500" y="3951288"/>
            <a:ext cx="0" cy="203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46" name="Line 50"/>
          <p:cNvSpPr>
            <a:spLocks noChangeShapeType="1"/>
          </p:cNvSpPr>
          <p:nvPr/>
        </p:nvSpPr>
        <p:spPr bwMode="auto">
          <a:xfrm>
            <a:off x="2124075" y="4162425"/>
            <a:ext cx="968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0147" name="Picture 51" descr="Телеграф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31988" y="3613150"/>
            <a:ext cx="192087" cy="10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48" name="Line 52"/>
          <p:cNvSpPr>
            <a:spLocks noChangeShapeType="1"/>
          </p:cNvSpPr>
          <p:nvPr/>
        </p:nvSpPr>
        <p:spPr bwMode="auto">
          <a:xfrm>
            <a:off x="2211388" y="3513138"/>
            <a:ext cx="0" cy="149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49" name="Line 53"/>
          <p:cNvSpPr>
            <a:spLocks noChangeShapeType="1"/>
          </p:cNvSpPr>
          <p:nvPr/>
        </p:nvSpPr>
        <p:spPr bwMode="auto">
          <a:xfrm>
            <a:off x="2112963" y="3667125"/>
            <a:ext cx="98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50" name="Text Box 54"/>
          <p:cNvSpPr txBox="1">
            <a:spLocks noChangeArrowheads="1"/>
          </p:cNvSpPr>
          <p:nvPr/>
        </p:nvSpPr>
        <p:spPr bwMode="auto">
          <a:xfrm>
            <a:off x="1860550" y="3711575"/>
            <a:ext cx="330200" cy="12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968" tIns="17968" rIns="17968" bIns="17968">
            <a:spAutoFit/>
          </a:bodyPr>
          <a:lstStyle/>
          <a:p>
            <a:pPr algn="ctr" defTabSz="654050">
              <a:spcBef>
                <a:spcPct val="50000"/>
              </a:spcBef>
            </a:pPr>
            <a:r>
              <a:rPr lang="ru-RU" sz="600">
                <a:latin typeface="Times New Roman" pitchFamily="18" charset="0"/>
                <a:cs typeface="Arial" charset="0"/>
              </a:rPr>
              <a:t>АТА</a:t>
            </a:r>
          </a:p>
        </p:txBody>
      </p:sp>
      <p:pic>
        <p:nvPicPr>
          <p:cNvPr id="90151" name="Picture 55" descr="Радиостанция-подвижн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11600" y="4313238"/>
            <a:ext cx="212725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52" name="Picture 56" descr="Радиостанция-подвижн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45850" y="3590925"/>
            <a:ext cx="21272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53" name="Line 57"/>
          <p:cNvSpPr>
            <a:spLocks noChangeShapeType="1"/>
          </p:cNvSpPr>
          <p:nvPr/>
        </p:nvSpPr>
        <p:spPr bwMode="auto">
          <a:xfrm>
            <a:off x="2143125" y="4551363"/>
            <a:ext cx="812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90154" name="Group 58"/>
          <p:cNvGrpSpPr>
            <a:grpSpLocks/>
          </p:cNvGrpSpPr>
          <p:nvPr/>
        </p:nvGrpSpPr>
        <p:grpSpPr bwMode="auto">
          <a:xfrm>
            <a:off x="1924050" y="2921000"/>
            <a:ext cx="287338" cy="495300"/>
            <a:chOff x="839" y="1160"/>
            <a:chExt cx="136" cy="221"/>
          </a:xfrm>
        </p:grpSpPr>
        <p:sp>
          <p:nvSpPr>
            <p:cNvPr id="90334" name="Line 59"/>
            <p:cNvSpPr>
              <a:spLocks noChangeShapeType="1"/>
            </p:cNvSpPr>
            <p:nvPr/>
          </p:nvSpPr>
          <p:spPr bwMode="auto">
            <a:xfrm>
              <a:off x="930" y="1288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335" name="Line 60"/>
            <p:cNvSpPr>
              <a:spLocks noChangeShapeType="1"/>
            </p:cNvSpPr>
            <p:nvPr/>
          </p:nvSpPr>
          <p:spPr bwMode="auto">
            <a:xfrm flipH="1">
              <a:off x="975" y="1160"/>
              <a:ext cx="0" cy="1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336" name="Line 61"/>
            <p:cNvSpPr>
              <a:spLocks noChangeShapeType="1"/>
            </p:cNvSpPr>
            <p:nvPr/>
          </p:nvSpPr>
          <p:spPr bwMode="auto">
            <a:xfrm>
              <a:off x="930" y="1352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90337" name="Picture 62" descr="Видеотелефонная-связь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839" y="1321"/>
              <a:ext cx="91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0338" name="Picture 63" descr="Передача-данных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840" y="1256"/>
              <a:ext cx="90" cy="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0339" name="Line 64"/>
            <p:cNvSpPr>
              <a:spLocks noChangeShapeType="1"/>
            </p:cNvSpPr>
            <p:nvPr/>
          </p:nvSpPr>
          <p:spPr bwMode="auto">
            <a:xfrm>
              <a:off x="930" y="1213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90340" name="Picture 65" descr="Телефон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880" y="1164"/>
              <a:ext cx="50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0155" name="Rectangle 66"/>
          <p:cNvSpPr>
            <a:spLocks noChangeArrowheads="1"/>
          </p:cNvSpPr>
          <p:nvPr/>
        </p:nvSpPr>
        <p:spPr bwMode="auto">
          <a:xfrm>
            <a:off x="3462338" y="2035175"/>
            <a:ext cx="960437" cy="3044825"/>
          </a:xfrm>
          <a:prstGeom prst="rect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0156" name="Line 67"/>
          <p:cNvSpPr>
            <a:spLocks noChangeShapeType="1"/>
          </p:cNvSpPr>
          <p:nvPr/>
        </p:nvSpPr>
        <p:spPr bwMode="auto">
          <a:xfrm>
            <a:off x="4518025" y="1911350"/>
            <a:ext cx="3175" cy="345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57" name="Text Box 68"/>
          <p:cNvSpPr txBox="1">
            <a:spLocks noChangeArrowheads="1"/>
          </p:cNvSpPr>
          <p:nvPr/>
        </p:nvSpPr>
        <p:spPr bwMode="auto">
          <a:xfrm>
            <a:off x="4518025" y="1343025"/>
            <a:ext cx="9588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38" tIns="0" rIns="35938" bIns="0">
            <a:spAutoFit/>
          </a:bodyPr>
          <a:lstStyle/>
          <a:p>
            <a:pPr algn="ctr" defTabSz="912813">
              <a:spcBef>
                <a:spcPct val="50000"/>
              </a:spcBef>
            </a:pPr>
            <a:r>
              <a:rPr lang="ru-RU" sz="800">
                <a:latin typeface="Times New Roman" pitchFamily="18" charset="0"/>
                <a:cs typeface="Arial" charset="0"/>
              </a:rPr>
              <a:t>ЦУКС</a:t>
            </a:r>
          </a:p>
        </p:txBody>
      </p:sp>
      <p:grpSp>
        <p:nvGrpSpPr>
          <p:cNvPr id="90158" name="Group 69"/>
          <p:cNvGrpSpPr>
            <a:grpSpLocks/>
          </p:cNvGrpSpPr>
          <p:nvPr/>
        </p:nvGrpSpPr>
        <p:grpSpPr bwMode="auto">
          <a:xfrm>
            <a:off x="3754438" y="2921000"/>
            <a:ext cx="285750" cy="495300"/>
            <a:chOff x="1748" y="1160"/>
            <a:chExt cx="134" cy="221"/>
          </a:xfrm>
        </p:grpSpPr>
        <p:sp>
          <p:nvSpPr>
            <p:cNvPr id="90327" name="Line 70"/>
            <p:cNvSpPr>
              <a:spLocks noChangeShapeType="1"/>
            </p:cNvSpPr>
            <p:nvPr/>
          </p:nvSpPr>
          <p:spPr bwMode="auto">
            <a:xfrm flipH="1">
              <a:off x="1748" y="1288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328" name="Line 71"/>
            <p:cNvSpPr>
              <a:spLocks noChangeShapeType="1"/>
            </p:cNvSpPr>
            <p:nvPr/>
          </p:nvSpPr>
          <p:spPr bwMode="auto">
            <a:xfrm>
              <a:off x="1748" y="1160"/>
              <a:ext cx="0" cy="1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329" name="Line 72"/>
            <p:cNvSpPr>
              <a:spLocks noChangeShapeType="1"/>
            </p:cNvSpPr>
            <p:nvPr/>
          </p:nvSpPr>
          <p:spPr bwMode="auto">
            <a:xfrm flipH="1">
              <a:off x="1748" y="1352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90330" name="Picture 73" descr="Видеотелефонная-связь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1791" y="1321"/>
              <a:ext cx="91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0331" name="Picture 74" descr="Передача-данных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1791" y="1256"/>
              <a:ext cx="90" cy="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0332" name="Line 75"/>
            <p:cNvSpPr>
              <a:spLocks noChangeShapeType="1"/>
            </p:cNvSpPr>
            <p:nvPr/>
          </p:nvSpPr>
          <p:spPr bwMode="auto">
            <a:xfrm flipH="1">
              <a:off x="1748" y="1213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90333" name="Picture 76" descr="Телефон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1793" y="1166"/>
              <a:ext cx="50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0159" name="Text Box 77"/>
          <p:cNvSpPr txBox="1">
            <a:spLocks noChangeArrowheads="1"/>
          </p:cNvSpPr>
          <p:nvPr/>
        </p:nvSpPr>
        <p:spPr bwMode="auto">
          <a:xfrm>
            <a:off x="3549650" y="2078038"/>
            <a:ext cx="7635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38" tIns="0" rIns="35938" bIns="0">
            <a:spAutoFit/>
          </a:bodyPr>
          <a:lstStyle/>
          <a:p>
            <a:pPr algn="ctr" defTabSz="912813">
              <a:spcBef>
                <a:spcPct val="50000"/>
              </a:spcBef>
            </a:pPr>
            <a:r>
              <a:rPr lang="ru-RU" sz="800">
                <a:latin typeface="Times New Roman" pitchFamily="18" charset="0"/>
                <a:cs typeface="Arial" charset="0"/>
              </a:rPr>
              <a:t>ОШ ЛЧС</a:t>
            </a:r>
          </a:p>
        </p:txBody>
      </p:sp>
      <p:grpSp>
        <p:nvGrpSpPr>
          <p:cNvPr id="90160" name="Group 78"/>
          <p:cNvGrpSpPr>
            <a:grpSpLocks/>
          </p:cNvGrpSpPr>
          <p:nvPr/>
        </p:nvGrpSpPr>
        <p:grpSpPr bwMode="auto">
          <a:xfrm>
            <a:off x="1949450" y="2395538"/>
            <a:ext cx="261938" cy="403225"/>
            <a:chOff x="851" y="925"/>
            <a:chExt cx="124" cy="180"/>
          </a:xfrm>
        </p:grpSpPr>
        <p:sp>
          <p:nvSpPr>
            <p:cNvPr id="90322" name="Line 79"/>
            <p:cNvSpPr>
              <a:spLocks noChangeShapeType="1"/>
            </p:cNvSpPr>
            <p:nvPr/>
          </p:nvSpPr>
          <p:spPr bwMode="auto">
            <a:xfrm>
              <a:off x="975" y="925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323" name="Line 80"/>
            <p:cNvSpPr>
              <a:spLocks noChangeShapeType="1"/>
            </p:cNvSpPr>
            <p:nvPr/>
          </p:nvSpPr>
          <p:spPr bwMode="auto">
            <a:xfrm flipH="1">
              <a:off x="930" y="981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324" name="Line 81"/>
            <p:cNvSpPr>
              <a:spLocks noChangeShapeType="1"/>
            </p:cNvSpPr>
            <p:nvPr/>
          </p:nvSpPr>
          <p:spPr bwMode="auto">
            <a:xfrm flipH="1">
              <a:off x="930" y="1060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90325" name="Picture 82" descr="Телефон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881" y="934"/>
              <a:ext cx="50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0326" name="Picture 83" descr="Факс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851" y="1014"/>
              <a:ext cx="81" cy="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0161" name="Group 84"/>
          <p:cNvGrpSpPr>
            <a:grpSpLocks/>
          </p:cNvGrpSpPr>
          <p:nvPr/>
        </p:nvGrpSpPr>
        <p:grpSpPr bwMode="auto">
          <a:xfrm>
            <a:off x="3754438" y="2395538"/>
            <a:ext cx="261937" cy="428625"/>
            <a:chOff x="1746" y="925"/>
            <a:chExt cx="126" cy="192"/>
          </a:xfrm>
        </p:grpSpPr>
        <p:sp>
          <p:nvSpPr>
            <p:cNvPr id="90317" name="Line 85"/>
            <p:cNvSpPr>
              <a:spLocks noChangeShapeType="1"/>
            </p:cNvSpPr>
            <p:nvPr/>
          </p:nvSpPr>
          <p:spPr bwMode="auto">
            <a:xfrm>
              <a:off x="1746" y="925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318" name="Line 86"/>
            <p:cNvSpPr>
              <a:spLocks noChangeShapeType="1"/>
            </p:cNvSpPr>
            <p:nvPr/>
          </p:nvSpPr>
          <p:spPr bwMode="auto">
            <a:xfrm flipH="1">
              <a:off x="1746" y="981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319" name="Line 87"/>
            <p:cNvSpPr>
              <a:spLocks noChangeShapeType="1"/>
            </p:cNvSpPr>
            <p:nvPr/>
          </p:nvSpPr>
          <p:spPr bwMode="auto">
            <a:xfrm flipH="1">
              <a:off x="1746" y="1060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90320" name="Picture 88" descr="Телефон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1791" y="934"/>
              <a:ext cx="50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0321" name="Picture 89" descr="Факс"/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1791" y="1026"/>
              <a:ext cx="81" cy="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0162" name="Group 90"/>
          <p:cNvGrpSpPr>
            <a:grpSpLocks/>
          </p:cNvGrpSpPr>
          <p:nvPr/>
        </p:nvGrpSpPr>
        <p:grpSpPr bwMode="auto">
          <a:xfrm>
            <a:off x="4883150" y="2395538"/>
            <a:ext cx="263525" cy="428625"/>
            <a:chOff x="2336" y="925"/>
            <a:chExt cx="126" cy="192"/>
          </a:xfrm>
        </p:grpSpPr>
        <p:sp>
          <p:nvSpPr>
            <p:cNvPr id="90312" name="Line 91"/>
            <p:cNvSpPr>
              <a:spLocks noChangeShapeType="1"/>
            </p:cNvSpPr>
            <p:nvPr/>
          </p:nvSpPr>
          <p:spPr bwMode="auto">
            <a:xfrm>
              <a:off x="2336" y="925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313" name="Line 92"/>
            <p:cNvSpPr>
              <a:spLocks noChangeShapeType="1"/>
            </p:cNvSpPr>
            <p:nvPr/>
          </p:nvSpPr>
          <p:spPr bwMode="auto">
            <a:xfrm flipH="1">
              <a:off x="2336" y="981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314" name="Line 93"/>
            <p:cNvSpPr>
              <a:spLocks noChangeShapeType="1"/>
            </p:cNvSpPr>
            <p:nvPr/>
          </p:nvSpPr>
          <p:spPr bwMode="auto">
            <a:xfrm flipH="1">
              <a:off x="2336" y="1060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90315" name="Picture 94" descr="Телефон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2381" y="934"/>
              <a:ext cx="50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0316" name="Picture 95" descr="Факс"/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2381" y="1026"/>
              <a:ext cx="81" cy="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0163" name="Text Box 96"/>
          <p:cNvSpPr txBox="1">
            <a:spLocks noChangeArrowheads="1"/>
          </p:cNvSpPr>
          <p:nvPr/>
        </p:nvSpPr>
        <p:spPr bwMode="auto">
          <a:xfrm>
            <a:off x="2701925" y="2198688"/>
            <a:ext cx="477838" cy="12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968" tIns="17968" rIns="17968" bIns="17968">
            <a:spAutoFit/>
          </a:bodyPr>
          <a:lstStyle/>
          <a:p>
            <a:pPr algn="ctr" defTabSz="654050">
              <a:spcBef>
                <a:spcPct val="50000"/>
              </a:spcBef>
            </a:pPr>
            <a:r>
              <a:rPr lang="ru-RU" sz="600">
                <a:latin typeface="Times New Roman" pitchFamily="18" charset="0"/>
                <a:cs typeface="Arial" charset="0"/>
              </a:rPr>
              <a:t>МГТС</a:t>
            </a:r>
          </a:p>
        </p:txBody>
      </p:sp>
      <p:sp>
        <p:nvSpPr>
          <p:cNvPr id="90164" name="Text Box 97"/>
          <p:cNvSpPr txBox="1">
            <a:spLocks noChangeArrowheads="1"/>
          </p:cNvSpPr>
          <p:nvPr/>
        </p:nvSpPr>
        <p:spPr bwMode="auto">
          <a:xfrm>
            <a:off x="2601913" y="2709863"/>
            <a:ext cx="765175" cy="12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968" tIns="17968" rIns="17968" bIns="17968">
            <a:spAutoFit/>
          </a:bodyPr>
          <a:lstStyle/>
          <a:p>
            <a:pPr algn="ctr" defTabSz="654050">
              <a:spcBef>
                <a:spcPct val="50000"/>
              </a:spcBef>
            </a:pPr>
            <a:r>
              <a:rPr lang="ru-RU" sz="600">
                <a:latin typeface="Times New Roman" pitchFamily="18" charset="0"/>
                <a:cs typeface="Arial" charset="0"/>
              </a:rPr>
              <a:t>ЕВЦСС</a:t>
            </a:r>
            <a:r>
              <a:rPr lang="en-US" sz="600">
                <a:latin typeface="Times New Roman" pitchFamily="18" charset="0"/>
                <a:cs typeface="Arial" charset="0"/>
              </a:rPr>
              <a:t> </a:t>
            </a:r>
            <a:r>
              <a:rPr lang="ru-RU" sz="600">
                <a:latin typeface="Times New Roman" pitchFamily="18" charset="0"/>
                <a:cs typeface="Arial" charset="0"/>
              </a:rPr>
              <a:t>МЧС</a:t>
            </a:r>
          </a:p>
        </p:txBody>
      </p:sp>
      <p:sp>
        <p:nvSpPr>
          <p:cNvPr id="90165" name="Text Box 98"/>
          <p:cNvSpPr txBox="1">
            <a:spLocks noChangeArrowheads="1"/>
          </p:cNvSpPr>
          <p:nvPr/>
        </p:nvSpPr>
        <p:spPr bwMode="auto">
          <a:xfrm>
            <a:off x="6718300" y="4313238"/>
            <a:ext cx="1247775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968" tIns="17968" rIns="17968" bIns="17968">
            <a:spAutoFit/>
          </a:bodyPr>
          <a:lstStyle/>
          <a:p>
            <a:pPr algn="ctr" defTabSz="654050">
              <a:spcBef>
                <a:spcPct val="50000"/>
              </a:spcBef>
            </a:pPr>
            <a:r>
              <a:rPr lang="ru-RU" sz="600">
                <a:latin typeface="Times New Roman" pitchFamily="18" charset="0"/>
                <a:cs typeface="Arial" charset="0"/>
              </a:rPr>
              <a:t>КВ р/с № 2 НСРЦ</a:t>
            </a:r>
          </a:p>
        </p:txBody>
      </p:sp>
      <p:sp>
        <p:nvSpPr>
          <p:cNvPr id="90166" name="Freeform 99"/>
          <p:cNvSpPr>
            <a:spLocks/>
          </p:cNvSpPr>
          <p:nvPr/>
        </p:nvSpPr>
        <p:spPr bwMode="auto">
          <a:xfrm>
            <a:off x="11166475" y="1809750"/>
            <a:ext cx="947738" cy="2436813"/>
          </a:xfrm>
          <a:custGeom>
            <a:avLst/>
            <a:gdLst>
              <a:gd name="T0" fmla="*/ 2147483647 w 458"/>
              <a:gd name="T1" fmla="*/ 2147483647 h 544"/>
              <a:gd name="T2" fmla="*/ 2147483647 w 458"/>
              <a:gd name="T3" fmla="*/ 2147483647 h 544"/>
              <a:gd name="T4" fmla="*/ 2147483647 w 458"/>
              <a:gd name="T5" fmla="*/ 0 h 544"/>
              <a:gd name="T6" fmla="*/ 2147483647 w 458"/>
              <a:gd name="T7" fmla="*/ 2147483647 h 544"/>
              <a:gd name="T8" fmla="*/ 2147483647 w 458"/>
              <a:gd name="T9" fmla="*/ 2147483647 h 544"/>
              <a:gd name="T10" fmla="*/ 2147483647 w 458"/>
              <a:gd name="T11" fmla="*/ 2147483647 h 54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58"/>
              <a:gd name="T19" fmla="*/ 0 h 544"/>
              <a:gd name="T20" fmla="*/ 458 w 458"/>
              <a:gd name="T21" fmla="*/ 544 h 54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58" h="544">
                <a:moveTo>
                  <a:pt x="4" y="544"/>
                </a:moveTo>
                <a:cubicBezTo>
                  <a:pt x="1" y="415"/>
                  <a:pt x="2" y="236"/>
                  <a:pt x="1" y="135"/>
                </a:cubicBezTo>
                <a:cubicBezTo>
                  <a:pt x="0" y="34"/>
                  <a:pt x="155" y="0"/>
                  <a:pt x="231" y="0"/>
                </a:cubicBezTo>
                <a:cubicBezTo>
                  <a:pt x="307" y="0"/>
                  <a:pt x="457" y="27"/>
                  <a:pt x="457" y="143"/>
                </a:cubicBezTo>
                <a:cubicBezTo>
                  <a:pt x="457" y="259"/>
                  <a:pt x="457" y="403"/>
                  <a:pt x="458" y="544"/>
                </a:cubicBezTo>
                <a:cubicBezTo>
                  <a:pt x="269" y="543"/>
                  <a:pt x="205" y="543"/>
                  <a:pt x="4" y="544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67" name="Rectangle 100"/>
          <p:cNvSpPr>
            <a:spLocks noChangeArrowheads="1"/>
          </p:cNvSpPr>
          <p:nvPr/>
        </p:nvSpPr>
        <p:spPr bwMode="auto">
          <a:xfrm>
            <a:off x="6565900" y="1200150"/>
            <a:ext cx="911225" cy="2943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0168" name="Text Box 101"/>
          <p:cNvSpPr txBox="1">
            <a:spLocks noChangeArrowheads="1"/>
          </p:cNvSpPr>
          <p:nvPr/>
        </p:nvSpPr>
        <p:spPr bwMode="auto">
          <a:xfrm>
            <a:off x="6550025" y="1365250"/>
            <a:ext cx="9080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38" tIns="0" rIns="35938" bIns="0">
            <a:spAutoFit/>
          </a:bodyPr>
          <a:lstStyle/>
          <a:p>
            <a:pPr algn="ctr" defTabSz="912813">
              <a:spcBef>
                <a:spcPct val="50000"/>
              </a:spcBef>
            </a:pPr>
            <a:r>
              <a:rPr lang="ru-RU" sz="800">
                <a:latin typeface="Times New Roman" pitchFamily="18" charset="0"/>
                <a:cs typeface="Arial" charset="0"/>
              </a:rPr>
              <a:t>ОГПС-3</a:t>
            </a:r>
          </a:p>
        </p:txBody>
      </p:sp>
      <p:sp>
        <p:nvSpPr>
          <p:cNvPr id="90169" name="Line 102"/>
          <p:cNvSpPr>
            <a:spLocks noChangeShapeType="1"/>
          </p:cNvSpPr>
          <p:nvPr/>
        </p:nvSpPr>
        <p:spPr bwMode="auto">
          <a:xfrm>
            <a:off x="6565900" y="1651000"/>
            <a:ext cx="911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70" name="Text Box 103"/>
          <p:cNvSpPr txBox="1">
            <a:spLocks noChangeArrowheads="1"/>
          </p:cNvSpPr>
          <p:nvPr/>
        </p:nvSpPr>
        <p:spPr bwMode="auto">
          <a:xfrm>
            <a:off x="9790113" y="1223963"/>
            <a:ext cx="9906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38" tIns="0" rIns="35938" bIns="0">
            <a:spAutoFit/>
          </a:bodyPr>
          <a:lstStyle/>
          <a:p>
            <a:pPr algn="ctr" defTabSz="912813">
              <a:spcBef>
                <a:spcPct val="50000"/>
              </a:spcBef>
            </a:pPr>
            <a:r>
              <a:rPr lang="ru-RU" sz="800">
                <a:latin typeface="Times New Roman" pitchFamily="18" charset="0"/>
                <a:cs typeface="Arial" charset="0"/>
              </a:rPr>
              <a:t>Район ЧС</a:t>
            </a:r>
          </a:p>
        </p:txBody>
      </p:sp>
      <p:grpSp>
        <p:nvGrpSpPr>
          <p:cNvPr id="90171" name="Group 104"/>
          <p:cNvGrpSpPr>
            <a:grpSpLocks/>
          </p:cNvGrpSpPr>
          <p:nvPr/>
        </p:nvGrpSpPr>
        <p:grpSpPr bwMode="auto">
          <a:xfrm>
            <a:off x="11669713" y="2921000"/>
            <a:ext cx="282575" cy="495300"/>
            <a:chOff x="5286" y="1160"/>
            <a:chExt cx="134" cy="221"/>
          </a:xfrm>
        </p:grpSpPr>
        <p:sp>
          <p:nvSpPr>
            <p:cNvPr id="90305" name="Line 105"/>
            <p:cNvSpPr>
              <a:spLocks noChangeShapeType="1"/>
            </p:cNvSpPr>
            <p:nvPr/>
          </p:nvSpPr>
          <p:spPr bwMode="auto">
            <a:xfrm flipH="1">
              <a:off x="5286" y="1288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306" name="Line 106"/>
            <p:cNvSpPr>
              <a:spLocks noChangeShapeType="1"/>
            </p:cNvSpPr>
            <p:nvPr/>
          </p:nvSpPr>
          <p:spPr bwMode="auto">
            <a:xfrm>
              <a:off x="5286" y="1160"/>
              <a:ext cx="0" cy="1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307" name="Line 107"/>
            <p:cNvSpPr>
              <a:spLocks noChangeShapeType="1"/>
            </p:cNvSpPr>
            <p:nvPr/>
          </p:nvSpPr>
          <p:spPr bwMode="auto">
            <a:xfrm flipH="1">
              <a:off x="5286" y="1352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90308" name="Picture 108" descr="Видеотелефонная-связь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5329" y="1321"/>
              <a:ext cx="91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0309" name="Picture 109" descr="Передача-данных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5329" y="1256"/>
              <a:ext cx="90" cy="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0310" name="Line 110"/>
            <p:cNvSpPr>
              <a:spLocks noChangeShapeType="1"/>
            </p:cNvSpPr>
            <p:nvPr/>
          </p:nvSpPr>
          <p:spPr bwMode="auto">
            <a:xfrm flipH="1">
              <a:off x="5286" y="1213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90311" name="Picture 111" descr="Телефон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5331" y="1166"/>
              <a:ext cx="50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0172" name="Picture 112" descr="Сотовый-телефон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11555413" y="2122488"/>
            <a:ext cx="211137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73" name="Text Box 113"/>
          <p:cNvSpPr txBox="1">
            <a:spLocks noChangeArrowheads="1"/>
          </p:cNvSpPr>
          <p:nvPr/>
        </p:nvSpPr>
        <p:spPr bwMode="auto">
          <a:xfrm>
            <a:off x="11341100" y="1898650"/>
            <a:ext cx="606425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38" tIns="0" rIns="35938" bIns="0">
            <a:spAutoFit/>
          </a:bodyPr>
          <a:lstStyle/>
          <a:p>
            <a:pPr algn="ctr" defTabSz="912813">
              <a:spcBef>
                <a:spcPct val="50000"/>
              </a:spcBef>
            </a:pPr>
            <a:r>
              <a:rPr lang="ru-RU" sz="800">
                <a:latin typeface="Times New Roman" pitchFamily="18" charset="0"/>
                <a:cs typeface="Arial" charset="0"/>
              </a:rPr>
              <a:t>ОГ ГУ</a:t>
            </a:r>
          </a:p>
        </p:txBody>
      </p:sp>
      <p:grpSp>
        <p:nvGrpSpPr>
          <p:cNvPr id="90174" name="Group 114"/>
          <p:cNvGrpSpPr>
            <a:grpSpLocks/>
          </p:cNvGrpSpPr>
          <p:nvPr/>
        </p:nvGrpSpPr>
        <p:grpSpPr bwMode="auto">
          <a:xfrm>
            <a:off x="6929438" y="2395538"/>
            <a:ext cx="266700" cy="428625"/>
            <a:chOff x="2336" y="925"/>
            <a:chExt cx="126" cy="192"/>
          </a:xfrm>
        </p:grpSpPr>
        <p:sp>
          <p:nvSpPr>
            <p:cNvPr id="90300" name="Line 115"/>
            <p:cNvSpPr>
              <a:spLocks noChangeShapeType="1"/>
            </p:cNvSpPr>
            <p:nvPr/>
          </p:nvSpPr>
          <p:spPr bwMode="auto">
            <a:xfrm>
              <a:off x="2336" y="925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301" name="Line 116"/>
            <p:cNvSpPr>
              <a:spLocks noChangeShapeType="1"/>
            </p:cNvSpPr>
            <p:nvPr/>
          </p:nvSpPr>
          <p:spPr bwMode="auto">
            <a:xfrm flipH="1">
              <a:off x="2336" y="981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302" name="Line 117"/>
            <p:cNvSpPr>
              <a:spLocks noChangeShapeType="1"/>
            </p:cNvSpPr>
            <p:nvPr/>
          </p:nvSpPr>
          <p:spPr bwMode="auto">
            <a:xfrm flipH="1">
              <a:off x="2336" y="1060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90303" name="Picture 118" descr="Телефон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2381" y="934"/>
              <a:ext cx="50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0304" name="Picture 119" descr="Факс"/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2381" y="1026"/>
              <a:ext cx="81" cy="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0175" name="Group 120"/>
          <p:cNvGrpSpPr>
            <a:grpSpLocks/>
          </p:cNvGrpSpPr>
          <p:nvPr/>
        </p:nvGrpSpPr>
        <p:grpSpPr bwMode="auto">
          <a:xfrm>
            <a:off x="4883150" y="2921000"/>
            <a:ext cx="282575" cy="495300"/>
            <a:chOff x="1748" y="1160"/>
            <a:chExt cx="134" cy="221"/>
          </a:xfrm>
        </p:grpSpPr>
        <p:sp>
          <p:nvSpPr>
            <p:cNvPr id="90293" name="Line 121"/>
            <p:cNvSpPr>
              <a:spLocks noChangeShapeType="1"/>
            </p:cNvSpPr>
            <p:nvPr/>
          </p:nvSpPr>
          <p:spPr bwMode="auto">
            <a:xfrm flipH="1">
              <a:off x="1748" y="1288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294" name="Line 122"/>
            <p:cNvSpPr>
              <a:spLocks noChangeShapeType="1"/>
            </p:cNvSpPr>
            <p:nvPr/>
          </p:nvSpPr>
          <p:spPr bwMode="auto">
            <a:xfrm>
              <a:off x="1748" y="1160"/>
              <a:ext cx="0" cy="1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295" name="Line 123"/>
            <p:cNvSpPr>
              <a:spLocks noChangeShapeType="1"/>
            </p:cNvSpPr>
            <p:nvPr/>
          </p:nvSpPr>
          <p:spPr bwMode="auto">
            <a:xfrm flipH="1">
              <a:off x="1748" y="1352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90296" name="Picture 124" descr="Видеотелефонная-связь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1791" y="1321"/>
              <a:ext cx="91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0297" name="Picture 125" descr="Передача-данных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1791" y="1256"/>
              <a:ext cx="90" cy="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0298" name="Line 126"/>
            <p:cNvSpPr>
              <a:spLocks noChangeShapeType="1"/>
            </p:cNvSpPr>
            <p:nvPr/>
          </p:nvSpPr>
          <p:spPr bwMode="auto">
            <a:xfrm flipH="1">
              <a:off x="1748" y="1213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90299" name="Picture 127" descr="Телефон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1793" y="1166"/>
              <a:ext cx="50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0176" name="Line 128"/>
          <p:cNvSpPr>
            <a:spLocks noChangeShapeType="1"/>
          </p:cNvSpPr>
          <p:nvPr/>
        </p:nvSpPr>
        <p:spPr bwMode="auto">
          <a:xfrm flipH="1">
            <a:off x="6929438" y="3232150"/>
            <a:ext cx="95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77" name="Line 129"/>
          <p:cNvSpPr>
            <a:spLocks noChangeShapeType="1"/>
          </p:cNvSpPr>
          <p:nvPr/>
        </p:nvSpPr>
        <p:spPr bwMode="auto">
          <a:xfrm>
            <a:off x="6929438" y="2921000"/>
            <a:ext cx="0" cy="311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0178" name="Picture 130" descr="Передача-данных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023100" y="3165475"/>
            <a:ext cx="187325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79" name="Line 131"/>
          <p:cNvSpPr>
            <a:spLocks noChangeShapeType="1"/>
          </p:cNvSpPr>
          <p:nvPr/>
        </p:nvSpPr>
        <p:spPr bwMode="auto">
          <a:xfrm flipH="1">
            <a:off x="6929438" y="3040063"/>
            <a:ext cx="95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0180" name="Picture 132" descr="Телефон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024688" y="2935288"/>
            <a:ext cx="10795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81" name="Text Box 133"/>
          <p:cNvSpPr txBox="1">
            <a:spLocks noChangeArrowheads="1"/>
          </p:cNvSpPr>
          <p:nvPr/>
        </p:nvSpPr>
        <p:spPr bwMode="auto">
          <a:xfrm>
            <a:off x="7477125" y="2722563"/>
            <a:ext cx="766763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968" tIns="17968" rIns="17968" bIns="17968">
            <a:spAutoFit/>
          </a:bodyPr>
          <a:lstStyle/>
          <a:p>
            <a:pPr algn="ctr" defTabSz="654050">
              <a:spcBef>
                <a:spcPct val="50000"/>
              </a:spcBef>
            </a:pPr>
            <a:r>
              <a:rPr lang="ru-RU" sz="600">
                <a:latin typeface="Times New Roman" pitchFamily="18" charset="0"/>
                <a:cs typeface="Arial" charset="0"/>
              </a:rPr>
              <a:t>ЕВЦСС</a:t>
            </a:r>
            <a:r>
              <a:rPr lang="en-US" sz="600">
                <a:latin typeface="Times New Roman" pitchFamily="18" charset="0"/>
                <a:cs typeface="Arial" charset="0"/>
              </a:rPr>
              <a:t> </a:t>
            </a:r>
            <a:r>
              <a:rPr lang="ru-RU" sz="600">
                <a:latin typeface="Times New Roman" pitchFamily="18" charset="0"/>
                <a:cs typeface="Arial" charset="0"/>
              </a:rPr>
              <a:t>МЧС</a:t>
            </a:r>
          </a:p>
        </p:txBody>
      </p:sp>
      <p:sp>
        <p:nvSpPr>
          <p:cNvPr id="90182" name="Text Box 134"/>
          <p:cNvSpPr txBox="1">
            <a:spLocks noChangeArrowheads="1"/>
          </p:cNvSpPr>
          <p:nvPr/>
        </p:nvSpPr>
        <p:spPr bwMode="auto">
          <a:xfrm>
            <a:off x="7627938" y="2201863"/>
            <a:ext cx="479425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968" tIns="17968" rIns="17968" bIns="17968">
            <a:spAutoFit/>
          </a:bodyPr>
          <a:lstStyle/>
          <a:p>
            <a:pPr algn="ctr" defTabSz="654050">
              <a:spcBef>
                <a:spcPct val="50000"/>
              </a:spcBef>
            </a:pPr>
            <a:r>
              <a:rPr lang="ru-RU" sz="600">
                <a:latin typeface="Times New Roman" pitchFamily="18" charset="0"/>
                <a:cs typeface="Arial" charset="0"/>
              </a:rPr>
              <a:t>МГТС</a:t>
            </a:r>
          </a:p>
        </p:txBody>
      </p:sp>
      <p:pic>
        <p:nvPicPr>
          <p:cNvPr id="90183" name="Picture 135" descr="Носимая-радиостан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07838" y="3579813"/>
            <a:ext cx="2000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84" name="Text Box 136"/>
          <p:cNvSpPr txBox="1">
            <a:spLocks noChangeArrowheads="1"/>
          </p:cNvSpPr>
          <p:nvPr/>
        </p:nvSpPr>
        <p:spPr bwMode="auto">
          <a:xfrm>
            <a:off x="11744325" y="3662363"/>
            <a:ext cx="192088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968" tIns="17968" rIns="17968" bIns="17968">
            <a:spAutoFit/>
          </a:bodyPr>
          <a:lstStyle/>
          <a:p>
            <a:pPr algn="ctr" defTabSz="654050">
              <a:spcBef>
                <a:spcPct val="50000"/>
              </a:spcBef>
            </a:pPr>
            <a:r>
              <a:rPr lang="ru-RU" sz="800" b="1">
                <a:cs typeface="Arial" charset="0"/>
              </a:rPr>
              <a:t>…</a:t>
            </a:r>
          </a:p>
        </p:txBody>
      </p:sp>
      <p:sp>
        <p:nvSpPr>
          <p:cNvPr id="90185" name="Line 137"/>
          <p:cNvSpPr>
            <a:spLocks noChangeShapeType="1"/>
          </p:cNvSpPr>
          <p:nvPr/>
        </p:nvSpPr>
        <p:spPr bwMode="auto">
          <a:xfrm flipH="1">
            <a:off x="7110413" y="3840163"/>
            <a:ext cx="19129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0186" name="Picture 138" descr="Радиостанция-подвижн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38" y="3598863"/>
            <a:ext cx="214312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87" name="Text Box 139"/>
          <p:cNvSpPr txBox="1">
            <a:spLocks noChangeArrowheads="1"/>
          </p:cNvSpPr>
          <p:nvPr/>
        </p:nvSpPr>
        <p:spPr bwMode="auto">
          <a:xfrm>
            <a:off x="7477125" y="3651250"/>
            <a:ext cx="766763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968" tIns="17968" rIns="17968" bIns="17968">
            <a:spAutoFit/>
          </a:bodyPr>
          <a:lstStyle/>
          <a:p>
            <a:pPr algn="ctr" defTabSz="654050">
              <a:spcBef>
                <a:spcPct val="50000"/>
              </a:spcBef>
            </a:pPr>
            <a:r>
              <a:rPr lang="ru-RU" sz="600">
                <a:latin typeface="Times New Roman" pitchFamily="18" charset="0"/>
                <a:cs typeface="Arial" charset="0"/>
              </a:rPr>
              <a:t>УКВ р/с № А37</a:t>
            </a:r>
          </a:p>
        </p:txBody>
      </p:sp>
      <p:sp>
        <p:nvSpPr>
          <p:cNvPr id="90188" name="Text Box 140"/>
          <p:cNvSpPr txBox="1">
            <a:spLocks noChangeArrowheads="1"/>
          </p:cNvSpPr>
          <p:nvPr/>
        </p:nvSpPr>
        <p:spPr bwMode="auto">
          <a:xfrm>
            <a:off x="8388350" y="6696075"/>
            <a:ext cx="8191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38" tIns="0" rIns="35938" bIns="0">
            <a:spAutoFit/>
          </a:bodyPr>
          <a:lstStyle/>
          <a:p>
            <a:pPr algn="ctr" defTabSz="912813">
              <a:spcBef>
                <a:spcPct val="50000"/>
              </a:spcBef>
            </a:pPr>
            <a:r>
              <a:rPr lang="ru-RU" sz="800">
                <a:latin typeface="Times New Roman" pitchFamily="18" charset="0"/>
                <a:cs typeface="Arial" charset="0"/>
              </a:rPr>
              <a:t> ОГ АСФ</a:t>
            </a:r>
          </a:p>
        </p:txBody>
      </p:sp>
      <p:pic>
        <p:nvPicPr>
          <p:cNvPr id="90189" name="Picture 141" descr="Носимая-радиостан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47100" y="7750175"/>
            <a:ext cx="19843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90" name="Picture 142" descr="Носимая-радиостан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58250" y="7750175"/>
            <a:ext cx="2000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91" name="Text Box 143"/>
          <p:cNvSpPr txBox="1">
            <a:spLocks noChangeArrowheads="1"/>
          </p:cNvSpPr>
          <p:nvPr/>
        </p:nvSpPr>
        <p:spPr bwMode="auto">
          <a:xfrm>
            <a:off x="8694738" y="7813675"/>
            <a:ext cx="193675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968" tIns="17968" rIns="17968" bIns="17968">
            <a:spAutoFit/>
          </a:bodyPr>
          <a:lstStyle/>
          <a:p>
            <a:pPr algn="ctr" defTabSz="654050">
              <a:spcBef>
                <a:spcPct val="50000"/>
              </a:spcBef>
            </a:pPr>
            <a:r>
              <a:rPr lang="ru-RU" sz="800" b="1">
                <a:cs typeface="Arial" charset="0"/>
              </a:rPr>
              <a:t>…</a:t>
            </a:r>
          </a:p>
        </p:txBody>
      </p:sp>
      <p:pic>
        <p:nvPicPr>
          <p:cNvPr id="90192" name="Picture 144" descr="Сотовый-телефон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8723313" y="7324725"/>
            <a:ext cx="2159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93" name="Line 145"/>
          <p:cNvSpPr>
            <a:spLocks noChangeShapeType="1"/>
          </p:cNvSpPr>
          <p:nvPr/>
        </p:nvSpPr>
        <p:spPr bwMode="auto">
          <a:xfrm>
            <a:off x="5580063" y="2395538"/>
            <a:ext cx="0" cy="5911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sm" len="sm"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0194" name="Picture 146" descr="Носимая-радиостан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95063" y="6184900"/>
            <a:ext cx="2000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95" name="Picture 147" descr="Радиостанция-подвижн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047413" y="6199188"/>
            <a:ext cx="211137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96" name="Freeform 148"/>
          <p:cNvSpPr>
            <a:spLocks/>
          </p:cNvSpPr>
          <p:nvPr/>
        </p:nvSpPr>
        <p:spPr bwMode="auto">
          <a:xfrm>
            <a:off x="11036300" y="4754563"/>
            <a:ext cx="777875" cy="1925637"/>
          </a:xfrm>
          <a:custGeom>
            <a:avLst/>
            <a:gdLst>
              <a:gd name="T0" fmla="*/ 2147483647 w 458"/>
              <a:gd name="T1" fmla="*/ 2147483647 h 544"/>
              <a:gd name="T2" fmla="*/ 2147483647 w 458"/>
              <a:gd name="T3" fmla="*/ 2147483647 h 544"/>
              <a:gd name="T4" fmla="*/ 2147483647 w 458"/>
              <a:gd name="T5" fmla="*/ 0 h 544"/>
              <a:gd name="T6" fmla="*/ 2147483647 w 458"/>
              <a:gd name="T7" fmla="*/ 2147483647 h 544"/>
              <a:gd name="T8" fmla="*/ 2147483647 w 458"/>
              <a:gd name="T9" fmla="*/ 2147483647 h 544"/>
              <a:gd name="T10" fmla="*/ 2147483647 w 458"/>
              <a:gd name="T11" fmla="*/ 2147483647 h 54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58"/>
              <a:gd name="T19" fmla="*/ 0 h 544"/>
              <a:gd name="T20" fmla="*/ 458 w 458"/>
              <a:gd name="T21" fmla="*/ 544 h 54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58" h="544">
                <a:moveTo>
                  <a:pt x="4" y="544"/>
                </a:moveTo>
                <a:cubicBezTo>
                  <a:pt x="1" y="415"/>
                  <a:pt x="2" y="236"/>
                  <a:pt x="1" y="135"/>
                </a:cubicBezTo>
                <a:cubicBezTo>
                  <a:pt x="0" y="34"/>
                  <a:pt x="155" y="0"/>
                  <a:pt x="231" y="0"/>
                </a:cubicBezTo>
                <a:cubicBezTo>
                  <a:pt x="307" y="0"/>
                  <a:pt x="457" y="27"/>
                  <a:pt x="457" y="143"/>
                </a:cubicBezTo>
                <a:cubicBezTo>
                  <a:pt x="457" y="259"/>
                  <a:pt x="457" y="403"/>
                  <a:pt x="458" y="544"/>
                </a:cubicBezTo>
                <a:cubicBezTo>
                  <a:pt x="269" y="543"/>
                  <a:pt x="205" y="543"/>
                  <a:pt x="4" y="544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0197" name="Picture 149" descr="Сотовый-телефон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11314113" y="5495925"/>
            <a:ext cx="2159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98" name="Text Box 150"/>
          <p:cNvSpPr txBox="1">
            <a:spLocks noChangeArrowheads="1"/>
          </p:cNvSpPr>
          <p:nvPr/>
        </p:nvSpPr>
        <p:spPr bwMode="auto">
          <a:xfrm>
            <a:off x="11095038" y="4865688"/>
            <a:ext cx="67151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38" tIns="0" rIns="35938" bIns="0">
            <a:spAutoFit/>
          </a:bodyPr>
          <a:lstStyle/>
          <a:p>
            <a:pPr algn="ctr" defTabSz="912813">
              <a:spcBef>
                <a:spcPct val="50000"/>
              </a:spcBef>
            </a:pPr>
            <a:r>
              <a:rPr lang="ru-RU" sz="800">
                <a:latin typeface="Times New Roman" pitchFamily="18" charset="0"/>
                <a:cs typeface="Arial" charset="0"/>
              </a:rPr>
              <a:t>ОВД</a:t>
            </a:r>
          </a:p>
        </p:txBody>
      </p:sp>
      <p:pic>
        <p:nvPicPr>
          <p:cNvPr id="90199" name="Picture 151" descr="Носимая-радиостан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96688" y="6180138"/>
            <a:ext cx="19526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200" name="Text Box 152"/>
          <p:cNvSpPr txBox="1">
            <a:spLocks noChangeArrowheads="1"/>
          </p:cNvSpPr>
          <p:nvPr/>
        </p:nvSpPr>
        <p:spPr bwMode="auto">
          <a:xfrm>
            <a:off x="11444288" y="6269038"/>
            <a:ext cx="192087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968" tIns="17968" rIns="17968" bIns="17968">
            <a:spAutoFit/>
          </a:bodyPr>
          <a:lstStyle/>
          <a:p>
            <a:pPr algn="ctr" defTabSz="654050">
              <a:spcBef>
                <a:spcPct val="50000"/>
              </a:spcBef>
            </a:pPr>
            <a:r>
              <a:rPr lang="ru-RU" sz="800" b="1">
                <a:cs typeface="Arial" charset="0"/>
              </a:rPr>
              <a:t>…</a:t>
            </a:r>
          </a:p>
        </p:txBody>
      </p:sp>
      <p:sp>
        <p:nvSpPr>
          <p:cNvPr id="90201" name="Line 153"/>
          <p:cNvSpPr>
            <a:spLocks noChangeShapeType="1"/>
          </p:cNvSpPr>
          <p:nvPr/>
        </p:nvSpPr>
        <p:spPr bwMode="auto">
          <a:xfrm>
            <a:off x="5580063" y="5768975"/>
            <a:ext cx="5838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sm" len="sm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202" name="Line 154"/>
          <p:cNvSpPr>
            <a:spLocks noChangeShapeType="1"/>
          </p:cNvSpPr>
          <p:nvPr/>
        </p:nvSpPr>
        <p:spPr bwMode="auto">
          <a:xfrm>
            <a:off x="8632825" y="7991475"/>
            <a:ext cx="7699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203" name="Line 155"/>
          <p:cNvSpPr>
            <a:spLocks noChangeShapeType="1"/>
          </p:cNvSpPr>
          <p:nvPr/>
        </p:nvSpPr>
        <p:spPr bwMode="auto">
          <a:xfrm flipH="1">
            <a:off x="9402763" y="3832225"/>
            <a:ext cx="15875" cy="4162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204" name="Rectangle 156"/>
          <p:cNvSpPr>
            <a:spLocks noChangeArrowheads="1"/>
          </p:cNvSpPr>
          <p:nvPr/>
        </p:nvSpPr>
        <p:spPr bwMode="auto">
          <a:xfrm>
            <a:off x="5729288" y="1200150"/>
            <a:ext cx="669925" cy="203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0205" name="Text Box 157"/>
          <p:cNvSpPr txBox="1">
            <a:spLocks noChangeArrowheads="1"/>
          </p:cNvSpPr>
          <p:nvPr/>
        </p:nvSpPr>
        <p:spPr bwMode="auto">
          <a:xfrm>
            <a:off x="5729288" y="1273175"/>
            <a:ext cx="669925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38" tIns="0" rIns="35938" bIns="0">
            <a:spAutoFit/>
          </a:bodyPr>
          <a:lstStyle/>
          <a:p>
            <a:pPr algn="ctr" defTabSz="912813">
              <a:spcBef>
                <a:spcPct val="50000"/>
              </a:spcBef>
            </a:pPr>
            <a:r>
              <a:rPr lang="ru-RU" sz="800">
                <a:latin typeface="Times New Roman" pitchFamily="18" charset="0"/>
                <a:cs typeface="Arial" charset="0"/>
              </a:rPr>
              <a:t>ЕДДС</a:t>
            </a:r>
          </a:p>
          <a:p>
            <a:pPr algn="ctr" defTabSz="912813">
              <a:spcBef>
                <a:spcPct val="50000"/>
              </a:spcBef>
            </a:pPr>
            <a:r>
              <a:rPr lang="ru-RU" sz="800">
                <a:latin typeface="Times New Roman" pitchFamily="18" charset="0"/>
                <a:cs typeface="Arial" charset="0"/>
              </a:rPr>
              <a:t>района</a:t>
            </a:r>
          </a:p>
        </p:txBody>
      </p:sp>
      <p:sp>
        <p:nvSpPr>
          <p:cNvPr id="90206" name="Line 158"/>
          <p:cNvSpPr>
            <a:spLocks noChangeShapeType="1"/>
          </p:cNvSpPr>
          <p:nvPr/>
        </p:nvSpPr>
        <p:spPr bwMode="auto">
          <a:xfrm flipV="1">
            <a:off x="5729288" y="1709738"/>
            <a:ext cx="669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207" name="Rectangle 159"/>
          <p:cNvSpPr>
            <a:spLocks noChangeArrowheads="1"/>
          </p:cNvSpPr>
          <p:nvPr/>
        </p:nvSpPr>
        <p:spPr bwMode="auto">
          <a:xfrm>
            <a:off x="5734050" y="3333750"/>
            <a:ext cx="657225" cy="1622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0208" name="Text Box 160"/>
          <p:cNvSpPr txBox="1">
            <a:spLocks noChangeArrowheads="1"/>
          </p:cNvSpPr>
          <p:nvPr/>
        </p:nvSpPr>
        <p:spPr bwMode="auto">
          <a:xfrm>
            <a:off x="5738813" y="3457575"/>
            <a:ext cx="6413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38" tIns="0" rIns="35938" bIns="0">
            <a:spAutoFit/>
          </a:bodyPr>
          <a:lstStyle/>
          <a:p>
            <a:pPr algn="ctr" defTabSz="912813">
              <a:spcBef>
                <a:spcPct val="50000"/>
              </a:spcBef>
            </a:pPr>
            <a:r>
              <a:rPr lang="ru-RU" sz="800">
                <a:latin typeface="Times New Roman" pitchFamily="18" charset="0"/>
                <a:cs typeface="Arial" charset="0"/>
              </a:rPr>
              <a:t>СМП</a:t>
            </a:r>
          </a:p>
        </p:txBody>
      </p:sp>
      <p:sp>
        <p:nvSpPr>
          <p:cNvPr id="90209" name="Line 161"/>
          <p:cNvSpPr>
            <a:spLocks noChangeShapeType="1"/>
          </p:cNvSpPr>
          <p:nvPr/>
        </p:nvSpPr>
        <p:spPr bwMode="auto">
          <a:xfrm flipV="1">
            <a:off x="5724525" y="3840163"/>
            <a:ext cx="6715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90210" name="Group 162"/>
          <p:cNvGrpSpPr>
            <a:grpSpLocks/>
          </p:cNvGrpSpPr>
          <p:nvPr/>
        </p:nvGrpSpPr>
        <p:grpSpPr bwMode="auto">
          <a:xfrm>
            <a:off x="5991225" y="2395538"/>
            <a:ext cx="263525" cy="428625"/>
            <a:chOff x="2336" y="925"/>
            <a:chExt cx="126" cy="192"/>
          </a:xfrm>
        </p:grpSpPr>
        <p:sp>
          <p:nvSpPr>
            <p:cNvPr id="90288" name="Line 163"/>
            <p:cNvSpPr>
              <a:spLocks noChangeShapeType="1"/>
            </p:cNvSpPr>
            <p:nvPr/>
          </p:nvSpPr>
          <p:spPr bwMode="auto">
            <a:xfrm>
              <a:off x="2336" y="925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289" name="Line 164"/>
            <p:cNvSpPr>
              <a:spLocks noChangeShapeType="1"/>
            </p:cNvSpPr>
            <p:nvPr/>
          </p:nvSpPr>
          <p:spPr bwMode="auto">
            <a:xfrm flipH="1">
              <a:off x="2336" y="981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290" name="Line 165"/>
            <p:cNvSpPr>
              <a:spLocks noChangeShapeType="1"/>
            </p:cNvSpPr>
            <p:nvPr/>
          </p:nvSpPr>
          <p:spPr bwMode="auto">
            <a:xfrm flipH="1">
              <a:off x="2336" y="1060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90291" name="Picture 166" descr="Телефон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2381" y="934"/>
              <a:ext cx="50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0292" name="Picture 167" descr="Факс"/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2381" y="1026"/>
              <a:ext cx="81" cy="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0211" name="Group 168"/>
          <p:cNvGrpSpPr>
            <a:grpSpLocks/>
          </p:cNvGrpSpPr>
          <p:nvPr/>
        </p:nvGrpSpPr>
        <p:grpSpPr bwMode="auto">
          <a:xfrm>
            <a:off x="6046788" y="4043363"/>
            <a:ext cx="266700" cy="430212"/>
            <a:chOff x="2336" y="925"/>
            <a:chExt cx="126" cy="192"/>
          </a:xfrm>
        </p:grpSpPr>
        <p:sp>
          <p:nvSpPr>
            <p:cNvPr id="90283" name="Line 169"/>
            <p:cNvSpPr>
              <a:spLocks noChangeShapeType="1"/>
            </p:cNvSpPr>
            <p:nvPr/>
          </p:nvSpPr>
          <p:spPr bwMode="auto">
            <a:xfrm>
              <a:off x="2336" y="925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284" name="Line 170"/>
            <p:cNvSpPr>
              <a:spLocks noChangeShapeType="1"/>
            </p:cNvSpPr>
            <p:nvPr/>
          </p:nvSpPr>
          <p:spPr bwMode="auto">
            <a:xfrm flipH="1">
              <a:off x="2336" y="981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285" name="Line 171"/>
            <p:cNvSpPr>
              <a:spLocks noChangeShapeType="1"/>
            </p:cNvSpPr>
            <p:nvPr/>
          </p:nvSpPr>
          <p:spPr bwMode="auto">
            <a:xfrm flipH="1">
              <a:off x="2336" y="1060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90286" name="Picture 172" descr="Телефон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2381" y="934"/>
              <a:ext cx="50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0287" name="Picture 173" descr="Факс"/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2381" y="1026"/>
              <a:ext cx="81" cy="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0212" name="Line 174"/>
          <p:cNvSpPr>
            <a:spLocks noChangeShapeType="1"/>
          </p:cNvSpPr>
          <p:nvPr/>
        </p:nvSpPr>
        <p:spPr bwMode="auto">
          <a:xfrm>
            <a:off x="5588000" y="4043363"/>
            <a:ext cx="466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sm" len="sm"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0213" name="Picture 175" descr="Радиостанция-подвижн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645900" y="8578850"/>
            <a:ext cx="2127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214" name="Freeform 176"/>
          <p:cNvSpPr>
            <a:spLocks/>
          </p:cNvSpPr>
          <p:nvPr/>
        </p:nvSpPr>
        <p:spPr bwMode="auto">
          <a:xfrm>
            <a:off x="11428413" y="7513638"/>
            <a:ext cx="641350" cy="1522412"/>
          </a:xfrm>
          <a:custGeom>
            <a:avLst/>
            <a:gdLst>
              <a:gd name="T0" fmla="*/ 2147483647 w 458"/>
              <a:gd name="T1" fmla="*/ 2147483647 h 544"/>
              <a:gd name="T2" fmla="*/ 2147483647 w 458"/>
              <a:gd name="T3" fmla="*/ 2147483647 h 544"/>
              <a:gd name="T4" fmla="*/ 2147483647 w 458"/>
              <a:gd name="T5" fmla="*/ 0 h 544"/>
              <a:gd name="T6" fmla="*/ 2147483647 w 458"/>
              <a:gd name="T7" fmla="*/ 2147483647 h 544"/>
              <a:gd name="T8" fmla="*/ 2147483647 w 458"/>
              <a:gd name="T9" fmla="*/ 2147483647 h 544"/>
              <a:gd name="T10" fmla="*/ 2147483647 w 458"/>
              <a:gd name="T11" fmla="*/ 2147483647 h 54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58"/>
              <a:gd name="T19" fmla="*/ 0 h 544"/>
              <a:gd name="T20" fmla="*/ 458 w 458"/>
              <a:gd name="T21" fmla="*/ 544 h 54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58" h="544">
                <a:moveTo>
                  <a:pt x="4" y="544"/>
                </a:moveTo>
                <a:cubicBezTo>
                  <a:pt x="1" y="415"/>
                  <a:pt x="2" y="236"/>
                  <a:pt x="1" y="135"/>
                </a:cubicBezTo>
                <a:cubicBezTo>
                  <a:pt x="0" y="34"/>
                  <a:pt x="155" y="0"/>
                  <a:pt x="231" y="0"/>
                </a:cubicBezTo>
                <a:cubicBezTo>
                  <a:pt x="307" y="0"/>
                  <a:pt x="457" y="27"/>
                  <a:pt x="457" y="143"/>
                </a:cubicBezTo>
                <a:cubicBezTo>
                  <a:pt x="457" y="259"/>
                  <a:pt x="457" y="403"/>
                  <a:pt x="458" y="544"/>
                </a:cubicBezTo>
                <a:cubicBezTo>
                  <a:pt x="269" y="543"/>
                  <a:pt x="205" y="543"/>
                  <a:pt x="4" y="544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0215" name="Picture 177" descr="Сотовый-телефон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11647488" y="8045450"/>
            <a:ext cx="21431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216" name="Text Box 178"/>
          <p:cNvSpPr txBox="1">
            <a:spLocks noChangeArrowheads="1"/>
          </p:cNvSpPr>
          <p:nvPr/>
        </p:nvSpPr>
        <p:spPr bwMode="auto">
          <a:xfrm>
            <a:off x="11444288" y="7724775"/>
            <a:ext cx="647700" cy="10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38" tIns="0" rIns="35938" bIns="0">
            <a:spAutoFit/>
          </a:bodyPr>
          <a:lstStyle/>
          <a:p>
            <a:pPr algn="ctr" defTabSz="912813">
              <a:lnSpc>
                <a:spcPct val="85000"/>
              </a:lnSpc>
            </a:pPr>
            <a:r>
              <a:rPr lang="ru-RU" sz="800">
                <a:latin typeface="Times New Roman" pitchFamily="18" charset="0"/>
                <a:cs typeface="Arial" charset="0"/>
              </a:rPr>
              <a:t>А/м СМП</a:t>
            </a:r>
          </a:p>
        </p:txBody>
      </p:sp>
      <p:pic>
        <p:nvPicPr>
          <p:cNvPr id="90217" name="Picture 179" descr="Радиостанция-подвижн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95988" y="4610100"/>
            <a:ext cx="214312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218" name="Line 180"/>
          <p:cNvSpPr>
            <a:spLocks noChangeShapeType="1"/>
          </p:cNvSpPr>
          <p:nvPr/>
        </p:nvSpPr>
        <p:spPr bwMode="auto">
          <a:xfrm>
            <a:off x="6188075" y="4846638"/>
            <a:ext cx="3063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219" name="Line 181"/>
          <p:cNvSpPr>
            <a:spLocks noChangeShapeType="1"/>
          </p:cNvSpPr>
          <p:nvPr/>
        </p:nvSpPr>
        <p:spPr bwMode="auto">
          <a:xfrm flipH="1">
            <a:off x="6484938" y="4851400"/>
            <a:ext cx="17462" cy="3959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220" name="Line 182"/>
          <p:cNvSpPr>
            <a:spLocks noChangeShapeType="1"/>
          </p:cNvSpPr>
          <p:nvPr/>
        </p:nvSpPr>
        <p:spPr bwMode="auto">
          <a:xfrm flipV="1">
            <a:off x="6489700" y="8813800"/>
            <a:ext cx="5168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221" name="Rectangle 183"/>
          <p:cNvSpPr>
            <a:spLocks noChangeArrowheads="1"/>
          </p:cNvSpPr>
          <p:nvPr/>
        </p:nvSpPr>
        <p:spPr bwMode="auto">
          <a:xfrm>
            <a:off x="5683250" y="5057775"/>
            <a:ext cx="741363" cy="1930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0222" name="Text Box 184"/>
          <p:cNvSpPr txBox="1">
            <a:spLocks noChangeArrowheads="1"/>
          </p:cNvSpPr>
          <p:nvPr/>
        </p:nvSpPr>
        <p:spPr bwMode="auto">
          <a:xfrm>
            <a:off x="5691188" y="5194300"/>
            <a:ext cx="709612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38" tIns="0" rIns="35938" bIns="0">
            <a:spAutoFit/>
          </a:bodyPr>
          <a:lstStyle/>
          <a:p>
            <a:pPr algn="ctr" defTabSz="912813">
              <a:spcBef>
                <a:spcPct val="50000"/>
              </a:spcBef>
            </a:pPr>
            <a:r>
              <a:rPr lang="ru-RU" sz="800">
                <a:latin typeface="Times New Roman" pitchFamily="18" charset="0"/>
                <a:cs typeface="Arial" charset="0"/>
              </a:rPr>
              <a:t>УВД</a:t>
            </a:r>
          </a:p>
        </p:txBody>
      </p:sp>
      <p:sp>
        <p:nvSpPr>
          <p:cNvPr id="90223" name="Line 185"/>
          <p:cNvSpPr>
            <a:spLocks noChangeShapeType="1"/>
          </p:cNvSpPr>
          <p:nvPr/>
        </p:nvSpPr>
        <p:spPr bwMode="auto">
          <a:xfrm flipV="1">
            <a:off x="5680075" y="5565775"/>
            <a:ext cx="741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90224" name="Group 186"/>
          <p:cNvGrpSpPr>
            <a:grpSpLocks/>
          </p:cNvGrpSpPr>
          <p:nvPr/>
        </p:nvGrpSpPr>
        <p:grpSpPr bwMode="auto">
          <a:xfrm>
            <a:off x="6022975" y="5768975"/>
            <a:ext cx="266700" cy="430213"/>
            <a:chOff x="2336" y="925"/>
            <a:chExt cx="126" cy="192"/>
          </a:xfrm>
        </p:grpSpPr>
        <p:sp>
          <p:nvSpPr>
            <p:cNvPr id="90278" name="Line 187"/>
            <p:cNvSpPr>
              <a:spLocks noChangeShapeType="1"/>
            </p:cNvSpPr>
            <p:nvPr/>
          </p:nvSpPr>
          <p:spPr bwMode="auto">
            <a:xfrm>
              <a:off x="2336" y="925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279" name="Line 188"/>
            <p:cNvSpPr>
              <a:spLocks noChangeShapeType="1"/>
            </p:cNvSpPr>
            <p:nvPr/>
          </p:nvSpPr>
          <p:spPr bwMode="auto">
            <a:xfrm flipH="1">
              <a:off x="2336" y="981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280" name="Line 189"/>
            <p:cNvSpPr>
              <a:spLocks noChangeShapeType="1"/>
            </p:cNvSpPr>
            <p:nvPr/>
          </p:nvSpPr>
          <p:spPr bwMode="auto">
            <a:xfrm flipH="1">
              <a:off x="2336" y="1060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90281" name="Picture 190" descr="Телефон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2381" y="934"/>
              <a:ext cx="50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0282" name="Picture 191" descr="Факс"/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2381" y="1026"/>
              <a:ext cx="81" cy="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0225" name="Picture 192" descr="Радиостанция-подвижн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22975" y="6196013"/>
            <a:ext cx="2111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226" name="Line 193"/>
          <p:cNvSpPr>
            <a:spLocks noChangeShapeType="1"/>
          </p:cNvSpPr>
          <p:nvPr/>
        </p:nvSpPr>
        <p:spPr bwMode="auto">
          <a:xfrm flipV="1">
            <a:off x="6210300" y="6435725"/>
            <a:ext cx="5208588" cy="3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0227" name="Picture 194" descr="Носимая-радиостан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58225" y="3584575"/>
            <a:ext cx="19685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228" name="Picture 195" descr="Радиостанция-подвижн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07400" y="3590925"/>
            <a:ext cx="21113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229" name="Freeform 196"/>
          <p:cNvSpPr>
            <a:spLocks/>
          </p:cNvSpPr>
          <p:nvPr/>
        </p:nvSpPr>
        <p:spPr bwMode="auto">
          <a:xfrm>
            <a:off x="8347075" y="1809750"/>
            <a:ext cx="866775" cy="2436813"/>
          </a:xfrm>
          <a:custGeom>
            <a:avLst/>
            <a:gdLst>
              <a:gd name="T0" fmla="*/ 2147483647 w 458"/>
              <a:gd name="T1" fmla="*/ 2147483647 h 544"/>
              <a:gd name="T2" fmla="*/ 2147483647 w 458"/>
              <a:gd name="T3" fmla="*/ 2147483647 h 544"/>
              <a:gd name="T4" fmla="*/ 2147483647 w 458"/>
              <a:gd name="T5" fmla="*/ 0 h 544"/>
              <a:gd name="T6" fmla="*/ 2147483647 w 458"/>
              <a:gd name="T7" fmla="*/ 2147483647 h 544"/>
              <a:gd name="T8" fmla="*/ 2147483647 w 458"/>
              <a:gd name="T9" fmla="*/ 2147483647 h 544"/>
              <a:gd name="T10" fmla="*/ 2147483647 w 458"/>
              <a:gd name="T11" fmla="*/ 2147483647 h 54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58"/>
              <a:gd name="T19" fmla="*/ 0 h 544"/>
              <a:gd name="T20" fmla="*/ 458 w 458"/>
              <a:gd name="T21" fmla="*/ 544 h 54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58" h="544">
                <a:moveTo>
                  <a:pt x="4" y="544"/>
                </a:moveTo>
                <a:cubicBezTo>
                  <a:pt x="1" y="415"/>
                  <a:pt x="2" y="236"/>
                  <a:pt x="1" y="135"/>
                </a:cubicBezTo>
                <a:cubicBezTo>
                  <a:pt x="0" y="34"/>
                  <a:pt x="155" y="0"/>
                  <a:pt x="231" y="0"/>
                </a:cubicBezTo>
                <a:cubicBezTo>
                  <a:pt x="307" y="0"/>
                  <a:pt x="457" y="27"/>
                  <a:pt x="457" y="143"/>
                </a:cubicBezTo>
                <a:cubicBezTo>
                  <a:pt x="457" y="259"/>
                  <a:pt x="457" y="403"/>
                  <a:pt x="458" y="544"/>
                </a:cubicBezTo>
                <a:cubicBezTo>
                  <a:pt x="269" y="543"/>
                  <a:pt x="205" y="543"/>
                  <a:pt x="4" y="544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0230" name="Picture 197" descr="Сотовый-телефон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8689975" y="2117725"/>
            <a:ext cx="21272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231" name="Text Box 198"/>
          <p:cNvSpPr txBox="1">
            <a:spLocks noChangeArrowheads="1"/>
          </p:cNvSpPr>
          <p:nvPr/>
        </p:nvSpPr>
        <p:spPr bwMode="auto">
          <a:xfrm>
            <a:off x="8469313" y="1889125"/>
            <a:ext cx="608012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38" tIns="0" rIns="35938" bIns="0">
            <a:spAutoFit/>
          </a:bodyPr>
          <a:lstStyle/>
          <a:p>
            <a:pPr algn="ctr" defTabSz="912813">
              <a:spcBef>
                <a:spcPct val="50000"/>
              </a:spcBef>
            </a:pPr>
            <a:r>
              <a:rPr lang="ru-RU" sz="800">
                <a:latin typeface="Times New Roman" pitchFamily="18" charset="0"/>
                <a:cs typeface="Arial" charset="0"/>
              </a:rPr>
              <a:t>ШПТ</a:t>
            </a:r>
          </a:p>
        </p:txBody>
      </p:sp>
      <p:pic>
        <p:nvPicPr>
          <p:cNvPr id="90232" name="Picture 199" descr="Носимая-радиостан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69375" y="3584575"/>
            <a:ext cx="198438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233" name="Text Box 200"/>
          <p:cNvSpPr txBox="1">
            <a:spLocks noChangeArrowheads="1"/>
          </p:cNvSpPr>
          <p:nvPr/>
        </p:nvSpPr>
        <p:spPr bwMode="auto">
          <a:xfrm>
            <a:off x="8805863" y="3667125"/>
            <a:ext cx="190500" cy="15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968" tIns="17968" rIns="17968" bIns="17968">
            <a:spAutoFit/>
          </a:bodyPr>
          <a:lstStyle/>
          <a:p>
            <a:pPr algn="ctr" defTabSz="654050">
              <a:spcBef>
                <a:spcPct val="50000"/>
              </a:spcBef>
            </a:pPr>
            <a:r>
              <a:rPr lang="ru-RU" sz="800" b="1">
                <a:cs typeface="Arial" charset="0"/>
              </a:rPr>
              <a:t>…</a:t>
            </a:r>
          </a:p>
        </p:txBody>
      </p:sp>
      <p:sp>
        <p:nvSpPr>
          <p:cNvPr id="90234" name="Line 201"/>
          <p:cNvSpPr>
            <a:spLocks noChangeShapeType="1"/>
          </p:cNvSpPr>
          <p:nvPr/>
        </p:nvSpPr>
        <p:spPr bwMode="auto">
          <a:xfrm>
            <a:off x="5588000" y="8328025"/>
            <a:ext cx="6118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235" name="Line 202"/>
          <p:cNvSpPr>
            <a:spLocks noChangeShapeType="1"/>
          </p:cNvSpPr>
          <p:nvPr/>
        </p:nvSpPr>
        <p:spPr bwMode="auto">
          <a:xfrm>
            <a:off x="4518025" y="1200150"/>
            <a:ext cx="0" cy="509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236" name="Text Box 203"/>
          <p:cNvSpPr txBox="1">
            <a:spLocks noChangeArrowheads="1"/>
          </p:cNvSpPr>
          <p:nvPr/>
        </p:nvSpPr>
        <p:spPr bwMode="auto">
          <a:xfrm>
            <a:off x="8343900" y="6243638"/>
            <a:ext cx="1062038" cy="12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968" tIns="17968" rIns="17968" bIns="17968">
            <a:spAutoFit/>
          </a:bodyPr>
          <a:lstStyle/>
          <a:p>
            <a:pPr algn="ctr" defTabSz="654050">
              <a:spcBef>
                <a:spcPct val="50000"/>
              </a:spcBef>
            </a:pPr>
            <a:r>
              <a:rPr lang="ru-RU" sz="600">
                <a:latin typeface="Times New Roman" pitchFamily="18" charset="0"/>
                <a:cs typeface="Arial" charset="0"/>
              </a:rPr>
              <a:t>УКВ р/с №</a:t>
            </a:r>
          </a:p>
        </p:txBody>
      </p:sp>
      <p:sp>
        <p:nvSpPr>
          <p:cNvPr id="90237" name="Text Box 204"/>
          <p:cNvSpPr txBox="1">
            <a:spLocks noChangeArrowheads="1"/>
          </p:cNvSpPr>
          <p:nvPr/>
        </p:nvSpPr>
        <p:spPr bwMode="auto">
          <a:xfrm>
            <a:off x="3783013" y="4598988"/>
            <a:ext cx="449262" cy="1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912813"/>
            <a:r>
              <a:rPr lang="en-US" sz="600">
                <a:latin typeface="Times New Roman" pitchFamily="18" charset="0"/>
                <a:cs typeface="Arial" charset="0"/>
              </a:rPr>
              <a:t>Icom-78</a:t>
            </a:r>
            <a:endParaRPr lang="ru-RU" sz="1700">
              <a:latin typeface="Times New Roman" pitchFamily="18" charset="0"/>
              <a:cs typeface="Arial" charset="0"/>
            </a:endParaRPr>
          </a:p>
        </p:txBody>
      </p:sp>
      <p:sp>
        <p:nvSpPr>
          <p:cNvPr id="90238" name="Text Box 205"/>
          <p:cNvSpPr txBox="1">
            <a:spLocks noChangeArrowheads="1"/>
          </p:cNvSpPr>
          <p:nvPr/>
        </p:nvSpPr>
        <p:spPr bwMode="auto">
          <a:xfrm>
            <a:off x="6724650" y="3846513"/>
            <a:ext cx="609600" cy="16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912813"/>
            <a:r>
              <a:rPr lang="en-US" sz="600">
                <a:latin typeface="Times New Roman" pitchFamily="18" charset="0"/>
                <a:cs typeface="Arial" charset="0"/>
              </a:rPr>
              <a:t>Motorola</a:t>
            </a:r>
            <a:endParaRPr lang="ru-RU" sz="600">
              <a:latin typeface="Times New Roman" pitchFamily="18" charset="0"/>
              <a:cs typeface="Arial" charset="0"/>
            </a:endParaRPr>
          </a:p>
        </p:txBody>
      </p:sp>
      <p:sp>
        <p:nvSpPr>
          <p:cNvPr id="90239" name="Text Box 206"/>
          <p:cNvSpPr txBox="1">
            <a:spLocks noChangeArrowheads="1"/>
          </p:cNvSpPr>
          <p:nvPr/>
        </p:nvSpPr>
        <p:spPr bwMode="auto">
          <a:xfrm>
            <a:off x="8435975" y="3862388"/>
            <a:ext cx="609600" cy="16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912813"/>
            <a:r>
              <a:rPr lang="en-US" sz="600">
                <a:latin typeface="Times New Roman" pitchFamily="18" charset="0"/>
                <a:cs typeface="Arial" charset="0"/>
              </a:rPr>
              <a:t>Motorola</a:t>
            </a:r>
            <a:endParaRPr lang="ru-RU" sz="600">
              <a:latin typeface="Times New Roman" pitchFamily="18" charset="0"/>
              <a:cs typeface="Arial" charset="0"/>
            </a:endParaRPr>
          </a:p>
        </p:txBody>
      </p:sp>
      <p:sp>
        <p:nvSpPr>
          <p:cNvPr id="90240" name="Text Box 207"/>
          <p:cNvSpPr txBox="1">
            <a:spLocks noChangeArrowheads="1"/>
          </p:cNvSpPr>
          <p:nvPr/>
        </p:nvSpPr>
        <p:spPr bwMode="auto">
          <a:xfrm>
            <a:off x="11258550" y="3865563"/>
            <a:ext cx="866775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912813"/>
            <a:r>
              <a:rPr lang="en-US" sz="600">
                <a:latin typeface="Times New Roman" pitchFamily="18" charset="0"/>
                <a:cs typeface="Arial" charset="0"/>
              </a:rPr>
              <a:t>Motorola</a:t>
            </a:r>
            <a:r>
              <a:rPr lang="ru-RU" sz="600">
                <a:latin typeface="Times New Roman" pitchFamily="18" charset="0"/>
                <a:cs typeface="Arial" charset="0"/>
              </a:rPr>
              <a:t>  450 МГц</a:t>
            </a:r>
          </a:p>
        </p:txBody>
      </p:sp>
      <p:sp>
        <p:nvSpPr>
          <p:cNvPr id="90241" name="Text Box 208"/>
          <p:cNvSpPr txBox="1">
            <a:spLocks noChangeArrowheads="1"/>
          </p:cNvSpPr>
          <p:nvPr/>
        </p:nvSpPr>
        <p:spPr bwMode="auto">
          <a:xfrm>
            <a:off x="11088688" y="2951163"/>
            <a:ext cx="658812" cy="16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912813"/>
            <a:r>
              <a:rPr lang="ru-RU" sz="600">
                <a:latin typeface="Times New Roman" pitchFamily="18" charset="0"/>
                <a:cs typeface="Arial" charset="0"/>
              </a:rPr>
              <a:t>Искра-А</a:t>
            </a:r>
          </a:p>
        </p:txBody>
      </p:sp>
      <p:sp>
        <p:nvSpPr>
          <p:cNvPr id="90242" name="Text Box 209"/>
          <p:cNvSpPr txBox="1">
            <a:spLocks noChangeArrowheads="1"/>
          </p:cNvSpPr>
          <p:nvPr/>
        </p:nvSpPr>
        <p:spPr bwMode="auto">
          <a:xfrm>
            <a:off x="11222038" y="4043363"/>
            <a:ext cx="606425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912813"/>
            <a:r>
              <a:rPr lang="en-US" sz="600">
                <a:latin typeface="Times New Roman" pitchFamily="18" charset="0"/>
                <a:cs typeface="Arial" charset="0"/>
              </a:rPr>
              <a:t>Icom-7</a:t>
            </a:r>
            <a:r>
              <a:rPr lang="ru-RU" sz="600">
                <a:latin typeface="Times New Roman" pitchFamily="18" charset="0"/>
                <a:cs typeface="Arial" charset="0"/>
              </a:rPr>
              <a:t>000</a:t>
            </a:r>
            <a:endParaRPr lang="ru-RU" sz="1700">
              <a:latin typeface="Times New Roman" pitchFamily="18" charset="0"/>
              <a:cs typeface="Arial" charset="0"/>
            </a:endParaRPr>
          </a:p>
        </p:txBody>
      </p:sp>
      <p:sp>
        <p:nvSpPr>
          <p:cNvPr id="90243" name="Line 210"/>
          <p:cNvSpPr>
            <a:spLocks noChangeShapeType="1"/>
          </p:cNvSpPr>
          <p:nvPr/>
        </p:nvSpPr>
        <p:spPr bwMode="auto">
          <a:xfrm>
            <a:off x="3854450" y="4165600"/>
            <a:ext cx="95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244" name="Line 211"/>
          <p:cNvSpPr>
            <a:spLocks noChangeShapeType="1"/>
          </p:cNvSpPr>
          <p:nvPr/>
        </p:nvSpPr>
        <p:spPr bwMode="auto">
          <a:xfrm>
            <a:off x="3951288" y="3954463"/>
            <a:ext cx="0" cy="203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0245" name="Picture 212" descr="Громкоговорящая-связь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760788" y="4033838"/>
            <a:ext cx="93662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246" name="Freeform 213"/>
          <p:cNvSpPr>
            <a:spLocks/>
          </p:cNvSpPr>
          <p:nvPr/>
        </p:nvSpPr>
        <p:spPr bwMode="auto">
          <a:xfrm>
            <a:off x="9596438" y="1911350"/>
            <a:ext cx="1055687" cy="3654425"/>
          </a:xfrm>
          <a:custGeom>
            <a:avLst/>
            <a:gdLst>
              <a:gd name="T0" fmla="*/ 2147483647 w 458"/>
              <a:gd name="T1" fmla="*/ 2147483647 h 544"/>
              <a:gd name="T2" fmla="*/ 2147483647 w 458"/>
              <a:gd name="T3" fmla="*/ 2147483647 h 544"/>
              <a:gd name="T4" fmla="*/ 2147483647 w 458"/>
              <a:gd name="T5" fmla="*/ 0 h 544"/>
              <a:gd name="T6" fmla="*/ 2147483647 w 458"/>
              <a:gd name="T7" fmla="*/ 2147483647 h 544"/>
              <a:gd name="T8" fmla="*/ 2147483647 w 458"/>
              <a:gd name="T9" fmla="*/ 2147483647 h 544"/>
              <a:gd name="T10" fmla="*/ 2147483647 w 458"/>
              <a:gd name="T11" fmla="*/ 2147483647 h 54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58"/>
              <a:gd name="T19" fmla="*/ 0 h 544"/>
              <a:gd name="T20" fmla="*/ 458 w 458"/>
              <a:gd name="T21" fmla="*/ 544 h 54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58" h="544">
                <a:moveTo>
                  <a:pt x="4" y="544"/>
                </a:moveTo>
                <a:cubicBezTo>
                  <a:pt x="1" y="415"/>
                  <a:pt x="2" y="236"/>
                  <a:pt x="1" y="135"/>
                </a:cubicBezTo>
                <a:cubicBezTo>
                  <a:pt x="0" y="34"/>
                  <a:pt x="155" y="0"/>
                  <a:pt x="231" y="0"/>
                </a:cubicBezTo>
                <a:cubicBezTo>
                  <a:pt x="307" y="0"/>
                  <a:pt x="457" y="27"/>
                  <a:pt x="457" y="143"/>
                </a:cubicBezTo>
                <a:cubicBezTo>
                  <a:pt x="457" y="259"/>
                  <a:pt x="457" y="403"/>
                  <a:pt x="458" y="544"/>
                </a:cubicBezTo>
                <a:cubicBezTo>
                  <a:pt x="269" y="543"/>
                  <a:pt x="205" y="543"/>
                  <a:pt x="4" y="544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247" name="Text Box 214"/>
          <p:cNvSpPr txBox="1">
            <a:spLocks noChangeArrowheads="1"/>
          </p:cNvSpPr>
          <p:nvPr/>
        </p:nvSpPr>
        <p:spPr bwMode="auto">
          <a:xfrm>
            <a:off x="9845675" y="3876675"/>
            <a:ext cx="6096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912813"/>
            <a:r>
              <a:rPr lang="en-US" sz="600">
                <a:latin typeface="Times New Roman" pitchFamily="18" charset="0"/>
                <a:cs typeface="Arial" charset="0"/>
              </a:rPr>
              <a:t>Motorola</a:t>
            </a:r>
            <a:endParaRPr lang="ru-RU" sz="600">
              <a:latin typeface="Times New Roman" pitchFamily="18" charset="0"/>
              <a:cs typeface="Arial" charset="0"/>
            </a:endParaRPr>
          </a:p>
        </p:txBody>
      </p:sp>
      <p:pic>
        <p:nvPicPr>
          <p:cNvPr id="90248" name="Picture 215" descr="Радиостанция-подвижн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66338" y="4322763"/>
            <a:ext cx="2111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249" name="Text Box 216"/>
          <p:cNvSpPr txBox="1">
            <a:spLocks noChangeArrowheads="1"/>
          </p:cNvSpPr>
          <p:nvPr/>
        </p:nvSpPr>
        <p:spPr bwMode="auto">
          <a:xfrm>
            <a:off x="9855200" y="4594225"/>
            <a:ext cx="573088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912813"/>
            <a:r>
              <a:rPr lang="ru-RU" sz="600">
                <a:latin typeface="Times New Roman" pitchFamily="18" charset="0"/>
                <a:cs typeface="Arial" charset="0"/>
              </a:rPr>
              <a:t>Р-130м</a:t>
            </a:r>
            <a:endParaRPr lang="ru-RU" sz="1700">
              <a:latin typeface="Times New Roman" pitchFamily="18" charset="0"/>
              <a:cs typeface="Arial" charset="0"/>
            </a:endParaRPr>
          </a:p>
        </p:txBody>
      </p:sp>
      <p:pic>
        <p:nvPicPr>
          <p:cNvPr id="90250" name="Picture 217" descr="Радиостанция-подвижн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50463" y="3590925"/>
            <a:ext cx="211137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0251" name="Group 218"/>
          <p:cNvGrpSpPr>
            <a:grpSpLocks/>
          </p:cNvGrpSpPr>
          <p:nvPr/>
        </p:nvGrpSpPr>
        <p:grpSpPr bwMode="auto">
          <a:xfrm>
            <a:off x="10058400" y="2924175"/>
            <a:ext cx="285750" cy="496888"/>
            <a:chOff x="5286" y="1160"/>
            <a:chExt cx="134" cy="221"/>
          </a:xfrm>
        </p:grpSpPr>
        <p:sp>
          <p:nvSpPr>
            <p:cNvPr id="90271" name="Line 219"/>
            <p:cNvSpPr>
              <a:spLocks noChangeShapeType="1"/>
            </p:cNvSpPr>
            <p:nvPr/>
          </p:nvSpPr>
          <p:spPr bwMode="auto">
            <a:xfrm flipH="1">
              <a:off x="5286" y="1288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272" name="Line 220"/>
            <p:cNvSpPr>
              <a:spLocks noChangeShapeType="1"/>
            </p:cNvSpPr>
            <p:nvPr/>
          </p:nvSpPr>
          <p:spPr bwMode="auto">
            <a:xfrm>
              <a:off x="5286" y="1160"/>
              <a:ext cx="0" cy="1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273" name="Line 221"/>
            <p:cNvSpPr>
              <a:spLocks noChangeShapeType="1"/>
            </p:cNvSpPr>
            <p:nvPr/>
          </p:nvSpPr>
          <p:spPr bwMode="auto">
            <a:xfrm flipH="1">
              <a:off x="5286" y="1352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90274" name="Picture 222" descr="Видеотелефонная-связь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5329" y="1321"/>
              <a:ext cx="91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0275" name="Picture 223" descr="Передача-данных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5329" y="1256"/>
              <a:ext cx="90" cy="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0276" name="Line 224"/>
            <p:cNvSpPr>
              <a:spLocks noChangeShapeType="1"/>
            </p:cNvSpPr>
            <p:nvPr/>
          </p:nvSpPr>
          <p:spPr bwMode="auto">
            <a:xfrm flipH="1">
              <a:off x="5286" y="1213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90277" name="Picture 225" descr="Телефон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5331" y="1166"/>
              <a:ext cx="50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0252" name="Picture 226" descr="Сотовый-телефон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10029825" y="2117725"/>
            <a:ext cx="214313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253" name="Text Box 227"/>
          <p:cNvSpPr txBox="1">
            <a:spLocks noChangeArrowheads="1"/>
          </p:cNvSpPr>
          <p:nvPr/>
        </p:nvSpPr>
        <p:spPr bwMode="auto">
          <a:xfrm>
            <a:off x="9866313" y="5300663"/>
            <a:ext cx="57467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912813"/>
            <a:r>
              <a:rPr lang="ru-RU" sz="800">
                <a:latin typeface="Times New Roman" pitchFamily="18" charset="0"/>
                <a:cs typeface="Arial" charset="0"/>
              </a:rPr>
              <a:t>Р-142Н</a:t>
            </a:r>
          </a:p>
        </p:txBody>
      </p:sp>
      <p:sp>
        <p:nvSpPr>
          <p:cNvPr id="90254" name="Rectangle 228"/>
          <p:cNvSpPr>
            <a:spLocks noChangeArrowheads="1"/>
          </p:cNvSpPr>
          <p:nvPr/>
        </p:nvSpPr>
        <p:spPr bwMode="auto">
          <a:xfrm>
            <a:off x="9502775" y="1504950"/>
            <a:ext cx="1244600" cy="4164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0255" name="Line 229"/>
          <p:cNvSpPr>
            <a:spLocks noChangeShapeType="1"/>
          </p:cNvSpPr>
          <p:nvPr/>
        </p:nvSpPr>
        <p:spPr bwMode="auto">
          <a:xfrm>
            <a:off x="9502775" y="1782763"/>
            <a:ext cx="124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256" name="Text Box 230"/>
          <p:cNvSpPr txBox="1">
            <a:spLocks noChangeArrowheads="1"/>
          </p:cNvSpPr>
          <p:nvPr/>
        </p:nvSpPr>
        <p:spPr bwMode="auto">
          <a:xfrm>
            <a:off x="9828213" y="1550988"/>
            <a:ext cx="60801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38" tIns="0" rIns="35938" bIns="0">
            <a:spAutoFit/>
          </a:bodyPr>
          <a:lstStyle/>
          <a:p>
            <a:pPr algn="ctr" defTabSz="912813">
              <a:spcBef>
                <a:spcPct val="50000"/>
              </a:spcBef>
            </a:pPr>
            <a:r>
              <a:rPr lang="ru-RU" sz="800">
                <a:latin typeface="Times New Roman" pitchFamily="18" charset="0"/>
                <a:cs typeface="Arial" charset="0"/>
              </a:rPr>
              <a:t>ППУ</a:t>
            </a:r>
          </a:p>
        </p:txBody>
      </p:sp>
      <p:sp>
        <p:nvSpPr>
          <p:cNvPr id="90257" name="Line 231"/>
          <p:cNvSpPr>
            <a:spLocks noChangeShapeType="1"/>
          </p:cNvSpPr>
          <p:nvPr/>
        </p:nvSpPr>
        <p:spPr bwMode="auto">
          <a:xfrm flipV="1">
            <a:off x="9418638" y="3835400"/>
            <a:ext cx="23955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0258" name="Picture 232" descr="Спутниковый-телефон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9999663" y="4776788"/>
            <a:ext cx="295275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259" name="Text Box 233"/>
          <p:cNvSpPr txBox="1">
            <a:spLocks noChangeArrowheads="1"/>
          </p:cNvSpPr>
          <p:nvPr/>
        </p:nvSpPr>
        <p:spPr bwMode="auto">
          <a:xfrm>
            <a:off x="9888538" y="5143500"/>
            <a:ext cx="603250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912813"/>
            <a:r>
              <a:rPr lang="en-US" sz="600">
                <a:latin typeface="Times New Roman" pitchFamily="18" charset="0"/>
                <a:cs typeface="Arial" charset="0"/>
              </a:rPr>
              <a:t>Globalstal</a:t>
            </a:r>
            <a:endParaRPr lang="ru-RU" sz="600">
              <a:latin typeface="Times New Roman" pitchFamily="18" charset="0"/>
              <a:cs typeface="Arial" charset="0"/>
            </a:endParaRPr>
          </a:p>
        </p:txBody>
      </p:sp>
      <p:sp>
        <p:nvSpPr>
          <p:cNvPr id="90260" name="Line 234"/>
          <p:cNvSpPr>
            <a:spLocks noChangeShapeType="1"/>
          </p:cNvSpPr>
          <p:nvPr/>
        </p:nvSpPr>
        <p:spPr bwMode="auto">
          <a:xfrm>
            <a:off x="9310688" y="5102225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261" name="Line 235"/>
          <p:cNvSpPr>
            <a:spLocks noChangeShapeType="1"/>
          </p:cNvSpPr>
          <p:nvPr/>
        </p:nvSpPr>
        <p:spPr bwMode="auto">
          <a:xfrm flipH="1">
            <a:off x="9310688" y="2400300"/>
            <a:ext cx="11112" cy="26908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sm" len="sm"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0262" name="Picture 236" descr="Сотовый-телефон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4902200" y="2112963"/>
            <a:ext cx="214313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263" name="Line 237"/>
          <p:cNvSpPr>
            <a:spLocks noChangeShapeType="1"/>
          </p:cNvSpPr>
          <p:nvPr/>
        </p:nvSpPr>
        <p:spPr bwMode="auto">
          <a:xfrm>
            <a:off x="11266488" y="3840163"/>
            <a:ext cx="0" cy="7112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 type="oval" w="sm" len="sm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264" name="Line 238"/>
          <p:cNvSpPr>
            <a:spLocks noChangeShapeType="1"/>
          </p:cNvSpPr>
          <p:nvPr/>
        </p:nvSpPr>
        <p:spPr bwMode="auto">
          <a:xfrm>
            <a:off x="10217150" y="4551363"/>
            <a:ext cx="1041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265" name="Text Box 239"/>
          <p:cNvSpPr txBox="1">
            <a:spLocks noChangeArrowheads="1"/>
          </p:cNvSpPr>
          <p:nvPr/>
        </p:nvSpPr>
        <p:spPr bwMode="auto">
          <a:xfrm>
            <a:off x="5973763" y="6657975"/>
            <a:ext cx="328612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968" tIns="17968" rIns="17968" bIns="17968">
            <a:spAutoFit/>
          </a:bodyPr>
          <a:lstStyle/>
          <a:p>
            <a:pPr algn="ctr" defTabSz="654050">
              <a:spcBef>
                <a:spcPct val="50000"/>
              </a:spcBef>
            </a:pPr>
            <a:r>
              <a:rPr lang="ru-RU" sz="600">
                <a:latin typeface="Times New Roman" pitchFamily="18" charset="0"/>
                <a:cs typeface="Arial" charset="0"/>
              </a:rPr>
              <a:t>АТА</a:t>
            </a:r>
          </a:p>
        </p:txBody>
      </p:sp>
      <p:pic>
        <p:nvPicPr>
          <p:cNvPr id="90266" name="Picture 240" descr="Телеграф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35675" y="6543675"/>
            <a:ext cx="192088" cy="10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267" name="Line 241"/>
          <p:cNvSpPr>
            <a:spLocks noChangeShapeType="1"/>
          </p:cNvSpPr>
          <p:nvPr/>
        </p:nvSpPr>
        <p:spPr bwMode="auto">
          <a:xfrm flipH="1" flipV="1">
            <a:off x="2978150" y="6602413"/>
            <a:ext cx="30670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268" name="Line 242"/>
          <p:cNvSpPr>
            <a:spLocks noChangeShapeType="1"/>
          </p:cNvSpPr>
          <p:nvPr/>
        </p:nvSpPr>
        <p:spPr bwMode="auto">
          <a:xfrm>
            <a:off x="2978150" y="3509963"/>
            <a:ext cx="0" cy="309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sm" len="sm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269" name="Line 243"/>
          <p:cNvSpPr>
            <a:spLocks noChangeShapeType="1"/>
          </p:cNvSpPr>
          <p:nvPr/>
        </p:nvSpPr>
        <p:spPr bwMode="auto">
          <a:xfrm>
            <a:off x="2609850" y="2405063"/>
            <a:ext cx="0" cy="5175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sm" len="sm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270" name="Line 244"/>
          <p:cNvSpPr>
            <a:spLocks noChangeShapeType="1"/>
          </p:cNvSpPr>
          <p:nvPr/>
        </p:nvSpPr>
        <p:spPr bwMode="auto">
          <a:xfrm flipH="1">
            <a:off x="2609850" y="7599363"/>
            <a:ext cx="622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Text Box 7"/>
          <p:cNvSpPr txBox="1">
            <a:spLocks noChangeArrowheads="1"/>
          </p:cNvSpPr>
          <p:nvPr/>
        </p:nvSpPr>
        <p:spPr bwMode="auto">
          <a:xfrm>
            <a:off x="0" y="0"/>
            <a:ext cx="12801600" cy="434975"/>
          </a:xfrm>
          <a:prstGeom prst="rect">
            <a:avLst/>
          </a:prstGeom>
          <a:gradFill rotWithShape="1">
            <a:gsLst>
              <a:gs pos="0">
                <a:srgbClr val="BCBCBC"/>
              </a:gs>
              <a:gs pos="35001">
                <a:srgbClr val="D0D0D0"/>
              </a:gs>
              <a:gs pos="100000">
                <a:srgbClr val="EDEDED"/>
              </a:gs>
            </a:gsLst>
            <a:lin ang="16200000" scaled="1"/>
          </a:gradFill>
          <a:ln w="9525" algn="ctr">
            <a:noFill/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335" tIns="45668" rIns="91335" bIns="45668" anchor="ctr"/>
          <a:lstStyle/>
          <a:p>
            <a:pPr algn="ctr" defTabSz="1276350">
              <a:lnSpc>
                <a:spcPct val="80000"/>
              </a:lnSpc>
              <a:defRPr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СХЕМА ВЫЗОВА ИСКИТИМСКОГО РАЙОНА НСО</a:t>
            </a:r>
          </a:p>
        </p:txBody>
      </p:sp>
      <p:sp>
        <p:nvSpPr>
          <p:cNvPr id="91139" name="Text Box 11"/>
          <p:cNvSpPr txBox="1">
            <a:spLocks noChangeArrowheads="1"/>
          </p:cNvSpPr>
          <p:nvPr/>
        </p:nvSpPr>
        <p:spPr bwMode="auto">
          <a:xfrm>
            <a:off x="1289050" y="768350"/>
            <a:ext cx="10055225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984" tIns="0" rIns="17984" bIns="0"/>
          <a:lstStyle/>
          <a:p>
            <a:pPr algn="ctr" defTabSz="912813"/>
            <a:r>
              <a:rPr lang="ru-RU" sz="1300" b="1">
                <a:cs typeface="Arial" charset="0"/>
              </a:rPr>
              <a:t>Схема вызова</a:t>
            </a:r>
          </a:p>
          <a:p>
            <a:pPr algn="ctr" defTabSz="912813"/>
            <a:r>
              <a:rPr lang="ru-RU" sz="1300" b="1">
                <a:cs typeface="Arial" charset="0"/>
              </a:rPr>
              <a:t>Искитимского района Новосибирской области</a:t>
            </a:r>
            <a:endParaRPr lang="ru-RU" b="1">
              <a:cs typeface="Arial" charset="0"/>
            </a:endParaRPr>
          </a:p>
        </p:txBody>
      </p:sp>
      <p:sp>
        <p:nvSpPr>
          <p:cNvPr id="91140" name="Rectangle 23"/>
          <p:cNvSpPr>
            <a:spLocks noChangeArrowheads="1"/>
          </p:cNvSpPr>
          <p:nvPr/>
        </p:nvSpPr>
        <p:spPr bwMode="auto">
          <a:xfrm>
            <a:off x="8777288" y="1560513"/>
            <a:ext cx="3086100" cy="5746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1368" tIns="45685" rIns="91368" bIns="45685"/>
          <a:lstStyle/>
          <a:p>
            <a:pPr algn="ctr" defTabSz="1279525"/>
            <a:r>
              <a:rPr lang="ru-RU" sz="1000"/>
              <a:t>Администрация</a:t>
            </a:r>
          </a:p>
          <a:p>
            <a:pPr algn="ctr" defTabSz="1279525"/>
            <a:r>
              <a:rPr lang="ru-RU" sz="1000"/>
              <a:t>Искитимского района</a:t>
            </a:r>
          </a:p>
          <a:p>
            <a:pPr algn="ctr" defTabSz="1279525"/>
            <a:r>
              <a:rPr lang="ru-RU" sz="1000"/>
              <a:t>Новосибирской области</a:t>
            </a:r>
          </a:p>
          <a:p>
            <a:pPr algn="ctr" defTabSz="1279525"/>
            <a:endParaRPr lang="ru-RU" sz="1000"/>
          </a:p>
          <a:p>
            <a:pPr defTabSz="1279525"/>
            <a:endParaRPr lang="ru-RU"/>
          </a:p>
        </p:txBody>
      </p:sp>
      <p:sp>
        <p:nvSpPr>
          <p:cNvPr id="91141" name="Rectangle 24"/>
          <p:cNvSpPr>
            <a:spLocks noChangeArrowheads="1"/>
          </p:cNvSpPr>
          <p:nvPr/>
        </p:nvSpPr>
        <p:spPr bwMode="auto">
          <a:xfrm>
            <a:off x="8847138" y="6240463"/>
            <a:ext cx="3025775" cy="15144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1368" tIns="45685" rIns="91368" bIns="45685"/>
          <a:lstStyle/>
          <a:p>
            <a:pPr algn="ctr" defTabSz="1279525"/>
            <a:r>
              <a:rPr lang="ru-RU" sz="1000"/>
              <a:t>Привлекаемые</a:t>
            </a:r>
          </a:p>
          <a:p>
            <a:pPr algn="ctr" defTabSz="1279525"/>
            <a:r>
              <a:rPr lang="ru-RU" sz="1000"/>
              <a:t>Министерства и ведомства</a:t>
            </a:r>
          </a:p>
          <a:p>
            <a:pPr algn="ctr" defTabSz="1279525"/>
            <a:r>
              <a:rPr lang="ru-RU" sz="1000"/>
              <a:t>ОД УВД: 8-383-232-70-89 </a:t>
            </a:r>
          </a:p>
          <a:p>
            <a:pPr algn="ctr" defTabSz="1279525"/>
            <a:r>
              <a:rPr lang="ru-RU" sz="1000"/>
              <a:t>ОД УФСБ: 8-383-269-72-69 </a:t>
            </a:r>
          </a:p>
          <a:p>
            <a:pPr algn="ctr" defTabSz="1279525"/>
            <a:r>
              <a:rPr lang="ru-RU" sz="1000"/>
              <a:t>ОД РЖД: 8-383-229-49-01</a:t>
            </a:r>
          </a:p>
          <a:p>
            <a:pPr algn="ctr" defTabSz="1279525"/>
            <a:r>
              <a:rPr lang="ru-RU" sz="1000"/>
              <a:t>ОД военного комиссариата:8 -383-223-97-14 </a:t>
            </a:r>
          </a:p>
          <a:p>
            <a:pPr algn="ctr" defTabSz="1279525"/>
            <a:r>
              <a:rPr lang="ru-RU" sz="1000"/>
              <a:t>ОД аэропорта: 8-383-216-91-13</a:t>
            </a:r>
            <a:endParaRPr lang="ru-RU"/>
          </a:p>
        </p:txBody>
      </p:sp>
      <p:sp>
        <p:nvSpPr>
          <p:cNvPr id="91142" name="Rectangle 25"/>
          <p:cNvSpPr>
            <a:spLocks noChangeArrowheads="1"/>
          </p:cNvSpPr>
          <p:nvPr/>
        </p:nvSpPr>
        <p:spPr bwMode="auto">
          <a:xfrm>
            <a:off x="8777288" y="2135188"/>
            <a:ext cx="3095625" cy="38195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1368" tIns="45685" rIns="91368" bIns="45685"/>
          <a:lstStyle/>
          <a:p>
            <a:pPr defTabSz="1279525"/>
            <a:r>
              <a:rPr lang="ru-RU" sz="1000"/>
              <a:t>Руководитель:</a:t>
            </a:r>
          </a:p>
          <a:p>
            <a:pPr defTabSz="1279525"/>
            <a:r>
              <a:rPr lang="ru-RU" sz="1000"/>
              <a:t>Глава района</a:t>
            </a:r>
          </a:p>
          <a:p>
            <a:pPr defTabSz="1279525"/>
            <a:r>
              <a:rPr lang="ru-RU" sz="1000"/>
              <a:t>Лагода Олег Владимирович</a:t>
            </a:r>
          </a:p>
          <a:p>
            <a:pPr defTabSz="1279525"/>
            <a:r>
              <a:rPr lang="ru-RU" sz="1000"/>
              <a:t>Тел.: 8-383-43-24-470</a:t>
            </a:r>
          </a:p>
          <a:p>
            <a:pPr defTabSz="1279525"/>
            <a:r>
              <a:rPr lang="ru-RU" sz="1000"/>
              <a:t>Пред.КЧС</a:t>
            </a:r>
          </a:p>
          <a:p>
            <a:pPr defTabSz="1279525"/>
            <a:r>
              <a:rPr lang="ru-RU" sz="1000"/>
              <a:t>Безденежный Борис Валерьевич</a:t>
            </a:r>
          </a:p>
          <a:p>
            <a:pPr defTabSz="1279525"/>
            <a:r>
              <a:rPr lang="ru-RU" sz="1000"/>
              <a:t>Тел.: 8-383-43-24-044</a:t>
            </a:r>
          </a:p>
          <a:p>
            <a:pPr defTabSz="1279525"/>
            <a:r>
              <a:rPr lang="ru-RU" sz="1000"/>
              <a:t>Нач. отдела ГО р-на</a:t>
            </a:r>
          </a:p>
          <a:p>
            <a:pPr defTabSz="1279525"/>
            <a:r>
              <a:rPr lang="ru-RU" sz="1000"/>
              <a:t>Абританова Инна Николаевна</a:t>
            </a:r>
          </a:p>
          <a:p>
            <a:pPr defTabSz="1279525"/>
            <a:r>
              <a:rPr lang="ru-RU" sz="1000"/>
              <a:t>Тел.: 8-383-43-25-445</a:t>
            </a:r>
          </a:p>
          <a:p>
            <a:pPr defTabSz="1279525"/>
            <a:r>
              <a:rPr lang="ru-RU" sz="1000"/>
              <a:t>ОГ тел.: 8-383-43-20-221</a:t>
            </a:r>
          </a:p>
          <a:p>
            <a:pPr defTabSz="1279525"/>
            <a:endParaRPr lang="ru-RU" sz="1000"/>
          </a:p>
          <a:p>
            <a:pPr defTabSz="1279525"/>
            <a:r>
              <a:rPr lang="ru-RU" sz="1000"/>
              <a:t>ЕДДС:</a:t>
            </a:r>
            <a:r>
              <a:rPr lang="en-US" sz="1000"/>
              <a:t> 8-383-</a:t>
            </a:r>
            <a:r>
              <a:rPr lang="ru-RU" sz="1000"/>
              <a:t>43</a:t>
            </a:r>
            <a:r>
              <a:rPr lang="en-US" sz="1000"/>
              <a:t>-</a:t>
            </a:r>
            <a:r>
              <a:rPr lang="ru-RU" sz="1000"/>
              <a:t>20-121</a:t>
            </a:r>
          </a:p>
          <a:p>
            <a:pPr defTabSz="1279525"/>
            <a:r>
              <a:rPr lang="ru-RU" sz="1000"/>
              <a:t>ОВД р-на:</a:t>
            </a:r>
            <a:r>
              <a:rPr lang="en-US" sz="1000"/>
              <a:t> 8-383-</a:t>
            </a:r>
            <a:r>
              <a:rPr lang="ru-RU" sz="1000"/>
              <a:t>43</a:t>
            </a:r>
            <a:r>
              <a:rPr lang="en-US" sz="1000"/>
              <a:t>-</a:t>
            </a:r>
            <a:r>
              <a:rPr lang="ru-RU" sz="1000"/>
              <a:t>29</a:t>
            </a:r>
            <a:r>
              <a:rPr lang="en-US" sz="1000"/>
              <a:t>-</a:t>
            </a:r>
            <a:r>
              <a:rPr lang="ru-RU" sz="1000"/>
              <a:t>861</a:t>
            </a:r>
          </a:p>
          <a:p>
            <a:pPr defTabSz="1279525"/>
            <a:r>
              <a:rPr lang="ru-RU" sz="1000"/>
              <a:t>Скорая помощь р-на:</a:t>
            </a:r>
            <a:r>
              <a:rPr lang="en-US" sz="1000"/>
              <a:t> 8-913-</a:t>
            </a:r>
            <a:r>
              <a:rPr lang="ru-RU" sz="1000"/>
              <a:t>43</a:t>
            </a:r>
            <a:r>
              <a:rPr lang="en-US" sz="1000"/>
              <a:t>-</a:t>
            </a:r>
            <a:r>
              <a:rPr lang="ru-RU" sz="1000"/>
              <a:t>23</a:t>
            </a:r>
            <a:r>
              <a:rPr lang="en-US" sz="1000"/>
              <a:t>-</a:t>
            </a:r>
            <a:r>
              <a:rPr lang="ru-RU" sz="1000"/>
              <a:t>215</a:t>
            </a:r>
          </a:p>
          <a:p>
            <a:pPr defTabSz="1279525"/>
            <a:r>
              <a:rPr lang="ru-RU" sz="1000"/>
              <a:t>Диспетчер энергосетей р-на:</a:t>
            </a:r>
            <a:r>
              <a:rPr lang="en-US" sz="1000"/>
              <a:t> 8-383-</a:t>
            </a:r>
            <a:r>
              <a:rPr lang="ru-RU" sz="1000"/>
              <a:t>43</a:t>
            </a:r>
            <a:r>
              <a:rPr lang="en-US" sz="1000"/>
              <a:t>-</a:t>
            </a:r>
            <a:r>
              <a:rPr lang="ru-RU" sz="1000"/>
              <a:t>20-372</a:t>
            </a:r>
          </a:p>
          <a:p>
            <a:pPr defTabSz="1279525"/>
            <a:r>
              <a:rPr lang="ru-RU" sz="1000"/>
              <a:t>Диспетчер водоканала р-на:</a:t>
            </a:r>
            <a:r>
              <a:rPr lang="en-US" sz="1000"/>
              <a:t> 8-383-</a:t>
            </a:r>
            <a:r>
              <a:rPr lang="ru-RU" sz="1000"/>
              <a:t>43</a:t>
            </a:r>
            <a:r>
              <a:rPr lang="en-US" sz="1000"/>
              <a:t>-</a:t>
            </a:r>
            <a:r>
              <a:rPr lang="ru-RU" sz="1000"/>
              <a:t>25-606</a:t>
            </a:r>
          </a:p>
          <a:p>
            <a:pPr defTabSz="1279525"/>
            <a:r>
              <a:rPr lang="ru-RU" sz="1000"/>
              <a:t>Сан.эпидем.станция р-на:</a:t>
            </a:r>
            <a:r>
              <a:rPr lang="en-US" sz="1000"/>
              <a:t> 8-383-</a:t>
            </a:r>
            <a:r>
              <a:rPr lang="ru-RU" sz="1000"/>
              <a:t>43</a:t>
            </a:r>
            <a:r>
              <a:rPr lang="en-US" sz="1000"/>
              <a:t>-</a:t>
            </a:r>
            <a:r>
              <a:rPr lang="ru-RU" sz="1000"/>
              <a:t>25</a:t>
            </a:r>
            <a:r>
              <a:rPr lang="en-US" sz="1000"/>
              <a:t>-</a:t>
            </a:r>
            <a:r>
              <a:rPr lang="ru-RU" sz="1000"/>
              <a:t>633</a:t>
            </a:r>
          </a:p>
          <a:p>
            <a:pPr defTabSz="1279525"/>
            <a:endParaRPr lang="ru-RU" sz="1000"/>
          </a:p>
          <a:p>
            <a:pPr defTabSz="1279525"/>
            <a:r>
              <a:rPr lang="ru-RU" sz="1000"/>
              <a:t>ОГ ГУ</a:t>
            </a:r>
          </a:p>
          <a:p>
            <a:pPr defTabSz="1279525"/>
            <a:r>
              <a:rPr lang="ru-RU" sz="1000"/>
              <a:t>Старший: </a:t>
            </a:r>
            <a:r>
              <a:rPr lang="en-US" sz="1000"/>
              <a:t>8-913-200-80-32</a:t>
            </a:r>
            <a:endParaRPr lang="ru-RU" sz="1000"/>
          </a:p>
          <a:p>
            <a:pPr defTabSz="1279525"/>
            <a:r>
              <a:rPr lang="ru-RU" sz="1000"/>
              <a:t>Видео оператор:</a:t>
            </a:r>
            <a:r>
              <a:rPr lang="en-US" sz="1000"/>
              <a:t> 8-913-200-80-32</a:t>
            </a:r>
            <a:endParaRPr lang="ru-RU"/>
          </a:p>
        </p:txBody>
      </p:sp>
      <p:sp>
        <p:nvSpPr>
          <p:cNvPr id="91143" name="Rectangle 26"/>
          <p:cNvSpPr>
            <a:spLocks noChangeArrowheads="1"/>
          </p:cNvSpPr>
          <p:nvPr/>
        </p:nvSpPr>
        <p:spPr bwMode="auto">
          <a:xfrm>
            <a:off x="5608638" y="1560513"/>
            <a:ext cx="2651125" cy="5715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defTabSz="1279525"/>
            <a:r>
              <a:rPr lang="ru-RU" sz="1100" b="1"/>
              <a:t>ГУ МЧС по Новосибирской</a:t>
            </a:r>
          </a:p>
          <a:p>
            <a:pPr algn="ctr" defTabSz="1279525"/>
            <a:r>
              <a:rPr lang="ru-RU" sz="1100" b="1"/>
              <a:t>области</a:t>
            </a:r>
          </a:p>
          <a:p>
            <a:pPr algn="ctr" defTabSz="1279525"/>
            <a:r>
              <a:rPr lang="ru-RU" sz="1100" b="1"/>
              <a:t>«Пилос» код 8 - (383)</a:t>
            </a:r>
            <a:endParaRPr lang="ru-RU"/>
          </a:p>
        </p:txBody>
      </p:sp>
      <p:sp>
        <p:nvSpPr>
          <p:cNvPr id="91144" name="Rectangle 27"/>
          <p:cNvSpPr>
            <a:spLocks noChangeArrowheads="1"/>
          </p:cNvSpPr>
          <p:nvPr/>
        </p:nvSpPr>
        <p:spPr bwMode="auto">
          <a:xfrm>
            <a:off x="3087688" y="1539875"/>
            <a:ext cx="2359025" cy="5905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defTabSz="1279525"/>
            <a:r>
              <a:rPr lang="ru-RU" sz="1100" b="1"/>
              <a:t>СРЦ</a:t>
            </a:r>
          </a:p>
          <a:p>
            <a:pPr algn="ctr" defTabSz="1279525"/>
            <a:r>
              <a:rPr lang="ru-RU" sz="1100" b="1"/>
              <a:t> «Флюксия»</a:t>
            </a:r>
          </a:p>
          <a:p>
            <a:pPr algn="ctr" defTabSz="1279525"/>
            <a:r>
              <a:rPr lang="ru-RU" sz="1100" b="1"/>
              <a:t>г. Красноярск код 8- (391-2)</a:t>
            </a:r>
            <a:endParaRPr lang="ru-RU"/>
          </a:p>
        </p:txBody>
      </p:sp>
      <p:sp>
        <p:nvSpPr>
          <p:cNvPr id="91145" name="Rectangle 28"/>
          <p:cNvSpPr>
            <a:spLocks noChangeArrowheads="1"/>
          </p:cNvSpPr>
          <p:nvPr/>
        </p:nvSpPr>
        <p:spPr bwMode="auto">
          <a:xfrm>
            <a:off x="5680075" y="2135188"/>
            <a:ext cx="2647950" cy="33004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1328" tIns="45664" rIns="91328" bIns="45664">
            <a:spAutoFit/>
          </a:bodyPr>
          <a:lstStyle/>
          <a:p>
            <a:pPr defTabSz="1279525"/>
            <a:r>
              <a:rPr lang="ru-RU" sz="1000" u="sng"/>
              <a:t>ОД</a:t>
            </a:r>
            <a:r>
              <a:rPr lang="ru-RU" sz="1000"/>
              <a:t>-231-07-32, ЦАТС 5-10 </a:t>
            </a:r>
          </a:p>
          <a:p>
            <a:pPr defTabSz="1279525"/>
            <a:r>
              <a:rPr lang="ru-RU" sz="1000"/>
              <a:t>факс 223-63-10, АТА 133843</a:t>
            </a:r>
          </a:p>
          <a:p>
            <a:pPr defTabSz="1279525"/>
            <a:r>
              <a:rPr lang="ru-RU" sz="1000"/>
              <a:t>коммутатор 231-06-90</a:t>
            </a:r>
          </a:p>
          <a:p>
            <a:pPr defTabSz="1279525"/>
            <a:r>
              <a:rPr lang="ru-RU" sz="1000"/>
              <a:t>ком-р  ЦАТС (33500) 5-05</a:t>
            </a:r>
          </a:p>
          <a:p>
            <a:pPr defTabSz="1279525"/>
            <a:r>
              <a:rPr lang="ru-RU" sz="1000"/>
              <a:t>Руководство ГУ</a:t>
            </a:r>
          </a:p>
          <a:p>
            <a:pPr defTabSz="1279525"/>
            <a:r>
              <a:rPr lang="ru-RU" sz="1000" u="sng"/>
              <a:t>Начальник ГУ</a:t>
            </a:r>
          </a:p>
          <a:p>
            <a:pPr defTabSz="1279525"/>
            <a:r>
              <a:rPr lang="ru-RU" sz="1000"/>
              <a:t>Орлов Виктор Викторович</a:t>
            </a:r>
          </a:p>
          <a:p>
            <a:pPr defTabSz="1279525"/>
            <a:r>
              <a:rPr lang="ru-RU" sz="1000"/>
              <a:t>218-81-99;</a:t>
            </a:r>
          </a:p>
          <a:p>
            <a:pPr defTabSz="1279525"/>
            <a:r>
              <a:rPr lang="ru-RU" sz="1000"/>
              <a:t>ПМ </a:t>
            </a:r>
          </a:p>
          <a:p>
            <a:pPr defTabSz="1279525"/>
            <a:r>
              <a:rPr lang="ru-RU" sz="1000"/>
              <a:t>ЦАТС (33500) 5-00</a:t>
            </a:r>
          </a:p>
          <a:p>
            <a:pPr defTabSz="1279525"/>
            <a:r>
              <a:rPr lang="ru-RU" sz="1000"/>
              <a:t>Сот. 8-913-985-05-89</a:t>
            </a:r>
          </a:p>
          <a:p>
            <a:pPr defTabSz="1279525"/>
            <a:r>
              <a:rPr lang="ru-RU" sz="1000" u="sng"/>
              <a:t>НС </a:t>
            </a:r>
            <a:r>
              <a:rPr lang="ru-RU" sz="1000"/>
              <a:t>Егоренко Андрей Геннадьевич</a:t>
            </a:r>
          </a:p>
          <a:p>
            <a:pPr defTabSz="1279525"/>
            <a:r>
              <a:rPr lang="ru-RU" sz="1000"/>
              <a:t>ЦАТС (33500) 5-08</a:t>
            </a:r>
          </a:p>
          <a:p>
            <a:pPr defTabSz="1279525"/>
            <a:r>
              <a:rPr lang="ru-RU" sz="1000"/>
              <a:t>сот.8-913-379-26-86, раб. 231-06-32</a:t>
            </a:r>
          </a:p>
          <a:p>
            <a:pPr defTabSz="1279525"/>
            <a:r>
              <a:rPr lang="ru-RU" sz="1000" u="sng"/>
              <a:t>ЕДДС</a:t>
            </a:r>
            <a:r>
              <a:rPr lang="ru-RU" sz="1000"/>
              <a:t> 223-28-62</a:t>
            </a:r>
          </a:p>
          <a:p>
            <a:pPr defTabSz="1279525"/>
            <a:r>
              <a:rPr lang="ru-RU" sz="1000"/>
              <a:t>Узел связи 5-05 </a:t>
            </a:r>
          </a:p>
          <a:p>
            <a:pPr defTabSz="1279525"/>
            <a:r>
              <a:rPr lang="ru-RU" sz="1000" u="sng"/>
              <a:t>Предс. КЧС и ОПБ Новосибирской области</a:t>
            </a:r>
          </a:p>
          <a:p>
            <a:pPr defTabSz="1279525"/>
            <a:r>
              <a:rPr lang="ru-RU" sz="1000"/>
              <a:t>Соболев Анатолий Константинович</a:t>
            </a:r>
          </a:p>
          <a:p>
            <a:pPr defTabSz="1279525"/>
            <a:r>
              <a:rPr lang="ru-RU" sz="1000"/>
              <a:t>т. 8-383-203-52-23;</a:t>
            </a:r>
          </a:p>
          <a:p>
            <a:pPr defTabSz="1279525"/>
            <a:r>
              <a:rPr lang="ru-RU" sz="1000"/>
              <a:t>сот. 8-983-510-60-09</a:t>
            </a:r>
            <a:endParaRPr lang="ru-RU"/>
          </a:p>
        </p:txBody>
      </p:sp>
      <p:sp>
        <p:nvSpPr>
          <p:cNvPr id="91146" name="Rectangle 29"/>
          <p:cNvSpPr>
            <a:spLocks noChangeArrowheads="1"/>
          </p:cNvSpPr>
          <p:nvPr/>
        </p:nvSpPr>
        <p:spPr bwMode="auto">
          <a:xfrm>
            <a:off x="3087688" y="2135188"/>
            <a:ext cx="2359025" cy="31702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3953" tIns="10790" rIns="53953" bIns="10790"/>
          <a:lstStyle/>
          <a:p>
            <a:pPr defTabSz="1279525"/>
            <a:r>
              <a:rPr lang="ru-RU" sz="1000" b="1" u="sng"/>
              <a:t>ОД</a:t>
            </a:r>
            <a:r>
              <a:rPr lang="ru-RU" sz="1000" u="sng"/>
              <a:t>-</a:t>
            </a:r>
            <a:r>
              <a:rPr lang="ru-RU" sz="1000"/>
              <a:t>226-46-40, 227-34-30, 274-37-51</a:t>
            </a:r>
          </a:p>
          <a:p>
            <a:pPr defTabSz="1279525"/>
            <a:r>
              <a:rPr lang="ru-RU" sz="1000"/>
              <a:t>ЦАТС (33001) 6-00, 6-40</a:t>
            </a:r>
          </a:p>
          <a:p>
            <a:pPr defTabSz="1279525"/>
            <a:r>
              <a:rPr lang="ru-RU" sz="1000"/>
              <a:t>факс 266-12-56 </a:t>
            </a:r>
          </a:p>
          <a:p>
            <a:pPr defTabSz="1279525"/>
            <a:r>
              <a:rPr lang="ru-RU" sz="1000"/>
              <a:t>АТА 288088 </a:t>
            </a:r>
          </a:p>
          <a:p>
            <a:pPr defTabSz="1279525"/>
            <a:r>
              <a:rPr lang="ru-RU" sz="1000"/>
              <a:t>ПМ </a:t>
            </a:r>
          </a:p>
          <a:p>
            <a:pPr defTabSz="1279525"/>
            <a:r>
              <a:rPr lang="ru-RU" sz="1000"/>
              <a:t>коммутатор 246-33-44, 266-12-68 </a:t>
            </a:r>
          </a:p>
          <a:p>
            <a:pPr defTabSz="1279525"/>
            <a:r>
              <a:rPr lang="ru-RU" sz="1000"/>
              <a:t>коммутатор ЦАТС (33001) 2-01, 4-04 </a:t>
            </a:r>
          </a:p>
          <a:p>
            <a:pPr defTabSz="1279525"/>
            <a:r>
              <a:rPr lang="ru-RU" sz="1000" b="1" u="sng"/>
              <a:t>Руководство РЦ</a:t>
            </a:r>
            <a:endParaRPr lang="ru-RU" sz="1000" b="1"/>
          </a:p>
          <a:p>
            <a:pPr defTabSz="1279525"/>
            <a:r>
              <a:rPr lang="ru-RU" sz="1000" b="1"/>
              <a:t>Светельский Владимир Николаевич</a:t>
            </a:r>
          </a:p>
          <a:p>
            <a:pPr defTabSz="1279525"/>
            <a:r>
              <a:rPr lang="ru-RU" sz="1000" b="1"/>
              <a:t>ЦАТС (33001) 2-31</a:t>
            </a:r>
          </a:p>
          <a:p>
            <a:pPr defTabSz="1279525"/>
            <a:r>
              <a:rPr lang="ru-RU" sz="1000" b="1"/>
              <a:t>сот. 8-983-140-48-00</a:t>
            </a:r>
          </a:p>
          <a:p>
            <a:pPr defTabSz="1279525"/>
            <a:r>
              <a:rPr lang="ru-RU" sz="1000"/>
              <a:t>Моргунов Александр Васильевич</a:t>
            </a:r>
          </a:p>
          <a:p>
            <a:pPr defTabSz="1279525"/>
            <a:r>
              <a:rPr lang="ru-RU" sz="1000"/>
              <a:t>ЦАТС (33001) 2-42</a:t>
            </a:r>
          </a:p>
          <a:p>
            <a:pPr defTabSz="1279525"/>
            <a:r>
              <a:rPr lang="ru-RU" sz="1000"/>
              <a:t>сот. 8-913-509-82-14</a:t>
            </a:r>
          </a:p>
          <a:p>
            <a:pPr defTabSz="1279525"/>
            <a:r>
              <a:rPr lang="ru-RU" sz="1000" b="1" u="sng"/>
              <a:t>НС</a:t>
            </a:r>
            <a:r>
              <a:rPr lang="ru-RU" sz="1000" b="1"/>
              <a:t> Калинин Артем Владимирович</a:t>
            </a:r>
            <a:endParaRPr lang="ru-RU" sz="1000"/>
          </a:p>
          <a:p>
            <a:pPr defTabSz="1279525"/>
            <a:r>
              <a:rPr lang="ru-RU" sz="1000"/>
              <a:t>226-46-62</a:t>
            </a:r>
          </a:p>
          <a:p>
            <a:pPr defTabSz="1279525"/>
            <a:r>
              <a:rPr lang="ru-RU" sz="1000"/>
              <a:t>ЦАТС (33001) 6-62</a:t>
            </a:r>
          </a:p>
          <a:p>
            <a:pPr defTabSz="1279525"/>
            <a:r>
              <a:rPr lang="ru-RU" sz="1000"/>
              <a:t>сот. 8-913-509-23-06</a:t>
            </a:r>
            <a:endParaRPr lang="ru-RU"/>
          </a:p>
        </p:txBody>
      </p:sp>
      <p:sp>
        <p:nvSpPr>
          <p:cNvPr id="411678" name="Rectangle 30"/>
          <p:cNvSpPr>
            <a:spLocks noChangeArrowheads="1"/>
          </p:cNvSpPr>
          <p:nvPr/>
        </p:nvSpPr>
        <p:spPr bwMode="auto">
          <a:xfrm>
            <a:off x="5680075" y="5521325"/>
            <a:ext cx="2665413" cy="792163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1316" tIns="45658" rIns="91316" bIns="45658"/>
          <a:lstStyle/>
          <a:p>
            <a:pPr defTabSz="1279525">
              <a:defRPr/>
            </a:pPr>
            <a:r>
              <a:rPr lang="ru-RU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ОШ  МЧС ГУ</a:t>
            </a:r>
          </a:p>
          <a:p>
            <a:pPr defTabSz="1279525">
              <a:defRPr/>
            </a:pPr>
            <a:r>
              <a:rPr lang="ru-RU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Руководитель: Тропин Василий Михайлович  т. 8-383-223-44-94 </a:t>
            </a:r>
            <a:endParaRPr lang="ru-RU">
              <a:latin typeface="Arial" pitchFamily="34" charset="0"/>
            </a:endParaRPr>
          </a:p>
        </p:txBody>
      </p:sp>
      <p:sp>
        <p:nvSpPr>
          <p:cNvPr id="91148" name="Rectangle 31"/>
          <p:cNvSpPr>
            <a:spLocks noChangeArrowheads="1"/>
          </p:cNvSpPr>
          <p:nvPr/>
        </p:nvSpPr>
        <p:spPr bwMode="auto">
          <a:xfrm>
            <a:off x="568325" y="1492250"/>
            <a:ext cx="2214563" cy="558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1305" tIns="45653" rIns="91305" bIns="45653"/>
          <a:lstStyle/>
          <a:p>
            <a:pPr algn="ctr" defTabSz="1279525"/>
            <a:r>
              <a:rPr lang="ru-RU" sz="1100" b="1"/>
              <a:t>МЧС России</a:t>
            </a:r>
          </a:p>
          <a:p>
            <a:pPr algn="ctr" defTabSz="1279525"/>
            <a:r>
              <a:rPr lang="ru-RU" sz="1100" b="1"/>
              <a:t>УС «Фотон»</a:t>
            </a:r>
          </a:p>
          <a:p>
            <a:pPr algn="ctr" defTabSz="1279525"/>
            <a:r>
              <a:rPr lang="ru-RU" sz="1100" b="1"/>
              <a:t>г. Москва  код 8-(495)</a:t>
            </a:r>
            <a:endParaRPr lang="ru-RU"/>
          </a:p>
        </p:txBody>
      </p:sp>
      <p:sp>
        <p:nvSpPr>
          <p:cNvPr id="411680" name="Rectangle 32"/>
          <p:cNvSpPr>
            <a:spLocks noChangeArrowheads="1"/>
          </p:cNvSpPr>
          <p:nvPr/>
        </p:nvSpPr>
        <p:spPr bwMode="auto">
          <a:xfrm>
            <a:off x="568325" y="2124075"/>
            <a:ext cx="2214563" cy="10223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0868" tIns="45434" rIns="90868" bIns="45434"/>
          <a:lstStyle/>
          <a:p>
            <a:pPr defTabSz="1279525">
              <a:defRPr/>
            </a:pPr>
            <a:r>
              <a:rPr lang="ru-RU" sz="1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СОД</a:t>
            </a:r>
            <a:r>
              <a:rPr lang="ru-RU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(495)-983-65-39,</a:t>
            </a:r>
          </a:p>
          <a:p>
            <a:pPr defTabSz="1279525">
              <a:defRPr/>
            </a:pPr>
            <a:r>
              <a:rPr lang="ru-RU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коммутатор 449-95-10</a:t>
            </a:r>
          </a:p>
          <a:p>
            <a:pPr defTabSz="1279525">
              <a:defRPr/>
            </a:pPr>
            <a:r>
              <a:rPr lang="ru-RU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АТА 114833; 114934 </a:t>
            </a:r>
          </a:p>
          <a:p>
            <a:pPr defTabSz="1279525">
              <a:defRPr/>
            </a:pPr>
            <a:r>
              <a:rPr lang="ru-RU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ПМ 52-089 </a:t>
            </a:r>
          </a:p>
          <a:p>
            <a:pPr defTabSz="1279525">
              <a:defRPr/>
            </a:pPr>
            <a:r>
              <a:rPr lang="ru-RU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ДС 3780-9510</a:t>
            </a:r>
            <a:endParaRPr lang="ru-RU">
              <a:latin typeface="Arial" pitchFamily="34" charset="0"/>
            </a:endParaRPr>
          </a:p>
        </p:txBody>
      </p:sp>
      <p:sp>
        <p:nvSpPr>
          <p:cNvPr id="411681" name="Rectangle 33"/>
          <p:cNvSpPr>
            <a:spLocks noChangeArrowheads="1"/>
          </p:cNvSpPr>
          <p:nvPr/>
        </p:nvSpPr>
        <p:spPr bwMode="auto">
          <a:xfrm>
            <a:off x="568325" y="3144838"/>
            <a:ext cx="2214563" cy="2082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0868" tIns="45434" rIns="90868" bIns="45434">
            <a:spAutoFit/>
          </a:bodyPr>
          <a:lstStyle/>
          <a:p>
            <a:pPr algn="ctr" defTabSz="1279525">
              <a:defRPr/>
            </a:pPr>
            <a:r>
              <a:rPr lang="ru-RU" sz="1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НЦУКС МЧС России</a:t>
            </a:r>
          </a:p>
          <a:p>
            <a:pPr algn="ctr" defTabSz="1279525">
              <a:defRPr/>
            </a:pPr>
            <a:r>
              <a:rPr lang="ru-RU" sz="1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г. Москва </a:t>
            </a:r>
            <a:endParaRPr lang="ru-RU" sz="100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defTabSz="1279525">
              <a:defRPr/>
            </a:pPr>
            <a:r>
              <a:rPr lang="ru-RU" sz="1000" b="1" u="sng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Руководитель: </a:t>
            </a:r>
          </a:p>
          <a:p>
            <a:pPr defTabSz="1279525">
              <a:defRPr/>
            </a:pPr>
            <a:r>
              <a:rPr lang="ru-RU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Начальник  НЦУКС </a:t>
            </a:r>
          </a:p>
          <a:p>
            <a:pPr defTabSz="1279525">
              <a:defRPr/>
            </a:pPr>
            <a:r>
              <a:rPr lang="ru-RU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Степанов Владимир Викторович</a:t>
            </a:r>
          </a:p>
          <a:p>
            <a:pPr defTabSz="1279525">
              <a:defRPr/>
            </a:pPr>
            <a:r>
              <a:rPr lang="ru-RU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сот. 8-985-922-60-34</a:t>
            </a:r>
          </a:p>
          <a:p>
            <a:pPr defTabSz="1279525">
              <a:defRPr/>
            </a:pPr>
            <a:r>
              <a:rPr lang="ru-RU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983</a:t>
            </a:r>
            <a:r>
              <a:rPr lang="en-US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-</a:t>
            </a:r>
            <a:r>
              <a:rPr lang="ru-RU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65</a:t>
            </a:r>
            <a:r>
              <a:rPr lang="en-US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-20</a:t>
            </a:r>
            <a:r>
              <a:rPr lang="ru-RU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, ЦАТС (3780) 65-20,</a:t>
            </a:r>
          </a:p>
          <a:p>
            <a:pPr defTabSz="1279525">
              <a:defRPr/>
            </a:pPr>
            <a:r>
              <a:rPr lang="ru-RU" sz="1000" u="sng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ВЦСС</a:t>
            </a:r>
            <a:r>
              <a:rPr lang="ru-RU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737-80-6999</a:t>
            </a:r>
          </a:p>
          <a:p>
            <a:pPr defTabSz="1279525">
              <a:defRPr/>
            </a:pPr>
            <a:r>
              <a:rPr lang="ru-RU" sz="1000" u="sng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Видеорежиссер:</a:t>
            </a:r>
          </a:p>
          <a:p>
            <a:pPr defTabSz="1279525">
              <a:defRPr/>
            </a:pPr>
            <a:r>
              <a:rPr lang="ru-RU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983-66-90, ЦАТС (3780) 9008</a:t>
            </a:r>
          </a:p>
          <a:p>
            <a:pPr defTabSz="1279525">
              <a:defRPr/>
            </a:pPr>
            <a:r>
              <a:rPr lang="ru-RU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факс 983-67-83  ЦАТС (3780) 6783;</a:t>
            </a:r>
          </a:p>
          <a:p>
            <a:pPr defTabSz="1279525">
              <a:defRPr/>
            </a:pPr>
            <a:r>
              <a:rPr lang="ru-RU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ВЦСС 737-80-6690</a:t>
            </a:r>
            <a:endParaRPr lang="ru-RU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44"/>
          <p:cNvGrpSpPr>
            <a:grpSpLocks/>
          </p:cNvGrpSpPr>
          <p:nvPr/>
        </p:nvGrpSpPr>
        <p:grpSpPr bwMode="auto">
          <a:xfrm>
            <a:off x="65089" y="120652"/>
            <a:ext cx="12671425" cy="8208341"/>
            <a:chOff x="40" y="76"/>
            <a:chExt cx="7984" cy="5896"/>
          </a:xfrm>
        </p:grpSpPr>
        <p:sp>
          <p:nvSpPr>
            <p:cNvPr id="28698" name="Freeform 3"/>
            <p:cNvSpPr>
              <a:spLocks/>
            </p:cNvSpPr>
            <p:nvPr/>
          </p:nvSpPr>
          <p:spPr bwMode="auto">
            <a:xfrm>
              <a:off x="2807" y="4113"/>
              <a:ext cx="1588" cy="408"/>
            </a:xfrm>
            <a:custGeom>
              <a:avLst/>
              <a:gdLst>
                <a:gd name="T0" fmla="*/ 1588 w 1588"/>
                <a:gd name="T1" fmla="*/ 227 h 408"/>
                <a:gd name="T2" fmla="*/ 1044 w 1588"/>
                <a:gd name="T3" fmla="*/ 408 h 408"/>
                <a:gd name="T4" fmla="*/ 0 w 1588"/>
                <a:gd name="T5" fmla="*/ 0 h 408"/>
                <a:gd name="T6" fmla="*/ 0 60000 65536"/>
                <a:gd name="T7" fmla="*/ 0 60000 65536"/>
                <a:gd name="T8" fmla="*/ 0 60000 65536"/>
                <a:gd name="T9" fmla="*/ 0 w 1588"/>
                <a:gd name="T10" fmla="*/ 0 h 408"/>
                <a:gd name="T11" fmla="*/ 1588 w 1588"/>
                <a:gd name="T12" fmla="*/ 408 h 4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88" h="408">
                  <a:moveTo>
                    <a:pt x="1588" y="227"/>
                  </a:moveTo>
                  <a:lnTo>
                    <a:pt x="1044" y="408"/>
                  </a:lnTo>
                  <a:lnTo>
                    <a:pt x="0" y="0"/>
                  </a:lnTo>
                </a:path>
              </a:pathLst>
            </a:cu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99" name="Freeform 4"/>
            <p:cNvSpPr>
              <a:spLocks/>
            </p:cNvSpPr>
            <p:nvPr/>
          </p:nvSpPr>
          <p:spPr bwMode="auto">
            <a:xfrm>
              <a:off x="3851" y="4521"/>
              <a:ext cx="1633" cy="1270"/>
            </a:xfrm>
            <a:custGeom>
              <a:avLst/>
              <a:gdLst>
                <a:gd name="T0" fmla="*/ 0 w 1542"/>
                <a:gd name="T1" fmla="*/ 0 h 1180"/>
                <a:gd name="T2" fmla="*/ 9596 w 1542"/>
                <a:gd name="T3" fmla="*/ 11757 h 1180"/>
                <a:gd name="T4" fmla="*/ 18139 w 1542"/>
                <a:gd name="T5" fmla="*/ 27825 h 1180"/>
                <a:gd name="T6" fmla="*/ 0 60000 65536"/>
                <a:gd name="T7" fmla="*/ 0 60000 65536"/>
                <a:gd name="T8" fmla="*/ 0 60000 65536"/>
                <a:gd name="T9" fmla="*/ 0 w 1542"/>
                <a:gd name="T10" fmla="*/ 0 h 1180"/>
                <a:gd name="T11" fmla="*/ 1542 w 1542"/>
                <a:gd name="T12" fmla="*/ 1180 h 11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42" h="1180">
                  <a:moveTo>
                    <a:pt x="0" y="0"/>
                  </a:moveTo>
                  <a:lnTo>
                    <a:pt x="816" y="499"/>
                  </a:lnTo>
                  <a:lnTo>
                    <a:pt x="1542" y="1180"/>
                  </a:lnTo>
                </a:path>
              </a:pathLst>
            </a:cu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0" name="Freeform 5"/>
            <p:cNvSpPr>
              <a:spLocks/>
            </p:cNvSpPr>
            <p:nvPr/>
          </p:nvSpPr>
          <p:spPr bwMode="auto">
            <a:xfrm>
              <a:off x="4395" y="3387"/>
              <a:ext cx="2359" cy="998"/>
            </a:xfrm>
            <a:custGeom>
              <a:avLst/>
              <a:gdLst>
                <a:gd name="T0" fmla="*/ 0 w 2359"/>
                <a:gd name="T1" fmla="*/ 953 h 998"/>
                <a:gd name="T2" fmla="*/ 499 w 2359"/>
                <a:gd name="T3" fmla="*/ 998 h 998"/>
                <a:gd name="T4" fmla="*/ 2359 w 2359"/>
                <a:gd name="T5" fmla="*/ 0 h 998"/>
                <a:gd name="T6" fmla="*/ 0 60000 65536"/>
                <a:gd name="T7" fmla="*/ 0 60000 65536"/>
                <a:gd name="T8" fmla="*/ 0 60000 65536"/>
                <a:gd name="T9" fmla="*/ 0 w 2359"/>
                <a:gd name="T10" fmla="*/ 0 h 998"/>
                <a:gd name="T11" fmla="*/ 2359 w 2359"/>
                <a:gd name="T12" fmla="*/ 998 h 99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59" h="998">
                  <a:moveTo>
                    <a:pt x="0" y="953"/>
                  </a:moveTo>
                  <a:lnTo>
                    <a:pt x="499" y="998"/>
                  </a:lnTo>
                  <a:lnTo>
                    <a:pt x="2359" y="0"/>
                  </a:lnTo>
                </a:path>
              </a:pathLst>
            </a:cu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1" name="Freeform 6"/>
            <p:cNvSpPr>
              <a:spLocks/>
            </p:cNvSpPr>
            <p:nvPr/>
          </p:nvSpPr>
          <p:spPr bwMode="auto">
            <a:xfrm>
              <a:off x="4395" y="3342"/>
              <a:ext cx="1542" cy="998"/>
            </a:xfrm>
            <a:custGeom>
              <a:avLst/>
              <a:gdLst>
                <a:gd name="T0" fmla="*/ 0 w 1542"/>
                <a:gd name="T1" fmla="*/ 998 h 998"/>
                <a:gd name="T2" fmla="*/ 227 w 1542"/>
                <a:gd name="T3" fmla="*/ 635 h 998"/>
                <a:gd name="T4" fmla="*/ 1542 w 1542"/>
                <a:gd name="T5" fmla="*/ 0 h 998"/>
                <a:gd name="T6" fmla="*/ 0 60000 65536"/>
                <a:gd name="T7" fmla="*/ 0 60000 65536"/>
                <a:gd name="T8" fmla="*/ 0 60000 65536"/>
                <a:gd name="T9" fmla="*/ 0 w 1542"/>
                <a:gd name="T10" fmla="*/ 0 h 998"/>
                <a:gd name="T11" fmla="*/ 1542 w 1542"/>
                <a:gd name="T12" fmla="*/ 998 h 99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42" h="998">
                  <a:moveTo>
                    <a:pt x="0" y="998"/>
                  </a:moveTo>
                  <a:lnTo>
                    <a:pt x="227" y="635"/>
                  </a:lnTo>
                  <a:lnTo>
                    <a:pt x="1542" y="0"/>
                  </a:lnTo>
                </a:path>
              </a:pathLst>
            </a:cu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2" name="Freeform 7"/>
            <p:cNvSpPr>
              <a:spLocks/>
            </p:cNvSpPr>
            <p:nvPr/>
          </p:nvSpPr>
          <p:spPr bwMode="auto">
            <a:xfrm>
              <a:off x="4939" y="3115"/>
              <a:ext cx="635" cy="408"/>
            </a:xfrm>
            <a:custGeom>
              <a:avLst/>
              <a:gdLst>
                <a:gd name="T0" fmla="*/ 635 w 635"/>
                <a:gd name="T1" fmla="*/ 408 h 408"/>
                <a:gd name="T2" fmla="*/ 46 w 635"/>
                <a:gd name="T3" fmla="*/ 136 h 408"/>
                <a:gd name="T4" fmla="*/ 0 w 635"/>
                <a:gd name="T5" fmla="*/ 0 h 408"/>
                <a:gd name="T6" fmla="*/ 0 60000 65536"/>
                <a:gd name="T7" fmla="*/ 0 60000 65536"/>
                <a:gd name="T8" fmla="*/ 0 60000 65536"/>
                <a:gd name="T9" fmla="*/ 0 w 635"/>
                <a:gd name="T10" fmla="*/ 0 h 408"/>
                <a:gd name="T11" fmla="*/ 635 w 635"/>
                <a:gd name="T12" fmla="*/ 408 h 4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35" h="408">
                  <a:moveTo>
                    <a:pt x="635" y="408"/>
                  </a:moveTo>
                  <a:lnTo>
                    <a:pt x="46" y="136"/>
                  </a:lnTo>
                  <a:lnTo>
                    <a:pt x="0" y="0"/>
                  </a:lnTo>
                </a:path>
              </a:pathLst>
            </a:cu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3" name="Line 8"/>
            <p:cNvSpPr>
              <a:spLocks noChangeShapeType="1"/>
            </p:cNvSpPr>
            <p:nvPr/>
          </p:nvSpPr>
          <p:spPr bwMode="auto">
            <a:xfrm flipV="1">
              <a:off x="4576" y="4158"/>
              <a:ext cx="1860" cy="862"/>
            </a:xfrm>
            <a:prstGeom prst="line">
              <a:avLst/>
            </a:pr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4" name="Line 9"/>
            <p:cNvSpPr>
              <a:spLocks noChangeShapeType="1"/>
            </p:cNvSpPr>
            <p:nvPr/>
          </p:nvSpPr>
          <p:spPr bwMode="auto">
            <a:xfrm flipV="1">
              <a:off x="5076" y="4612"/>
              <a:ext cx="1587" cy="771"/>
            </a:xfrm>
            <a:prstGeom prst="line">
              <a:avLst/>
            </a:pr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5" name="Line 10"/>
            <p:cNvSpPr>
              <a:spLocks noChangeShapeType="1"/>
            </p:cNvSpPr>
            <p:nvPr/>
          </p:nvSpPr>
          <p:spPr bwMode="auto">
            <a:xfrm flipV="1">
              <a:off x="5484" y="5020"/>
              <a:ext cx="1678" cy="771"/>
            </a:xfrm>
            <a:prstGeom prst="line">
              <a:avLst/>
            </a:pr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6" name="Freeform 11"/>
            <p:cNvSpPr>
              <a:spLocks/>
            </p:cNvSpPr>
            <p:nvPr/>
          </p:nvSpPr>
          <p:spPr bwMode="auto">
            <a:xfrm>
              <a:off x="4138" y="4975"/>
              <a:ext cx="567" cy="862"/>
            </a:xfrm>
            <a:custGeom>
              <a:avLst/>
              <a:gdLst>
                <a:gd name="T0" fmla="*/ 484 w 567"/>
                <a:gd name="T1" fmla="*/ 0 h 862"/>
                <a:gd name="T2" fmla="*/ 529 w 567"/>
                <a:gd name="T3" fmla="*/ 227 h 862"/>
                <a:gd name="T4" fmla="*/ 257 w 567"/>
                <a:gd name="T5" fmla="*/ 408 h 862"/>
                <a:gd name="T6" fmla="*/ 30 w 567"/>
                <a:gd name="T7" fmla="*/ 590 h 862"/>
                <a:gd name="T8" fmla="*/ 75 w 567"/>
                <a:gd name="T9" fmla="*/ 726 h 862"/>
                <a:gd name="T10" fmla="*/ 166 w 567"/>
                <a:gd name="T11" fmla="*/ 862 h 8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67"/>
                <a:gd name="T19" fmla="*/ 0 h 862"/>
                <a:gd name="T20" fmla="*/ 567 w 567"/>
                <a:gd name="T21" fmla="*/ 862 h 86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67" h="862">
                  <a:moveTo>
                    <a:pt x="484" y="0"/>
                  </a:moveTo>
                  <a:cubicBezTo>
                    <a:pt x="525" y="79"/>
                    <a:pt x="567" y="159"/>
                    <a:pt x="529" y="227"/>
                  </a:cubicBezTo>
                  <a:cubicBezTo>
                    <a:pt x="491" y="295"/>
                    <a:pt x="340" y="348"/>
                    <a:pt x="257" y="408"/>
                  </a:cubicBezTo>
                  <a:cubicBezTo>
                    <a:pt x="174" y="468"/>
                    <a:pt x="60" y="537"/>
                    <a:pt x="30" y="590"/>
                  </a:cubicBezTo>
                  <a:cubicBezTo>
                    <a:pt x="0" y="643"/>
                    <a:pt x="52" y="681"/>
                    <a:pt x="75" y="726"/>
                  </a:cubicBezTo>
                  <a:cubicBezTo>
                    <a:pt x="98" y="771"/>
                    <a:pt x="132" y="816"/>
                    <a:pt x="166" y="862"/>
                  </a:cubicBezTo>
                </a:path>
              </a:pathLst>
            </a:cu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7" name="Freeform 12"/>
            <p:cNvSpPr>
              <a:spLocks/>
            </p:cNvSpPr>
            <p:nvPr/>
          </p:nvSpPr>
          <p:spPr bwMode="auto">
            <a:xfrm>
              <a:off x="2535" y="4612"/>
              <a:ext cx="1413" cy="635"/>
            </a:xfrm>
            <a:custGeom>
              <a:avLst/>
              <a:gdLst>
                <a:gd name="T0" fmla="*/ 1406 w 1413"/>
                <a:gd name="T1" fmla="*/ 0 h 635"/>
                <a:gd name="T2" fmla="*/ 1179 w 1413"/>
                <a:gd name="T3" fmla="*/ 181 h 635"/>
                <a:gd name="T4" fmla="*/ 0 w 1413"/>
                <a:gd name="T5" fmla="*/ 635 h 635"/>
                <a:gd name="T6" fmla="*/ 0 60000 65536"/>
                <a:gd name="T7" fmla="*/ 0 60000 65536"/>
                <a:gd name="T8" fmla="*/ 0 60000 65536"/>
                <a:gd name="T9" fmla="*/ 0 w 1413"/>
                <a:gd name="T10" fmla="*/ 0 h 635"/>
                <a:gd name="T11" fmla="*/ 1413 w 1413"/>
                <a:gd name="T12" fmla="*/ 635 h 63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13" h="635">
                  <a:moveTo>
                    <a:pt x="1406" y="0"/>
                  </a:moveTo>
                  <a:cubicBezTo>
                    <a:pt x="1409" y="37"/>
                    <a:pt x="1413" y="75"/>
                    <a:pt x="1179" y="181"/>
                  </a:cubicBezTo>
                  <a:cubicBezTo>
                    <a:pt x="945" y="287"/>
                    <a:pt x="472" y="461"/>
                    <a:pt x="0" y="635"/>
                  </a:cubicBezTo>
                </a:path>
              </a:pathLst>
            </a:cu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8" name="Freeform 13"/>
            <p:cNvSpPr>
              <a:spLocks/>
            </p:cNvSpPr>
            <p:nvPr/>
          </p:nvSpPr>
          <p:spPr bwMode="auto">
            <a:xfrm>
              <a:off x="2898" y="4476"/>
              <a:ext cx="816" cy="408"/>
            </a:xfrm>
            <a:custGeom>
              <a:avLst/>
              <a:gdLst>
                <a:gd name="T0" fmla="*/ 816 w 816"/>
                <a:gd name="T1" fmla="*/ 0 h 408"/>
                <a:gd name="T2" fmla="*/ 408 w 816"/>
                <a:gd name="T3" fmla="*/ 136 h 408"/>
                <a:gd name="T4" fmla="*/ 0 w 816"/>
                <a:gd name="T5" fmla="*/ 408 h 408"/>
                <a:gd name="T6" fmla="*/ 0 60000 65536"/>
                <a:gd name="T7" fmla="*/ 0 60000 65536"/>
                <a:gd name="T8" fmla="*/ 0 60000 65536"/>
                <a:gd name="T9" fmla="*/ 0 w 816"/>
                <a:gd name="T10" fmla="*/ 0 h 408"/>
                <a:gd name="T11" fmla="*/ 816 w 816"/>
                <a:gd name="T12" fmla="*/ 408 h 4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6" h="408">
                  <a:moveTo>
                    <a:pt x="816" y="0"/>
                  </a:moveTo>
                  <a:lnTo>
                    <a:pt x="408" y="136"/>
                  </a:lnTo>
                  <a:lnTo>
                    <a:pt x="0" y="408"/>
                  </a:lnTo>
                </a:path>
              </a:pathLst>
            </a:cu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9" name="Line 14"/>
            <p:cNvSpPr>
              <a:spLocks noChangeShapeType="1"/>
            </p:cNvSpPr>
            <p:nvPr/>
          </p:nvSpPr>
          <p:spPr bwMode="auto">
            <a:xfrm flipH="1" flipV="1">
              <a:off x="675" y="1709"/>
              <a:ext cx="1769" cy="2586"/>
            </a:xfrm>
            <a:prstGeom prst="line">
              <a:avLst/>
            </a:pr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0" name="Freeform 15"/>
            <p:cNvSpPr>
              <a:spLocks/>
            </p:cNvSpPr>
            <p:nvPr/>
          </p:nvSpPr>
          <p:spPr bwMode="auto">
            <a:xfrm>
              <a:off x="1084" y="1437"/>
              <a:ext cx="1723" cy="2676"/>
            </a:xfrm>
            <a:custGeom>
              <a:avLst/>
              <a:gdLst>
                <a:gd name="T0" fmla="*/ 1723 w 1723"/>
                <a:gd name="T1" fmla="*/ 2676 h 2676"/>
                <a:gd name="T2" fmla="*/ 90 w 1723"/>
                <a:gd name="T3" fmla="*/ 227 h 2676"/>
                <a:gd name="T4" fmla="*/ 0 w 1723"/>
                <a:gd name="T5" fmla="*/ 0 h 2676"/>
                <a:gd name="T6" fmla="*/ 0 60000 65536"/>
                <a:gd name="T7" fmla="*/ 0 60000 65536"/>
                <a:gd name="T8" fmla="*/ 0 60000 65536"/>
                <a:gd name="T9" fmla="*/ 0 w 1723"/>
                <a:gd name="T10" fmla="*/ 0 h 2676"/>
                <a:gd name="T11" fmla="*/ 1723 w 1723"/>
                <a:gd name="T12" fmla="*/ 2676 h 267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23" h="2676">
                  <a:moveTo>
                    <a:pt x="1723" y="2676"/>
                  </a:moveTo>
                  <a:lnTo>
                    <a:pt x="90" y="227"/>
                  </a:lnTo>
                  <a:lnTo>
                    <a:pt x="0" y="0"/>
                  </a:lnTo>
                </a:path>
              </a:pathLst>
            </a:cu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1" name="Freeform 16"/>
            <p:cNvSpPr>
              <a:spLocks/>
            </p:cNvSpPr>
            <p:nvPr/>
          </p:nvSpPr>
          <p:spPr bwMode="auto">
            <a:xfrm>
              <a:off x="675" y="76"/>
              <a:ext cx="3176" cy="1633"/>
            </a:xfrm>
            <a:custGeom>
              <a:avLst/>
              <a:gdLst>
                <a:gd name="T0" fmla="*/ 0 w 3176"/>
                <a:gd name="T1" fmla="*/ 1633 h 1633"/>
                <a:gd name="T2" fmla="*/ 1906 w 3176"/>
                <a:gd name="T3" fmla="*/ 1043 h 1633"/>
                <a:gd name="T4" fmla="*/ 3176 w 3176"/>
                <a:gd name="T5" fmla="*/ 817 h 1633"/>
                <a:gd name="T6" fmla="*/ 3176 w 3176"/>
                <a:gd name="T7" fmla="*/ 499 h 1633"/>
                <a:gd name="T8" fmla="*/ 3176 w 3176"/>
                <a:gd name="T9" fmla="*/ 0 h 16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76"/>
                <a:gd name="T16" fmla="*/ 0 h 1633"/>
                <a:gd name="T17" fmla="*/ 3176 w 3176"/>
                <a:gd name="T18" fmla="*/ 1633 h 16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76" h="1633">
                  <a:moveTo>
                    <a:pt x="0" y="1633"/>
                  </a:moveTo>
                  <a:lnTo>
                    <a:pt x="1906" y="1043"/>
                  </a:lnTo>
                  <a:lnTo>
                    <a:pt x="3176" y="817"/>
                  </a:lnTo>
                  <a:lnTo>
                    <a:pt x="3176" y="499"/>
                  </a:lnTo>
                  <a:lnTo>
                    <a:pt x="3176" y="0"/>
                  </a:lnTo>
                </a:path>
              </a:pathLst>
            </a:cu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2" name="Line 17"/>
            <p:cNvSpPr>
              <a:spLocks noChangeShapeType="1"/>
            </p:cNvSpPr>
            <p:nvPr/>
          </p:nvSpPr>
          <p:spPr bwMode="auto">
            <a:xfrm flipH="1" flipV="1">
              <a:off x="2218" y="1437"/>
              <a:ext cx="1496" cy="2267"/>
            </a:xfrm>
            <a:prstGeom prst="line">
              <a:avLst/>
            </a:pr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3" name="Line 18"/>
            <p:cNvSpPr>
              <a:spLocks noChangeShapeType="1"/>
            </p:cNvSpPr>
            <p:nvPr/>
          </p:nvSpPr>
          <p:spPr bwMode="auto">
            <a:xfrm flipH="1" flipV="1">
              <a:off x="3079" y="1210"/>
              <a:ext cx="998" cy="1496"/>
            </a:xfrm>
            <a:prstGeom prst="line">
              <a:avLst/>
            </a:pr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4" name="Line 19"/>
            <p:cNvSpPr>
              <a:spLocks noChangeShapeType="1"/>
            </p:cNvSpPr>
            <p:nvPr/>
          </p:nvSpPr>
          <p:spPr bwMode="auto">
            <a:xfrm flipH="1" flipV="1">
              <a:off x="3987" y="1029"/>
              <a:ext cx="816" cy="1224"/>
            </a:xfrm>
            <a:prstGeom prst="line">
              <a:avLst/>
            </a:pr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5" name="Freeform 20"/>
            <p:cNvSpPr>
              <a:spLocks/>
            </p:cNvSpPr>
            <p:nvPr/>
          </p:nvSpPr>
          <p:spPr bwMode="auto">
            <a:xfrm>
              <a:off x="1265" y="620"/>
              <a:ext cx="2767" cy="1134"/>
            </a:xfrm>
            <a:custGeom>
              <a:avLst/>
              <a:gdLst>
                <a:gd name="T0" fmla="*/ 0 w 2767"/>
                <a:gd name="T1" fmla="*/ 1134 h 1134"/>
                <a:gd name="T2" fmla="*/ 953 w 2767"/>
                <a:gd name="T3" fmla="*/ 817 h 1134"/>
                <a:gd name="T4" fmla="*/ 1769 w 2767"/>
                <a:gd name="T5" fmla="*/ 590 h 1134"/>
                <a:gd name="T6" fmla="*/ 2722 w 2767"/>
                <a:gd name="T7" fmla="*/ 409 h 1134"/>
                <a:gd name="T8" fmla="*/ 2767 w 2767"/>
                <a:gd name="T9" fmla="*/ 273 h 1134"/>
                <a:gd name="T10" fmla="*/ 2586 w 2767"/>
                <a:gd name="T11" fmla="*/ 0 h 11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67"/>
                <a:gd name="T19" fmla="*/ 0 h 1134"/>
                <a:gd name="T20" fmla="*/ 2767 w 2767"/>
                <a:gd name="T21" fmla="*/ 1134 h 113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67" h="1134">
                  <a:moveTo>
                    <a:pt x="0" y="1134"/>
                  </a:moveTo>
                  <a:lnTo>
                    <a:pt x="953" y="817"/>
                  </a:lnTo>
                  <a:lnTo>
                    <a:pt x="1769" y="590"/>
                  </a:lnTo>
                  <a:lnTo>
                    <a:pt x="2722" y="409"/>
                  </a:lnTo>
                  <a:lnTo>
                    <a:pt x="2767" y="273"/>
                  </a:lnTo>
                  <a:lnTo>
                    <a:pt x="2586" y="0"/>
                  </a:lnTo>
                </a:path>
              </a:pathLst>
            </a:cu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6" name="Freeform 21"/>
            <p:cNvSpPr>
              <a:spLocks/>
            </p:cNvSpPr>
            <p:nvPr/>
          </p:nvSpPr>
          <p:spPr bwMode="auto">
            <a:xfrm>
              <a:off x="6662" y="4612"/>
              <a:ext cx="454" cy="454"/>
            </a:xfrm>
            <a:custGeom>
              <a:avLst/>
              <a:gdLst>
                <a:gd name="T0" fmla="*/ 0 w 454"/>
                <a:gd name="T1" fmla="*/ 0 h 454"/>
                <a:gd name="T2" fmla="*/ 454 w 454"/>
                <a:gd name="T3" fmla="*/ 409 h 454"/>
                <a:gd name="T4" fmla="*/ 363 w 454"/>
                <a:gd name="T5" fmla="*/ 454 h 454"/>
                <a:gd name="T6" fmla="*/ 0 60000 65536"/>
                <a:gd name="T7" fmla="*/ 0 60000 65536"/>
                <a:gd name="T8" fmla="*/ 0 60000 65536"/>
                <a:gd name="T9" fmla="*/ 0 w 454"/>
                <a:gd name="T10" fmla="*/ 0 h 454"/>
                <a:gd name="T11" fmla="*/ 454 w 454"/>
                <a:gd name="T12" fmla="*/ 454 h 45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4" h="454">
                  <a:moveTo>
                    <a:pt x="0" y="0"/>
                  </a:moveTo>
                  <a:lnTo>
                    <a:pt x="454" y="409"/>
                  </a:lnTo>
                  <a:lnTo>
                    <a:pt x="363" y="454"/>
                  </a:lnTo>
                </a:path>
              </a:pathLst>
            </a:cu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7" name="Line 22"/>
            <p:cNvSpPr>
              <a:spLocks noChangeShapeType="1"/>
            </p:cNvSpPr>
            <p:nvPr/>
          </p:nvSpPr>
          <p:spPr bwMode="auto">
            <a:xfrm flipH="1">
              <a:off x="2218" y="3886"/>
              <a:ext cx="408" cy="91"/>
            </a:xfrm>
            <a:prstGeom prst="line">
              <a:avLst/>
            </a:pr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8" name="Line 23"/>
            <p:cNvSpPr>
              <a:spLocks noChangeShapeType="1"/>
            </p:cNvSpPr>
            <p:nvPr/>
          </p:nvSpPr>
          <p:spPr bwMode="auto">
            <a:xfrm flipH="1">
              <a:off x="1492" y="2752"/>
              <a:ext cx="453" cy="90"/>
            </a:xfrm>
            <a:prstGeom prst="line">
              <a:avLst/>
            </a:pr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9" name="Line 24"/>
            <p:cNvSpPr>
              <a:spLocks noChangeShapeType="1"/>
            </p:cNvSpPr>
            <p:nvPr/>
          </p:nvSpPr>
          <p:spPr bwMode="auto">
            <a:xfrm flipH="1" flipV="1">
              <a:off x="5847" y="5019"/>
              <a:ext cx="589" cy="318"/>
            </a:xfrm>
            <a:prstGeom prst="line">
              <a:avLst/>
            </a:pr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38"/>
            <p:cNvGrpSpPr>
              <a:grpSpLocks/>
            </p:cNvGrpSpPr>
            <p:nvPr/>
          </p:nvGrpSpPr>
          <p:grpSpPr bwMode="auto">
            <a:xfrm rot="-1688121">
              <a:off x="4805" y="3968"/>
              <a:ext cx="2085" cy="54"/>
              <a:chOff x="1220" y="393"/>
              <a:chExt cx="2085" cy="54"/>
            </a:xfrm>
          </p:grpSpPr>
          <p:sp>
            <p:nvSpPr>
              <p:cNvPr id="2929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126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0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309" y="393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0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489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0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5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0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674" y="393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0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852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0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34" y="393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0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0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0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586" y="393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0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765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1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946" y="393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4" name="Group 51"/>
            <p:cNvGrpSpPr>
              <a:grpSpLocks/>
            </p:cNvGrpSpPr>
            <p:nvPr/>
          </p:nvGrpSpPr>
          <p:grpSpPr bwMode="auto">
            <a:xfrm rot="-1732149">
              <a:off x="4757" y="3705"/>
              <a:ext cx="2087" cy="54"/>
              <a:chOff x="1401" y="393"/>
              <a:chExt cx="2087" cy="54"/>
            </a:xfrm>
          </p:grpSpPr>
          <p:sp>
            <p:nvSpPr>
              <p:cNvPr id="2928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126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9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309" y="393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9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489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9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5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9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674" y="393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9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852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9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34" y="393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9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9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586" y="393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9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98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28722" name="Freeform 62"/>
            <p:cNvSpPr>
              <a:spLocks/>
            </p:cNvSpPr>
            <p:nvPr/>
          </p:nvSpPr>
          <p:spPr bwMode="auto">
            <a:xfrm>
              <a:off x="5175" y="1119"/>
              <a:ext cx="1717" cy="1550"/>
            </a:xfrm>
            <a:custGeom>
              <a:avLst/>
              <a:gdLst>
                <a:gd name="T0" fmla="*/ 265 w 2842"/>
                <a:gd name="T1" fmla="*/ 5 h 2919"/>
                <a:gd name="T2" fmla="*/ 900 w 2842"/>
                <a:gd name="T3" fmla="*/ 14 h 2919"/>
                <a:gd name="T4" fmla="*/ 1036 w 2842"/>
                <a:gd name="T5" fmla="*/ 21 h 2919"/>
                <a:gd name="T6" fmla="*/ 492 w 2842"/>
                <a:gd name="T7" fmla="*/ 29 h 2919"/>
                <a:gd name="T8" fmla="*/ 219 w 2842"/>
                <a:gd name="T9" fmla="*/ 34 h 2919"/>
                <a:gd name="T10" fmla="*/ 83 w 2842"/>
                <a:gd name="T11" fmla="*/ 38 h 2919"/>
                <a:gd name="T12" fmla="*/ 718 w 2842"/>
                <a:gd name="T13" fmla="*/ 33 h 2919"/>
                <a:gd name="T14" fmla="*/ 1762 w 2842"/>
                <a:gd name="T15" fmla="*/ 28 h 2919"/>
                <a:gd name="T16" fmla="*/ 2261 w 2842"/>
                <a:gd name="T17" fmla="*/ 25 h 2919"/>
                <a:gd name="T18" fmla="*/ 2714 w 2842"/>
                <a:gd name="T19" fmla="*/ 21 h 2919"/>
                <a:gd name="T20" fmla="*/ 2714 w 2842"/>
                <a:gd name="T21" fmla="*/ 13 h 2919"/>
                <a:gd name="T22" fmla="*/ 1943 w 2842"/>
                <a:gd name="T23" fmla="*/ 5 h 2919"/>
                <a:gd name="T24" fmla="*/ 1036 w 2842"/>
                <a:gd name="T25" fmla="*/ 5 h 2919"/>
                <a:gd name="T26" fmla="*/ 356 w 2842"/>
                <a:gd name="T27" fmla="*/ 5 h 2919"/>
                <a:gd name="T28" fmla="*/ 265 w 2842"/>
                <a:gd name="T29" fmla="*/ 5 h 2919"/>
                <a:gd name="T30" fmla="*/ 265 w 2842"/>
                <a:gd name="T31" fmla="*/ 5 h 291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842"/>
                <a:gd name="T49" fmla="*/ 0 h 2919"/>
                <a:gd name="T50" fmla="*/ 2842 w 2842"/>
                <a:gd name="T51" fmla="*/ 2919 h 291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842" h="2919">
                  <a:moveTo>
                    <a:pt x="265" y="235"/>
                  </a:moveTo>
                  <a:cubicBezTo>
                    <a:pt x="371" y="379"/>
                    <a:pt x="772" y="809"/>
                    <a:pt x="900" y="1051"/>
                  </a:cubicBezTo>
                  <a:cubicBezTo>
                    <a:pt x="1028" y="1293"/>
                    <a:pt x="1104" y="1482"/>
                    <a:pt x="1036" y="1686"/>
                  </a:cubicBezTo>
                  <a:cubicBezTo>
                    <a:pt x="968" y="1890"/>
                    <a:pt x="628" y="2117"/>
                    <a:pt x="492" y="2276"/>
                  </a:cubicBezTo>
                  <a:cubicBezTo>
                    <a:pt x="356" y="2435"/>
                    <a:pt x="287" y="2533"/>
                    <a:pt x="219" y="2639"/>
                  </a:cubicBezTo>
                  <a:cubicBezTo>
                    <a:pt x="151" y="2745"/>
                    <a:pt x="0" y="2919"/>
                    <a:pt x="83" y="2911"/>
                  </a:cubicBezTo>
                  <a:cubicBezTo>
                    <a:pt x="166" y="2903"/>
                    <a:pt x="438" y="2721"/>
                    <a:pt x="718" y="2593"/>
                  </a:cubicBezTo>
                  <a:cubicBezTo>
                    <a:pt x="998" y="2465"/>
                    <a:pt x="1505" y="2238"/>
                    <a:pt x="1762" y="2140"/>
                  </a:cubicBezTo>
                  <a:cubicBezTo>
                    <a:pt x="2019" y="2042"/>
                    <a:pt x="2102" y="2080"/>
                    <a:pt x="2261" y="2004"/>
                  </a:cubicBezTo>
                  <a:cubicBezTo>
                    <a:pt x="2420" y="1928"/>
                    <a:pt x="2639" y="1852"/>
                    <a:pt x="2714" y="1686"/>
                  </a:cubicBezTo>
                  <a:cubicBezTo>
                    <a:pt x="2789" y="1520"/>
                    <a:pt x="2842" y="1225"/>
                    <a:pt x="2714" y="1006"/>
                  </a:cubicBezTo>
                  <a:cubicBezTo>
                    <a:pt x="2586" y="787"/>
                    <a:pt x="2223" y="530"/>
                    <a:pt x="1943" y="371"/>
                  </a:cubicBezTo>
                  <a:cubicBezTo>
                    <a:pt x="1663" y="212"/>
                    <a:pt x="1300" y="106"/>
                    <a:pt x="1036" y="53"/>
                  </a:cubicBezTo>
                  <a:cubicBezTo>
                    <a:pt x="772" y="0"/>
                    <a:pt x="484" y="30"/>
                    <a:pt x="356" y="53"/>
                  </a:cubicBezTo>
                  <a:cubicBezTo>
                    <a:pt x="228" y="76"/>
                    <a:pt x="280" y="159"/>
                    <a:pt x="265" y="189"/>
                  </a:cubicBezTo>
                  <a:cubicBezTo>
                    <a:pt x="250" y="219"/>
                    <a:pt x="159" y="91"/>
                    <a:pt x="265" y="235"/>
                  </a:cubicBezTo>
                  <a:close/>
                </a:path>
              </a:pathLst>
            </a:custGeom>
            <a:solidFill>
              <a:srgbClr val="009900">
                <a:alpha val="79999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23" name="Freeform 63"/>
            <p:cNvSpPr>
              <a:spLocks/>
            </p:cNvSpPr>
            <p:nvPr/>
          </p:nvSpPr>
          <p:spPr bwMode="auto">
            <a:xfrm>
              <a:off x="7116" y="4249"/>
              <a:ext cx="809" cy="1043"/>
            </a:xfrm>
            <a:custGeom>
              <a:avLst/>
              <a:gdLst>
                <a:gd name="T0" fmla="*/ 476 w 809"/>
                <a:gd name="T1" fmla="*/ 1 h 1489"/>
                <a:gd name="T2" fmla="*/ 385 w 809"/>
                <a:gd name="T3" fmla="*/ 1 h 1489"/>
                <a:gd name="T4" fmla="*/ 23 w 809"/>
                <a:gd name="T5" fmla="*/ 1 h 1489"/>
                <a:gd name="T6" fmla="*/ 249 w 809"/>
                <a:gd name="T7" fmla="*/ 1 h 1489"/>
                <a:gd name="T8" fmla="*/ 295 w 809"/>
                <a:gd name="T9" fmla="*/ 1 h 1489"/>
                <a:gd name="T10" fmla="*/ 567 w 809"/>
                <a:gd name="T11" fmla="*/ 1 h 1489"/>
                <a:gd name="T12" fmla="*/ 748 w 809"/>
                <a:gd name="T13" fmla="*/ 1 h 1489"/>
                <a:gd name="T14" fmla="*/ 794 w 809"/>
                <a:gd name="T15" fmla="*/ 1 h 1489"/>
                <a:gd name="T16" fmla="*/ 658 w 809"/>
                <a:gd name="T17" fmla="*/ 1 h 1489"/>
                <a:gd name="T18" fmla="*/ 476 w 809"/>
                <a:gd name="T19" fmla="*/ 1 h 14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09"/>
                <a:gd name="T31" fmla="*/ 0 h 1489"/>
                <a:gd name="T32" fmla="*/ 809 w 809"/>
                <a:gd name="T33" fmla="*/ 1489 h 14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09" h="1489">
                  <a:moveTo>
                    <a:pt x="476" y="38"/>
                  </a:moveTo>
                  <a:cubicBezTo>
                    <a:pt x="431" y="8"/>
                    <a:pt x="460" y="0"/>
                    <a:pt x="385" y="38"/>
                  </a:cubicBezTo>
                  <a:cubicBezTo>
                    <a:pt x="310" y="76"/>
                    <a:pt x="46" y="114"/>
                    <a:pt x="23" y="265"/>
                  </a:cubicBezTo>
                  <a:cubicBezTo>
                    <a:pt x="0" y="416"/>
                    <a:pt x="204" y="764"/>
                    <a:pt x="249" y="945"/>
                  </a:cubicBezTo>
                  <a:cubicBezTo>
                    <a:pt x="294" y="1126"/>
                    <a:pt x="242" y="1270"/>
                    <a:pt x="295" y="1353"/>
                  </a:cubicBezTo>
                  <a:cubicBezTo>
                    <a:pt x="348" y="1436"/>
                    <a:pt x="492" y="1489"/>
                    <a:pt x="567" y="1444"/>
                  </a:cubicBezTo>
                  <a:cubicBezTo>
                    <a:pt x="642" y="1399"/>
                    <a:pt x="710" y="1225"/>
                    <a:pt x="748" y="1081"/>
                  </a:cubicBezTo>
                  <a:cubicBezTo>
                    <a:pt x="786" y="937"/>
                    <a:pt x="809" y="726"/>
                    <a:pt x="794" y="582"/>
                  </a:cubicBezTo>
                  <a:cubicBezTo>
                    <a:pt x="779" y="438"/>
                    <a:pt x="704" y="310"/>
                    <a:pt x="658" y="219"/>
                  </a:cubicBezTo>
                  <a:cubicBezTo>
                    <a:pt x="612" y="128"/>
                    <a:pt x="521" y="68"/>
                    <a:pt x="476" y="38"/>
                  </a:cubicBezTo>
                  <a:close/>
                </a:path>
              </a:pathLst>
            </a:custGeom>
            <a:solidFill>
              <a:srgbClr val="009900">
                <a:alpha val="79999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5" name="Group 64"/>
            <p:cNvGrpSpPr>
              <a:grpSpLocks/>
            </p:cNvGrpSpPr>
            <p:nvPr/>
          </p:nvGrpSpPr>
          <p:grpSpPr bwMode="auto">
            <a:xfrm rot="-1546309">
              <a:off x="4850" y="4385"/>
              <a:ext cx="1541" cy="54"/>
              <a:chOff x="1220" y="393"/>
              <a:chExt cx="1541" cy="54"/>
            </a:xfrm>
          </p:grpSpPr>
          <p:sp>
            <p:nvSpPr>
              <p:cNvPr id="2928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126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8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674" y="393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8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8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8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765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8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946" y="393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6" name="Group 71"/>
            <p:cNvGrpSpPr>
              <a:grpSpLocks/>
            </p:cNvGrpSpPr>
            <p:nvPr/>
          </p:nvGrpSpPr>
          <p:grpSpPr bwMode="auto">
            <a:xfrm rot="-1550850">
              <a:off x="4895" y="4612"/>
              <a:ext cx="1541" cy="54"/>
              <a:chOff x="1220" y="393"/>
              <a:chExt cx="1541" cy="54"/>
            </a:xfrm>
          </p:grpSpPr>
          <p:sp>
            <p:nvSpPr>
              <p:cNvPr id="2927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126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7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309" y="393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7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674" y="393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7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8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8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765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8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946" y="393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7" name="Group 79"/>
            <p:cNvGrpSpPr>
              <a:grpSpLocks/>
            </p:cNvGrpSpPr>
            <p:nvPr/>
          </p:nvGrpSpPr>
          <p:grpSpPr bwMode="auto">
            <a:xfrm rot="-1538460">
              <a:off x="4985" y="4875"/>
              <a:ext cx="1722" cy="54"/>
              <a:chOff x="1220" y="393"/>
              <a:chExt cx="1722" cy="54"/>
            </a:xfrm>
          </p:grpSpPr>
          <p:sp>
            <p:nvSpPr>
              <p:cNvPr id="2926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126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6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309" y="393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7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489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7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674" y="393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7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852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7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7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7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765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8" name="Group 88"/>
            <p:cNvGrpSpPr>
              <a:grpSpLocks/>
            </p:cNvGrpSpPr>
            <p:nvPr/>
          </p:nvGrpSpPr>
          <p:grpSpPr bwMode="auto">
            <a:xfrm rot="-1579310">
              <a:off x="5302" y="5238"/>
              <a:ext cx="453" cy="54"/>
              <a:chOff x="1220" y="212"/>
              <a:chExt cx="453" cy="54"/>
            </a:xfrm>
          </p:grpSpPr>
          <p:sp>
            <p:nvSpPr>
              <p:cNvPr id="2926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6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6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586" y="212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9" name="Group 92"/>
            <p:cNvGrpSpPr>
              <a:grpSpLocks/>
            </p:cNvGrpSpPr>
            <p:nvPr/>
          </p:nvGrpSpPr>
          <p:grpSpPr bwMode="auto">
            <a:xfrm rot="-1411195">
              <a:off x="6073" y="4838"/>
              <a:ext cx="635" cy="54"/>
              <a:chOff x="1220" y="212"/>
              <a:chExt cx="635" cy="54"/>
            </a:xfrm>
          </p:grpSpPr>
          <p:sp>
            <p:nvSpPr>
              <p:cNvPr id="2926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6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6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586" y="212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6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765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10" name="Group 97"/>
            <p:cNvGrpSpPr>
              <a:grpSpLocks/>
            </p:cNvGrpSpPr>
            <p:nvPr/>
          </p:nvGrpSpPr>
          <p:grpSpPr bwMode="auto">
            <a:xfrm rot="-1579310">
              <a:off x="5666" y="5465"/>
              <a:ext cx="453" cy="54"/>
              <a:chOff x="1220" y="212"/>
              <a:chExt cx="453" cy="54"/>
            </a:xfrm>
          </p:grpSpPr>
          <p:sp>
            <p:nvSpPr>
              <p:cNvPr id="2925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5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6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586" y="212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28730" name="Прямоугольник 220"/>
            <p:cNvSpPr>
              <a:spLocks noChangeAspect="1" noChangeArrowheads="1"/>
            </p:cNvSpPr>
            <p:nvPr/>
          </p:nvSpPr>
          <p:spPr bwMode="auto">
            <a:xfrm rot="-1579310">
              <a:off x="5211" y="5746"/>
              <a:ext cx="90" cy="54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lIns="91227" tIns="45613" rIns="91227" bIns="45613" anchor="ctr"/>
            <a:lstStyle/>
            <a:p>
              <a:pPr algn="ctr" defTabSz="912703"/>
              <a:endParaRPr lang="ru-RU" sz="5500" b="1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grpSp>
          <p:nvGrpSpPr>
            <p:cNvPr id="11" name="Group 102"/>
            <p:cNvGrpSpPr>
              <a:grpSpLocks/>
            </p:cNvGrpSpPr>
            <p:nvPr/>
          </p:nvGrpSpPr>
          <p:grpSpPr bwMode="auto">
            <a:xfrm>
              <a:off x="6500" y="4983"/>
              <a:ext cx="416" cy="216"/>
              <a:chOff x="6500" y="4983"/>
              <a:chExt cx="416" cy="216"/>
            </a:xfrm>
          </p:grpSpPr>
          <p:sp>
            <p:nvSpPr>
              <p:cNvPr id="29256" name="Прямоугольник 220"/>
              <p:cNvSpPr>
                <a:spLocks noChangeAspect="1" noChangeArrowheads="1"/>
              </p:cNvSpPr>
              <p:nvPr/>
            </p:nvSpPr>
            <p:spPr bwMode="auto">
              <a:xfrm rot="-1579310">
                <a:off x="6500" y="5145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57" name="Прямоугольник 220"/>
              <p:cNvSpPr>
                <a:spLocks noChangeAspect="1" noChangeArrowheads="1"/>
              </p:cNvSpPr>
              <p:nvPr/>
            </p:nvSpPr>
            <p:spPr bwMode="auto">
              <a:xfrm rot="-1579310">
                <a:off x="6829" y="4983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28732" name="Прямоугольник 220"/>
            <p:cNvSpPr>
              <a:spLocks noChangeAspect="1" noChangeArrowheads="1"/>
            </p:cNvSpPr>
            <p:nvPr/>
          </p:nvSpPr>
          <p:spPr bwMode="auto">
            <a:xfrm rot="-1579310">
              <a:off x="4803" y="5337"/>
              <a:ext cx="90" cy="54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lIns="91227" tIns="45613" rIns="91227" bIns="45613" anchor="ctr"/>
            <a:lstStyle/>
            <a:p>
              <a:pPr algn="ctr" defTabSz="912703"/>
              <a:endParaRPr lang="ru-RU" sz="5500" b="1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grpSp>
          <p:nvGrpSpPr>
            <p:cNvPr id="12" name="Group 106"/>
            <p:cNvGrpSpPr>
              <a:grpSpLocks/>
            </p:cNvGrpSpPr>
            <p:nvPr/>
          </p:nvGrpSpPr>
          <p:grpSpPr bwMode="auto">
            <a:xfrm rot="-1688121">
              <a:off x="4622" y="3659"/>
              <a:ext cx="635" cy="54"/>
              <a:chOff x="1220" y="212"/>
              <a:chExt cx="635" cy="54"/>
            </a:xfrm>
          </p:grpSpPr>
          <p:sp>
            <p:nvSpPr>
              <p:cNvPr id="2925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5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5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586" y="212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5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765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13" name="Group 111"/>
            <p:cNvGrpSpPr>
              <a:grpSpLocks/>
            </p:cNvGrpSpPr>
            <p:nvPr/>
          </p:nvGrpSpPr>
          <p:grpSpPr bwMode="auto">
            <a:xfrm rot="-1815038">
              <a:off x="5574" y="3296"/>
              <a:ext cx="271" cy="54"/>
              <a:chOff x="1220" y="212"/>
              <a:chExt cx="271" cy="54"/>
            </a:xfrm>
          </p:grpSpPr>
          <p:sp>
            <p:nvSpPr>
              <p:cNvPr id="2925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5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28735" name="Прямоугольник 220"/>
            <p:cNvSpPr>
              <a:spLocks noChangeAspect="1" noChangeArrowheads="1"/>
            </p:cNvSpPr>
            <p:nvPr/>
          </p:nvSpPr>
          <p:spPr bwMode="auto">
            <a:xfrm rot="-9423210">
              <a:off x="5016" y="3366"/>
              <a:ext cx="90" cy="54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rot="10800000" lIns="91227" tIns="45613" rIns="91227" bIns="45613" anchor="ctr"/>
            <a:lstStyle/>
            <a:p>
              <a:pPr algn="ctr" defTabSz="912703"/>
              <a:endParaRPr lang="ru-RU" sz="5500" b="1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8736" name="Прямоугольник 220"/>
            <p:cNvSpPr>
              <a:spLocks noChangeAspect="1" noChangeArrowheads="1"/>
            </p:cNvSpPr>
            <p:nvPr/>
          </p:nvSpPr>
          <p:spPr bwMode="auto">
            <a:xfrm rot="-9423210">
              <a:off x="4849" y="3296"/>
              <a:ext cx="90" cy="54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rot="10800000" lIns="91227" tIns="45613" rIns="91227" bIns="45613" anchor="ctr"/>
            <a:lstStyle/>
            <a:p>
              <a:pPr algn="ctr" defTabSz="912703"/>
              <a:endParaRPr lang="ru-RU" sz="5500" b="1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8737" name="Прямоугольник 220"/>
            <p:cNvSpPr>
              <a:spLocks noChangeAspect="1" noChangeArrowheads="1"/>
            </p:cNvSpPr>
            <p:nvPr/>
          </p:nvSpPr>
          <p:spPr bwMode="auto">
            <a:xfrm rot="-1579310">
              <a:off x="4866" y="3013"/>
              <a:ext cx="90" cy="54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lIns="91227" tIns="45613" rIns="91227" bIns="45613" anchor="ctr"/>
            <a:lstStyle/>
            <a:p>
              <a:pPr algn="ctr" defTabSz="912703"/>
              <a:endParaRPr lang="ru-RU" sz="5500" b="1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8738" name="Прямоугольник 220"/>
            <p:cNvSpPr>
              <a:spLocks noChangeAspect="1" noChangeArrowheads="1"/>
            </p:cNvSpPr>
            <p:nvPr/>
          </p:nvSpPr>
          <p:spPr bwMode="auto">
            <a:xfrm rot="-1579310">
              <a:off x="4213" y="4203"/>
              <a:ext cx="87" cy="54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lIns="91227" tIns="45613" rIns="91227" bIns="45613" anchor="ctr"/>
            <a:lstStyle/>
            <a:p>
              <a:pPr algn="ctr" defTabSz="912703"/>
              <a:endParaRPr lang="ru-RU" sz="5500" b="1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grpSp>
          <p:nvGrpSpPr>
            <p:cNvPr id="14" name="Group 118"/>
            <p:cNvGrpSpPr>
              <a:grpSpLocks/>
            </p:cNvGrpSpPr>
            <p:nvPr/>
          </p:nvGrpSpPr>
          <p:grpSpPr bwMode="auto">
            <a:xfrm>
              <a:off x="3170" y="4612"/>
              <a:ext cx="416" cy="216"/>
              <a:chOff x="6500" y="4983"/>
              <a:chExt cx="416" cy="216"/>
            </a:xfrm>
          </p:grpSpPr>
          <p:sp>
            <p:nvSpPr>
              <p:cNvPr id="29248" name="Прямоугольник 220"/>
              <p:cNvSpPr>
                <a:spLocks noChangeAspect="1" noChangeArrowheads="1"/>
              </p:cNvSpPr>
              <p:nvPr/>
            </p:nvSpPr>
            <p:spPr bwMode="auto">
              <a:xfrm rot="-1579310">
                <a:off x="6500" y="5145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49" name="Прямоугольник 220"/>
              <p:cNvSpPr>
                <a:spLocks noChangeAspect="1" noChangeArrowheads="1"/>
              </p:cNvSpPr>
              <p:nvPr/>
            </p:nvSpPr>
            <p:spPr bwMode="auto">
              <a:xfrm rot="-1579310">
                <a:off x="6829" y="4983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15" name="Group 121"/>
            <p:cNvGrpSpPr>
              <a:grpSpLocks/>
            </p:cNvGrpSpPr>
            <p:nvPr/>
          </p:nvGrpSpPr>
          <p:grpSpPr bwMode="auto">
            <a:xfrm rot="-1822324">
              <a:off x="2807" y="4612"/>
              <a:ext cx="453" cy="54"/>
              <a:chOff x="1220" y="212"/>
              <a:chExt cx="453" cy="54"/>
            </a:xfrm>
          </p:grpSpPr>
          <p:sp>
            <p:nvSpPr>
              <p:cNvPr id="2924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noFill/>
              <a:ln w="25400" algn="ctr">
                <a:noFill/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4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4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586" y="212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16" name="Group 125"/>
            <p:cNvGrpSpPr>
              <a:grpSpLocks/>
            </p:cNvGrpSpPr>
            <p:nvPr/>
          </p:nvGrpSpPr>
          <p:grpSpPr bwMode="auto">
            <a:xfrm rot="-7341956">
              <a:off x="2100" y="4176"/>
              <a:ext cx="271" cy="54"/>
              <a:chOff x="1220" y="212"/>
              <a:chExt cx="271" cy="54"/>
            </a:xfrm>
          </p:grpSpPr>
          <p:sp>
            <p:nvSpPr>
              <p:cNvPr id="2924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4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17" name="Group 128"/>
            <p:cNvGrpSpPr>
              <a:grpSpLocks/>
            </p:cNvGrpSpPr>
            <p:nvPr/>
          </p:nvGrpSpPr>
          <p:grpSpPr bwMode="auto">
            <a:xfrm rot="3342787">
              <a:off x="1375" y="3359"/>
              <a:ext cx="1178" cy="54"/>
              <a:chOff x="1220" y="212"/>
              <a:chExt cx="1178" cy="54"/>
            </a:xfrm>
          </p:grpSpPr>
          <p:sp>
            <p:nvSpPr>
              <p:cNvPr id="2923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126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3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309" y="212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3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3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4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586" y="212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4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765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4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946" y="212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18" name="Group 136"/>
            <p:cNvGrpSpPr>
              <a:grpSpLocks/>
            </p:cNvGrpSpPr>
            <p:nvPr/>
          </p:nvGrpSpPr>
          <p:grpSpPr bwMode="auto">
            <a:xfrm rot="3342787">
              <a:off x="582" y="2202"/>
              <a:ext cx="1222" cy="54"/>
              <a:chOff x="1220" y="339"/>
              <a:chExt cx="1222" cy="54"/>
            </a:xfrm>
          </p:grpSpPr>
          <p:sp>
            <p:nvSpPr>
              <p:cNvPr id="2923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172" y="339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3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352" y="339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3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339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3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92" y="339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3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671" y="339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3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852" y="339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19" name="Group 143"/>
            <p:cNvGrpSpPr>
              <a:grpSpLocks/>
            </p:cNvGrpSpPr>
            <p:nvPr/>
          </p:nvGrpSpPr>
          <p:grpSpPr bwMode="auto">
            <a:xfrm rot="3357393">
              <a:off x="649" y="2499"/>
              <a:ext cx="815" cy="54"/>
              <a:chOff x="1220" y="212"/>
              <a:chExt cx="815" cy="54"/>
            </a:xfrm>
          </p:grpSpPr>
          <p:sp>
            <p:nvSpPr>
              <p:cNvPr id="2922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2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2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586" y="212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2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765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2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946" y="212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0" name="Group 149"/>
            <p:cNvGrpSpPr>
              <a:grpSpLocks/>
            </p:cNvGrpSpPr>
            <p:nvPr/>
          </p:nvGrpSpPr>
          <p:grpSpPr bwMode="auto">
            <a:xfrm rot="3342787">
              <a:off x="1157" y="3361"/>
              <a:ext cx="996" cy="54"/>
              <a:chOff x="1220" y="212"/>
              <a:chExt cx="996" cy="54"/>
            </a:xfrm>
          </p:grpSpPr>
          <p:sp>
            <p:nvSpPr>
              <p:cNvPr id="2921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126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2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2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2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586" y="212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2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765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2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946" y="212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1" name="Group 156"/>
            <p:cNvGrpSpPr>
              <a:grpSpLocks/>
            </p:cNvGrpSpPr>
            <p:nvPr/>
          </p:nvGrpSpPr>
          <p:grpSpPr bwMode="auto">
            <a:xfrm rot="-7341956">
              <a:off x="2372" y="4132"/>
              <a:ext cx="271" cy="54"/>
              <a:chOff x="1220" y="212"/>
              <a:chExt cx="271" cy="54"/>
            </a:xfrm>
          </p:grpSpPr>
          <p:sp>
            <p:nvSpPr>
              <p:cNvPr id="2921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1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2" name="Group 159"/>
            <p:cNvGrpSpPr>
              <a:grpSpLocks/>
            </p:cNvGrpSpPr>
            <p:nvPr/>
          </p:nvGrpSpPr>
          <p:grpSpPr bwMode="auto">
            <a:xfrm rot="1273564">
              <a:off x="2808" y="4294"/>
              <a:ext cx="271" cy="54"/>
              <a:chOff x="1220" y="212"/>
              <a:chExt cx="271" cy="54"/>
            </a:xfrm>
          </p:grpSpPr>
          <p:sp>
            <p:nvSpPr>
              <p:cNvPr id="2921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1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noFill/>
              <a:ln w="25400" algn="ctr">
                <a:noFill/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3" name="Group 162"/>
            <p:cNvGrpSpPr>
              <a:grpSpLocks/>
            </p:cNvGrpSpPr>
            <p:nvPr/>
          </p:nvGrpSpPr>
          <p:grpSpPr bwMode="auto">
            <a:xfrm rot="3289028">
              <a:off x="1328" y="2090"/>
              <a:ext cx="635" cy="54"/>
              <a:chOff x="1220" y="212"/>
              <a:chExt cx="635" cy="54"/>
            </a:xfrm>
          </p:grpSpPr>
          <p:sp>
            <p:nvSpPr>
              <p:cNvPr id="2921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1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1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586" y="212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1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765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4" name="Group 167"/>
            <p:cNvGrpSpPr>
              <a:grpSpLocks/>
            </p:cNvGrpSpPr>
            <p:nvPr/>
          </p:nvGrpSpPr>
          <p:grpSpPr bwMode="auto">
            <a:xfrm rot="3289028">
              <a:off x="1782" y="2771"/>
              <a:ext cx="635" cy="54"/>
              <a:chOff x="1220" y="212"/>
              <a:chExt cx="635" cy="54"/>
            </a:xfrm>
          </p:grpSpPr>
          <p:sp>
            <p:nvSpPr>
              <p:cNvPr id="2920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0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0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586" y="212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1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765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5" name="Group 172"/>
            <p:cNvGrpSpPr>
              <a:grpSpLocks/>
            </p:cNvGrpSpPr>
            <p:nvPr/>
          </p:nvGrpSpPr>
          <p:grpSpPr bwMode="auto">
            <a:xfrm rot="3318517">
              <a:off x="2281" y="3270"/>
              <a:ext cx="271" cy="54"/>
              <a:chOff x="1220" y="212"/>
              <a:chExt cx="271" cy="54"/>
            </a:xfrm>
          </p:grpSpPr>
          <p:sp>
            <p:nvSpPr>
              <p:cNvPr id="2920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0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6" name="Group 175"/>
            <p:cNvGrpSpPr>
              <a:grpSpLocks/>
            </p:cNvGrpSpPr>
            <p:nvPr/>
          </p:nvGrpSpPr>
          <p:grpSpPr bwMode="auto">
            <a:xfrm rot="3310025">
              <a:off x="2463" y="3678"/>
              <a:ext cx="453" cy="54"/>
              <a:chOff x="1220" y="212"/>
              <a:chExt cx="453" cy="54"/>
            </a:xfrm>
          </p:grpSpPr>
          <p:sp>
            <p:nvSpPr>
              <p:cNvPr id="2920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0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0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586" y="212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7" name="Group 181"/>
            <p:cNvGrpSpPr>
              <a:grpSpLocks/>
            </p:cNvGrpSpPr>
            <p:nvPr/>
          </p:nvGrpSpPr>
          <p:grpSpPr bwMode="auto">
            <a:xfrm rot="3365623">
              <a:off x="1647" y="2726"/>
              <a:ext cx="2629" cy="54"/>
              <a:chOff x="1220" y="212"/>
              <a:chExt cx="2629" cy="54"/>
            </a:xfrm>
          </p:grpSpPr>
          <p:sp>
            <p:nvSpPr>
              <p:cNvPr id="2918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126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8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309" y="212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8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489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9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5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9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674" y="212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9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852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9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34" y="212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9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9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9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586" y="212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9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765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9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946" y="212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9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98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0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578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0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759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" name="Group 197"/>
            <p:cNvGrpSpPr>
              <a:grpSpLocks/>
            </p:cNvGrpSpPr>
            <p:nvPr/>
          </p:nvGrpSpPr>
          <p:grpSpPr bwMode="auto">
            <a:xfrm rot="3388123">
              <a:off x="1873" y="2407"/>
              <a:ext cx="2268" cy="54"/>
              <a:chOff x="1220" y="212"/>
              <a:chExt cx="2268" cy="54"/>
            </a:xfrm>
          </p:grpSpPr>
          <p:sp>
            <p:nvSpPr>
              <p:cNvPr id="2917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126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7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309" y="212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7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489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7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5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7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674" y="212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7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852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8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34" y="212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8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8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8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586" y="212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8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765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8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946" y="212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8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98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9" name="Group 211"/>
            <p:cNvGrpSpPr>
              <a:grpSpLocks/>
            </p:cNvGrpSpPr>
            <p:nvPr/>
          </p:nvGrpSpPr>
          <p:grpSpPr bwMode="auto">
            <a:xfrm rot="3333396">
              <a:off x="2607" y="2000"/>
              <a:ext cx="1723" cy="54"/>
              <a:chOff x="2126" y="212"/>
              <a:chExt cx="1723" cy="54"/>
            </a:xfrm>
          </p:grpSpPr>
          <p:sp>
            <p:nvSpPr>
              <p:cNvPr id="2916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126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6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489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6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5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6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674" y="212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6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852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7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34" y="212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7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98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7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578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7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759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30" name="Group 221"/>
            <p:cNvGrpSpPr>
              <a:grpSpLocks/>
            </p:cNvGrpSpPr>
            <p:nvPr/>
          </p:nvGrpSpPr>
          <p:grpSpPr bwMode="auto">
            <a:xfrm rot="3310025">
              <a:off x="3696" y="2226"/>
              <a:ext cx="453" cy="54"/>
              <a:chOff x="1220" y="212"/>
              <a:chExt cx="453" cy="54"/>
            </a:xfrm>
          </p:grpSpPr>
          <p:sp>
            <p:nvSpPr>
              <p:cNvPr id="2916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6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6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586" y="212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31" name="Group 225"/>
            <p:cNvGrpSpPr>
              <a:grpSpLocks/>
            </p:cNvGrpSpPr>
            <p:nvPr/>
          </p:nvGrpSpPr>
          <p:grpSpPr bwMode="auto">
            <a:xfrm rot="3357393">
              <a:off x="3098" y="1545"/>
              <a:ext cx="815" cy="54"/>
              <a:chOff x="1220" y="212"/>
              <a:chExt cx="815" cy="54"/>
            </a:xfrm>
          </p:grpSpPr>
          <p:sp>
            <p:nvSpPr>
              <p:cNvPr id="2915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5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5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586" y="212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6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765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6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946" y="212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20" name="Group 231"/>
            <p:cNvGrpSpPr>
              <a:grpSpLocks/>
            </p:cNvGrpSpPr>
            <p:nvPr/>
          </p:nvGrpSpPr>
          <p:grpSpPr bwMode="auto">
            <a:xfrm rot="3342787">
              <a:off x="3697" y="1546"/>
              <a:ext cx="996" cy="54"/>
              <a:chOff x="1220" y="212"/>
              <a:chExt cx="996" cy="54"/>
            </a:xfrm>
          </p:grpSpPr>
          <p:sp>
            <p:nvSpPr>
              <p:cNvPr id="2915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126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5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5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5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586" y="212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5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765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5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946" y="212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21" name="Group 238"/>
            <p:cNvGrpSpPr>
              <a:grpSpLocks/>
            </p:cNvGrpSpPr>
            <p:nvPr/>
          </p:nvGrpSpPr>
          <p:grpSpPr bwMode="auto">
            <a:xfrm rot="3357393">
              <a:off x="3923" y="1275"/>
              <a:ext cx="815" cy="54"/>
              <a:chOff x="1220" y="212"/>
              <a:chExt cx="815" cy="54"/>
            </a:xfrm>
          </p:grpSpPr>
          <p:sp>
            <p:nvSpPr>
              <p:cNvPr id="2914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4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4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586" y="212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4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765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5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946" y="212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24" name="Group 244"/>
            <p:cNvGrpSpPr>
              <a:grpSpLocks/>
            </p:cNvGrpSpPr>
            <p:nvPr/>
          </p:nvGrpSpPr>
          <p:grpSpPr bwMode="auto">
            <a:xfrm rot="-7341956">
              <a:off x="4467" y="2135"/>
              <a:ext cx="271" cy="54"/>
              <a:chOff x="1220" y="212"/>
              <a:chExt cx="271" cy="54"/>
            </a:xfrm>
          </p:grpSpPr>
          <p:sp>
            <p:nvSpPr>
              <p:cNvPr id="2914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4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25" name="Group 247"/>
            <p:cNvGrpSpPr>
              <a:grpSpLocks/>
            </p:cNvGrpSpPr>
            <p:nvPr/>
          </p:nvGrpSpPr>
          <p:grpSpPr bwMode="auto">
            <a:xfrm rot="-7341956">
              <a:off x="4603" y="1864"/>
              <a:ext cx="271" cy="54"/>
              <a:chOff x="1220" y="212"/>
              <a:chExt cx="271" cy="54"/>
            </a:xfrm>
          </p:grpSpPr>
          <p:sp>
            <p:nvSpPr>
              <p:cNvPr id="2914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4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vert="eaVert" lIns="91227" tIns="45613" rIns="91227" bIns="45613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28761" name="Прямоугольник 220"/>
            <p:cNvSpPr>
              <a:spLocks noChangeAspect="1" noChangeArrowheads="1"/>
            </p:cNvSpPr>
            <p:nvPr/>
          </p:nvSpPr>
          <p:spPr bwMode="auto">
            <a:xfrm rot="-1579310">
              <a:off x="3940" y="4320"/>
              <a:ext cx="129" cy="81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lIns="91227" tIns="45613" rIns="91227" bIns="45613" anchor="ctr"/>
            <a:lstStyle/>
            <a:p>
              <a:pPr algn="ctr" defTabSz="912703"/>
              <a:endParaRPr lang="ru-RU" sz="5500" b="1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grpSp>
          <p:nvGrpSpPr>
            <p:cNvPr id="28726" name="Group 251"/>
            <p:cNvGrpSpPr>
              <a:grpSpLocks/>
            </p:cNvGrpSpPr>
            <p:nvPr/>
          </p:nvGrpSpPr>
          <p:grpSpPr bwMode="auto">
            <a:xfrm>
              <a:off x="40" y="2434"/>
              <a:ext cx="856" cy="447"/>
              <a:chOff x="4124" y="4203"/>
              <a:chExt cx="1018" cy="513"/>
            </a:xfrm>
          </p:grpSpPr>
          <p:grpSp>
            <p:nvGrpSpPr>
              <p:cNvPr id="28727" name="Группа 69"/>
              <p:cNvGrpSpPr>
                <a:grpSpLocks/>
              </p:cNvGrpSpPr>
              <p:nvPr/>
            </p:nvGrpSpPr>
            <p:grpSpPr bwMode="auto">
              <a:xfrm>
                <a:off x="4168" y="4203"/>
                <a:ext cx="273" cy="263"/>
                <a:chOff x="-1106004" y="5086352"/>
                <a:chExt cx="293814" cy="291078"/>
              </a:xfrm>
            </p:grpSpPr>
            <p:sp>
              <p:nvSpPr>
                <p:cNvPr id="29140" name="Oval 41"/>
                <p:cNvSpPr>
                  <a:spLocks noChangeArrowheads="1"/>
                </p:cNvSpPr>
                <p:nvPr/>
              </p:nvSpPr>
              <p:spPr bwMode="auto">
                <a:xfrm>
                  <a:off x="-1100190" y="5086352"/>
                  <a:ext cx="288000" cy="288000"/>
                </a:xfrm>
                <a:prstGeom prst="ellipse">
                  <a:avLst/>
                </a:prstGeom>
                <a:solidFill>
                  <a:srgbClr val="FF3300"/>
                </a:solidFill>
                <a:ln w="25400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lIns="127315" tIns="63678" rIns="127315" bIns="63678" anchor="ctr"/>
                <a:lstStyle/>
                <a:p>
                  <a:pPr algn="ctr" defTabSz="912703"/>
                  <a:endParaRPr lang="ru-RU" sz="2400" dirty="0">
                    <a:latin typeface="Times New Roman" pitchFamily="18" charset="0"/>
                  </a:endParaRPr>
                </a:p>
              </p:txBody>
            </p:sp>
            <p:sp>
              <p:nvSpPr>
                <p:cNvPr id="29141" name="Oval 41"/>
                <p:cNvSpPr>
                  <a:spLocks noChangeArrowheads="1"/>
                </p:cNvSpPr>
                <p:nvPr/>
              </p:nvSpPr>
              <p:spPr bwMode="auto">
                <a:xfrm>
                  <a:off x="-1106004" y="5089430"/>
                  <a:ext cx="288000" cy="288000"/>
                </a:xfrm>
                <a:prstGeom prst="ellipse">
                  <a:avLst/>
                </a:prstGeom>
                <a:noFill/>
                <a:ln w="25400">
                  <a:noFill/>
                  <a:round/>
                  <a:headEnd/>
                  <a:tailEnd/>
                </a:ln>
              </p:spPr>
              <p:txBody>
                <a:bodyPr wrap="none" lIns="127315" tIns="63678" rIns="127315" bIns="63678" anchor="ctr"/>
                <a:lstStyle/>
                <a:p>
                  <a:pPr algn="ctr" defTabSz="912703"/>
                  <a:r>
                    <a:rPr lang="en-US" sz="4100" b="1" dirty="0">
                      <a:solidFill>
                        <a:schemeClr val="bg1"/>
                      </a:solidFill>
                      <a:latin typeface="Calibri" pitchFamily="34" charset="0"/>
                    </a:rPr>
                    <a:t>T</a:t>
                  </a:r>
                  <a:endParaRPr lang="ru-RU" sz="2400" dirty="0"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29139" name="Rectangle 236"/>
              <p:cNvSpPr>
                <a:spLocks noChangeArrowheads="1"/>
              </p:cNvSpPr>
              <p:nvPr/>
            </p:nvSpPr>
            <p:spPr bwMode="auto">
              <a:xfrm>
                <a:off x="4124" y="4432"/>
                <a:ext cx="1018" cy="2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7646" tIns="63840" rIns="127646" bIns="63840">
                <a:spAutoFit/>
              </a:bodyPr>
              <a:lstStyle/>
              <a:p>
                <a:pPr defTabSz="1276197"/>
                <a:r>
                  <a:rPr lang="ru-RU" sz="1400" b="1" dirty="0">
                    <a:latin typeface="Calibri" pitchFamily="34" charset="0"/>
                  </a:rPr>
                  <a:t>54</a:t>
                </a:r>
                <a:r>
                  <a:rPr lang="en-US" sz="1400" b="1" dirty="0">
                    <a:latin typeface="Calibri" pitchFamily="34" charset="0"/>
                  </a:rPr>
                  <a:t>’</a:t>
                </a:r>
                <a:r>
                  <a:rPr lang="ru-RU" sz="1400" b="1" dirty="0">
                    <a:latin typeface="Calibri" pitchFamily="34" charset="0"/>
                  </a:rPr>
                  <a:t>73</a:t>
                </a:r>
                <a:r>
                  <a:rPr lang="en-US" sz="1400" b="1" dirty="0">
                    <a:latin typeface="Calibri" pitchFamily="34" charset="0"/>
                  </a:rPr>
                  <a:t>”;</a:t>
                </a:r>
                <a:r>
                  <a:rPr lang="ru-RU" sz="1400" b="1" dirty="0">
                    <a:latin typeface="Calibri" pitchFamily="34" charset="0"/>
                  </a:rPr>
                  <a:t>83</a:t>
                </a:r>
                <a:r>
                  <a:rPr lang="en-US" sz="1400" b="1" dirty="0">
                    <a:latin typeface="Calibri" pitchFamily="34" charset="0"/>
                  </a:rPr>
                  <a:t>’</a:t>
                </a:r>
                <a:r>
                  <a:rPr lang="ru-RU" sz="1400" b="1" dirty="0">
                    <a:latin typeface="Calibri" pitchFamily="34" charset="0"/>
                  </a:rPr>
                  <a:t>11</a:t>
                </a:r>
                <a:r>
                  <a:rPr lang="en-US" sz="1400" b="1" dirty="0">
                    <a:latin typeface="Calibri" pitchFamily="34" charset="0"/>
                  </a:rPr>
                  <a:t>”</a:t>
                </a:r>
                <a:endParaRPr lang="ru-RU" sz="1400" b="1" dirty="0">
                  <a:latin typeface="Calibri" pitchFamily="34" charset="0"/>
                </a:endParaRPr>
              </a:p>
            </p:txBody>
          </p:sp>
        </p:grpSp>
        <p:pic>
          <p:nvPicPr>
            <p:cNvPr id="28763" name="Picture 256" descr="сев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2069907">
              <a:off x="6940" y="1147"/>
              <a:ext cx="574" cy="8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764" name="Freeform 258"/>
            <p:cNvSpPr>
              <a:spLocks/>
            </p:cNvSpPr>
            <p:nvPr/>
          </p:nvSpPr>
          <p:spPr bwMode="auto">
            <a:xfrm>
              <a:off x="6890" y="257"/>
              <a:ext cx="1134" cy="4400"/>
            </a:xfrm>
            <a:custGeom>
              <a:avLst/>
              <a:gdLst>
                <a:gd name="T0" fmla="*/ 1134 w 1134"/>
                <a:gd name="T1" fmla="*/ 4400 h 4400"/>
                <a:gd name="T2" fmla="*/ 590 w 1134"/>
                <a:gd name="T3" fmla="*/ 3629 h 4400"/>
                <a:gd name="T4" fmla="*/ 363 w 1134"/>
                <a:gd name="T5" fmla="*/ 2994 h 4400"/>
                <a:gd name="T6" fmla="*/ 0 w 1134"/>
                <a:gd name="T7" fmla="*/ 2631 h 4400"/>
                <a:gd name="T8" fmla="*/ 363 w 1134"/>
                <a:gd name="T9" fmla="*/ 1860 h 4400"/>
                <a:gd name="T10" fmla="*/ 499 w 1134"/>
                <a:gd name="T11" fmla="*/ 1407 h 4400"/>
                <a:gd name="T12" fmla="*/ 499 w 1134"/>
                <a:gd name="T13" fmla="*/ 0 h 44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34"/>
                <a:gd name="T22" fmla="*/ 0 h 4400"/>
                <a:gd name="T23" fmla="*/ 1134 w 1134"/>
                <a:gd name="T24" fmla="*/ 4400 h 44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34" h="4400">
                  <a:moveTo>
                    <a:pt x="1134" y="4400"/>
                  </a:moveTo>
                  <a:cubicBezTo>
                    <a:pt x="926" y="4131"/>
                    <a:pt x="718" y="3863"/>
                    <a:pt x="590" y="3629"/>
                  </a:cubicBezTo>
                  <a:cubicBezTo>
                    <a:pt x="462" y="3395"/>
                    <a:pt x="461" y="3160"/>
                    <a:pt x="363" y="2994"/>
                  </a:cubicBezTo>
                  <a:cubicBezTo>
                    <a:pt x="265" y="2828"/>
                    <a:pt x="0" y="2820"/>
                    <a:pt x="0" y="2631"/>
                  </a:cubicBezTo>
                  <a:cubicBezTo>
                    <a:pt x="0" y="2442"/>
                    <a:pt x="280" y="2064"/>
                    <a:pt x="363" y="1860"/>
                  </a:cubicBezTo>
                  <a:cubicBezTo>
                    <a:pt x="446" y="1656"/>
                    <a:pt x="476" y="1717"/>
                    <a:pt x="499" y="1407"/>
                  </a:cubicBezTo>
                  <a:cubicBezTo>
                    <a:pt x="522" y="1097"/>
                    <a:pt x="510" y="548"/>
                    <a:pt x="499" y="0"/>
                  </a:cubicBezTo>
                </a:path>
              </a:pathLst>
            </a:custGeom>
            <a:noFill/>
            <a:ln w="92075">
              <a:solidFill>
                <a:srgbClr val="99CC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0259" name="Rectangle 77"/>
            <p:cNvSpPr>
              <a:spLocks noChangeArrowheads="1"/>
            </p:cNvSpPr>
            <p:nvPr/>
          </p:nvSpPr>
          <p:spPr bwMode="auto">
            <a:xfrm>
              <a:off x="6844" y="2706"/>
              <a:ext cx="1044" cy="215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</p:spPr>
          <p:txBody>
            <a:bodyPr wrap="none" lIns="91295" tIns="45650" rIns="91295" bIns="45650" anchor="ctr"/>
            <a:lstStyle/>
            <a:p>
              <a:pPr algn="ctr" defTabSz="653972">
                <a:defRPr/>
              </a:pPr>
              <a:r>
                <a:rPr lang="ru-RU" sz="1800" b="1" dirty="0">
                  <a:solidFill>
                    <a:srgbClr val="0066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р. </a:t>
              </a:r>
              <a:r>
                <a:rPr lang="ru-RU" sz="1800" b="1" dirty="0" err="1">
                  <a:solidFill>
                    <a:srgbClr val="0066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Шадриха</a:t>
              </a:r>
              <a:endParaRPr lang="ru-RU" sz="1800" b="1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endParaRPr>
            </a:p>
          </p:txBody>
        </p:sp>
        <p:sp>
          <p:nvSpPr>
            <p:cNvPr id="28766" name="Line 260"/>
            <p:cNvSpPr>
              <a:spLocks noChangeShapeType="1"/>
            </p:cNvSpPr>
            <p:nvPr/>
          </p:nvSpPr>
          <p:spPr bwMode="auto">
            <a:xfrm flipV="1">
              <a:off x="7116" y="2253"/>
              <a:ext cx="182" cy="317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67" name="Прямоугольник 55"/>
            <p:cNvSpPr>
              <a:spLocks noChangeArrowheads="1"/>
            </p:cNvSpPr>
            <p:nvPr/>
          </p:nvSpPr>
          <p:spPr bwMode="auto">
            <a:xfrm rot="-1309078">
              <a:off x="1984" y="1572"/>
              <a:ext cx="207" cy="91"/>
            </a:xfrm>
            <a:prstGeom prst="rect">
              <a:avLst/>
            </a:prstGeom>
            <a:solidFill>
              <a:srgbClr val="1AF253"/>
            </a:solidFill>
            <a:ln w="25400" algn="ctr">
              <a:solidFill>
                <a:srgbClr val="1AF253"/>
              </a:solidFill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68" name="Прямоугольник 51"/>
            <p:cNvSpPr>
              <a:spLocks noChangeArrowheads="1"/>
            </p:cNvSpPr>
            <p:nvPr/>
          </p:nvSpPr>
          <p:spPr bwMode="auto">
            <a:xfrm rot="-1815592">
              <a:off x="3569" y="3271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69" name="Прямоугольник 51"/>
            <p:cNvSpPr>
              <a:spLocks noChangeArrowheads="1"/>
            </p:cNvSpPr>
            <p:nvPr/>
          </p:nvSpPr>
          <p:spPr bwMode="auto">
            <a:xfrm rot="-1815592">
              <a:off x="3451" y="3117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70" name="Прямоугольник 51"/>
            <p:cNvSpPr>
              <a:spLocks noChangeArrowheads="1"/>
            </p:cNvSpPr>
            <p:nvPr/>
          </p:nvSpPr>
          <p:spPr bwMode="auto">
            <a:xfrm rot="-1815592">
              <a:off x="3360" y="2979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71" name="Прямоугольник 51"/>
            <p:cNvSpPr>
              <a:spLocks noChangeArrowheads="1"/>
            </p:cNvSpPr>
            <p:nvPr/>
          </p:nvSpPr>
          <p:spPr bwMode="auto">
            <a:xfrm rot="-1815592">
              <a:off x="3261" y="2817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72" name="Прямоугольник 51"/>
            <p:cNvSpPr>
              <a:spLocks noChangeArrowheads="1"/>
            </p:cNvSpPr>
            <p:nvPr/>
          </p:nvSpPr>
          <p:spPr bwMode="auto">
            <a:xfrm rot="-1815592">
              <a:off x="3170" y="2663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73" name="Прямоугольник 51"/>
            <p:cNvSpPr>
              <a:spLocks noChangeArrowheads="1"/>
            </p:cNvSpPr>
            <p:nvPr/>
          </p:nvSpPr>
          <p:spPr bwMode="auto">
            <a:xfrm rot="-1815592">
              <a:off x="3079" y="2525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74" name="Прямоугольник 51"/>
            <p:cNvSpPr>
              <a:spLocks noChangeArrowheads="1"/>
            </p:cNvSpPr>
            <p:nvPr/>
          </p:nvSpPr>
          <p:spPr bwMode="auto">
            <a:xfrm rot="-1815592">
              <a:off x="2952" y="2363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75" name="Прямоугольник 51"/>
            <p:cNvSpPr>
              <a:spLocks noChangeArrowheads="1"/>
            </p:cNvSpPr>
            <p:nvPr/>
          </p:nvSpPr>
          <p:spPr bwMode="auto">
            <a:xfrm rot="-1815592">
              <a:off x="2861" y="2209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76" name="Прямоугольник 51"/>
            <p:cNvSpPr>
              <a:spLocks noChangeArrowheads="1"/>
            </p:cNvSpPr>
            <p:nvPr/>
          </p:nvSpPr>
          <p:spPr bwMode="auto">
            <a:xfrm rot="-1815592">
              <a:off x="2771" y="2071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77" name="Прямоугольник 51"/>
            <p:cNvSpPr>
              <a:spLocks noChangeArrowheads="1"/>
            </p:cNvSpPr>
            <p:nvPr/>
          </p:nvSpPr>
          <p:spPr bwMode="auto">
            <a:xfrm rot="-1815592">
              <a:off x="3624" y="3724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78" name="Прямоугольник 51"/>
            <p:cNvSpPr>
              <a:spLocks noChangeArrowheads="1"/>
            </p:cNvSpPr>
            <p:nvPr/>
          </p:nvSpPr>
          <p:spPr bwMode="auto">
            <a:xfrm rot="-1815592">
              <a:off x="3533" y="3568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79" name="Прямоугольник 51"/>
            <p:cNvSpPr>
              <a:spLocks noChangeArrowheads="1"/>
            </p:cNvSpPr>
            <p:nvPr/>
          </p:nvSpPr>
          <p:spPr bwMode="auto">
            <a:xfrm rot="-1815592">
              <a:off x="3415" y="3432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80" name="Прямоугольник 51"/>
            <p:cNvSpPr>
              <a:spLocks noChangeArrowheads="1"/>
            </p:cNvSpPr>
            <p:nvPr/>
          </p:nvSpPr>
          <p:spPr bwMode="auto">
            <a:xfrm rot="-1815592">
              <a:off x="3315" y="3298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81" name="Прямоугольник 51"/>
            <p:cNvSpPr>
              <a:spLocks noChangeArrowheads="1"/>
            </p:cNvSpPr>
            <p:nvPr/>
          </p:nvSpPr>
          <p:spPr bwMode="auto">
            <a:xfrm rot="-1815592">
              <a:off x="3224" y="3144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82" name="Прямоугольник 51"/>
            <p:cNvSpPr>
              <a:spLocks noChangeArrowheads="1"/>
            </p:cNvSpPr>
            <p:nvPr/>
          </p:nvSpPr>
          <p:spPr bwMode="auto">
            <a:xfrm rot="-1815592">
              <a:off x="3134" y="2979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83" name="Прямоугольник 51"/>
            <p:cNvSpPr>
              <a:spLocks noChangeArrowheads="1"/>
            </p:cNvSpPr>
            <p:nvPr/>
          </p:nvSpPr>
          <p:spPr bwMode="auto">
            <a:xfrm rot="-1815592">
              <a:off x="2671" y="1937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84" name="Прямоугольник 51"/>
            <p:cNvSpPr>
              <a:spLocks noChangeArrowheads="1"/>
            </p:cNvSpPr>
            <p:nvPr/>
          </p:nvSpPr>
          <p:spPr bwMode="auto">
            <a:xfrm rot="-1815592">
              <a:off x="2581" y="1754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85" name="Прямоугольник 51"/>
            <p:cNvSpPr>
              <a:spLocks noChangeArrowheads="1"/>
            </p:cNvSpPr>
            <p:nvPr/>
          </p:nvSpPr>
          <p:spPr bwMode="auto">
            <a:xfrm rot="-1815592">
              <a:off x="2453" y="1618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86" name="Прямоугольник 51"/>
            <p:cNvSpPr>
              <a:spLocks noChangeArrowheads="1"/>
            </p:cNvSpPr>
            <p:nvPr/>
          </p:nvSpPr>
          <p:spPr bwMode="auto">
            <a:xfrm rot="-1815592">
              <a:off x="3034" y="2843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87" name="Прямоугольник 51"/>
            <p:cNvSpPr>
              <a:spLocks noChangeArrowheads="1"/>
            </p:cNvSpPr>
            <p:nvPr/>
          </p:nvSpPr>
          <p:spPr bwMode="auto">
            <a:xfrm rot="-1815592">
              <a:off x="2916" y="2689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88" name="Прямоугольник 51"/>
            <p:cNvSpPr>
              <a:spLocks noChangeArrowheads="1"/>
            </p:cNvSpPr>
            <p:nvPr/>
          </p:nvSpPr>
          <p:spPr bwMode="auto">
            <a:xfrm rot="-1815592">
              <a:off x="2825" y="2551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89" name="Прямоугольник 51"/>
            <p:cNvSpPr>
              <a:spLocks noChangeArrowheads="1"/>
            </p:cNvSpPr>
            <p:nvPr/>
          </p:nvSpPr>
          <p:spPr bwMode="auto">
            <a:xfrm rot="-1815592">
              <a:off x="2717" y="2389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90" name="Прямоугольник 51"/>
            <p:cNvSpPr>
              <a:spLocks noChangeArrowheads="1"/>
            </p:cNvSpPr>
            <p:nvPr/>
          </p:nvSpPr>
          <p:spPr bwMode="auto">
            <a:xfrm rot="-1815592">
              <a:off x="2626" y="2235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91" name="Прямоугольник 51"/>
            <p:cNvSpPr>
              <a:spLocks noChangeArrowheads="1"/>
            </p:cNvSpPr>
            <p:nvPr/>
          </p:nvSpPr>
          <p:spPr bwMode="auto">
            <a:xfrm rot="-1815592">
              <a:off x="2499" y="2097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92" name="Прямоугольник 51"/>
            <p:cNvSpPr>
              <a:spLocks noChangeArrowheads="1"/>
            </p:cNvSpPr>
            <p:nvPr/>
          </p:nvSpPr>
          <p:spPr bwMode="auto">
            <a:xfrm rot="-1815592">
              <a:off x="2408" y="1935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93" name="Прямоугольник 51"/>
            <p:cNvSpPr>
              <a:spLocks noChangeArrowheads="1"/>
            </p:cNvSpPr>
            <p:nvPr/>
          </p:nvSpPr>
          <p:spPr bwMode="auto">
            <a:xfrm rot="-1815592">
              <a:off x="2317" y="1781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94" name="Прямоугольник 51"/>
            <p:cNvSpPr>
              <a:spLocks noChangeArrowheads="1"/>
            </p:cNvSpPr>
            <p:nvPr/>
          </p:nvSpPr>
          <p:spPr bwMode="auto">
            <a:xfrm rot="-1815592">
              <a:off x="2226" y="1643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95" name="Прямоугольник 51"/>
            <p:cNvSpPr>
              <a:spLocks noChangeArrowheads="1"/>
            </p:cNvSpPr>
            <p:nvPr/>
          </p:nvSpPr>
          <p:spPr bwMode="auto">
            <a:xfrm rot="-1815592">
              <a:off x="3896" y="2618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96" name="Прямоугольник 51"/>
            <p:cNvSpPr>
              <a:spLocks noChangeArrowheads="1"/>
            </p:cNvSpPr>
            <p:nvPr/>
          </p:nvSpPr>
          <p:spPr bwMode="auto">
            <a:xfrm rot="-1815592">
              <a:off x="3778" y="2462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97" name="Прямоугольник 51"/>
            <p:cNvSpPr>
              <a:spLocks noChangeArrowheads="1"/>
            </p:cNvSpPr>
            <p:nvPr/>
          </p:nvSpPr>
          <p:spPr bwMode="auto">
            <a:xfrm rot="-1815592">
              <a:off x="3687" y="2324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98" name="Прямоугольник 51"/>
            <p:cNvSpPr>
              <a:spLocks noChangeArrowheads="1"/>
            </p:cNvSpPr>
            <p:nvPr/>
          </p:nvSpPr>
          <p:spPr bwMode="auto">
            <a:xfrm rot="-1815592">
              <a:off x="3987" y="2344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99" name="Прямоугольник 51"/>
            <p:cNvSpPr>
              <a:spLocks noChangeArrowheads="1"/>
            </p:cNvSpPr>
            <p:nvPr/>
          </p:nvSpPr>
          <p:spPr bwMode="auto">
            <a:xfrm rot="-1815592">
              <a:off x="3869" y="2190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00" name="Прямоугольник 51"/>
            <p:cNvSpPr>
              <a:spLocks noChangeArrowheads="1"/>
            </p:cNvSpPr>
            <p:nvPr/>
          </p:nvSpPr>
          <p:spPr bwMode="auto">
            <a:xfrm rot="-1815592">
              <a:off x="3778" y="2052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01" name="Прямоугольник 51"/>
            <p:cNvSpPr>
              <a:spLocks noChangeArrowheads="1"/>
            </p:cNvSpPr>
            <p:nvPr/>
          </p:nvSpPr>
          <p:spPr bwMode="auto">
            <a:xfrm rot="-1815592">
              <a:off x="3578" y="2182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02" name="Прямоугольник 51"/>
            <p:cNvSpPr>
              <a:spLocks noChangeArrowheads="1"/>
            </p:cNvSpPr>
            <p:nvPr/>
          </p:nvSpPr>
          <p:spPr bwMode="auto">
            <a:xfrm rot="-1815592">
              <a:off x="3496" y="2028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03" name="Прямоугольник 51"/>
            <p:cNvSpPr>
              <a:spLocks noChangeArrowheads="1"/>
            </p:cNvSpPr>
            <p:nvPr/>
          </p:nvSpPr>
          <p:spPr bwMode="auto">
            <a:xfrm rot="-1815592">
              <a:off x="3369" y="1890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04" name="Прямоугольник 51"/>
            <p:cNvSpPr>
              <a:spLocks noChangeArrowheads="1"/>
            </p:cNvSpPr>
            <p:nvPr/>
          </p:nvSpPr>
          <p:spPr bwMode="auto">
            <a:xfrm rot="-1815592">
              <a:off x="3669" y="1799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05" name="Прямоугольник 51"/>
            <p:cNvSpPr>
              <a:spLocks noChangeArrowheads="1"/>
            </p:cNvSpPr>
            <p:nvPr/>
          </p:nvSpPr>
          <p:spPr bwMode="auto">
            <a:xfrm rot="-1815592">
              <a:off x="3551" y="1645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06" name="Прямоугольник 51"/>
            <p:cNvSpPr>
              <a:spLocks noChangeArrowheads="1"/>
            </p:cNvSpPr>
            <p:nvPr/>
          </p:nvSpPr>
          <p:spPr bwMode="auto">
            <a:xfrm rot="-1815592">
              <a:off x="3460" y="1507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07" name="Прямоугольник 51"/>
            <p:cNvSpPr>
              <a:spLocks noChangeArrowheads="1"/>
            </p:cNvSpPr>
            <p:nvPr/>
          </p:nvSpPr>
          <p:spPr bwMode="auto">
            <a:xfrm rot="-1815592">
              <a:off x="3270" y="1754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08" name="Прямоугольник 51"/>
            <p:cNvSpPr>
              <a:spLocks noChangeArrowheads="1"/>
            </p:cNvSpPr>
            <p:nvPr/>
          </p:nvSpPr>
          <p:spPr bwMode="auto">
            <a:xfrm rot="-1815592">
              <a:off x="3188" y="1600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09" name="Прямоугольник 51"/>
            <p:cNvSpPr>
              <a:spLocks noChangeArrowheads="1"/>
            </p:cNvSpPr>
            <p:nvPr/>
          </p:nvSpPr>
          <p:spPr bwMode="auto">
            <a:xfrm rot="-1815592">
              <a:off x="2952" y="1302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10" name="Прямоугольник 51"/>
            <p:cNvSpPr>
              <a:spLocks noChangeArrowheads="1"/>
            </p:cNvSpPr>
            <p:nvPr/>
          </p:nvSpPr>
          <p:spPr bwMode="auto">
            <a:xfrm rot="-1815592">
              <a:off x="3352" y="1346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11" name="Прямоугольник 51"/>
            <p:cNvSpPr>
              <a:spLocks noChangeArrowheads="1"/>
            </p:cNvSpPr>
            <p:nvPr/>
          </p:nvSpPr>
          <p:spPr bwMode="auto">
            <a:xfrm rot="-1815592">
              <a:off x="3270" y="1192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12" name="Прямоугольник 51"/>
            <p:cNvSpPr>
              <a:spLocks noChangeArrowheads="1"/>
            </p:cNvSpPr>
            <p:nvPr/>
          </p:nvSpPr>
          <p:spPr bwMode="auto">
            <a:xfrm rot="-1815592">
              <a:off x="2354" y="1439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13" name="Прямоугольник 51"/>
            <p:cNvSpPr>
              <a:spLocks noChangeArrowheads="1"/>
            </p:cNvSpPr>
            <p:nvPr/>
          </p:nvSpPr>
          <p:spPr bwMode="auto">
            <a:xfrm rot="-1815592">
              <a:off x="4622" y="2162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14" name="Прямоугольник 51"/>
            <p:cNvSpPr>
              <a:spLocks noChangeArrowheads="1"/>
            </p:cNvSpPr>
            <p:nvPr/>
          </p:nvSpPr>
          <p:spPr bwMode="auto">
            <a:xfrm rot="-1815592">
              <a:off x="4504" y="2008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15" name="Прямоугольник 51"/>
            <p:cNvSpPr>
              <a:spLocks noChangeArrowheads="1"/>
            </p:cNvSpPr>
            <p:nvPr/>
          </p:nvSpPr>
          <p:spPr bwMode="auto">
            <a:xfrm rot="-1815592">
              <a:off x="4413" y="1870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16" name="Прямоугольник 51"/>
            <p:cNvSpPr>
              <a:spLocks noChangeArrowheads="1"/>
            </p:cNvSpPr>
            <p:nvPr/>
          </p:nvSpPr>
          <p:spPr bwMode="auto">
            <a:xfrm rot="-1815592">
              <a:off x="4313" y="1728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17" name="Прямоугольник 51"/>
            <p:cNvSpPr>
              <a:spLocks noChangeArrowheads="1"/>
            </p:cNvSpPr>
            <p:nvPr/>
          </p:nvSpPr>
          <p:spPr bwMode="auto">
            <a:xfrm rot="-1815592">
              <a:off x="4195" y="1574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18" name="Прямоугольник 51"/>
            <p:cNvSpPr>
              <a:spLocks noChangeArrowheads="1"/>
            </p:cNvSpPr>
            <p:nvPr/>
          </p:nvSpPr>
          <p:spPr bwMode="auto">
            <a:xfrm rot="-1815592">
              <a:off x="4104" y="1436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19" name="Прямоугольник 51"/>
            <p:cNvSpPr>
              <a:spLocks noChangeArrowheads="1"/>
            </p:cNvSpPr>
            <p:nvPr/>
          </p:nvSpPr>
          <p:spPr bwMode="auto">
            <a:xfrm rot="-1815592">
              <a:off x="4486" y="1527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20" name="Прямоугольник 51"/>
            <p:cNvSpPr>
              <a:spLocks noChangeArrowheads="1"/>
            </p:cNvSpPr>
            <p:nvPr/>
          </p:nvSpPr>
          <p:spPr bwMode="auto">
            <a:xfrm rot="-1815592">
              <a:off x="4368" y="1373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21" name="Прямоугольник 51"/>
            <p:cNvSpPr>
              <a:spLocks noChangeArrowheads="1"/>
            </p:cNvSpPr>
            <p:nvPr/>
          </p:nvSpPr>
          <p:spPr bwMode="auto">
            <a:xfrm rot="-1815592">
              <a:off x="4277" y="1235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22" name="Прямоугольник 51"/>
            <p:cNvSpPr>
              <a:spLocks noChangeArrowheads="1"/>
            </p:cNvSpPr>
            <p:nvPr/>
          </p:nvSpPr>
          <p:spPr bwMode="auto">
            <a:xfrm rot="-1815592">
              <a:off x="4177" y="1076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23" name="Прямоугольник 51"/>
            <p:cNvSpPr>
              <a:spLocks noChangeArrowheads="1"/>
            </p:cNvSpPr>
            <p:nvPr/>
          </p:nvSpPr>
          <p:spPr bwMode="auto">
            <a:xfrm rot="-1815592">
              <a:off x="4059" y="922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24" name="Прямоугольник 51"/>
            <p:cNvSpPr>
              <a:spLocks noChangeArrowheads="1"/>
            </p:cNvSpPr>
            <p:nvPr/>
          </p:nvSpPr>
          <p:spPr bwMode="auto">
            <a:xfrm rot="-1815592">
              <a:off x="3987" y="1302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25" name="Прямоугольник 51"/>
            <p:cNvSpPr>
              <a:spLocks noChangeArrowheads="1"/>
            </p:cNvSpPr>
            <p:nvPr/>
          </p:nvSpPr>
          <p:spPr bwMode="auto">
            <a:xfrm rot="-1815592">
              <a:off x="3896" y="1119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26" name="Прямоугольник 51"/>
            <p:cNvSpPr>
              <a:spLocks noChangeArrowheads="1"/>
            </p:cNvSpPr>
            <p:nvPr/>
          </p:nvSpPr>
          <p:spPr bwMode="auto">
            <a:xfrm rot="-1815592">
              <a:off x="4730" y="1892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27" name="Прямоугольник 51"/>
            <p:cNvSpPr>
              <a:spLocks noChangeArrowheads="1"/>
            </p:cNvSpPr>
            <p:nvPr/>
          </p:nvSpPr>
          <p:spPr bwMode="auto">
            <a:xfrm rot="-1815592">
              <a:off x="4639" y="1734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28" name="Прямоугольник 51"/>
            <p:cNvSpPr>
              <a:spLocks noChangeArrowheads="1"/>
            </p:cNvSpPr>
            <p:nvPr/>
          </p:nvSpPr>
          <p:spPr bwMode="auto">
            <a:xfrm rot="-1815592">
              <a:off x="2744" y="3795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29" name="Прямоугольник 51"/>
            <p:cNvSpPr>
              <a:spLocks noChangeArrowheads="1"/>
            </p:cNvSpPr>
            <p:nvPr/>
          </p:nvSpPr>
          <p:spPr bwMode="auto">
            <a:xfrm rot="-1815592">
              <a:off x="2626" y="3641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30" name="Прямоугольник 51"/>
            <p:cNvSpPr>
              <a:spLocks noChangeArrowheads="1"/>
            </p:cNvSpPr>
            <p:nvPr/>
          </p:nvSpPr>
          <p:spPr bwMode="auto">
            <a:xfrm rot="-1815592">
              <a:off x="2535" y="3503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31" name="Прямоугольник 51"/>
            <p:cNvSpPr>
              <a:spLocks noChangeArrowheads="1"/>
            </p:cNvSpPr>
            <p:nvPr/>
          </p:nvSpPr>
          <p:spPr bwMode="auto">
            <a:xfrm rot="-1815592">
              <a:off x="2226" y="2953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32" name="Прямоугольник 51"/>
            <p:cNvSpPr>
              <a:spLocks noChangeArrowheads="1"/>
            </p:cNvSpPr>
            <p:nvPr/>
          </p:nvSpPr>
          <p:spPr bwMode="auto">
            <a:xfrm rot="-1815592">
              <a:off x="2108" y="2799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33" name="Прямоугольник 51"/>
            <p:cNvSpPr>
              <a:spLocks noChangeArrowheads="1"/>
            </p:cNvSpPr>
            <p:nvPr/>
          </p:nvSpPr>
          <p:spPr bwMode="auto">
            <a:xfrm rot="-1815592">
              <a:off x="2017" y="2661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34" name="Прямоугольник 51"/>
            <p:cNvSpPr>
              <a:spLocks noChangeArrowheads="1"/>
            </p:cNvSpPr>
            <p:nvPr/>
          </p:nvSpPr>
          <p:spPr bwMode="auto">
            <a:xfrm rot="-1815592">
              <a:off x="1764" y="2273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35" name="Прямоугольник 51"/>
            <p:cNvSpPr>
              <a:spLocks noChangeArrowheads="1"/>
            </p:cNvSpPr>
            <p:nvPr/>
          </p:nvSpPr>
          <p:spPr bwMode="auto">
            <a:xfrm rot="-1815592">
              <a:off x="1646" y="2119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36" name="Прямоугольник 51"/>
            <p:cNvSpPr>
              <a:spLocks noChangeArrowheads="1"/>
            </p:cNvSpPr>
            <p:nvPr/>
          </p:nvSpPr>
          <p:spPr bwMode="auto">
            <a:xfrm rot="-1815592">
              <a:off x="1555" y="1981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37" name="Прямоугольник 51"/>
            <p:cNvSpPr>
              <a:spLocks noChangeArrowheads="1"/>
            </p:cNvSpPr>
            <p:nvPr/>
          </p:nvSpPr>
          <p:spPr bwMode="auto">
            <a:xfrm rot="-1815592">
              <a:off x="2218" y="3750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38" name="Прямоугольник 51"/>
            <p:cNvSpPr>
              <a:spLocks noChangeArrowheads="1"/>
            </p:cNvSpPr>
            <p:nvPr/>
          </p:nvSpPr>
          <p:spPr bwMode="auto">
            <a:xfrm rot="-1815592">
              <a:off x="2100" y="3596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39" name="Прямоугольник 51"/>
            <p:cNvSpPr>
              <a:spLocks noChangeArrowheads="1"/>
            </p:cNvSpPr>
            <p:nvPr/>
          </p:nvSpPr>
          <p:spPr bwMode="auto">
            <a:xfrm rot="-1815592">
              <a:off x="2009" y="3458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40" name="Прямоугольник 51"/>
            <p:cNvSpPr>
              <a:spLocks noChangeArrowheads="1"/>
            </p:cNvSpPr>
            <p:nvPr/>
          </p:nvSpPr>
          <p:spPr bwMode="auto">
            <a:xfrm rot="-1815592">
              <a:off x="1928" y="3316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41" name="Прямоугольник 51"/>
            <p:cNvSpPr>
              <a:spLocks noChangeArrowheads="1"/>
            </p:cNvSpPr>
            <p:nvPr/>
          </p:nvSpPr>
          <p:spPr bwMode="auto">
            <a:xfrm rot="-1815592">
              <a:off x="1810" y="3162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42" name="Прямоугольник 51"/>
            <p:cNvSpPr>
              <a:spLocks noChangeArrowheads="1"/>
            </p:cNvSpPr>
            <p:nvPr/>
          </p:nvSpPr>
          <p:spPr bwMode="auto">
            <a:xfrm rot="-1815592">
              <a:off x="1719" y="3024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43" name="Прямоугольник 51"/>
            <p:cNvSpPr>
              <a:spLocks noChangeArrowheads="1"/>
            </p:cNvSpPr>
            <p:nvPr/>
          </p:nvSpPr>
          <p:spPr bwMode="auto">
            <a:xfrm rot="-1815592">
              <a:off x="1455" y="2618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44" name="Прямоугольник 51"/>
            <p:cNvSpPr>
              <a:spLocks noChangeArrowheads="1"/>
            </p:cNvSpPr>
            <p:nvPr/>
          </p:nvSpPr>
          <p:spPr bwMode="auto">
            <a:xfrm rot="-1815592">
              <a:off x="1365" y="2482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45" name="Прямоугольник 51"/>
            <p:cNvSpPr>
              <a:spLocks noChangeArrowheads="1"/>
            </p:cNvSpPr>
            <p:nvPr/>
          </p:nvSpPr>
          <p:spPr bwMode="auto">
            <a:xfrm rot="-1815592">
              <a:off x="1628" y="2890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46" name="Прямоугольник 51"/>
            <p:cNvSpPr>
              <a:spLocks noChangeArrowheads="1"/>
            </p:cNvSpPr>
            <p:nvPr/>
          </p:nvSpPr>
          <p:spPr bwMode="auto">
            <a:xfrm rot="-1815592">
              <a:off x="1202" y="2208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47" name="Прямоугольник 51"/>
            <p:cNvSpPr>
              <a:spLocks noChangeArrowheads="1"/>
            </p:cNvSpPr>
            <p:nvPr/>
          </p:nvSpPr>
          <p:spPr bwMode="auto">
            <a:xfrm rot="-1815592">
              <a:off x="1084" y="2054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48" name="Прямоугольник 51"/>
            <p:cNvSpPr>
              <a:spLocks noChangeArrowheads="1"/>
            </p:cNvSpPr>
            <p:nvPr/>
          </p:nvSpPr>
          <p:spPr bwMode="auto">
            <a:xfrm rot="-1815592">
              <a:off x="993" y="1916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49" name="Прямоугольник 51"/>
            <p:cNvSpPr>
              <a:spLocks noChangeArrowheads="1"/>
            </p:cNvSpPr>
            <p:nvPr/>
          </p:nvSpPr>
          <p:spPr bwMode="auto">
            <a:xfrm rot="-1815592">
              <a:off x="1863" y="3704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50" name="Прямоугольник 51"/>
            <p:cNvSpPr>
              <a:spLocks noChangeArrowheads="1"/>
            </p:cNvSpPr>
            <p:nvPr/>
          </p:nvSpPr>
          <p:spPr bwMode="auto">
            <a:xfrm rot="-1815592">
              <a:off x="1745" y="3550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51" name="Прямоугольник 51"/>
            <p:cNvSpPr>
              <a:spLocks noChangeArrowheads="1"/>
            </p:cNvSpPr>
            <p:nvPr/>
          </p:nvSpPr>
          <p:spPr bwMode="auto">
            <a:xfrm rot="-1815592">
              <a:off x="1654" y="3412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52" name="Прямоугольник 51"/>
            <p:cNvSpPr>
              <a:spLocks noChangeArrowheads="1"/>
            </p:cNvSpPr>
            <p:nvPr/>
          </p:nvSpPr>
          <p:spPr bwMode="auto">
            <a:xfrm rot="-1815592">
              <a:off x="2408" y="3298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53" name="Прямоугольник 51"/>
            <p:cNvSpPr>
              <a:spLocks noChangeArrowheads="1"/>
            </p:cNvSpPr>
            <p:nvPr/>
          </p:nvSpPr>
          <p:spPr bwMode="auto">
            <a:xfrm rot="-1815592">
              <a:off x="2308" y="3160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54" name="Прямоугольник 51"/>
            <p:cNvSpPr>
              <a:spLocks noChangeArrowheads="1"/>
            </p:cNvSpPr>
            <p:nvPr/>
          </p:nvSpPr>
          <p:spPr bwMode="auto">
            <a:xfrm rot="-1815592">
              <a:off x="1900" y="2525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55" name="Прямоугольник 51"/>
            <p:cNvSpPr>
              <a:spLocks noChangeArrowheads="1"/>
            </p:cNvSpPr>
            <p:nvPr/>
          </p:nvSpPr>
          <p:spPr bwMode="auto">
            <a:xfrm rot="-1815592">
              <a:off x="1220" y="2752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56" name="Прямоугольник 51"/>
            <p:cNvSpPr>
              <a:spLocks noChangeArrowheads="1"/>
            </p:cNvSpPr>
            <p:nvPr/>
          </p:nvSpPr>
          <p:spPr bwMode="auto">
            <a:xfrm rot="-1815592">
              <a:off x="1102" y="2598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57" name="Прямоугольник 51"/>
            <p:cNvSpPr>
              <a:spLocks noChangeArrowheads="1"/>
            </p:cNvSpPr>
            <p:nvPr/>
          </p:nvSpPr>
          <p:spPr bwMode="auto">
            <a:xfrm rot="-1815592">
              <a:off x="1011" y="2460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58" name="Прямоугольник 51"/>
            <p:cNvSpPr>
              <a:spLocks noChangeArrowheads="1"/>
            </p:cNvSpPr>
            <p:nvPr/>
          </p:nvSpPr>
          <p:spPr bwMode="auto">
            <a:xfrm rot="-1815592">
              <a:off x="1583" y="3251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59" name="Прямоугольник 51"/>
            <p:cNvSpPr>
              <a:spLocks noChangeArrowheads="1"/>
            </p:cNvSpPr>
            <p:nvPr/>
          </p:nvSpPr>
          <p:spPr bwMode="auto">
            <a:xfrm rot="-1815592">
              <a:off x="1465" y="3097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60" name="Прямоугольник 51"/>
            <p:cNvSpPr>
              <a:spLocks noChangeArrowheads="1"/>
            </p:cNvSpPr>
            <p:nvPr/>
          </p:nvSpPr>
          <p:spPr bwMode="auto">
            <a:xfrm rot="-1815592">
              <a:off x="1374" y="2959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61" name="Прямоугольник 51"/>
            <p:cNvSpPr>
              <a:spLocks noChangeArrowheads="1"/>
            </p:cNvSpPr>
            <p:nvPr/>
          </p:nvSpPr>
          <p:spPr bwMode="auto">
            <a:xfrm rot="-1815592">
              <a:off x="902" y="2298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62" name="Прямоугольник 51"/>
            <p:cNvSpPr>
              <a:spLocks noChangeArrowheads="1"/>
            </p:cNvSpPr>
            <p:nvPr/>
          </p:nvSpPr>
          <p:spPr bwMode="auto">
            <a:xfrm rot="-1815592">
              <a:off x="820" y="2144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63" name="Прямоугольник 51"/>
            <p:cNvSpPr>
              <a:spLocks noChangeArrowheads="1"/>
            </p:cNvSpPr>
            <p:nvPr/>
          </p:nvSpPr>
          <p:spPr bwMode="auto">
            <a:xfrm rot="-1815592">
              <a:off x="820" y="1709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64" name="Прямоугольник 51"/>
            <p:cNvSpPr>
              <a:spLocks noChangeArrowheads="1"/>
            </p:cNvSpPr>
            <p:nvPr/>
          </p:nvSpPr>
          <p:spPr bwMode="auto">
            <a:xfrm rot="-1815592">
              <a:off x="1447" y="1845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65" name="Прямоугольник 51"/>
            <p:cNvSpPr>
              <a:spLocks noChangeArrowheads="1"/>
            </p:cNvSpPr>
            <p:nvPr/>
          </p:nvSpPr>
          <p:spPr bwMode="auto">
            <a:xfrm rot="-1815592">
              <a:off x="2508" y="4142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66" name="Прямоугольник 51"/>
            <p:cNvSpPr>
              <a:spLocks noChangeArrowheads="1"/>
            </p:cNvSpPr>
            <p:nvPr/>
          </p:nvSpPr>
          <p:spPr bwMode="auto">
            <a:xfrm rot="-1815592">
              <a:off x="2417" y="4004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67" name="Прямоугольник 51"/>
            <p:cNvSpPr>
              <a:spLocks noChangeArrowheads="1"/>
            </p:cNvSpPr>
            <p:nvPr/>
          </p:nvSpPr>
          <p:spPr bwMode="auto">
            <a:xfrm rot="-1815592">
              <a:off x="2226" y="4205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68" name="Прямоугольник 51"/>
            <p:cNvSpPr>
              <a:spLocks noChangeArrowheads="1"/>
            </p:cNvSpPr>
            <p:nvPr/>
          </p:nvSpPr>
          <p:spPr bwMode="auto">
            <a:xfrm rot="-1815592">
              <a:off x="2154" y="4049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69" name="Прямоугольник 51"/>
            <p:cNvSpPr>
              <a:spLocks noChangeArrowheads="1"/>
            </p:cNvSpPr>
            <p:nvPr/>
          </p:nvSpPr>
          <p:spPr bwMode="auto">
            <a:xfrm rot="3480266">
              <a:off x="4669" y="3744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70" name="Прямоугольник 51"/>
            <p:cNvSpPr>
              <a:spLocks noChangeArrowheads="1"/>
            </p:cNvSpPr>
            <p:nvPr/>
          </p:nvSpPr>
          <p:spPr bwMode="auto">
            <a:xfrm rot="3480266">
              <a:off x="4835" y="3672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71" name="Прямоугольник 51"/>
            <p:cNvSpPr>
              <a:spLocks noChangeArrowheads="1"/>
            </p:cNvSpPr>
            <p:nvPr/>
          </p:nvSpPr>
          <p:spPr bwMode="auto">
            <a:xfrm rot="3480266">
              <a:off x="4971" y="3582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72" name="Прямоугольник 51"/>
            <p:cNvSpPr>
              <a:spLocks noChangeArrowheads="1"/>
            </p:cNvSpPr>
            <p:nvPr/>
          </p:nvSpPr>
          <p:spPr bwMode="auto">
            <a:xfrm rot="3480266">
              <a:off x="5153" y="3491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73" name="Прямоугольник 51"/>
            <p:cNvSpPr>
              <a:spLocks noChangeArrowheads="1"/>
            </p:cNvSpPr>
            <p:nvPr/>
          </p:nvSpPr>
          <p:spPr bwMode="auto">
            <a:xfrm rot="3480266">
              <a:off x="3005" y="4576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74" name="Прямоугольник 51"/>
            <p:cNvSpPr>
              <a:spLocks noChangeArrowheads="1"/>
            </p:cNvSpPr>
            <p:nvPr/>
          </p:nvSpPr>
          <p:spPr bwMode="auto">
            <a:xfrm rot="3480266">
              <a:off x="3141" y="4486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75" name="Прямоугольник 51"/>
            <p:cNvSpPr>
              <a:spLocks noChangeAspect="1" noChangeArrowheads="1"/>
            </p:cNvSpPr>
            <p:nvPr/>
          </p:nvSpPr>
          <p:spPr bwMode="auto">
            <a:xfrm rot="3533976">
              <a:off x="3193" y="4744"/>
              <a:ext cx="66" cy="122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76" name="Прямоугольник 51"/>
            <p:cNvSpPr>
              <a:spLocks noChangeAspect="1" noChangeArrowheads="1"/>
            </p:cNvSpPr>
            <p:nvPr/>
          </p:nvSpPr>
          <p:spPr bwMode="auto">
            <a:xfrm rot="3533976">
              <a:off x="3516" y="4584"/>
              <a:ext cx="66" cy="122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77" name="Прямоугольник 51"/>
            <p:cNvSpPr>
              <a:spLocks noChangeAspect="1" noChangeArrowheads="1"/>
            </p:cNvSpPr>
            <p:nvPr/>
          </p:nvSpPr>
          <p:spPr bwMode="auto">
            <a:xfrm rot="3533976">
              <a:off x="4210" y="4175"/>
              <a:ext cx="66" cy="122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78" name="Прямоугольник 51"/>
            <p:cNvSpPr>
              <a:spLocks noChangeArrowheads="1"/>
            </p:cNvSpPr>
            <p:nvPr/>
          </p:nvSpPr>
          <p:spPr bwMode="auto">
            <a:xfrm rot="3480266">
              <a:off x="5531" y="3789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79" name="Прямоугольник 51"/>
            <p:cNvSpPr>
              <a:spLocks noChangeArrowheads="1"/>
            </p:cNvSpPr>
            <p:nvPr/>
          </p:nvSpPr>
          <p:spPr bwMode="auto">
            <a:xfrm rot="3480266">
              <a:off x="5697" y="3717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80" name="Прямоугольник 51"/>
            <p:cNvSpPr>
              <a:spLocks noChangeArrowheads="1"/>
            </p:cNvSpPr>
            <p:nvPr/>
          </p:nvSpPr>
          <p:spPr bwMode="auto">
            <a:xfrm rot="3480266">
              <a:off x="5833" y="3627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81" name="Прямоугольник 51"/>
            <p:cNvSpPr>
              <a:spLocks noChangeArrowheads="1"/>
            </p:cNvSpPr>
            <p:nvPr/>
          </p:nvSpPr>
          <p:spPr bwMode="auto">
            <a:xfrm rot="3480266">
              <a:off x="6015" y="3536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82" name="Прямоугольник 51"/>
            <p:cNvSpPr>
              <a:spLocks noChangeArrowheads="1"/>
            </p:cNvSpPr>
            <p:nvPr/>
          </p:nvSpPr>
          <p:spPr bwMode="auto">
            <a:xfrm rot="3480266">
              <a:off x="6166" y="3446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83" name="Прямоугольник 51"/>
            <p:cNvSpPr>
              <a:spLocks noChangeArrowheads="1"/>
            </p:cNvSpPr>
            <p:nvPr/>
          </p:nvSpPr>
          <p:spPr bwMode="auto">
            <a:xfrm rot="3480266">
              <a:off x="6332" y="3354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84" name="Прямоугольник 51"/>
            <p:cNvSpPr>
              <a:spLocks noChangeArrowheads="1"/>
            </p:cNvSpPr>
            <p:nvPr/>
          </p:nvSpPr>
          <p:spPr bwMode="auto">
            <a:xfrm rot="3480266">
              <a:off x="6468" y="3264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85" name="Прямоугольник 51"/>
            <p:cNvSpPr>
              <a:spLocks noChangeArrowheads="1"/>
            </p:cNvSpPr>
            <p:nvPr/>
          </p:nvSpPr>
          <p:spPr bwMode="auto">
            <a:xfrm rot="3480266">
              <a:off x="6650" y="3173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86" name="Прямоугольник 51"/>
            <p:cNvSpPr>
              <a:spLocks noChangeArrowheads="1"/>
            </p:cNvSpPr>
            <p:nvPr/>
          </p:nvSpPr>
          <p:spPr bwMode="auto">
            <a:xfrm rot="3480266">
              <a:off x="6211" y="3698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87" name="Прямоугольник 51"/>
            <p:cNvSpPr>
              <a:spLocks noChangeArrowheads="1"/>
            </p:cNvSpPr>
            <p:nvPr/>
          </p:nvSpPr>
          <p:spPr bwMode="auto">
            <a:xfrm rot="3480266">
              <a:off x="6377" y="3626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88" name="Прямоугольник 51"/>
            <p:cNvSpPr>
              <a:spLocks noChangeArrowheads="1"/>
            </p:cNvSpPr>
            <p:nvPr/>
          </p:nvSpPr>
          <p:spPr bwMode="auto">
            <a:xfrm rot="3480266">
              <a:off x="6513" y="3536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89" name="Прямоугольник 51"/>
            <p:cNvSpPr>
              <a:spLocks noChangeArrowheads="1"/>
            </p:cNvSpPr>
            <p:nvPr/>
          </p:nvSpPr>
          <p:spPr bwMode="auto">
            <a:xfrm rot="3480266">
              <a:off x="6695" y="3445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90" name="Прямоугольник 51"/>
            <p:cNvSpPr>
              <a:spLocks noChangeArrowheads="1"/>
            </p:cNvSpPr>
            <p:nvPr/>
          </p:nvSpPr>
          <p:spPr bwMode="auto">
            <a:xfrm rot="3480266">
              <a:off x="5581" y="4062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91" name="Прямоугольник 51"/>
            <p:cNvSpPr>
              <a:spLocks noChangeArrowheads="1"/>
            </p:cNvSpPr>
            <p:nvPr/>
          </p:nvSpPr>
          <p:spPr bwMode="auto">
            <a:xfrm rot="3480266">
              <a:off x="5747" y="3967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92" name="Прямоугольник 51"/>
            <p:cNvSpPr>
              <a:spLocks noChangeArrowheads="1"/>
            </p:cNvSpPr>
            <p:nvPr/>
          </p:nvSpPr>
          <p:spPr bwMode="auto">
            <a:xfrm rot="3480266">
              <a:off x="5883" y="3900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93" name="Прямоугольник 51"/>
            <p:cNvSpPr>
              <a:spLocks noChangeArrowheads="1"/>
            </p:cNvSpPr>
            <p:nvPr/>
          </p:nvSpPr>
          <p:spPr bwMode="auto">
            <a:xfrm rot="3480266">
              <a:off x="6065" y="3809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94" name="Прямоугольник 51"/>
            <p:cNvSpPr>
              <a:spLocks noChangeArrowheads="1"/>
            </p:cNvSpPr>
            <p:nvPr/>
          </p:nvSpPr>
          <p:spPr bwMode="auto">
            <a:xfrm rot="3480266">
              <a:off x="4941" y="4379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95" name="Прямоугольник 51"/>
            <p:cNvSpPr>
              <a:spLocks noChangeArrowheads="1"/>
            </p:cNvSpPr>
            <p:nvPr/>
          </p:nvSpPr>
          <p:spPr bwMode="auto">
            <a:xfrm rot="3480266">
              <a:off x="5107" y="4307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96" name="Прямоугольник 51"/>
            <p:cNvSpPr>
              <a:spLocks noChangeArrowheads="1"/>
            </p:cNvSpPr>
            <p:nvPr/>
          </p:nvSpPr>
          <p:spPr bwMode="auto">
            <a:xfrm rot="3480266">
              <a:off x="5243" y="4217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97" name="Прямоугольник 51"/>
            <p:cNvSpPr>
              <a:spLocks noChangeArrowheads="1"/>
            </p:cNvSpPr>
            <p:nvPr/>
          </p:nvSpPr>
          <p:spPr bwMode="auto">
            <a:xfrm rot="3480266">
              <a:off x="5425" y="4126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98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5787" y="4498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99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5956" y="4411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00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6274" y="4275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01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5470" y="4638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02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5639" y="4552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03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6364" y="4593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04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6533" y="4506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05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6047" y="4733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06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6216" y="4647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07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5560" y="4357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08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5729" y="4270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09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6228" y="4048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10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5412" y="4411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11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6409" y="4770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12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6578" y="4683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13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6092" y="4910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14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6261" y="4824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15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5469" y="5219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16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5638" y="5132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17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5878" y="4819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18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5321" y="5273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19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5832" y="5446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20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6001" y="5359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21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6500" y="5096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22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5684" y="5500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23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5230" y="5096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24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5062" y="5187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25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6830" y="4951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26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5548" y="4955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27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4912" y="4684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28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5081" y="4597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29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5140" y="4819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30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4958" y="4910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31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5049" y="4048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32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5697" y="5495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33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5211" y="5722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34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4822" y="5278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35" name="Прямоугольник 51"/>
            <p:cNvSpPr>
              <a:spLocks noChangeAspect="1" noChangeArrowheads="1"/>
            </p:cNvSpPr>
            <p:nvPr/>
          </p:nvSpPr>
          <p:spPr bwMode="auto">
            <a:xfrm rot="6690784">
              <a:off x="5018" y="3328"/>
              <a:ext cx="90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36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4900" y="4139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37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3963" y="4285"/>
              <a:ext cx="103" cy="13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38" name="Прямоугольник 51"/>
            <p:cNvSpPr>
              <a:spLocks noChangeAspect="1" noChangeArrowheads="1"/>
            </p:cNvSpPr>
            <p:nvPr/>
          </p:nvSpPr>
          <p:spPr bwMode="auto">
            <a:xfrm rot="6594942">
              <a:off x="4867" y="3277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39" name="Прямоугольник 51"/>
            <p:cNvSpPr>
              <a:spLocks noChangeArrowheads="1"/>
            </p:cNvSpPr>
            <p:nvPr/>
          </p:nvSpPr>
          <p:spPr bwMode="auto">
            <a:xfrm rot="3480266">
              <a:off x="5606" y="3310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40" name="Прямоугольник 51"/>
            <p:cNvSpPr>
              <a:spLocks noChangeArrowheads="1"/>
            </p:cNvSpPr>
            <p:nvPr/>
          </p:nvSpPr>
          <p:spPr bwMode="auto">
            <a:xfrm rot="3480266">
              <a:off x="5772" y="3196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41" name="Прямоугольник 51"/>
            <p:cNvSpPr>
              <a:spLocks noChangeArrowheads="1"/>
            </p:cNvSpPr>
            <p:nvPr/>
          </p:nvSpPr>
          <p:spPr bwMode="auto">
            <a:xfrm rot="3480266">
              <a:off x="4865" y="2965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42" name="Прямоугольник 51"/>
            <p:cNvSpPr>
              <a:spLocks noChangeAspect="1" noChangeArrowheads="1"/>
            </p:cNvSpPr>
            <p:nvPr/>
          </p:nvSpPr>
          <p:spPr bwMode="auto">
            <a:xfrm rot="1127834">
              <a:off x="2782" y="4249"/>
              <a:ext cx="116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43" name="Rectangle 446"/>
            <p:cNvSpPr>
              <a:spLocks noChangeArrowheads="1"/>
            </p:cNvSpPr>
            <p:nvPr/>
          </p:nvSpPr>
          <p:spPr bwMode="auto">
            <a:xfrm>
              <a:off x="3587" y="4566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</a:t>
              </a:r>
            </a:p>
          </p:txBody>
        </p:sp>
        <p:sp>
          <p:nvSpPr>
            <p:cNvPr id="28944" name="Rectangle 447"/>
            <p:cNvSpPr>
              <a:spLocks noChangeArrowheads="1"/>
            </p:cNvSpPr>
            <p:nvPr/>
          </p:nvSpPr>
          <p:spPr bwMode="auto">
            <a:xfrm>
              <a:off x="2172" y="3568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13</a:t>
              </a:r>
            </a:p>
          </p:txBody>
        </p:sp>
        <p:sp>
          <p:nvSpPr>
            <p:cNvPr id="28945" name="Rectangle 448"/>
            <p:cNvSpPr>
              <a:spLocks noChangeArrowheads="1"/>
            </p:cNvSpPr>
            <p:nvPr/>
          </p:nvSpPr>
          <p:spPr bwMode="auto">
            <a:xfrm>
              <a:off x="2308" y="3750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11</a:t>
              </a:r>
            </a:p>
          </p:txBody>
        </p:sp>
        <p:sp>
          <p:nvSpPr>
            <p:cNvPr id="28946" name="Rectangle 449"/>
            <p:cNvSpPr>
              <a:spLocks noChangeArrowheads="1"/>
            </p:cNvSpPr>
            <p:nvPr/>
          </p:nvSpPr>
          <p:spPr bwMode="auto">
            <a:xfrm>
              <a:off x="2490" y="3977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9</a:t>
              </a:r>
            </a:p>
          </p:txBody>
        </p:sp>
        <p:sp>
          <p:nvSpPr>
            <p:cNvPr id="28947" name="Rectangle 450"/>
            <p:cNvSpPr>
              <a:spLocks noChangeArrowheads="1"/>
            </p:cNvSpPr>
            <p:nvPr/>
          </p:nvSpPr>
          <p:spPr bwMode="auto">
            <a:xfrm>
              <a:off x="2626" y="411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7</a:t>
              </a:r>
            </a:p>
          </p:txBody>
        </p:sp>
        <p:sp>
          <p:nvSpPr>
            <p:cNvPr id="28948" name="Rectangle 451"/>
            <p:cNvSpPr>
              <a:spLocks noChangeArrowheads="1"/>
            </p:cNvSpPr>
            <p:nvPr/>
          </p:nvSpPr>
          <p:spPr bwMode="auto">
            <a:xfrm>
              <a:off x="3170" y="4385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5</a:t>
              </a:r>
            </a:p>
          </p:txBody>
        </p:sp>
        <p:sp>
          <p:nvSpPr>
            <p:cNvPr id="28949" name="Rectangle 453"/>
            <p:cNvSpPr>
              <a:spLocks noChangeArrowheads="1"/>
            </p:cNvSpPr>
            <p:nvPr/>
          </p:nvSpPr>
          <p:spPr bwMode="auto">
            <a:xfrm>
              <a:off x="1809" y="2979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21</a:t>
              </a:r>
            </a:p>
          </p:txBody>
        </p:sp>
        <p:sp>
          <p:nvSpPr>
            <p:cNvPr id="28950" name="Rectangle 454"/>
            <p:cNvSpPr>
              <a:spLocks noChangeArrowheads="1"/>
            </p:cNvSpPr>
            <p:nvPr/>
          </p:nvSpPr>
          <p:spPr bwMode="auto">
            <a:xfrm>
              <a:off x="1900" y="3115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19</a:t>
              </a:r>
            </a:p>
          </p:txBody>
        </p:sp>
        <p:sp>
          <p:nvSpPr>
            <p:cNvPr id="28951" name="Rectangle 455"/>
            <p:cNvSpPr>
              <a:spLocks noChangeArrowheads="1"/>
            </p:cNvSpPr>
            <p:nvPr/>
          </p:nvSpPr>
          <p:spPr bwMode="auto">
            <a:xfrm>
              <a:off x="2000" y="3296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17</a:t>
              </a:r>
            </a:p>
          </p:txBody>
        </p:sp>
        <p:sp>
          <p:nvSpPr>
            <p:cNvPr id="28952" name="Rectangle 456"/>
            <p:cNvSpPr>
              <a:spLocks noChangeArrowheads="1"/>
            </p:cNvSpPr>
            <p:nvPr/>
          </p:nvSpPr>
          <p:spPr bwMode="auto">
            <a:xfrm>
              <a:off x="2091" y="3432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15</a:t>
              </a:r>
            </a:p>
          </p:txBody>
        </p:sp>
        <p:sp>
          <p:nvSpPr>
            <p:cNvPr id="28953" name="Rectangle 457"/>
            <p:cNvSpPr>
              <a:spLocks noChangeArrowheads="1"/>
            </p:cNvSpPr>
            <p:nvPr/>
          </p:nvSpPr>
          <p:spPr bwMode="auto">
            <a:xfrm>
              <a:off x="1719" y="284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23</a:t>
              </a:r>
            </a:p>
          </p:txBody>
        </p:sp>
        <p:sp>
          <p:nvSpPr>
            <p:cNvPr id="28954" name="Rectangle 460"/>
            <p:cNvSpPr>
              <a:spLocks noChangeArrowheads="1"/>
            </p:cNvSpPr>
            <p:nvPr/>
          </p:nvSpPr>
          <p:spPr bwMode="auto">
            <a:xfrm>
              <a:off x="1447" y="3342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14</a:t>
              </a:r>
            </a:p>
          </p:txBody>
        </p:sp>
        <p:sp>
          <p:nvSpPr>
            <p:cNvPr id="28955" name="Rectangle 461"/>
            <p:cNvSpPr>
              <a:spLocks noChangeArrowheads="1"/>
            </p:cNvSpPr>
            <p:nvPr/>
          </p:nvSpPr>
          <p:spPr bwMode="auto">
            <a:xfrm>
              <a:off x="1537" y="347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12</a:t>
              </a:r>
            </a:p>
          </p:txBody>
        </p:sp>
        <p:sp>
          <p:nvSpPr>
            <p:cNvPr id="28956" name="Rectangle 462"/>
            <p:cNvSpPr>
              <a:spLocks noChangeArrowheads="1"/>
            </p:cNvSpPr>
            <p:nvPr/>
          </p:nvSpPr>
          <p:spPr bwMode="auto">
            <a:xfrm>
              <a:off x="1628" y="3614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10</a:t>
              </a:r>
            </a:p>
          </p:txBody>
        </p:sp>
        <p:sp>
          <p:nvSpPr>
            <p:cNvPr id="28957" name="Rectangle 463"/>
            <p:cNvSpPr>
              <a:spLocks noChangeArrowheads="1"/>
            </p:cNvSpPr>
            <p:nvPr/>
          </p:nvSpPr>
          <p:spPr bwMode="auto">
            <a:xfrm>
              <a:off x="1719" y="3795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8</a:t>
              </a:r>
            </a:p>
          </p:txBody>
        </p:sp>
        <p:sp>
          <p:nvSpPr>
            <p:cNvPr id="28958" name="Rectangle 464"/>
            <p:cNvSpPr>
              <a:spLocks noChangeArrowheads="1"/>
            </p:cNvSpPr>
            <p:nvPr/>
          </p:nvSpPr>
          <p:spPr bwMode="auto">
            <a:xfrm>
              <a:off x="1991" y="415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6</a:t>
              </a:r>
            </a:p>
          </p:txBody>
        </p:sp>
        <p:sp>
          <p:nvSpPr>
            <p:cNvPr id="28959" name="Rectangle 465"/>
            <p:cNvSpPr>
              <a:spLocks noChangeArrowheads="1"/>
            </p:cNvSpPr>
            <p:nvPr/>
          </p:nvSpPr>
          <p:spPr bwMode="auto">
            <a:xfrm>
              <a:off x="2082" y="4339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4</a:t>
              </a:r>
            </a:p>
          </p:txBody>
        </p:sp>
        <p:sp>
          <p:nvSpPr>
            <p:cNvPr id="28960" name="Rectangle 468"/>
            <p:cNvSpPr>
              <a:spLocks noChangeArrowheads="1"/>
            </p:cNvSpPr>
            <p:nvPr/>
          </p:nvSpPr>
          <p:spPr bwMode="auto">
            <a:xfrm>
              <a:off x="857" y="2525"/>
              <a:ext cx="128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26</a:t>
              </a:r>
            </a:p>
          </p:txBody>
        </p:sp>
        <p:sp>
          <p:nvSpPr>
            <p:cNvPr id="28961" name="Rectangle 469"/>
            <p:cNvSpPr>
              <a:spLocks noChangeArrowheads="1"/>
            </p:cNvSpPr>
            <p:nvPr/>
          </p:nvSpPr>
          <p:spPr bwMode="auto">
            <a:xfrm>
              <a:off x="1084" y="2843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22</a:t>
              </a:r>
            </a:p>
          </p:txBody>
        </p:sp>
        <p:sp>
          <p:nvSpPr>
            <p:cNvPr id="28962" name="Rectangle 470"/>
            <p:cNvSpPr>
              <a:spLocks noChangeArrowheads="1"/>
            </p:cNvSpPr>
            <p:nvPr/>
          </p:nvSpPr>
          <p:spPr bwMode="auto">
            <a:xfrm>
              <a:off x="1265" y="3024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20</a:t>
              </a:r>
            </a:p>
          </p:txBody>
        </p:sp>
        <p:sp>
          <p:nvSpPr>
            <p:cNvPr id="28963" name="Rectangle 471"/>
            <p:cNvSpPr>
              <a:spLocks noChangeArrowheads="1"/>
            </p:cNvSpPr>
            <p:nvPr/>
          </p:nvSpPr>
          <p:spPr bwMode="auto">
            <a:xfrm>
              <a:off x="1356" y="3205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18</a:t>
              </a:r>
            </a:p>
          </p:txBody>
        </p:sp>
        <p:sp>
          <p:nvSpPr>
            <p:cNvPr id="28964" name="Rectangle 472"/>
            <p:cNvSpPr>
              <a:spLocks noChangeArrowheads="1"/>
            </p:cNvSpPr>
            <p:nvPr/>
          </p:nvSpPr>
          <p:spPr bwMode="auto">
            <a:xfrm>
              <a:off x="948" y="266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24</a:t>
              </a:r>
            </a:p>
          </p:txBody>
        </p:sp>
        <p:sp>
          <p:nvSpPr>
            <p:cNvPr id="28965" name="Rectangle 481"/>
            <p:cNvSpPr>
              <a:spLocks noChangeArrowheads="1"/>
            </p:cNvSpPr>
            <p:nvPr/>
          </p:nvSpPr>
          <p:spPr bwMode="auto">
            <a:xfrm>
              <a:off x="403" y="1586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42</a:t>
              </a:r>
            </a:p>
          </p:txBody>
        </p:sp>
        <p:sp>
          <p:nvSpPr>
            <p:cNvPr id="28966" name="Rectangle 485"/>
            <p:cNvSpPr>
              <a:spLocks noChangeArrowheads="1"/>
            </p:cNvSpPr>
            <p:nvPr/>
          </p:nvSpPr>
          <p:spPr bwMode="auto">
            <a:xfrm>
              <a:off x="766" y="2389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28</a:t>
              </a:r>
            </a:p>
          </p:txBody>
        </p:sp>
        <p:sp>
          <p:nvSpPr>
            <p:cNvPr id="28967" name="Rectangle 486"/>
            <p:cNvSpPr>
              <a:spLocks noChangeArrowheads="1"/>
            </p:cNvSpPr>
            <p:nvPr/>
          </p:nvSpPr>
          <p:spPr bwMode="auto">
            <a:xfrm>
              <a:off x="675" y="220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30</a:t>
              </a:r>
            </a:p>
          </p:txBody>
        </p:sp>
        <p:sp>
          <p:nvSpPr>
            <p:cNvPr id="28968" name="Rectangle 492"/>
            <p:cNvSpPr>
              <a:spLocks noChangeArrowheads="1"/>
            </p:cNvSpPr>
            <p:nvPr/>
          </p:nvSpPr>
          <p:spPr bwMode="auto">
            <a:xfrm>
              <a:off x="2853" y="411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5а</a:t>
              </a:r>
            </a:p>
          </p:txBody>
        </p:sp>
        <p:sp>
          <p:nvSpPr>
            <p:cNvPr id="28969" name="Rectangle 493"/>
            <p:cNvSpPr>
              <a:spLocks noChangeArrowheads="1"/>
            </p:cNvSpPr>
            <p:nvPr/>
          </p:nvSpPr>
          <p:spPr bwMode="auto">
            <a:xfrm>
              <a:off x="1084" y="1890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37</a:t>
              </a:r>
            </a:p>
          </p:txBody>
        </p:sp>
        <p:sp>
          <p:nvSpPr>
            <p:cNvPr id="28970" name="Rectangle 494"/>
            <p:cNvSpPr>
              <a:spLocks noChangeArrowheads="1"/>
            </p:cNvSpPr>
            <p:nvPr/>
          </p:nvSpPr>
          <p:spPr bwMode="auto">
            <a:xfrm>
              <a:off x="957" y="170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39</a:t>
              </a:r>
            </a:p>
          </p:txBody>
        </p:sp>
        <p:sp>
          <p:nvSpPr>
            <p:cNvPr id="28971" name="Rectangle 497"/>
            <p:cNvSpPr>
              <a:spLocks noChangeArrowheads="1"/>
            </p:cNvSpPr>
            <p:nvPr/>
          </p:nvSpPr>
          <p:spPr bwMode="auto">
            <a:xfrm>
              <a:off x="1183" y="2026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35</a:t>
              </a:r>
            </a:p>
          </p:txBody>
        </p:sp>
        <p:sp>
          <p:nvSpPr>
            <p:cNvPr id="28972" name="Rectangle 498"/>
            <p:cNvSpPr>
              <a:spLocks noChangeArrowheads="1"/>
            </p:cNvSpPr>
            <p:nvPr/>
          </p:nvSpPr>
          <p:spPr bwMode="auto">
            <a:xfrm>
              <a:off x="1537" y="2616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25</a:t>
              </a:r>
            </a:p>
          </p:txBody>
        </p:sp>
        <p:sp>
          <p:nvSpPr>
            <p:cNvPr id="28973" name="Rectangle 499"/>
            <p:cNvSpPr>
              <a:spLocks noChangeArrowheads="1"/>
            </p:cNvSpPr>
            <p:nvPr/>
          </p:nvSpPr>
          <p:spPr bwMode="auto">
            <a:xfrm>
              <a:off x="1447" y="2434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27</a:t>
              </a:r>
            </a:p>
          </p:txBody>
        </p:sp>
        <p:sp>
          <p:nvSpPr>
            <p:cNvPr id="28974" name="Rectangle 502"/>
            <p:cNvSpPr>
              <a:spLocks noChangeArrowheads="1"/>
            </p:cNvSpPr>
            <p:nvPr/>
          </p:nvSpPr>
          <p:spPr bwMode="auto">
            <a:xfrm>
              <a:off x="1274" y="2162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33</a:t>
              </a:r>
            </a:p>
          </p:txBody>
        </p:sp>
        <p:sp>
          <p:nvSpPr>
            <p:cNvPr id="28975" name="Прямоугольник 220"/>
            <p:cNvSpPr>
              <a:spLocks noChangeAspect="1" noChangeArrowheads="1"/>
            </p:cNvSpPr>
            <p:nvPr/>
          </p:nvSpPr>
          <p:spPr bwMode="auto">
            <a:xfrm rot="3472639">
              <a:off x="523" y="1758"/>
              <a:ext cx="90" cy="54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rot="10800000" vert="eaVert" lIns="91227" tIns="45613" rIns="91227" bIns="45613" anchor="ctr"/>
            <a:lstStyle/>
            <a:p>
              <a:pPr algn="ctr" defTabSz="912703"/>
              <a:endParaRPr lang="ru-RU" sz="5500" b="1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8976" name="Прямоугольник 51"/>
            <p:cNvSpPr>
              <a:spLocks noChangeArrowheads="1"/>
            </p:cNvSpPr>
            <p:nvPr/>
          </p:nvSpPr>
          <p:spPr bwMode="auto">
            <a:xfrm rot="-1815592">
              <a:off x="539" y="1709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77" name="Rectangle 509"/>
            <p:cNvSpPr>
              <a:spLocks noChangeArrowheads="1"/>
            </p:cNvSpPr>
            <p:nvPr/>
          </p:nvSpPr>
          <p:spPr bwMode="auto">
            <a:xfrm>
              <a:off x="1537" y="1754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</a:t>
              </a:r>
            </a:p>
          </p:txBody>
        </p:sp>
        <p:sp>
          <p:nvSpPr>
            <p:cNvPr id="28978" name="Rectangle 510"/>
            <p:cNvSpPr>
              <a:spLocks noChangeArrowheads="1"/>
            </p:cNvSpPr>
            <p:nvPr/>
          </p:nvSpPr>
          <p:spPr bwMode="auto">
            <a:xfrm>
              <a:off x="2172" y="2752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13</a:t>
              </a:r>
            </a:p>
          </p:txBody>
        </p:sp>
        <p:sp>
          <p:nvSpPr>
            <p:cNvPr id="28979" name="Rectangle 511"/>
            <p:cNvSpPr>
              <a:spLocks noChangeArrowheads="1"/>
            </p:cNvSpPr>
            <p:nvPr/>
          </p:nvSpPr>
          <p:spPr bwMode="auto">
            <a:xfrm>
              <a:off x="2082" y="258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11</a:t>
              </a:r>
            </a:p>
          </p:txBody>
        </p:sp>
        <p:sp>
          <p:nvSpPr>
            <p:cNvPr id="28980" name="Rectangle 512"/>
            <p:cNvSpPr>
              <a:spLocks noChangeArrowheads="1"/>
            </p:cNvSpPr>
            <p:nvPr/>
          </p:nvSpPr>
          <p:spPr bwMode="auto">
            <a:xfrm>
              <a:off x="1955" y="2494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9</a:t>
              </a:r>
            </a:p>
          </p:txBody>
        </p:sp>
        <p:sp>
          <p:nvSpPr>
            <p:cNvPr id="28981" name="Rectangle 513"/>
            <p:cNvSpPr>
              <a:spLocks noChangeArrowheads="1"/>
            </p:cNvSpPr>
            <p:nvPr/>
          </p:nvSpPr>
          <p:spPr bwMode="auto">
            <a:xfrm>
              <a:off x="1855" y="222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7</a:t>
              </a:r>
            </a:p>
          </p:txBody>
        </p:sp>
        <p:sp>
          <p:nvSpPr>
            <p:cNvPr id="28982" name="Rectangle 514"/>
            <p:cNvSpPr>
              <a:spLocks noChangeArrowheads="1"/>
            </p:cNvSpPr>
            <p:nvPr/>
          </p:nvSpPr>
          <p:spPr bwMode="auto">
            <a:xfrm>
              <a:off x="1728" y="207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5</a:t>
              </a:r>
            </a:p>
          </p:txBody>
        </p:sp>
        <p:sp>
          <p:nvSpPr>
            <p:cNvPr id="28983" name="Rectangle 515"/>
            <p:cNvSpPr>
              <a:spLocks noChangeArrowheads="1"/>
            </p:cNvSpPr>
            <p:nvPr/>
          </p:nvSpPr>
          <p:spPr bwMode="auto">
            <a:xfrm>
              <a:off x="1628" y="1935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3</a:t>
              </a:r>
            </a:p>
          </p:txBody>
        </p:sp>
        <p:sp>
          <p:nvSpPr>
            <p:cNvPr id="28984" name="Rectangle 516"/>
            <p:cNvSpPr>
              <a:spLocks noChangeArrowheads="1"/>
            </p:cNvSpPr>
            <p:nvPr/>
          </p:nvSpPr>
          <p:spPr bwMode="auto">
            <a:xfrm>
              <a:off x="2626" y="3432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25</a:t>
              </a:r>
            </a:p>
          </p:txBody>
        </p:sp>
        <p:sp>
          <p:nvSpPr>
            <p:cNvPr id="28985" name="Rectangle 517"/>
            <p:cNvSpPr>
              <a:spLocks noChangeArrowheads="1"/>
            </p:cNvSpPr>
            <p:nvPr/>
          </p:nvSpPr>
          <p:spPr bwMode="auto">
            <a:xfrm>
              <a:off x="2535" y="3264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19</a:t>
              </a:r>
            </a:p>
          </p:txBody>
        </p:sp>
        <p:sp>
          <p:nvSpPr>
            <p:cNvPr id="28986" name="Rectangle 518"/>
            <p:cNvSpPr>
              <a:spLocks noChangeArrowheads="1"/>
            </p:cNvSpPr>
            <p:nvPr/>
          </p:nvSpPr>
          <p:spPr bwMode="auto">
            <a:xfrm>
              <a:off x="2399" y="3115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17</a:t>
              </a:r>
            </a:p>
          </p:txBody>
        </p:sp>
        <p:sp>
          <p:nvSpPr>
            <p:cNvPr id="28987" name="Rectangle 519"/>
            <p:cNvSpPr>
              <a:spLocks noChangeArrowheads="1"/>
            </p:cNvSpPr>
            <p:nvPr/>
          </p:nvSpPr>
          <p:spPr bwMode="auto">
            <a:xfrm>
              <a:off x="2308" y="288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15</a:t>
              </a:r>
            </a:p>
          </p:txBody>
        </p:sp>
        <p:sp>
          <p:nvSpPr>
            <p:cNvPr id="28988" name="Rectangle 520"/>
            <p:cNvSpPr>
              <a:spLocks noChangeArrowheads="1"/>
            </p:cNvSpPr>
            <p:nvPr/>
          </p:nvSpPr>
          <p:spPr bwMode="auto">
            <a:xfrm>
              <a:off x="2762" y="3614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27</a:t>
              </a:r>
            </a:p>
          </p:txBody>
        </p:sp>
        <p:sp>
          <p:nvSpPr>
            <p:cNvPr id="28989" name="Rectangle 522"/>
            <p:cNvSpPr>
              <a:spLocks noChangeArrowheads="1"/>
            </p:cNvSpPr>
            <p:nvPr/>
          </p:nvSpPr>
          <p:spPr bwMode="auto">
            <a:xfrm>
              <a:off x="3216" y="483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3</a:t>
              </a:r>
            </a:p>
          </p:txBody>
        </p:sp>
        <p:sp>
          <p:nvSpPr>
            <p:cNvPr id="28990" name="Rectangle 528"/>
            <p:cNvSpPr>
              <a:spLocks noChangeArrowheads="1"/>
            </p:cNvSpPr>
            <p:nvPr/>
          </p:nvSpPr>
          <p:spPr bwMode="auto">
            <a:xfrm>
              <a:off x="2898" y="4521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</a:t>
              </a:r>
            </a:p>
          </p:txBody>
        </p:sp>
        <p:sp>
          <p:nvSpPr>
            <p:cNvPr id="28991" name="Rectangle 534"/>
            <p:cNvSpPr>
              <a:spLocks noChangeArrowheads="1"/>
            </p:cNvSpPr>
            <p:nvPr/>
          </p:nvSpPr>
          <p:spPr bwMode="auto">
            <a:xfrm>
              <a:off x="2862" y="3750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29</a:t>
              </a:r>
            </a:p>
          </p:txBody>
        </p:sp>
        <p:sp>
          <p:nvSpPr>
            <p:cNvPr id="28992" name="Rectangle 595"/>
            <p:cNvSpPr>
              <a:spLocks noChangeArrowheads="1"/>
            </p:cNvSpPr>
            <p:nvPr/>
          </p:nvSpPr>
          <p:spPr bwMode="auto">
            <a:xfrm>
              <a:off x="4531" y="365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</a:t>
              </a:r>
            </a:p>
          </p:txBody>
        </p:sp>
        <p:sp>
          <p:nvSpPr>
            <p:cNvPr id="28993" name="Rectangle 597"/>
            <p:cNvSpPr>
              <a:spLocks noChangeArrowheads="1"/>
            </p:cNvSpPr>
            <p:nvPr/>
          </p:nvSpPr>
          <p:spPr bwMode="auto">
            <a:xfrm>
              <a:off x="4213" y="4067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1а</a:t>
              </a:r>
            </a:p>
          </p:txBody>
        </p:sp>
        <p:sp>
          <p:nvSpPr>
            <p:cNvPr id="28994" name="Rectangle 598"/>
            <p:cNvSpPr>
              <a:spLocks noChangeArrowheads="1"/>
            </p:cNvSpPr>
            <p:nvPr/>
          </p:nvSpPr>
          <p:spPr bwMode="auto">
            <a:xfrm>
              <a:off x="5620" y="3387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9</a:t>
              </a:r>
            </a:p>
          </p:txBody>
        </p:sp>
        <p:sp>
          <p:nvSpPr>
            <p:cNvPr id="28995" name="Rectangle 599"/>
            <p:cNvSpPr>
              <a:spLocks noChangeArrowheads="1"/>
            </p:cNvSpPr>
            <p:nvPr/>
          </p:nvSpPr>
          <p:spPr bwMode="auto">
            <a:xfrm>
              <a:off x="3941" y="415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7</a:t>
              </a:r>
            </a:p>
          </p:txBody>
        </p:sp>
        <p:sp>
          <p:nvSpPr>
            <p:cNvPr id="28996" name="Rectangle 600"/>
            <p:cNvSpPr>
              <a:spLocks noChangeArrowheads="1"/>
            </p:cNvSpPr>
            <p:nvPr/>
          </p:nvSpPr>
          <p:spPr bwMode="auto">
            <a:xfrm>
              <a:off x="5075" y="325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5</a:t>
              </a:r>
            </a:p>
          </p:txBody>
        </p:sp>
        <p:sp>
          <p:nvSpPr>
            <p:cNvPr id="28997" name="Rectangle 601"/>
            <p:cNvSpPr>
              <a:spLocks noChangeArrowheads="1"/>
            </p:cNvSpPr>
            <p:nvPr/>
          </p:nvSpPr>
          <p:spPr bwMode="auto">
            <a:xfrm>
              <a:off x="4894" y="3478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3</a:t>
              </a:r>
            </a:p>
          </p:txBody>
        </p:sp>
        <p:sp>
          <p:nvSpPr>
            <p:cNvPr id="28998" name="Rectangle 608"/>
            <p:cNvSpPr>
              <a:spLocks noChangeArrowheads="1"/>
            </p:cNvSpPr>
            <p:nvPr/>
          </p:nvSpPr>
          <p:spPr bwMode="auto">
            <a:xfrm>
              <a:off x="4758" y="356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</a:t>
              </a:r>
            </a:p>
          </p:txBody>
        </p:sp>
        <p:sp>
          <p:nvSpPr>
            <p:cNvPr id="28999" name="Rectangle 611"/>
            <p:cNvSpPr>
              <a:spLocks noChangeArrowheads="1"/>
            </p:cNvSpPr>
            <p:nvPr/>
          </p:nvSpPr>
          <p:spPr bwMode="auto">
            <a:xfrm>
              <a:off x="5801" y="3251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10</a:t>
              </a:r>
            </a:p>
          </p:txBody>
        </p:sp>
        <p:sp>
          <p:nvSpPr>
            <p:cNvPr id="29000" name="Rectangle 612"/>
            <p:cNvSpPr>
              <a:spLocks noChangeArrowheads="1"/>
            </p:cNvSpPr>
            <p:nvPr/>
          </p:nvSpPr>
          <p:spPr bwMode="auto">
            <a:xfrm>
              <a:off x="5030" y="293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8</a:t>
              </a:r>
            </a:p>
          </p:txBody>
        </p:sp>
        <p:sp>
          <p:nvSpPr>
            <p:cNvPr id="29001" name="Rectangle 613"/>
            <p:cNvSpPr>
              <a:spLocks noChangeArrowheads="1"/>
            </p:cNvSpPr>
            <p:nvPr/>
          </p:nvSpPr>
          <p:spPr bwMode="auto">
            <a:xfrm>
              <a:off x="4758" y="3342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6</a:t>
              </a:r>
            </a:p>
          </p:txBody>
        </p:sp>
        <p:sp>
          <p:nvSpPr>
            <p:cNvPr id="29002" name="Rectangle 614"/>
            <p:cNvSpPr>
              <a:spLocks noChangeArrowheads="1"/>
            </p:cNvSpPr>
            <p:nvPr/>
          </p:nvSpPr>
          <p:spPr bwMode="auto">
            <a:xfrm>
              <a:off x="5257" y="3478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4</a:t>
              </a:r>
            </a:p>
          </p:txBody>
        </p:sp>
        <p:sp>
          <p:nvSpPr>
            <p:cNvPr id="29003" name="Rectangle 623"/>
            <p:cNvSpPr>
              <a:spLocks noChangeArrowheads="1"/>
            </p:cNvSpPr>
            <p:nvPr/>
          </p:nvSpPr>
          <p:spPr bwMode="auto">
            <a:xfrm>
              <a:off x="4803" y="4067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</a:t>
              </a:r>
            </a:p>
          </p:txBody>
        </p:sp>
        <p:sp>
          <p:nvSpPr>
            <p:cNvPr id="29004" name="Rectangle 624"/>
            <p:cNvSpPr>
              <a:spLocks noChangeArrowheads="1"/>
            </p:cNvSpPr>
            <p:nvPr/>
          </p:nvSpPr>
          <p:spPr bwMode="auto">
            <a:xfrm>
              <a:off x="6119" y="3342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13</a:t>
              </a:r>
            </a:p>
          </p:txBody>
        </p:sp>
        <p:sp>
          <p:nvSpPr>
            <p:cNvPr id="29005" name="Rectangle 625"/>
            <p:cNvSpPr>
              <a:spLocks noChangeArrowheads="1"/>
            </p:cNvSpPr>
            <p:nvPr/>
          </p:nvSpPr>
          <p:spPr bwMode="auto">
            <a:xfrm>
              <a:off x="5937" y="3445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11</a:t>
              </a:r>
            </a:p>
          </p:txBody>
        </p:sp>
        <p:sp>
          <p:nvSpPr>
            <p:cNvPr id="29006" name="Rectangle 626"/>
            <p:cNvSpPr>
              <a:spLocks noChangeArrowheads="1"/>
            </p:cNvSpPr>
            <p:nvPr/>
          </p:nvSpPr>
          <p:spPr bwMode="auto">
            <a:xfrm>
              <a:off x="5756" y="3537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9</a:t>
              </a:r>
            </a:p>
          </p:txBody>
        </p:sp>
        <p:sp>
          <p:nvSpPr>
            <p:cNvPr id="29007" name="Rectangle 627"/>
            <p:cNvSpPr>
              <a:spLocks noChangeArrowheads="1"/>
            </p:cNvSpPr>
            <p:nvPr/>
          </p:nvSpPr>
          <p:spPr bwMode="auto">
            <a:xfrm>
              <a:off x="5620" y="3627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7</a:t>
              </a:r>
            </a:p>
          </p:txBody>
        </p:sp>
        <p:sp>
          <p:nvSpPr>
            <p:cNvPr id="29008" name="Rectangle 628"/>
            <p:cNvSpPr>
              <a:spLocks noChangeArrowheads="1"/>
            </p:cNvSpPr>
            <p:nvPr/>
          </p:nvSpPr>
          <p:spPr bwMode="auto">
            <a:xfrm>
              <a:off x="5484" y="3704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5</a:t>
              </a:r>
            </a:p>
          </p:txBody>
        </p:sp>
        <p:sp>
          <p:nvSpPr>
            <p:cNvPr id="29009" name="Rectangle 629"/>
            <p:cNvSpPr>
              <a:spLocks noChangeArrowheads="1"/>
            </p:cNvSpPr>
            <p:nvPr/>
          </p:nvSpPr>
          <p:spPr bwMode="auto">
            <a:xfrm>
              <a:off x="4985" y="3977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3</a:t>
              </a:r>
            </a:p>
          </p:txBody>
        </p:sp>
        <p:sp>
          <p:nvSpPr>
            <p:cNvPr id="29010" name="Rectangle 631"/>
            <p:cNvSpPr>
              <a:spLocks noChangeArrowheads="1"/>
            </p:cNvSpPr>
            <p:nvPr/>
          </p:nvSpPr>
          <p:spPr bwMode="auto">
            <a:xfrm>
              <a:off x="6617" y="306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19</a:t>
              </a:r>
            </a:p>
          </p:txBody>
        </p:sp>
        <p:sp>
          <p:nvSpPr>
            <p:cNvPr id="29011" name="Rectangle 632"/>
            <p:cNvSpPr>
              <a:spLocks noChangeArrowheads="1"/>
            </p:cNvSpPr>
            <p:nvPr/>
          </p:nvSpPr>
          <p:spPr bwMode="auto">
            <a:xfrm>
              <a:off x="6436" y="3160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17</a:t>
              </a:r>
            </a:p>
          </p:txBody>
        </p:sp>
        <p:sp>
          <p:nvSpPr>
            <p:cNvPr id="29012" name="Rectangle 633"/>
            <p:cNvSpPr>
              <a:spLocks noChangeArrowheads="1"/>
            </p:cNvSpPr>
            <p:nvPr/>
          </p:nvSpPr>
          <p:spPr bwMode="auto">
            <a:xfrm>
              <a:off x="6255" y="325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15</a:t>
              </a:r>
            </a:p>
          </p:txBody>
        </p:sp>
        <p:sp>
          <p:nvSpPr>
            <p:cNvPr id="29013" name="Rectangle 636"/>
            <p:cNvSpPr>
              <a:spLocks noChangeArrowheads="1"/>
            </p:cNvSpPr>
            <p:nvPr/>
          </p:nvSpPr>
          <p:spPr bwMode="auto">
            <a:xfrm>
              <a:off x="4894" y="4294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</a:t>
              </a:r>
            </a:p>
          </p:txBody>
        </p:sp>
        <p:sp>
          <p:nvSpPr>
            <p:cNvPr id="29014" name="Rectangle 637"/>
            <p:cNvSpPr>
              <a:spLocks noChangeArrowheads="1"/>
            </p:cNvSpPr>
            <p:nvPr/>
          </p:nvSpPr>
          <p:spPr bwMode="auto">
            <a:xfrm>
              <a:off x="5892" y="3977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14</a:t>
              </a:r>
            </a:p>
          </p:txBody>
        </p:sp>
        <p:sp>
          <p:nvSpPr>
            <p:cNvPr id="29015" name="Rectangle 638"/>
            <p:cNvSpPr>
              <a:spLocks noChangeArrowheads="1"/>
            </p:cNvSpPr>
            <p:nvPr/>
          </p:nvSpPr>
          <p:spPr bwMode="auto">
            <a:xfrm>
              <a:off x="5756" y="4067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12</a:t>
              </a:r>
            </a:p>
          </p:txBody>
        </p:sp>
        <p:sp>
          <p:nvSpPr>
            <p:cNvPr id="29016" name="Rectangle 639"/>
            <p:cNvSpPr>
              <a:spLocks noChangeArrowheads="1"/>
            </p:cNvSpPr>
            <p:nvPr/>
          </p:nvSpPr>
          <p:spPr bwMode="auto">
            <a:xfrm>
              <a:off x="5529" y="3977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10</a:t>
              </a:r>
            </a:p>
          </p:txBody>
        </p:sp>
        <p:sp>
          <p:nvSpPr>
            <p:cNvPr id="29017" name="Rectangle 640"/>
            <p:cNvSpPr>
              <a:spLocks noChangeArrowheads="1"/>
            </p:cNvSpPr>
            <p:nvPr/>
          </p:nvSpPr>
          <p:spPr bwMode="auto">
            <a:xfrm>
              <a:off x="5347" y="4067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8</a:t>
              </a:r>
            </a:p>
          </p:txBody>
        </p:sp>
        <p:sp>
          <p:nvSpPr>
            <p:cNvPr id="29018" name="Rectangle 641"/>
            <p:cNvSpPr>
              <a:spLocks noChangeArrowheads="1"/>
            </p:cNvSpPr>
            <p:nvPr/>
          </p:nvSpPr>
          <p:spPr bwMode="auto">
            <a:xfrm>
              <a:off x="5166" y="415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6</a:t>
              </a:r>
            </a:p>
          </p:txBody>
        </p:sp>
        <p:sp>
          <p:nvSpPr>
            <p:cNvPr id="29019" name="Rectangle 642"/>
            <p:cNvSpPr>
              <a:spLocks noChangeArrowheads="1"/>
            </p:cNvSpPr>
            <p:nvPr/>
          </p:nvSpPr>
          <p:spPr bwMode="auto">
            <a:xfrm>
              <a:off x="5030" y="4249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4</a:t>
              </a:r>
            </a:p>
          </p:txBody>
        </p:sp>
        <p:sp>
          <p:nvSpPr>
            <p:cNvPr id="29020" name="Rectangle 648"/>
            <p:cNvSpPr>
              <a:spLocks noChangeArrowheads="1"/>
            </p:cNvSpPr>
            <p:nvPr/>
          </p:nvSpPr>
          <p:spPr bwMode="auto">
            <a:xfrm>
              <a:off x="6708" y="3568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18</a:t>
              </a:r>
            </a:p>
          </p:txBody>
        </p:sp>
        <p:sp>
          <p:nvSpPr>
            <p:cNvPr id="29021" name="Rectangle 651"/>
            <p:cNvSpPr>
              <a:spLocks noChangeArrowheads="1"/>
            </p:cNvSpPr>
            <p:nvPr/>
          </p:nvSpPr>
          <p:spPr bwMode="auto">
            <a:xfrm>
              <a:off x="4803" y="457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</a:t>
              </a:r>
            </a:p>
          </p:txBody>
        </p:sp>
        <p:sp>
          <p:nvSpPr>
            <p:cNvPr id="29022" name="Rectangle 654"/>
            <p:cNvSpPr>
              <a:spLocks noChangeArrowheads="1"/>
            </p:cNvSpPr>
            <p:nvPr/>
          </p:nvSpPr>
          <p:spPr bwMode="auto">
            <a:xfrm>
              <a:off x="6255" y="3931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9</a:t>
              </a:r>
            </a:p>
          </p:txBody>
        </p:sp>
        <p:sp>
          <p:nvSpPr>
            <p:cNvPr id="29023" name="Rectangle 655"/>
            <p:cNvSpPr>
              <a:spLocks noChangeArrowheads="1"/>
            </p:cNvSpPr>
            <p:nvPr/>
          </p:nvSpPr>
          <p:spPr bwMode="auto">
            <a:xfrm>
              <a:off x="5710" y="415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7</a:t>
              </a:r>
            </a:p>
          </p:txBody>
        </p:sp>
        <p:sp>
          <p:nvSpPr>
            <p:cNvPr id="29024" name="Rectangle 656"/>
            <p:cNvSpPr>
              <a:spLocks noChangeArrowheads="1"/>
            </p:cNvSpPr>
            <p:nvPr/>
          </p:nvSpPr>
          <p:spPr bwMode="auto">
            <a:xfrm>
              <a:off x="5357" y="433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5</a:t>
              </a:r>
            </a:p>
          </p:txBody>
        </p:sp>
        <p:sp>
          <p:nvSpPr>
            <p:cNvPr id="29025" name="Rectangle 657"/>
            <p:cNvSpPr>
              <a:spLocks noChangeArrowheads="1"/>
            </p:cNvSpPr>
            <p:nvPr/>
          </p:nvSpPr>
          <p:spPr bwMode="auto">
            <a:xfrm>
              <a:off x="5030" y="4490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3</a:t>
              </a:r>
            </a:p>
          </p:txBody>
        </p:sp>
        <p:sp>
          <p:nvSpPr>
            <p:cNvPr id="29026" name="Rectangle 664"/>
            <p:cNvSpPr>
              <a:spLocks noChangeArrowheads="1"/>
            </p:cNvSpPr>
            <p:nvPr/>
          </p:nvSpPr>
          <p:spPr bwMode="auto">
            <a:xfrm>
              <a:off x="4894" y="483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</a:t>
              </a:r>
            </a:p>
          </p:txBody>
        </p:sp>
        <p:sp>
          <p:nvSpPr>
            <p:cNvPr id="29027" name="Rectangle 666"/>
            <p:cNvSpPr>
              <a:spLocks noChangeArrowheads="1"/>
            </p:cNvSpPr>
            <p:nvPr/>
          </p:nvSpPr>
          <p:spPr bwMode="auto">
            <a:xfrm>
              <a:off x="6391" y="424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12</a:t>
              </a:r>
            </a:p>
          </p:txBody>
        </p:sp>
        <p:sp>
          <p:nvSpPr>
            <p:cNvPr id="29028" name="Rectangle 667"/>
            <p:cNvSpPr>
              <a:spLocks noChangeArrowheads="1"/>
            </p:cNvSpPr>
            <p:nvPr/>
          </p:nvSpPr>
          <p:spPr bwMode="auto">
            <a:xfrm>
              <a:off x="6028" y="4476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10</a:t>
              </a:r>
            </a:p>
          </p:txBody>
        </p:sp>
        <p:sp>
          <p:nvSpPr>
            <p:cNvPr id="29029" name="Rectangle 668"/>
            <p:cNvSpPr>
              <a:spLocks noChangeArrowheads="1"/>
            </p:cNvSpPr>
            <p:nvPr/>
          </p:nvSpPr>
          <p:spPr bwMode="auto">
            <a:xfrm>
              <a:off x="5801" y="4566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8</a:t>
              </a:r>
            </a:p>
          </p:txBody>
        </p:sp>
        <p:sp>
          <p:nvSpPr>
            <p:cNvPr id="29030" name="Rectangle 669"/>
            <p:cNvSpPr>
              <a:spLocks noChangeArrowheads="1"/>
            </p:cNvSpPr>
            <p:nvPr/>
          </p:nvSpPr>
          <p:spPr bwMode="auto">
            <a:xfrm>
              <a:off x="5347" y="4702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6</a:t>
              </a:r>
            </a:p>
          </p:txBody>
        </p:sp>
        <p:sp>
          <p:nvSpPr>
            <p:cNvPr id="29031" name="Rectangle 670"/>
            <p:cNvSpPr>
              <a:spLocks noChangeArrowheads="1"/>
            </p:cNvSpPr>
            <p:nvPr/>
          </p:nvSpPr>
          <p:spPr bwMode="auto">
            <a:xfrm>
              <a:off x="5030" y="4762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4</a:t>
              </a:r>
            </a:p>
          </p:txBody>
        </p:sp>
        <p:sp>
          <p:nvSpPr>
            <p:cNvPr id="29032" name="Rectangle 679"/>
            <p:cNvSpPr>
              <a:spLocks noChangeArrowheads="1"/>
            </p:cNvSpPr>
            <p:nvPr/>
          </p:nvSpPr>
          <p:spPr bwMode="auto">
            <a:xfrm>
              <a:off x="4985" y="511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</a:t>
              </a:r>
            </a:p>
          </p:txBody>
        </p:sp>
        <p:sp>
          <p:nvSpPr>
            <p:cNvPr id="29033" name="Rectangle 680"/>
            <p:cNvSpPr>
              <a:spLocks noChangeArrowheads="1"/>
            </p:cNvSpPr>
            <p:nvPr/>
          </p:nvSpPr>
          <p:spPr bwMode="auto">
            <a:xfrm>
              <a:off x="6527" y="4385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13</a:t>
              </a:r>
            </a:p>
          </p:txBody>
        </p:sp>
        <p:sp>
          <p:nvSpPr>
            <p:cNvPr id="29034" name="Rectangle 681"/>
            <p:cNvSpPr>
              <a:spLocks noChangeArrowheads="1"/>
            </p:cNvSpPr>
            <p:nvPr/>
          </p:nvSpPr>
          <p:spPr bwMode="auto">
            <a:xfrm>
              <a:off x="6300" y="4476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11</a:t>
              </a:r>
            </a:p>
          </p:txBody>
        </p:sp>
        <p:sp>
          <p:nvSpPr>
            <p:cNvPr id="29035" name="Rectangle 682"/>
            <p:cNvSpPr>
              <a:spLocks noChangeArrowheads="1"/>
            </p:cNvSpPr>
            <p:nvPr/>
          </p:nvSpPr>
          <p:spPr bwMode="auto">
            <a:xfrm>
              <a:off x="6164" y="4566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9</a:t>
              </a:r>
            </a:p>
          </p:txBody>
        </p:sp>
        <p:sp>
          <p:nvSpPr>
            <p:cNvPr id="29036" name="Rectangle 683"/>
            <p:cNvSpPr>
              <a:spLocks noChangeArrowheads="1"/>
            </p:cNvSpPr>
            <p:nvPr/>
          </p:nvSpPr>
          <p:spPr bwMode="auto">
            <a:xfrm>
              <a:off x="5982" y="4657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7</a:t>
              </a:r>
            </a:p>
          </p:txBody>
        </p:sp>
        <p:sp>
          <p:nvSpPr>
            <p:cNvPr id="29037" name="Rectangle 684"/>
            <p:cNvSpPr>
              <a:spLocks noChangeArrowheads="1"/>
            </p:cNvSpPr>
            <p:nvPr/>
          </p:nvSpPr>
          <p:spPr bwMode="auto">
            <a:xfrm>
              <a:off x="5756" y="474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5</a:t>
              </a:r>
            </a:p>
          </p:txBody>
        </p:sp>
        <p:sp>
          <p:nvSpPr>
            <p:cNvPr id="29038" name="Rectangle 685"/>
            <p:cNvSpPr>
              <a:spLocks noChangeArrowheads="1"/>
            </p:cNvSpPr>
            <p:nvPr/>
          </p:nvSpPr>
          <p:spPr bwMode="auto">
            <a:xfrm>
              <a:off x="5529" y="4852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3</a:t>
              </a:r>
            </a:p>
          </p:txBody>
        </p:sp>
        <p:sp>
          <p:nvSpPr>
            <p:cNvPr id="29039" name="Rectangle 692"/>
            <p:cNvSpPr>
              <a:spLocks noChangeArrowheads="1"/>
            </p:cNvSpPr>
            <p:nvPr/>
          </p:nvSpPr>
          <p:spPr bwMode="auto">
            <a:xfrm>
              <a:off x="5347" y="538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</a:t>
              </a:r>
            </a:p>
          </p:txBody>
        </p:sp>
        <p:sp>
          <p:nvSpPr>
            <p:cNvPr id="29040" name="Rectangle 693"/>
            <p:cNvSpPr>
              <a:spLocks noChangeArrowheads="1"/>
            </p:cNvSpPr>
            <p:nvPr/>
          </p:nvSpPr>
          <p:spPr bwMode="auto">
            <a:xfrm>
              <a:off x="5629" y="4657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8а</a:t>
              </a:r>
            </a:p>
          </p:txBody>
        </p:sp>
        <p:sp>
          <p:nvSpPr>
            <p:cNvPr id="29041" name="Rectangle 694"/>
            <p:cNvSpPr>
              <a:spLocks noChangeArrowheads="1"/>
            </p:cNvSpPr>
            <p:nvPr/>
          </p:nvSpPr>
          <p:spPr bwMode="auto">
            <a:xfrm>
              <a:off x="6617" y="479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12</a:t>
              </a:r>
            </a:p>
          </p:txBody>
        </p:sp>
        <p:sp>
          <p:nvSpPr>
            <p:cNvPr id="29042" name="Rectangle 695"/>
            <p:cNvSpPr>
              <a:spLocks noChangeArrowheads="1"/>
            </p:cNvSpPr>
            <p:nvPr/>
          </p:nvSpPr>
          <p:spPr bwMode="auto">
            <a:xfrm>
              <a:off x="6436" y="4838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10</a:t>
              </a:r>
            </a:p>
          </p:txBody>
        </p:sp>
        <p:sp>
          <p:nvSpPr>
            <p:cNvPr id="29043" name="Rectangle 696"/>
            <p:cNvSpPr>
              <a:spLocks noChangeArrowheads="1"/>
            </p:cNvSpPr>
            <p:nvPr/>
          </p:nvSpPr>
          <p:spPr bwMode="auto">
            <a:xfrm>
              <a:off x="6119" y="5020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8</a:t>
              </a:r>
            </a:p>
          </p:txBody>
        </p:sp>
        <p:sp>
          <p:nvSpPr>
            <p:cNvPr id="29044" name="Rectangle 697"/>
            <p:cNvSpPr>
              <a:spLocks noChangeArrowheads="1"/>
            </p:cNvSpPr>
            <p:nvPr/>
          </p:nvSpPr>
          <p:spPr bwMode="auto">
            <a:xfrm>
              <a:off x="5710" y="520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6</a:t>
              </a:r>
            </a:p>
          </p:txBody>
        </p:sp>
        <p:sp>
          <p:nvSpPr>
            <p:cNvPr id="29045" name="Rectangle 698"/>
            <p:cNvSpPr>
              <a:spLocks noChangeArrowheads="1"/>
            </p:cNvSpPr>
            <p:nvPr/>
          </p:nvSpPr>
          <p:spPr bwMode="auto">
            <a:xfrm>
              <a:off x="5529" y="5337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4</a:t>
              </a:r>
            </a:p>
          </p:txBody>
        </p:sp>
        <p:sp>
          <p:nvSpPr>
            <p:cNvPr id="29046" name="Rectangle 699"/>
            <p:cNvSpPr>
              <a:spLocks noChangeArrowheads="1"/>
            </p:cNvSpPr>
            <p:nvPr/>
          </p:nvSpPr>
          <p:spPr bwMode="auto">
            <a:xfrm>
              <a:off x="5211" y="4974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1а</a:t>
              </a:r>
            </a:p>
          </p:txBody>
        </p:sp>
        <p:sp>
          <p:nvSpPr>
            <p:cNvPr id="29047" name="Rectangle 704"/>
            <p:cNvSpPr>
              <a:spLocks noChangeArrowheads="1"/>
            </p:cNvSpPr>
            <p:nvPr/>
          </p:nvSpPr>
          <p:spPr bwMode="auto">
            <a:xfrm>
              <a:off x="4712" y="5201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1б</a:t>
              </a:r>
            </a:p>
          </p:txBody>
        </p:sp>
        <p:sp>
          <p:nvSpPr>
            <p:cNvPr id="29048" name="Rectangle 707"/>
            <p:cNvSpPr>
              <a:spLocks noChangeArrowheads="1"/>
            </p:cNvSpPr>
            <p:nvPr/>
          </p:nvSpPr>
          <p:spPr bwMode="auto">
            <a:xfrm>
              <a:off x="5620" y="542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</a:t>
              </a:r>
            </a:p>
          </p:txBody>
        </p:sp>
        <p:sp>
          <p:nvSpPr>
            <p:cNvPr id="29049" name="Rectangle 711"/>
            <p:cNvSpPr>
              <a:spLocks noChangeArrowheads="1"/>
            </p:cNvSpPr>
            <p:nvPr/>
          </p:nvSpPr>
          <p:spPr bwMode="auto">
            <a:xfrm>
              <a:off x="5257" y="579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1а</a:t>
              </a:r>
            </a:p>
          </p:txBody>
        </p:sp>
        <p:sp>
          <p:nvSpPr>
            <p:cNvPr id="29050" name="Rectangle 712"/>
            <p:cNvSpPr>
              <a:spLocks noChangeArrowheads="1"/>
            </p:cNvSpPr>
            <p:nvPr/>
          </p:nvSpPr>
          <p:spPr bwMode="auto">
            <a:xfrm>
              <a:off x="6754" y="483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5</a:t>
              </a:r>
            </a:p>
          </p:txBody>
        </p:sp>
        <p:sp>
          <p:nvSpPr>
            <p:cNvPr id="29051" name="Rectangle 713"/>
            <p:cNvSpPr>
              <a:spLocks noChangeArrowheads="1"/>
            </p:cNvSpPr>
            <p:nvPr/>
          </p:nvSpPr>
          <p:spPr bwMode="auto">
            <a:xfrm>
              <a:off x="5982" y="5247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3</a:t>
              </a:r>
            </a:p>
          </p:txBody>
        </p:sp>
        <p:sp>
          <p:nvSpPr>
            <p:cNvPr id="29052" name="Rectangle 720"/>
            <p:cNvSpPr>
              <a:spLocks noChangeArrowheads="1"/>
            </p:cNvSpPr>
            <p:nvPr/>
          </p:nvSpPr>
          <p:spPr bwMode="auto">
            <a:xfrm>
              <a:off x="5801" y="5337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</a:t>
              </a:r>
            </a:p>
          </p:txBody>
        </p:sp>
        <p:sp>
          <p:nvSpPr>
            <p:cNvPr id="29053" name="Rectangle 726"/>
            <p:cNvSpPr>
              <a:spLocks noChangeArrowheads="1"/>
            </p:cNvSpPr>
            <p:nvPr/>
          </p:nvSpPr>
          <p:spPr bwMode="auto">
            <a:xfrm>
              <a:off x="6436" y="5020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4</a:t>
              </a:r>
            </a:p>
          </p:txBody>
        </p:sp>
        <p:sp>
          <p:nvSpPr>
            <p:cNvPr id="29054" name="Rectangle 735"/>
            <p:cNvSpPr>
              <a:spLocks noChangeArrowheads="1"/>
            </p:cNvSpPr>
            <p:nvPr/>
          </p:nvSpPr>
          <p:spPr bwMode="auto">
            <a:xfrm>
              <a:off x="2444" y="139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</a:t>
              </a:r>
            </a:p>
          </p:txBody>
        </p:sp>
        <p:sp>
          <p:nvSpPr>
            <p:cNvPr id="29055" name="Rectangle 736"/>
            <p:cNvSpPr>
              <a:spLocks noChangeArrowheads="1"/>
            </p:cNvSpPr>
            <p:nvPr/>
          </p:nvSpPr>
          <p:spPr bwMode="auto">
            <a:xfrm>
              <a:off x="2952" y="2195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13</a:t>
              </a:r>
            </a:p>
          </p:txBody>
        </p:sp>
        <p:sp>
          <p:nvSpPr>
            <p:cNvPr id="29056" name="Rectangle 737"/>
            <p:cNvSpPr>
              <a:spLocks noChangeArrowheads="1"/>
            </p:cNvSpPr>
            <p:nvPr/>
          </p:nvSpPr>
          <p:spPr bwMode="auto">
            <a:xfrm>
              <a:off x="2861" y="201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11</a:t>
              </a:r>
            </a:p>
          </p:txBody>
        </p:sp>
        <p:sp>
          <p:nvSpPr>
            <p:cNvPr id="29057" name="Rectangle 738"/>
            <p:cNvSpPr>
              <a:spLocks noChangeArrowheads="1"/>
            </p:cNvSpPr>
            <p:nvPr/>
          </p:nvSpPr>
          <p:spPr bwMode="auto">
            <a:xfrm>
              <a:off x="3578" y="3069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25</a:t>
              </a:r>
            </a:p>
          </p:txBody>
        </p:sp>
        <p:sp>
          <p:nvSpPr>
            <p:cNvPr id="29058" name="Rectangle 739"/>
            <p:cNvSpPr>
              <a:spLocks noChangeArrowheads="1"/>
            </p:cNvSpPr>
            <p:nvPr/>
          </p:nvSpPr>
          <p:spPr bwMode="auto">
            <a:xfrm>
              <a:off x="2717" y="1845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7</a:t>
              </a:r>
            </a:p>
          </p:txBody>
        </p:sp>
        <p:sp>
          <p:nvSpPr>
            <p:cNvPr id="29059" name="Rectangle 740"/>
            <p:cNvSpPr>
              <a:spLocks noChangeArrowheads="1"/>
            </p:cNvSpPr>
            <p:nvPr/>
          </p:nvSpPr>
          <p:spPr bwMode="auto">
            <a:xfrm>
              <a:off x="2635" y="170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5</a:t>
              </a:r>
            </a:p>
          </p:txBody>
        </p:sp>
        <p:sp>
          <p:nvSpPr>
            <p:cNvPr id="29060" name="Rectangle 741"/>
            <p:cNvSpPr>
              <a:spLocks noChangeArrowheads="1"/>
            </p:cNvSpPr>
            <p:nvPr/>
          </p:nvSpPr>
          <p:spPr bwMode="auto">
            <a:xfrm>
              <a:off x="2535" y="1573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3</a:t>
              </a:r>
            </a:p>
          </p:txBody>
        </p:sp>
        <p:sp>
          <p:nvSpPr>
            <p:cNvPr id="29061" name="Rectangle 742"/>
            <p:cNvSpPr>
              <a:spLocks noChangeArrowheads="1"/>
            </p:cNvSpPr>
            <p:nvPr/>
          </p:nvSpPr>
          <p:spPr bwMode="auto">
            <a:xfrm>
              <a:off x="3352" y="2752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21</a:t>
              </a:r>
            </a:p>
          </p:txBody>
        </p:sp>
        <p:sp>
          <p:nvSpPr>
            <p:cNvPr id="29062" name="Rectangle 743"/>
            <p:cNvSpPr>
              <a:spLocks noChangeArrowheads="1"/>
            </p:cNvSpPr>
            <p:nvPr/>
          </p:nvSpPr>
          <p:spPr bwMode="auto">
            <a:xfrm>
              <a:off x="3261" y="2616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19</a:t>
              </a:r>
            </a:p>
          </p:txBody>
        </p:sp>
        <p:sp>
          <p:nvSpPr>
            <p:cNvPr id="29063" name="Rectangle 744"/>
            <p:cNvSpPr>
              <a:spLocks noChangeArrowheads="1"/>
            </p:cNvSpPr>
            <p:nvPr/>
          </p:nvSpPr>
          <p:spPr bwMode="auto">
            <a:xfrm>
              <a:off x="3170" y="2481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17</a:t>
              </a:r>
            </a:p>
          </p:txBody>
        </p:sp>
        <p:sp>
          <p:nvSpPr>
            <p:cNvPr id="29064" name="Rectangle 745"/>
            <p:cNvSpPr>
              <a:spLocks noChangeArrowheads="1"/>
            </p:cNvSpPr>
            <p:nvPr/>
          </p:nvSpPr>
          <p:spPr bwMode="auto">
            <a:xfrm>
              <a:off x="3079" y="233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15</a:t>
              </a:r>
            </a:p>
          </p:txBody>
        </p:sp>
        <p:sp>
          <p:nvSpPr>
            <p:cNvPr id="29065" name="Rectangle 746"/>
            <p:cNvSpPr>
              <a:spLocks noChangeArrowheads="1"/>
            </p:cNvSpPr>
            <p:nvPr/>
          </p:nvSpPr>
          <p:spPr bwMode="auto">
            <a:xfrm>
              <a:off x="3442" y="293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23</a:t>
              </a:r>
            </a:p>
          </p:txBody>
        </p:sp>
        <p:sp>
          <p:nvSpPr>
            <p:cNvPr id="29066" name="Rectangle 748"/>
            <p:cNvSpPr>
              <a:spLocks noChangeArrowheads="1"/>
            </p:cNvSpPr>
            <p:nvPr/>
          </p:nvSpPr>
          <p:spPr bwMode="auto">
            <a:xfrm>
              <a:off x="2082" y="166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</a:t>
              </a:r>
            </a:p>
          </p:txBody>
        </p:sp>
        <p:sp>
          <p:nvSpPr>
            <p:cNvPr id="29067" name="Rectangle 749"/>
            <p:cNvSpPr>
              <a:spLocks noChangeArrowheads="1"/>
            </p:cNvSpPr>
            <p:nvPr/>
          </p:nvSpPr>
          <p:spPr bwMode="auto">
            <a:xfrm>
              <a:off x="2671" y="2584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14</a:t>
              </a:r>
            </a:p>
          </p:txBody>
        </p:sp>
        <p:sp>
          <p:nvSpPr>
            <p:cNvPr id="29068" name="Rectangle 750"/>
            <p:cNvSpPr>
              <a:spLocks noChangeArrowheads="1"/>
            </p:cNvSpPr>
            <p:nvPr/>
          </p:nvSpPr>
          <p:spPr bwMode="auto">
            <a:xfrm>
              <a:off x="2581" y="2434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12</a:t>
              </a:r>
            </a:p>
          </p:txBody>
        </p:sp>
        <p:sp>
          <p:nvSpPr>
            <p:cNvPr id="29069" name="Rectangle 751"/>
            <p:cNvSpPr>
              <a:spLocks noChangeArrowheads="1"/>
            </p:cNvSpPr>
            <p:nvPr/>
          </p:nvSpPr>
          <p:spPr bwMode="auto">
            <a:xfrm>
              <a:off x="2490" y="2298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10</a:t>
              </a:r>
            </a:p>
          </p:txBody>
        </p:sp>
        <p:sp>
          <p:nvSpPr>
            <p:cNvPr id="29070" name="Rectangle 752"/>
            <p:cNvSpPr>
              <a:spLocks noChangeArrowheads="1"/>
            </p:cNvSpPr>
            <p:nvPr/>
          </p:nvSpPr>
          <p:spPr bwMode="auto">
            <a:xfrm>
              <a:off x="2399" y="2162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8</a:t>
              </a:r>
            </a:p>
          </p:txBody>
        </p:sp>
        <p:sp>
          <p:nvSpPr>
            <p:cNvPr id="29071" name="Rectangle 753"/>
            <p:cNvSpPr>
              <a:spLocks noChangeArrowheads="1"/>
            </p:cNvSpPr>
            <p:nvPr/>
          </p:nvSpPr>
          <p:spPr bwMode="auto">
            <a:xfrm>
              <a:off x="2308" y="2026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6</a:t>
              </a:r>
            </a:p>
          </p:txBody>
        </p:sp>
        <p:sp>
          <p:nvSpPr>
            <p:cNvPr id="29072" name="Rectangle 754"/>
            <p:cNvSpPr>
              <a:spLocks noChangeArrowheads="1"/>
            </p:cNvSpPr>
            <p:nvPr/>
          </p:nvSpPr>
          <p:spPr bwMode="auto">
            <a:xfrm>
              <a:off x="2181" y="1845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4</a:t>
              </a:r>
            </a:p>
          </p:txBody>
        </p:sp>
        <p:sp>
          <p:nvSpPr>
            <p:cNvPr id="29073" name="Rectangle 755"/>
            <p:cNvSpPr>
              <a:spLocks noChangeArrowheads="1"/>
            </p:cNvSpPr>
            <p:nvPr/>
          </p:nvSpPr>
          <p:spPr bwMode="auto">
            <a:xfrm>
              <a:off x="2807" y="2752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16</a:t>
              </a:r>
            </a:p>
          </p:txBody>
        </p:sp>
        <p:sp>
          <p:nvSpPr>
            <p:cNvPr id="29074" name="Rectangle 757"/>
            <p:cNvSpPr>
              <a:spLocks noChangeArrowheads="1"/>
            </p:cNvSpPr>
            <p:nvPr/>
          </p:nvSpPr>
          <p:spPr bwMode="auto">
            <a:xfrm>
              <a:off x="3669" y="3251"/>
              <a:ext cx="128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27</a:t>
              </a:r>
            </a:p>
          </p:txBody>
        </p:sp>
        <p:sp>
          <p:nvSpPr>
            <p:cNvPr id="29075" name="Rectangle 758"/>
            <p:cNvSpPr>
              <a:spLocks noChangeArrowheads="1"/>
            </p:cNvSpPr>
            <p:nvPr/>
          </p:nvSpPr>
          <p:spPr bwMode="auto">
            <a:xfrm>
              <a:off x="3079" y="3205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22</a:t>
              </a:r>
            </a:p>
          </p:txBody>
        </p:sp>
        <p:sp>
          <p:nvSpPr>
            <p:cNvPr id="29076" name="Rectangle 759"/>
            <p:cNvSpPr>
              <a:spLocks noChangeArrowheads="1"/>
            </p:cNvSpPr>
            <p:nvPr/>
          </p:nvSpPr>
          <p:spPr bwMode="auto">
            <a:xfrm>
              <a:off x="2989" y="3024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20</a:t>
              </a:r>
            </a:p>
          </p:txBody>
        </p:sp>
        <p:sp>
          <p:nvSpPr>
            <p:cNvPr id="29077" name="Rectangle 760"/>
            <p:cNvSpPr>
              <a:spLocks noChangeArrowheads="1"/>
            </p:cNvSpPr>
            <p:nvPr/>
          </p:nvSpPr>
          <p:spPr bwMode="auto">
            <a:xfrm>
              <a:off x="2898" y="2888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18</a:t>
              </a:r>
            </a:p>
          </p:txBody>
        </p:sp>
        <p:sp>
          <p:nvSpPr>
            <p:cNvPr id="29078" name="Rectangle 761"/>
            <p:cNvSpPr>
              <a:spLocks noChangeArrowheads="1"/>
            </p:cNvSpPr>
            <p:nvPr/>
          </p:nvSpPr>
          <p:spPr bwMode="auto">
            <a:xfrm>
              <a:off x="3179" y="3342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24</a:t>
              </a:r>
            </a:p>
          </p:txBody>
        </p:sp>
        <p:sp>
          <p:nvSpPr>
            <p:cNvPr id="29079" name="Rectangle 763"/>
            <p:cNvSpPr>
              <a:spLocks noChangeArrowheads="1"/>
            </p:cNvSpPr>
            <p:nvPr/>
          </p:nvSpPr>
          <p:spPr bwMode="auto">
            <a:xfrm>
              <a:off x="3352" y="1177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</a:t>
              </a:r>
            </a:p>
          </p:txBody>
        </p:sp>
        <p:sp>
          <p:nvSpPr>
            <p:cNvPr id="29080" name="Rectangle 764"/>
            <p:cNvSpPr>
              <a:spLocks noChangeArrowheads="1"/>
            </p:cNvSpPr>
            <p:nvPr/>
          </p:nvSpPr>
          <p:spPr bwMode="auto">
            <a:xfrm>
              <a:off x="3760" y="1799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13</a:t>
              </a:r>
            </a:p>
          </p:txBody>
        </p:sp>
        <p:sp>
          <p:nvSpPr>
            <p:cNvPr id="29081" name="Rectangle 766"/>
            <p:cNvSpPr>
              <a:spLocks noChangeArrowheads="1"/>
            </p:cNvSpPr>
            <p:nvPr/>
          </p:nvSpPr>
          <p:spPr bwMode="auto">
            <a:xfrm>
              <a:off x="3669" y="1618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9</a:t>
              </a:r>
            </a:p>
          </p:txBody>
        </p:sp>
        <p:sp>
          <p:nvSpPr>
            <p:cNvPr id="29082" name="Rectangle 768"/>
            <p:cNvSpPr>
              <a:spLocks noChangeArrowheads="1"/>
            </p:cNvSpPr>
            <p:nvPr/>
          </p:nvSpPr>
          <p:spPr bwMode="auto">
            <a:xfrm>
              <a:off x="3533" y="1482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5</a:t>
              </a:r>
            </a:p>
          </p:txBody>
        </p:sp>
        <p:sp>
          <p:nvSpPr>
            <p:cNvPr id="29083" name="Rectangle 769"/>
            <p:cNvSpPr>
              <a:spLocks noChangeArrowheads="1"/>
            </p:cNvSpPr>
            <p:nvPr/>
          </p:nvSpPr>
          <p:spPr bwMode="auto">
            <a:xfrm>
              <a:off x="3442" y="1300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3</a:t>
              </a:r>
            </a:p>
          </p:txBody>
        </p:sp>
        <p:sp>
          <p:nvSpPr>
            <p:cNvPr id="29084" name="Rectangle 771"/>
            <p:cNvSpPr>
              <a:spLocks noChangeArrowheads="1"/>
            </p:cNvSpPr>
            <p:nvPr/>
          </p:nvSpPr>
          <p:spPr bwMode="auto">
            <a:xfrm>
              <a:off x="4077" y="229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19</a:t>
              </a:r>
            </a:p>
          </p:txBody>
        </p:sp>
        <p:sp>
          <p:nvSpPr>
            <p:cNvPr id="29085" name="Rectangle 772"/>
            <p:cNvSpPr>
              <a:spLocks noChangeArrowheads="1"/>
            </p:cNvSpPr>
            <p:nvPr/>
          </p:nvSpPr>
          <p:spPr bwMode="auto">
            <a:xfrm>
              <a:off x="3941" y="2117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17</a:t>
              </a:r>
            </a:p>
          </p:txBody>
        </p:sp>
        <p:sp>
          <p:nvSpPr>
            <p:cNvPr id="29086" name="Rectangle 773"/>
            <p:cNvSpPr>
              <a:spLocks noChangeArrowheads="1"/>
            </p:cNvSpPr>
            <p:nvPr/>
          </p:nvSpPr>
          <p:spPr bwMode="auto">
            <a:xfrm>
              <a:off x="3851" y="198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15</a:t>
              </a:r>
            </a:p>
          </p:txBody>
        </p:sp>
        <p:sp>
          <p:nvSpPr>
            <p:cNvPr id="29087" name="Rectangle 776"/>
            <p:cNvSpPr>
              <a:spLocks noChangeArrowheads="1"/>
            </p:cNvSpPr>
            <p:nvPr/>
          </p:nvSpPr>
          <p:spPr bwMode="auto">
            <a:xfrm>
              <a:off x="2853" y="139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</a:t>
              </a:r>
            </a:p>
          </p:txBody>
        </p:sp>
        <p:sp>
          <p:nvSpPr>
            <p:cNvPr id="29088" name="Rectangle 777"/>
            <p:cNvSpPr>
              <a:spLocks noChangeArrowheads="1"/>
            </p:cNvSpPr>
            <p:nvPr/>
          </p:nvSpPr>
          <p:spPr bwMode="auto">
            <a:xfrm>
              <a:off x="3442" y="2253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14</a:t>
              </a:r>
            </a:p>
          </p:txBody>
        </p:sp>
        <p:sp>
          <p:nvSpPr>
            <p:cNvPr id="29089" name="Rectangle 778"/>
            <p:cNvSpPr>
              <a:spLocks noChangeArrowheads="1"/>
            </p:cNvSpPr>
            <p:nvPr/>
          </p:nvSpPr>
          <p:spPr bwMode="auto">
            <a:xfrm>
              <a:off x="3361" y="207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12</a:t>
              </a:r>
            </a:p>
          </p:txBody>
        </p:sp>
        <p:sp>
          <p:nvSpPr>
            <p:cNvPr id="29090" name="Rectangle 779"/>
            <p:cNvSpPr>
              <a:spLocks noChangeArrowheads="1"/>
            </p:cNvSpPr>
            <p:nvPr/>
          </p:nvSpPr>
          <p:spPr bwMode="auto">
            <a:xfrm>
              <a:off x="3261" y="1935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10</a:t>
              </a:r>
            </a:p>
          </p:txBody>
        </p:sp>
        <p:sp>
          <p:nvSpPr>
            <p:cNvPr id="29091" name="Rectangle 780"/>
            <p:cNvSpPr>
              <a:spLocks noChangeArrowheads="1"/>
            </p:cNvSpPr>
            <p:nvPr/>
          </p:nvSpPr>
          <p:spPr bwMode="auto">
            <a:xfrm>
              <a:off x="3170" y="179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8</a:t>
              </a:r>
            </a:p>
          </p:txBody>
        </p:sp>
        <p:sp>
          <p:nvSpPr>
            <p:cNvPr id="29092" name="Rectangle 781"/>
            <p:cNvSpPr>
              <a:spLocks noChangeArrowheads="1"/>
            </p:cNvSpPr>
            <p:nvPr/>
          </p:nvSpPr>
          <p:spPr bwMode="auto">
            <a:xfrm>
              <a:off x="3043" y="161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6</a:t>
              </a:r>
            </a:p>
          </p:txBody>
        </p:sp>
        <p:sp>
          <p:nvSpPr>
            <p:cNvPr id="29093" name="Rectangle 783"/>
            <p:cNvSpPr>
              <a:spLocks noChangeArrowheads="1"/>
            </p:cNvSpPr>
            <p:nvPr/>
          </p:nvSpPr>
          <p:spPr bwMode="auto">
            <a:xfrm>
              <a:off x="3578" y="238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16</a:t>
              </a:r>
            </a:p>
          </p:txBody>
        </p:sp>
        <p:sp>
          <p:nvSpPr>
            <p:cNvPr id="29094" name="Rectangle 785"/>
            <p:cNvSpPr>
              <a:spLocks noChangeArrowheads="1"/>
            </p:cNvSpPr>
            <p:nvPr/>
          </p:nvSpPr>
          <p:spPr bwMode="auto">
            <a:xfrm>
              <a:off x="3306" y="3523"/>
              <a:ext cx="128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26</a:t>
              </a:r>
            </a:p>
          </p:txBody>
        </p:sp>
        <p:sp>
          <p:nvSpPr>
            <p:cNvPr id="29095" name="Rectangle 786"/>
            <p:cNvSpPr>
              <a:spLocks noChangeArrowheads="1"/>
            </p:cNvSpPr>
            <p:nvPr/>
          </p:nvSpPr>
          <p:spPr bwMode="auto">
            <a:xfrm>
              <a:off x="3488" y="3840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30</a:t>
              </a:r>
            </a:p>
          </p:txBody>
        </p:sp>
        <p:sp>
          <p:nvSpPr>
            <p:cNvPr id="29096" name="Rectangle 787"/>
            <p:cNvSpPr>
              <a:spLocks noChangeArrowheads="1"/>
            </p:cNvSpPr>
            <p:nvPr/>
          </p:nvSpPr>
          <p:spPr bwMode="auto">
            <a:xfrm>
              <a:off x="3805" y="2752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20</a:t>
              </a:r>
            </a:p>
          </p:txBody>
        </p:sp>
        <p:sp>
          <p:nvSpPr>
            <p:cNvPr id="29097" name="Rectangle 788"/>
            <p:cNvSpPr>
              <a:spLocks noChangeArrowheads="1"/>
            </p:cNvSpPr>
            <p:nvPr/>
          </p:nvSpPr>
          <p:spPr bwMode="auto">
            <a:xfrm>
              <a:off x="3714" y="2570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18</a:t>
              </a:r>
            </a:p>
          </p:txBody>
        </p:sp>
        <p:sp>
          <p:nvSpPr>
            <p:cNvPr id="29098" name="Rectangle 789"/>
            <p:cNvSpPr>
              <a:spLocks noChangeArrowheads="1"/>
            </p:cNvSpPr>
            <p:nvPr/>
          </p:nvSpPr>
          <p:spPr bwMode="auto">
            <a:xfrm>
              <a:off x="3397" y="365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28</a:t>
              </a:r>
            </a:p>
          </p:txBody>
        </p:sp>
        <p:sp>
          <p:nvSpPr>
            <p:cNvPr id="29099" name="Rectangle 791"/>
            <p:cNvSpPr>
              <a:spLocks noChangeArrowheads="1"/>
            </p:cNvSpPr>
            <p:nvPr/>
          </p:nvSpPr>
          <p:spPr bwMode="auto">
            <a:xfrm>
              <a:off x="4168" y="892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</a:t>
              </a:r>
            </a:p>
          </p:txBody>
        </p:sp>
        <p:sp>
          <p:nvSpPr>
            <p:cNvPr id="29100" name="Rectangle 792"/>
            <p:cNvSpPr>
              <a:spLocks noChangeArrowheads="1"/>
            </p:cNvSpPr>
            <p:nvPr/>
          </p:nvSpPr>
          <p:spPr bwMode="auto">
            <a:xfrm>
              <a:off x="4848" y="1845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13</a:t>
              </a:r>
            </a:p>
          </p:txBody>
        </p:sp>
        <p:sp>
          <p:nvSpPr>
            <p:cNvPr id="29101" name="Rectangle 793"/>
            <p:cNvSpPr>
              <a:spLocks noChangeArrowheads="1"/>
            </p:cNvSpPr>
            <p:nvPr/>
          </p:nvSpPr>
          <p:spPr bwMode="auto">
            <a:xfrm>
              <a:off x="4712" y="166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11</a:t>
              </a:r>
            </a:p>
          </p:txBody>
        </p:sp>
        <p:sp>
          <p:nvSpPr>
            <p:cNvPr id="29102" name="Rectangle 794"/>
            <p:cNvSpPr>
              <a:spLocks noChangeArrowheads="1"/>
            </p:cNvSpPr>
            <p:nvPr/>
          </p:nvSpPr>
          <p:spPr bwMode="auto">
            <a:xfrm>
              <a:off x="4585" y="1496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9</a:t>
              </a:r>
            </a:p>
          </p:txBody>
        </p:sp>
        <p:sp>
          <p:nvSpPr>
            <p:cNvPr id="29103" name="Rectangle 795"/>
            <p:cNvSpPr>
              <a:spLocks noChangeArrowheads="1"/>
            </p:cNvSpPr>
            <p:nvPr/>
          </p:nvSpPr>
          <p:spPr bwMode="auto">
            <a:xfrm>
              <a:off x="4486" y="1346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7</a:t>
              </a:r>
            </a:p>
          </p:txBody>
        </p:sp>
        <p:sp>
          <p:nvSpPr>
            <p:cNvPr id="29104" name="Rectangle 796"/>
            <p:cNvSpPr>
              <a:spLocks noChangeArrowheads="1"/>
            </p:cNvSpPr>
            <p:nvPr/>
          </p:nvSpPr>
          <p:spPr bwMode="auto">
            <a:xfrm>
              <a:off x="4350" y="1164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5</a:t>
              </a:r>
            </a:p>
          </p:txBody>
        </p:sp>
        <p:sp>
          <p:nvSpPr>
            <p:cNvPr id="29105" name="Rectangle 797"/>
            <p:cNvSpPr>
              <a:spLocks noChangeArrowheads="1"/>
            </p:cNvSpPr>
            <p:nvPr/>
          </p:nvSpPr>
          <p:spPr bwMode="auto">
            <a:xfrm>
              <a:off x="4259" y="1028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3</a:t>
              </a:r>
            </a:p>
          </p:txBody>
        </p:sp>
        <p:sp>
          <p:nvSpPr>
            <p:cNvPr id="29106" name="Rectangle 804"/>
            <p:cNvSpPr>
              <a:spLocks noChangeArrowheads="1"/>
            </p:cNvSpPr>
            <p:nvPr/>
          </p:nvSpPr>
          <p:spPr bwMode="auto">
            <a:xfrm>
              <a:off x="3769" y="1210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</a:t>
              </a:r>
            </a:p>
          </p:txBody>
        </p:sp>
        <p:sp>
          <p:nvSpPr>
            <p:cNvPr id="29107" name="Rectangle 805"/>
            <p:cNvSpPr>
              <a:spLocks noChangeArrowheads="1"/>
            </p:cNvSpPr>
            <p:nvPr/>
          </p:nvSpPr>
          <p:spPr bwMode="auto">
            <a:xfrm>
              <a:off x="4395" y="2117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14</a:t>
              </a:r>
            </a:p>
          </p:txBody>
        </p:sp>
        <p:sp>
          <p:nvSpPr>
            <p:cNvPr id="29108" name="Rectangle 806"/>
            <p:cNvSpPr>
              <a:spLocks noChangeArrowheads="1"/>
            </p:cNvSpPr>
            <p:nvPr/>
          </p:nvSpPr>
          <p:spPr bwMode="auto">
            <a:xfrm>
              <a:off x="4304" y="198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12</a:t>
              </a:r>
            </a:p>
          </p:txBody>
        </p:sp>
        <p:sp>
          <p:nvSpPr>
            <p:cNvPr id="29109" name="Rectangle 807"/>
            <p:cNvSpPr>
              <a:spLocks noChangeArrowheads="1"/>
            </p:cNvSpPr>
            <p:nvPr/>
          </p:nvSpPr>
          <p:spPr bwMode="auto">
            <a:xfrm>
              <a:off x="4213" y="1799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10</a:t>
              </a:r>
            </a:p>
          </p:txBody>
        </p:sp>
        <p:sp>
          <p:nvSpPr>
            <p:cNvPr id="29110" name="Rectangle 808"/>
            <p:cNvSpPr>
              <a:spLocks noChangeArrowheads="1"/>
            </p:cNvSpPr>
            <p:nvPr/>
          </p:nvSpPr>
          <p:spPr bwMode="auto">
            <a:xfrm>
              <a:off x="4123" y="166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8</a:t>
              </a:r>
            </a:p>
          </p:txBody>
        </p:sp>
        <p:sp>
          <p:nvSpPr>
            <p:cNvPr id="29111" name="Rectangle 809"/>
            <p:cNvSpPr>
              <a:spLocks noChangeArrowheads="1"/>
            </p:cNvSpPr>
            <p:nvPr/>
          </p:nvSpPr>
          <p:spPr bwMode="auto">
            <a:xfrm>
              <a:off x="3987" y="1482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6</a:t>
              </a:r>
            </a:p>
          </p:txBody>
        </p:sp>
        <p:sp>
          <p:nvSpPr>
            <p:cNvPr id="29112" name="Rectangle 810"/>
            <p:cNvSpPr>
              <a:spLocks noChangeArrowheads="1"/>
            </p:cNvSpPr>
            <p:nvPr/>
          </p:nvSpPr>
          <p:spPr bwMode="auto">
            <a:xfrm>
              <a:off x="3851" y="1346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4</a:t>
              </a:r>
            </a:p>
          </p:txBody>
        </p:sp>
        <p:sp>
          <p:nvSpPr>
            <p:cNvPr id="29113" name="Rectangle 811"/>
            <p:cNvSpPr>
              <a:spLocks noChangeArrowheads="1"/>
            </p:cNvSpPr>
            <p:nvPr/>
          </p:nvSpPr>
          <p:spPr bwMode="auto">
            <a:xfrm>
              <a:off x="4531" y="231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16</a:t>
              </a:r>
            </a:p>
          </p:txBody>
        </p:sp>
        <p:sp>
          <p:nvSpPr>
            <p:cNvPr id="29114" name="Freeform 818"/>
            <p:cNvSpPr>
              <a:spLocks/>
            </p:cNvSpPr>
            <p:nvPr/>
          </p:nvSpPr>
          <p:spPr bwMode="auto">
            <a:xfrm>
              <a:off x="86" y="992"/>
              <a:ext cx="7620" cy="4980"/>
            </a:xfrm>
            <a:custGeom>
              <a:avLst/>
              <a:gdLst>
                <a:gd name="T0" fmla="*/ 4173 w 7620"/>
                <a:gd name="T1" fmla="*/ 5896 h 5896"/>
                <a:gd name="T2" fmla="*/ 6214 w 7620"/>
                <a:gd name="T3" fmla="*/ 5851 h 5896"/>
                <a:gd name="T4" fmla="*/ 7620 w 7620"/>
                <a:gd name="T5" fmla="*/ 4898 h 5896"/>
                <a:gd name="T6" fmla="*/ 6622 w 7620"/>
                <a:gd name="T7" fmla="*/ 2177 h 5896"/>
                <a:gd name="T8" fmla="*/ 4037 w 7620"/>
                <a:gd name="T9" fmla="*/ 0 h 5896"/>
                <a:gd name="T10" fmla="*/ 0 w 7620"/>
                <a:gd name="T11" fmla="*/ 1497 h 5896"/>
                <a:gd name="T12" fmla="*/ 2132 w 7620"/>
                <a:gd name="T13" fmla="*/ 4944 h 5896"/>
                <a:gd name="T14" fmla="*/ 4173 w 7620"/>
                <a:gd name="T15" fmla="*/ 5896 h 58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620"/>
                <a:gd name="T25" fmla="*/ 0 h 5896"/>
                <a:gd name="T26" fmla="*/ 7620 w 7620"/>
                <a:gd name="T27" fmla="*/ 5896 h 58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620" h="5896">
                  <a:moveTo>
                    <a:pt x="4173" y="5896"/>
                  </a:moveTo>
                  <a:lnTo>
                    <a:pt x="6214" y="5851"/>
                  </a:lnTo>
                  <a:lnTo>
                    <a:pt x="7620" y="4898"/>
                  </a:lnTo>
                  <a:lnTo>
                    <a:pt x="6622" y="2177"/>
                  </a:lnTo>
                  <a:lnTo>
                    <a:pt x="4037" y="0"/>
                  </a:lnTo>
                  <a:lnTo>
                    <a:pt x="0" y="1497"/>
                  </a:lnTo>
                  <a:lnTo>
                    <a:pt x="2132" y="4944"/>
                  </a:lnTo>
                  <a:lnTo>
                    <a:pt x="4173" y="5896"/>
                  </a:lnTo>
                  <a:close/>
                </a:path>
              </a:pathLst>
            </a:custGeom>
            <a:noFill/>
            <a:ln w="508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0819" name="Rectangle 819"/>
            <p:cNvSpPr>
              <a:spLocks noChangeArrowheads="1"/>
            </p:cNvSpPr>
            <p:nvPr/>
          </p:nvSpPr>
          <p:spPr bwMode="auto">
            <a:xfrm rot="3298109">
              <a:off x="4077" y="1644"/>
              <a:ext cx="77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83" tIns="45641" rIns="91283" bIns="45641" anchor="ctr"/>
            <a:lstStyle/>
            <a:p>
              <a:pPr algn="ctr" defTabSz="1279372">
                <a:defRPr/>
              </a:pPr>
              <a:r>
                <a:rPr lang="ru-RU" sz="14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Садовая  </a:t>
              </a:r>
            </a:p>
          </p:txBody>
        </p:sp>
        <p:sp>
          <p:nvSpPr>
            <p:cNvPr id="640820" name="Rectangle 820"/>
            <p:cNvSpPr>
              <a:spLocks noChangeArrowheads="1"/>
            </p:cNvSpPr>
            <p:nvPr/>
          </p:nvSpPr>
          <p:spPr bwMode="auto">
            <a:xfrm rot="3227778">
              <a:off x="3170" y="1825"/>
              <a:ext cx="77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83" tIns="45641" rIns="91283" bIns="45641" anchor="ctr"/>
            <a:lstStyle/>
            <a:p>
              <a:pPr algn="ctr" defTabSz="1279372">
                <a:defRPr/>
              </a:pPr>
              <a:r>
                <a:rPr lang="ru-RU" sz="14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Цветная  </a:t>
              </a:r>
            </a:p>
          </p:txBody>
        </p:sp>
        <p:sp>
          <p:nvSpPr>
            <p:cNvPr id="640821" name="Rectangle 821"/>
            <p:cNvSpPr>
              <a:spLocks noChangeArrowheads="1"/>
            </p:cNvSpPr>
            <p:nvPr/>
          </p:nvSpPr>
          <p:spPr bwMode="auto">
            <a:xfrm rot="3308651">
              <a:off x="1695" y="2914"/>
              <a:ext cx="773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83" tIns="45641" rIns="91283" bIns="45641" anchor="ctr"/>
            <a:lstStyle/>
            <a:p>
              <a:pPr algn="ctr" defTabSz="1279372">
                <a:defRPr/>
              </a:pPr>
              <a:r>
                <a:rPr lang="ru-RU" sz="14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Лазурная </a:t>
              </a:r>
            </a:p>
          </p:txBody>
        </p:sp>
        <p:sp>
          <p:nvSpPr>
            <p:cNvPr id="640822" name="Rectangle 822"/>
            <p:cNvSpPr>
              <a:spLocks noChangeArrowheads="1"/>
            </p:cNvSpPr>
            <p:nvPr/>
          </p:nvSpPr>
          <p:spPr bwMode="auto">
            <a:xfrm rot="3384834">
              <a:off x="2779" y="2780"/>
              <a:ext cx="77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83" tIns="45641" rIns="91283" bIns="45641" anchor="ctr"/>
            <a:lstStyle/>
            <a:p>
              <a:pPr algn="ctr" defTabSz="1279372">
                <a:defRPr/>
              </a:pPr>
              <a:r>
                <a:rPr lang="ru-RU" sz="14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Зеленая </a:t>
              </a:r>
            </a:p>
          </p:txBody>
        </p:sp>
        <p:sp>
          <p:nvSpPr>
            <p:cNvPr id="640823" name="Rectangle 823"/>
            <p:cNvSpPr>
              <a:spLocks noChangeArrowheads="1"/>
            </p:cNvSpPr>
            <p:nvPr/>
          </p:nvSpPr>
          <p:spPr bwMode="auto">
            <a:xfrm rot="3582327">
              <a:off x="1419" y="3279"/>
              <a:ext cx="77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83" tIns="45641" rIns="91283" bIns="45641" anchor="ctr"/>
            <a:lstStyle/>
            <a:p>
              <a:pPr algn="ctr" defTabSz="1279372">
                <a:defRPr/>
              </a:pPr>
              <a:r>
                <a:rPr lang="ru-RU" sz="14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Тополевая </a:t>
              </a:r>
            </a:p>
          </p:txBody>
        </p:sp>
        <p:sp>
          <p:nvSpPr>
            <p:cNvPr id="640824" name="Rectangle 824"/>
            <p:cNvSpPr>
              <a:spLocks noChangeArrowheads="1"/>
            </p:cNvSpPr>
            <p:nvPr/>
          </p:nvSpPr>
          <p:spPr bwMode="auto">
            <a:xfrm rot="-1479875">
              <a:off x="4622" y="3704"/>
              <a:ext cx="77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83" tIns="45641" rIns="91283" bIns="45641" anchor="ctr"/>
            <a:lstStyle/>
            <a:p>
              <a:pPr algn="ctr" defTabSz="1279372">
                <a:defRPr/>
              </a:pPr>
              <a:r>
                <a:rPr lang="ru-RU" sz="14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Солнечная </a:t>
              </a:r>
            </a:p>
          </p:txBody>
        </p:sp>
        <p:sp>
          <p:nvSpPr>
            <p:cNvPr id="640825" name="Rectangle 825"/>
            <p:cNvSpPr>
              <a:spLocks noChangeArrowheads="1"/>
            </p:cNvSpPr>
            <p:nvPr/>
          </p:nvSpPr>
          <p:spPr bwMode="auto">
            <a:xfrm rot="-1677115">
              <a:off x="5844" y="3568"/>
              <a:ext cx="72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83" tIns="45641" rIns="91283" bIns="45641" anchor="ctr"/>
            <a:lstStyle/>
            <a:p>
              <a:pPr algn="ctr" defTabSz="1279372">
                <a:defRPr/>
              </a:pPr>
              <a:r>
                <a:rPr lang="ru-RU" sz="14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Полевая </a:t>
              </a:r>
            </a:p>
          </p:txBody>
        </p:sp>
        <p:sp>
          <p:nvSpPr>
            <p:cNvPr id="640826" name="Rectangle 826"/>
            <p:cNvSpPr>
              <a:spLocks noChangeArrowheads="1"/>
            </p:cNvSpPr>
            <p:nvPr/>
          </p:nvSpPr>
          <p:spPr bwMode="auto">
            <a:xfrm rot="-1589469">
              <a:off x="5618" y="4249"/>
              <a:ext cx="72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83" tIns="45641" rIns="91283" bIns="45641" anchor="ctr"/>
            <a:lstStyle/>
            <a:p>
              <a:pPr algn="ctr" defTabSz="1279372">
                <a:defRPr/>
              </a:pPr>
              <a:r>
                <a:rPr lang="ru-RU" sz="14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Школьная </a:t>
              </a:r>
            </a:p>
          </p:txBody>
        </p:sp>
        <p:sp>
          <p:nvSpPr>
            <p:cNvPr id="640827" name="Rectangle 827"/>
            <p:cNvSpPr>
              <a:spLocks noChangeArrowheads="1"/>
            </p:cNvSpPr>
            <p:nvPr/>
          </p:nvSpPr>
          <p:spPr bwMode="auto">
            <a:xfrm rot="-1442444">
              <a:off x="5121" y="4974"/>
              <a:ext cx="1091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83" tIns="45641" rIns="91283" bIns="45641" anchor="ctr"/>
            <a:lstStyle/>
            <a:p>
              <a:pPr algn="ctr" defTabSz="1279372">
                <a:defRPr/>
              </a:pPr>
              <a:r>
                <a:rPr lang="ru-RU" sz="14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</a:t>
              </a:r>
              <a:r>
                <a:rPr lang="ru-RU" sz="1400" b="1" dirty="0" err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Новоусадебная</a:t>
              </a:r>
              <a:r>
                <a:rPr lang="ru-RU" sz="14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 </a:t>
              </a:r>
            </a:p>
          </p:txBody>
        </p:sp>
        <p:sp>
          <p:nvSpPr>
            <p:cNvPr id="640829" name="Rectangle 829"/>
            <p:cNvSpPr>
              <a:spLocks noChangeArrowheads="1"/>
            </p:cNvSpPr>
            <p:nvPr/>
          </p:nvSpPr>
          <p:spPr bwMode="auto">
            <a:xfrm rot="-1438212">
              <a:off x="5937" y="5247"/>
              <a:ext cx="955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83" tIns="45641" rIns="91283" bIns="45641" anchor="ctr"/>
            <a:lstStyle/>
            <a:p>
              <a:pPr algn="ctr" defTabSz="1279372">
                <a:defRPr/>
              </a:pPr>
              <a:r>
                <a:rPr lang="ru-RU" sz="14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Космическая </a:t>
              </a:r>
            </a:p>
          </p:txBody>
        </p:sp>
        <p:sp>
          <p:nvSpPr>
            <p:cNvPr id="29125" name="Line 830"/>
            <p:cNvSpPr>
              <a:spLocks noChangeShapeType="1"/>
            </p:cNvSpPr>
            <p:nvPr/>
          </p:nvSpPr>
          <p:spPr bwMode="auto">
            <a:xfrm flipV="1">
              <a:off x="3669" y="484"/>
              <a:ext cx="45" cy="3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0831" name="Rectangle 831"/>
            <p:cNvSpPr>
              <a:spLocks noChangeArrowheads="1"/>
            </p:cNvSpPr>
            <p:nvPr/>
          </p:nvSpPr>
          <p:spPr bwMode="auto">
            <a:xfrm>
              <a:off x="2762" y="665"/>
              <a:ext cx="1027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83" tIns="45641" rIns="91283" bIns="45641" anchor="ctr"/>
            <a:lstStyle/>
            <a:p>
              <a:pPr algn="ctr" defTabSz="1279372">
                <a:defRPr/>
              </a:pPr>
              <a:r>
                <a:rPr lang="ru-RU" sz="18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г. </a:t>
              </a:r>
              <a:r>
                <a:rPr lang="ru-RU" sz="1800" b="1" dirty="0" err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Искитим</a:t>
              </a:r>
              <a:endParaRPr lang="ru-RU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endParaRPr>
            </a:p>
          </p:txBody>
        </p:sp>
        <p:grpSp>
          <p:nvGrpSpPr>
            <p:cNvPr id="28728" name="Группа 186"/>
            <p:cNvGrpSpPr/>
            <p:nvPr/>
          </p:nvGrpSpPr>
          <p:grpSpPr bwMode="auto">
            <a:xfrm>
              <a:off x="2550" y="4761"/>
              <a:ext cx="189" cy="251"/>
              <a:chOff x="2357422" y="4357694"/>
              <a:chExt cx="1296000" cy="1427572"/>
            </a:xfrm>
            <a:solidFill>
              <a:srgbClr val="996633"/>
            </a:solidFill>
          </p:grpSpPr>
          <p:grpSp>
            <p:nvGrpSpPr>
              <p:cNvPr id="28729" name="Группа 179"/>
              <p:cNvGrpSpPr/>
              <p:nvPr/>
            </p:nvGrpSpPr>
            <p:grpSpPr>
              <a:xfrm>
                <a:off x="2357422" y="4357694"/>
                <a:ext cx="1296000" cy="1421625"/>
                <a:chOff x="5719758" y="4864895"/>
                <a:chExt cx="1296000" cy="1421625"/>
              </a:xfrm>
              <a:grpFill/>
            </p:grpSpPr>
            <p:cxnSp>
              <p:nvCxnSpPr>
                <p:cNvPr id="153" name="Прямая соединительная линия 152"/>
                <p:cNvCxnSpPr/>
                <p:nvPr/>
              </p:nvCxnSpPr>
              <p:spPr>
                <a:xfrm flipV="1">
                  <a:off x="6000760" y="6286500"/>
                  <a:ext cx="726271" cy="20"/>
                </a:xfrm>
                <a:prstGeom prst="line">
                  <a:avLst/>
                </a:prstGeom>
                <a:grpFill/>
                <a:ln w="34925">
                  <a:solidFill>
                    <a:srgbClr val="9966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Прямая соединительная линия 153"/>
                <p:cNvCxnSpPr/>
                <p:nvPr/>
              </p:nvCxnSpPr>
              <p:spPr>
                <a:xfrm rot="5400000" flipH="1" flipV="1">
                  <a:off x="5669755" y="5936457"/>
                  <a:ext cx="697706" cy="2381"/>
                </a:xfrm>
                <a:prstGeom prst="line">
                  <a:avLst/>
                </a:prstGeom>
                <a:grpFill/>
                <a:ln w="34925">
                  <a:solidFill>
                    <a:srgbClr val="9966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Прямая соединительная линия 154"/>
                <p:cNvCxnSpPr/>
                <p:nvPr/>
              </p:nvCxnSpPr>
              <p:spPr>
                <a:xfrm rot="5400000" flipH="1" flipV="1">
                  <a:off x="6362702" y="5931694"/>
                  <a:ext cx="697706" cy="2381"/>
                </a:xfrm>
                <a:prstGeom prst="line">
                  <a:avLst/>
                </a:prstGeom>
                <a:grpFill/>
                <a:ln w="34925">
                  <a:solidFill>
                    <a:srgbClr val="9966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Прямая соединительная линия 155"/>
                <p:cNvCxnSpPr/>
                <p:nvPr/>
              </p:nvCxnSpPr>
              <p:spPr>
                <a:xfrm flipV="1">
                  <a:off x="5719758" y="4881542"/>
                  <a:ext cx="1296000" cy="20"/>
                </a:xfrm>
                <a:prstGeom prst="line">
                  <a:avLst/>
                </a:prstGeom>
                <a:grpFill/>
                <a:ln w="34925">
                  <a:solidFill>
                    <a:srgbClr val="9966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Прямая соединительная линия 156"/>
                <p:cNvCxnSpPr/>
                <p:nvPr/>
              </p:nvCxnSpPr>
              <p:spPr>
                <a:xfrm rot="16200000" flipV="1">
                  <a:off x="5535218" y="5078015"/>
                  <a:ext cx="407193" cy="4"/>
                </a:xfrm>
                <a:prstGeom prst="line">
                  <a:avLst/>
                </a:prstGeom>
                <a:grpFill/>
                <a:ln w="34925">
                  <a:solidFill>
                    <a:srgbClr val="9966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Прямая соединительная линия 157"/>
                <p:cNvCxnSpPr/>
                <p:nvPr/>
              </p:nvCxnSpPr>
              <p:spPr>
                <a:xfrm rot="16200000" flipV="1">
                  <a:off x="6792518" y="5068490"/>
                  <a:ext cx="407193" cy="4"/>
                </a:xfrm>
                <a:prstGeom prst="line">
                  <a:avLst/>
                </a:prstGeom>
                <a:grpFill/>
                <a:ln w="34925">
                  <a:solidFill>
                    <a:srgbClr val="9966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" name="Прямая соединительная линия 158"/>
                <p:cNvCxnSpPr/>
                <p:nvPr/>
              </p:nvCxnSpPr>
              <p:spPr>
                <a:xfrm rot="16200000" flipV="1">
                  <a:off x="5705476" y="5288756"/>
                  <a:ext cx="347662" cy="295276"/>
                </a:xfrm>
                <a:prstGeom prst="line">
                  <a:avLst/>
                </a:prstGeom>
                <a:grpFill/>
                <a:ln w="34925">
                  <a:solidFill>
                    <a:srgbClr val="9966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Прямая соединительная линия 159"/>
                <p:cNvCxnSpPr/>
                <p:nvPr/>
              </p:nvCxnSpPr>
              <p:spPr>
                <a:xfrm rot="5400000" flipH="1" flipV="1">
                  <a:off x="6677024" y="5283995"/>
                  <a:ext cx="354808" cy="292894"/>
                </a:xfrm>
                <a:prstGeom prst="line">
                  <a:avLst/>
                </a:prstGeom>
                <a:grpFill/>
                <a:ln w="34925">
                  <a:solidFill>
                    <a:srgbClr val="9966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9" name="Прямоугольник 148"/>
              <p:cNvSpPr/>
              <p:nvPr/>
            </p:nvSpPr>
            <p:spPr>
              <a:xfrm>
                <a:off x="2655568" y="4389120"/>
                <a:ext cx="700280" cy="1396146"/>
              </a:xfrm>
              <a:prstGeom prst="rect">
                <a:avLst/>
              </a:prstGeom>
              <a:grpFill/>
              <a:ln>
                <a:solidFill>
                  <a:srgbClr val="9966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5500" b="1" dirty="0"/>
              </a:p>
            </p:txBody>
          </p:sp>
          <p:sp>
            <p:nvSpPr>
              <p:cNvPr id="150" name="Прямоугольник 149"/>
              <p:cNvSpPr/>
              <p:nvPr/>
            </p:nvSpPr>
            <p:spPr>
              <a:xfrm>
                <a:off x="2387344" y="4367784"/>
                <a:ext cx="1233680" cy="396240"/>
              </a:xfrm>
              <a:prstGeom prst="rect">
                <a:avLst/>
              </a:prstGeom>
              <a:grpFill/>
              <a:ln>
                <a:solidFill>
                  <a:srgbClr val="9966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5500" b="1" dirty="0"/>
              </a:p>
            </p:txBody>
          </p:sp>
          <p:sp>
            <p:nvSpPr>
              <p:cNvPr id="151" name="Прямоугольник 150"/>
              <p:cNvSpPr/>
              <p:nvPr/>
            </p:nvSpPr>
            <p:spPr>
              <a:xfrm rot="2806969">
                <a:off x="2417218" y="4626160"/>
                <a:ext cx="421552" cy="332394"/>
              </a:xfrm>
              <a:prstGeom prst="rect">
                <a:avLst/>
              </a:prstGeom>
              <a:grpFill/>
              <a:ln>
                <a:solidFill>
                  <a:srgbClr val="9966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5500" b="1" dirty="0"/>
              </a:p>
            </p:txBody>
          </p:sp>
          <p:sp>
            <p:nvSpPr>
              <p:cNvPr id="152" name="Прямоугольник 151"/>
              <p:cNvSpPr/>
              <p:nvPr/>
            </p:nvSpPr>
            <p:spPr>
              <a:xfrm rot="18627437">
                <a:off x="3142541" y="4655743"/>
                <a:ext cx="421552" cy="332394"/>
              </a:xfrm>
              <a:prstGeom prst="rect">
                <a:avLst/>
              </a:prstGeom>
              <a:grpFill/>
              <a:ln>
                <a:solidFill>
                  <a:srgbClr val="9966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5500" b="1" dirty="0"/>
              </a:p>
            </p:txBody>
          </p:sp>
        </p:grpSp>
        <p:sp>
          <p:nvSpPr>
            <p:cNvPr id="640833" name="Rectangle 833"/>
            <p:cNvSpPr>
              <a:spLocks noChangeArrowheads="1"/>
            </p:cNvSpPr>
            <p:nvPr/>
          </p:nvSpPr>
          <p:spPr bwMode="auto">
            <a:xfrm rot="-165750">
              <a:off x="1719" y="1573"/>
              <a:ext cx="36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83" tIns="45641" rIns="91283" bIns="45641" anchor="ctr"/>
            <a:lstStyle/>
            <a:p>
              <a:pPr algn="ctr" defTabSz="1279372">
                <a:defRPr/>
              </a:pPr>
              <a:r>
                <a:rPr lang="ru-RU" sz="14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Клуб </a:t>
              </a:r>
            </a:p>
          </p:txBody>
        </p:sp>
        <p:grpSp>
          <p:nvGrpSpPr>
            <p:cNvPr id="28731" name="Group 834"/>
            <p:cNvGrpSpPr>
              <a:grpSpLocks/>
            </p:cNvGrpSpPr>
            <p:nvPr/>
          </p:nvGrpSpPr>
          <p:grpSpPr bwMode="auto">
            <a:xfrm>
              <a:off x="4985" y="3160"/>
              <a:ext cx="732" cy="219"/>
              <a:chOff x="6345" y="1210"/>
              <a:chExt cx="732" cy="219"/>
            </a:xfrm>
          </p:grpSpPr>
          <p:sp>
            <p:nvSpPr>
              <p:cNvPr id="29130" name="Rectangle 54"/>
              <p:cNvSpPr>
                <a:spLocks noChangeArrowheads="1"/>
              </p:cNvSpPr>
              <p:nvPr/>
            </p:nvSpPr>
            <p:spPr bwMode="auto">
              <a:xfrm>
                <a:off x="6527" y="1210"/>
                <a:ext cx="550" cy="206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lIns="17658" tIns="17658" rIns="17658" bIns="17658"/>
              <a:lstStyle/>
              <a:p>
                <a:pPr algn="ctr" defTabSz="1784136"/>
                <a:r>
                  <a:rPr lang="ru-RU" sz="800" b="1" u="sng" dirty="0">
                    <a:latin typeface="Times New Roman" pitchFamily="18" charset="0"/>
                    <a:cs typeface="Times New Roman" pitchFamily="18" charset="0"/>
                  </a:rPr>
                  <a:t>ФАП</a:t>
                </a:r>
                <a:endParaRPr lang="ru-RU" sz="8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28733" name="Group 56"/>
              <p:cNvGrpSpPr>
                <a:grpSpLocks/>
              </p:cNvGrpSpPr>
              <p:nvPr/>
            </p:nvGrpSpPr>
            <p:grpSpPr bwMode="auto">
              <a:xfrm>
                <a:off x="6345" y="1210"/>
                <a:ext cx="266" cy="219"/>
                <a:chOff x="0" y="1"/>
                <a:chExt cx="20000" cy="19999"/>
              </a:xfrm>
            </p:grpSpPr>
            <p:sp>
              <p:nvSpPr>
                <p:cNvPr id="29132" name="Rectangle 57"/>
                <p:cNvSpPr>
                  <a:spLocks noChangeArrowheads="1"/>
                </p:cNvSpPr>
                <p:nvPr/>
              </p:nvSpPr>
              <p:spPr bwMode="auto">
                <a:xfrm>
                  <a:off x="0" y="7756"/>
                  <a:ext cx="20000" cy="12244"/>
                </a:xfrm>
                <a:prstGeom prst="rect">
                  <a:avLst/>
                </a:prstGeom>
                <a:noFill/>
                <a:ln w="2540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27177" tIns="63605" rIns="127177" bIns="63605"/>
                <a:lstStyle/>
                <a:p>
                  <a:pPr defTabSz="1784136"/>
                  <a:endParaRPr lang="ru-RU" sz="3500" dirty="0">
                    <a:latin typeface="Calibri" pitchFamily="34" charset="0"/>
                  </a:endParaRPr>
                </a:p>
              </p:txBody>
            </p:sp>
            <p:sp>
              <p:nvSpPr>
                <p:cNvPr id="29133" name="Line 58"/>
                <p:cNvSpPr>
                  <a:spLocks noChangeShapeType="1"/>
                </p:cNvSpPr>
                <p:nvPr/>
              </p:nvSpPr>
              <p:spPr bwMode="auto">
                <a:xfrm flipV="1">
                  <a:off x="161" y="1"/>
                  <a:ext cx="10170" cy="7779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134" name="Line 59"/>
                <p:cNvSpPr>
                  <a:spLocks noChangeShapeType="1"/>
                </p:cNvSpPr>
                <p:nvPr/>
              </p:nvSpPr>
              <p:spPr bwMode="auto">
                <a:xfrm>
                  <a:off x="10475" y="1"/>
                  <a:ext cx="9364" cy="7309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8734" name="Group 60"/>
                <p:cNvGrpSpPr>
                  <a:grpSpLocks/>
                </p:cNvGrpSpPr>
                <p:nvPr/>
              </p:nvGrpSpPr>
              <p:grpSpPr bwMode="auto">
                <a:xfrm>
                  <a:off x="8652" y="3009"/>
                  <a:ext cx="3120" cy="3408"/>
                  <a:chOff x="-2659" y="0"/>
                  <a:chExt cx="26710" cy="20000"/>
                </a:xfrm>
              </p:grpSpPr>
              <p:sp>
                <p:nvSpPr>
                  <p:cNvPr id="29136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9649" y="0"/>
                    <a:ext cx="137" cy="20000"/>
                  </a:xfrm>
                  <a:prstGeom prst="line">
                    <a:avLst/>
                  </a:prstGeom>
                  <a:noFill/>
                  <a:ln w="25400">
                    <a:solidFill>
                      <a:srgbClr val="FF00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137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-2659" y="11007"/>
                    <a:ext cx="26710" cy="140"/>
                  </a:xfrm>
                  <a:prstGeom prst="line">
                    <a:avLst/>
                  </a:prstGeom>
                  <a:noFill/>
                  <a:ln w="25400">
                    <a:solidFill>
                      <a:srgbClr val="FF00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</p:grpSp>
      <p:sp>
        <p:nvSpPr>
          <p:cNvPr id="28681" name="Text Box 15"/>
          <p:cNvSpPr txBox="1">
            <a:spLocks noChangeArrowheads="1"/>
          </p:cNvSpPr>
          <p:nvPr/>
        </p:nvSpPr>
        <p:spPr bwMode="auto">
          <a:xfrm>
            <a:off x="-9524" y="-23813"/>
            <a:ext cx="12795250" cy="1554613"/>
          </a:xfrm>
          <a:prstGeom prst="rect">
            <a:avLst/>
          </a:prstGeom>
          <a:solidFill>
            <a:srgbClr val="D1D1D1"/>
          </a:solidFill>
          <a:ln w="9525">
            <a:noFill/>
            <a:miter lim="800000"/>
            <a:headEnd/>
            <a:tailEnd/>
          </a:ln>
        </p:spPr>
        <p:txBody>
          <a:bodyPr wrap="square" lIns="213681" tIns="106849" rIns="213681" bIns="106849">
            <a:spAutoFit/>
          </a:bodyPr>
          <a:lstStyle/>
          <a:p>
            <a:pPr algn="ctr" defTabSz="1279372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ПАСПОРТ ТЕРРИТОРИИ НАСЕЛЕННОГО ПУНКТА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</a:rPr>
              <a:t>поселка </a:t>
            </a:r>
            <a:r>
              <a:rPr lang="ru-RU" sz="3100" dirty="0">
                <a:latin typeface="Times New Roman" pitchFamily="18" charset="0"/>
              </a:rPr>
              <a:t>Мичуринский </a:t>
            </a:r>
            <a:r>
              <a:rPr lang="ru-RU" sz="3100" dirty="0" smtClean="0">
                <a:latin typeface="Times New Roman" pitchFamily="18" charset="0"/>
              </a:rPr>
              <a:t>Мичуринского </a:t>
            </a:r>
            <a:r>
              <a:rPr lang="ru-RU" sz="3100" dirty="0">
                <a:latin typeface="Times New Roman" pitchFamily="18" charset="0"/>
              </a:rPr>
              <a:t>сельсовета Искитимского района</a:t>
            </a:r>
            <a:endParaRPr lang="ru-RU" sz="2800" dirty="0">
              <a:latin typeface="Times New Roman" pitchFamily="18" charset="0"/>
            </a:endParaRPr>
          </a:p>
          <a:p>
            <a:pPr algn="ctr" defTabSz="1279372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(Общая характеристика населенного пункта)</a:t>
            </a:r>
            <a:endParaRPr lang="ru-RU" sz="2800" dirty="0">
              <a:latin typeface="Times New Roman" pitchFamily="18" charset="0"/>
            </a:endParaRP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8894583" y="8481163"/>
            <a:ext cx="3912403" cy="1144660"/>
          </a:xfrm>
          <a:prstGeom prst="rect">
            <a:avLst/>
          </a:prstGeom>
          <a:solidFill>
            <a:srgbClr val="D9D9D9"/>
          </a:solidFill>
          <a:ln w="9525">
            <a:noFill/>
            <a:miter lim="800000"/>
            <a:headEnd/>
            <a:tailEnd/>
          </a:ln>
        </p:spPr>
        <p:txBody>
          <a:bodyPr wrap="none" lIns="127723" tIns="63875" rIns="127723" bIns="63875">
            <a:spAutoFit/>
          </a:bodyPr>
          <a:lstStyle/>
          <a:p>
            <a:pPr defTabSz="1277784">
              <a:defRPr/>
            </a:pPr>
            <a:r>
              <a:rPr lang="ru-RU" sz="1400" b="1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Общая характеристика населенного пункта:</a:t>
            </a:r>
          </a:p>
          <a:p>
            <a:pPr defTabSz="1277784">
              <a:defRPr/>
            </a:pPr>
            <a:r>
              <a:rPr lang="ru-RU" sz="1300" i="1" dirty="0">
                <a:latin typeface="Times New Roman" pitchFamily="18" charset="0"/>
                <a:cs typeface="Times New Roman" pitchFamily="18" charset="0"/>
              </a:rPr>
              <a:t>- количество проживающего населения – 452 чел.</a:t>
            </a:r>
          </a:p>
          <a:p>
            <a:pPr defTabSz="1277784">
              <a:defRPr/>
            </a:pPr>
            <a:r>
              <a:rPr lang="ru-RU" sz="1300" i="1" dirty="0">
                <a:latin typeface="Times New Roman" pitchFamily="18" charset="0"/>
                <a:cs typeface="Times New Roman" pitchFamily="18" charset="0"/>
              </a:rPr>
              <a:t>- количество домов – 147 (из них нежилых нет);</a:t>
            </a:r>
          </a:p>
          <a:p>
            <a:pPr defTabSz="1277784">
              <a:defRPr/>
            </a:pPr>
            <a:r>
              <a:rPr lang="ru-RU" sz="1300" i="1" dirty="0">
                <a:latin typeface="Times New Roman" pitchFamily="18" charset="0"/>
                <a:cs typeface="Times New Roman" pitchFamily="18" charset="0"/>
              </a:rPr>
              <a:t>-социально – значимых объектов – 1</a:t>
            </a:r>
          </a:p>
          <a:p>
            <a:pPr defTabSz="1277784">
              <a:defRPr/>
            </a:pPr>
            <a:r>
              <a:rPr lang="ru-RU" sz="1300" i="1" dirty="0">
                <a:latin typeface="Times New Roman" pitchFamily="18" charset="0"/>
                <a:cs typeface="Times New Roman" pitchFamily="18" charset="0"/>
              </a:rPr>
              <a:t>- котельных – нет</a:t>
            </a:r>
          </a:p>
        </p:txBody>
      </p:sp>
      <p:sp>
        <p:nvSpPr>
          <p:cNvPr id="640856" name="AutoShape 252"/>
          <p:cNvSpPr>
            <a:spLocks noChangeArrowheads="1"/>
          </p:cNvSpPr>
          <p:nvPr/>
        </p:nvSpPr>
        <p:spPr bwMode="auto">
          <a:xfrm>
            <a:off x="6400800" y="3490054"/>
            <a:ext cx="1728787" cy="744203"/>
          </a:xfrm>
          <a:prstGeom prst="wedgeRectCallout">
            <a:avLst>
              <a:gd name="adj1" fmla="val 47519"/>
              <a:gd name="adj2" fmla="val 93463"/>
            </a:avLst>
          </a:prstGeom>
          <a:solidFill>
            <a:srgbClr val="FFDBB7">
              <a:alpha val="8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27379" tIns="63703" rIns="127379" bIns="63703">
            <a:spAutoFit/>
          </a:bodyPr>
          <a:lstStyle/>
          <a:p>
            <a:pPr algn="ctr" defTabSz="2090487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ФАП  Казанцева Л.М.</a:t>
            </a:r>
          </a:p>
          <a:p>
            <a:pPr algn="ctr" defTabSz="2090487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1 этажное, кирпичное</a:t>
            </a:r>
          </a:p>
          <a:p>
            <a:pPr algn="ctr" defTabSz="2090487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8-383-41-50-240</a:t>
            </a:r>
          </a:p>
          <a:p>
            <a:pPr algn="ctr" defTabSz="2090487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приемного покоя  нет</a:t>
            </a:r>
          </a:p>
        </p:txBody>
      </p:sp>
      <p:sp>
        <p:nvSpPr>
          <p:cNvPr id="640857" name="AutoShape 252"/>
          <p:cNvSpPr>
            <a:spLocks noChangeArrowheads="1"/>
          </p:cNvSpPr>
          <p:nvPr/>
        </p:nvSpPr>
        <p:spPr bwMode="auto">
          <a:xfrm>
            <a:off x="251317" y="1574642"/>
            <a:ext cx="1655762" cy="1051980"/>
          </a:xfrm>
          <a:prstGeom prst="wedgeRectCallout">
            <a:avLst>
              <a:gd name="adj1" fmla="val 127906"/>
              <a:gd name="adj2" fmla="val 19558"/>
            </a:avLst>
          </a:prstGeom>
          <a:solidFill>
            <a:srgbClr val="FFDBB7">
              <a:alpha val="8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27379" tIns="63703" rIns="127379" bIns="63703">
            <a:spAutoFit/>
          </a:bodyPr>
          <a:lstStyle/>
          <a:p>
            <a:pPr algn="ctr" defTabSz="2090487">
              <a:defRPr/>
            </a:pPr>
            <a:r>
              <a:rPr lang="ru-RU" sz="1000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Клуб                         Злобина Т.А.</a:t>
            </a:r>
          </a:p>
          <a:p>
            <a:pPr algn="ctr" defTabSz="2090487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Вместимость – 100 чел.</a:t>
            </a:r>
          </a:p>
          <a:p>
            <a:pPr algn="ctr" defTabSz="2090487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Характеристика здания:</a:t>
            </a:r>
          </a:p>
          <a:p>
            <a:pPr algn="ctr" defTabSz="2090487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2 этажное, кирпичное</a:t>
            </a:r>
          </a:p>
          <a:p>
            <a:pPr algn="ctr" defTabSz="2090487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8-383-41-53-955</a:t>
            </a:r>
          </a:p>
        </p:txBody>
      </p:sp>
      <p:graphicFrame>
        <p:nvGraphicFramePr>
          <p:cNvPr id="650" name="Таблица 649"/>
          <p:cNvGraphicFramePr>
            <a:graphicFrameLocks noGrp="1"/>
          </p:cNvGraphicFramePr>
          <p:nvPr/>
        </p:nvGraphicFramePr>
        <p:xfrm>
          <a:off x="0" y="7421691"/>
          <a:ext cx="4939749" cy="2222182"/>
        </p:xfrm>
        <a:graphic>
          <a:graphicData uri="http://schemas.openxmlformats.org/drawingml/2006/table">
            <a:tbl>
              <a:tblPr/>
              <a:tblGrid>
                <a:gridCol w="4939749"/>
              </a:tblGrid>
              <a:tr h="451294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Условные обозначения  жилых зданий   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8" marB="64008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12064">
                <a:tc>
                  <a:txBody>
                    <a:bodyPr/>
                    <a:lstStyle/>
                    <a:p>
                      <a:pPr marL="0" marR="0" lvl="0" indent="0" algn="r" defTabSz="9141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</a:t>
                      </a:r>
                      <a:r>
                        <a:rPr lang="ru-RU" sz="13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Одноэтажные с</a:t>
                      </a: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троения жилые огнестойкие (кирпичные,  каменные, бетонные, шлакоблочные и др.)</a:t>
                      </a:r>
                    </a:p>
                  </a:txBody>
                  <a:tcPr marL="128016" marR="128016" marT="64008" marB="640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064">
                <a:tc>
                  <a:txBody>
                    <a:bodyPr/>
                    <a:lstStyle/>
                    <a:p>
                      <a:pPr algn="r"/>
                      <a:r>
                        <a:rPr lang="ru-RU" sz="13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Одноэтажные с</a:t>
                      </a: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троения жилые  </a:t>
                      </a:r>
                      <a:r>
                        <a:rPr lang="ru-RU" sz="13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неогнестойкие</a:t>
                      </a: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r"/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(деревянные, саманные, глинобетонные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8" marB="640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04088">
                <a:tc>
                  <a:txBody>
                    <a:bodyPr/>
                    <a:lstStyle/>
                    <a:p>
                      <a:pPr marL="0" marR="0" lvl="0" indent="0" algn="r" defTabSz="9141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С</a:t>
                      </a: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троения жилые выше одного этажа огнестойкие (кирпичные,  каменные, бетонные, шлакоблочные и др.)</a:t>
                      </a:r>
                    </a:p>
                    <a:p>
                      <a:pPr algn="ctr"/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8" marB="640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51" name="Прямоугольник 3"/>
          <p:cNvSpPr>
            <a:spLocks noChangeArrowheads="1"/>
          </p:cNvSpPr>
          <p:nvPr/>
        </p:nvSpPr>
        <p:spPr bwMode="auto">
          <a:xfrm>
            <a:off x="150506" y="7925747"/>
            <a:ext cx="504056" cy="302434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8016" tIns="64008" rIns="128016" bIns="64008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52" name="Rectangle 18"/>
          <p:cNvSpPr>
            <a:spLocks noChangeArrowheads="1"/>
          </p:cNvSpPr>
          <p:nvPr/>
        </p:nvSpPr>
        <p:spPr bwMode="auto">
          <a:xfrm>
            <a:off x="150506" y="8530614"/>
            <a:ext cx="504056" cy="233988"/>
          </a:xfrm>
          <a:prstGeom prst="rect">
            <a:avLst/>
          </a:prstGeom>
          <a:pattFill prst="wdUpDiag">
            <a:fgClr>
              <a:srgbClr val="000000"/>
            </a:fgClr>
            <a:bgClr>
              <a:srgbClr val="FFFFFF"/>
            </a:bgClr>
          </a:patt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28016" tIns="64008" rIns="128016" bIns="64008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32" name="Группа 652"/>
          <p:cNvGrpSpPr/>
          <p:nvPr/>
        </p:nvGrpSpPr>
        <p:grpSpPr>
          <a:xfrm>
            <a:off x="150506" y="9034673"/>
            <a:ext cx="705678" cy="342756"/>
            <a:chOff x="107504" y="6381328"/>
            <a:chExt cx="581025" cy="318514"/>
          </a:xfrm>
        </p:grpSpPr>
        <p:grpSp>
          <p:nvGrpSpPr>
            <p:cNvPr id="33" name="Группа 3"/>
            <p:cNvGrpSpPr>
              <a:grpSpLocks/>
            </p:cNvGrpSpPr>
            <p:nvPr/>
          </p:nvGrpSpPr>
          <p:grpSpPr bwMode="auto">
            <a:xfrm>
              <a:off x="107504" y="6381328"/>
              <a:ext cx="581025" cy="311250"/>
              <a:chOff x="0" y="8412"/>
              <a:chExt cx="5817" cy="3111"/>
            </a:xfrm>
          </p:grpSpPr>
          <p:sp>
            <p:nvSpPr>
              <p:cNvPr id="656" name="Rectangle 21"/>
              <p:cNvSpPr>
                <a:spLocks noChangeArrowheads="1"/>
              </p:cNvSpPr>
              <p:nvPr/>
            </p:nvSpPr>
            <p:spPr bwMode="auto">
              <a:xfrm>
                <a:off x="0" y="8413"/>
                <a:ext cx="5817" cy="31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57" name="Прямоугольник 7"/>
              <p:cNvSpPr>
                <a:spLocks noChangeArrowheads="1"/>
              </p:cNvSpPr>
              <p:nvPr/>
            </p:nvSpPr>
            <p:spPr bwMode="auto">
              <a:xfrm>
                <a:off x="2908" y="8412"/>
                <a:ext cx="2909" cy="1397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655" name="Text Box 23"/>
            <p:cNvSpPr txBox="1">
              <a:spLocks noChangeArrowheads="1"/>
            </p:cNvSpPr>
            <p:nvPr/>
          </p:nvSpPr>
          <p:spPr bwMode="auto">
            <a:xfrm>
              <a:off x="187811" y="6413833"/>
              <a:ext cx="129749" cy="28600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1280160" eaLnBrk="0" hangingPunct="0"/>
              <a:r>
                <a:rPr lang="ru-RU" altLang="ru-RU" sz="1400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3</a:t>
              </a:r>
              <a:endParaRPr lang="ru-RU" altLang="ru-RU" dirty="0" smtClean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844"/>
          <p:cNvGrpSpPr>
            <a:grpSpLocks/>
          </p:cNvGrpSpPr>
          <p:nvPr/>
        </p:nvGrpSpPr>
        <p:grpSpPr bwMode="auto">
          <a:xfrm>
            <a:off x="65088" y="120650"/>
            <a:ext cx="12671425" cy="9359900"/>
            <a:chOff x="40" y="76"/>
            <a:chExt cx="7984" cy="5896"/>
          </a:xfrm>
        </p:grpSpPr>
        <p:sp>
          <p:nvSpPr>
            <p:cNvPr id="28698" name="Freeform 3"/>
            <p:cNvSpPr>
              <a:spLocks/>
            </p:cNvSpPr>
            <p:nvPr/>
          </p:nvSpPr>
          <p:spPr bwMode="auto">
            <a:xfrm>
              <a:off x="2807" y="4113"/>
              <a:ext cx="1588" cy="408"/>
            </a:xfrm>
            <a:custGeom>
              <a:avLst/>
              <a:gdLst>
                <a:gd name="T0" fmla="*/ 1588 w 1588"/>
                <a:gd name="T1" fmla="*/ 227 h 408"/>
                <a:gd name="T2" fmla="*/ 1044 w 1588"/>
                <a:gd name="T3" fmla="*/ 408 h 408"/>
                <a:gd name="T4" fmla="*/ 0 w 1588"/>
                <a:gd name="T5" fmla="*/ 0 h 408"/>
                <a:gd name="T6" fmla="*/ 0 60000 65536"/>
                <a:gd name="T7" fmla="*/ 0 60000 65536"/>
                <a:gd name="T8" fmla="*/ 0 60000 65536"/>
                <a:gd name="T9" fmla="*/ 0 w 1588"/>
                <a:gd name="T10" fmla="*/ 0 h 408"/>
                <a:gd name="T11" fmla="*/ 1588 w 1588"/>
                <a:gd name="T12" fmla="*/ 408 h 4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88" h="408">
                  <a:moveTo>
                    <a:pt x="1588" y="227"/>
                  </a:moveTo>
                  <a:lnTo>
                    <a:pt x="1044" y="408"/>
                  </a:lnTo>
                  <a:lnTo>
                    <a:pt x="0" y="0"/>
                  </a:lnTo>
                </a:path>
              </a:pathLst>
            </a:cu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99" name="Freeform 4"/>
            <p:cNvSpPr>
              <a:spLocks/>
            </p:cNvSpPr>
            <p:nvPr/>
          </p:nvSpPr>
          <p:spPr bwMode="auto">
            <a:xfrm>
              <a:off x="3851" y="4521"/>
              <a:ext cx="1633" cy="1270"/>
            </a:xfrm>
            <a:custGeom>
              <a:avLst/>
              <a:gdLst>
                <a:gd name="T0" fmla="*/ 0 w 1542"/>
                <a:gd name="T1" fmla="*/ 0 h 1180"/>
                <a:gd name="T2" fmla="*/ 9596 w 1542"/>
                <a:gd name="T3" fmla="*/ 11757 h 1180"/>
                <a:gd name="T4" fmla="*/ 18139 w 1542"/>
                <a:gd name="T5" fmla="*/ 27825 h 1180"/>
                <a:gd name="T6" fmla="*/ 0 60000 65536"/>
                <a:gd name="T7" fmla="*/ 0 60000 65536"/>
                <a:gd name="T8" fmla="*/ 0 60000 65536"/>
                <a:gd name="T9" fmla="*/ 0 w 1542"/>
                <a:gd name="T10" fmla="*/ 0 h 1180"/>
                <a:gd name="T11" fmla="*/ 1542 w 1542"/>
                <a:gd name="T12" fmla="*/ 1180 h 11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42" h="1180">
                  <a:moveTo>
                    <a:pt x="0" y="0"/>
                  </a:moveTo>
                  <a:lnTo>
                    <a:pt x="816" y="499"/>
                  </a:lnTo>
                  <a:lnTo>
                    <a:pt x="1542" y="1180"/>
                  </a:lnTo>
                </a:path>
              </a:pathLst>
            </a:cu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0" name="Freeform 5"/>
            <p:cNvSpPr>
              <a:spLocks/>
            </p:cNvSpPr>
            <p:nvPr/>
          </p:nvSpPr>
          <p:spPr bwMode="auto">
            <a:xfrm>
              <a:off x="4395" y="3387"/>
              <a:ext cx="2359" cy="998"/>
            </a:xfrm>
            <a:custGeom>
              <a:avLst/>
              <a:gdLst>
                <a:gd name="T0" fmla="*/ 0 w 2359"/>
                <a:gd name="T1" fmla="*/ 953 h 998"/>
                <a:gd name="T2" fmla="*/ 499 w 2359"/>
                <a:gd name="T3" fmla="*/ 998 h 998"/>
                <a:gd name="T4" fmla="*/ 2359 w 2359"/>
                <a:gd name="T5" fmla="*/ 0 h 998"/>
                <a:gd name="T6" fmla="*/ 0 60000 65536"/>
                <a:gd name="T7" fmla="*/ 0 60000 65536"/>
                <a:gd name="T8" fmla="*/ 0 60000 65536"/>
                <a:gd name="T9" fmla="*/ 0 w 2359"/>
                <a:gd name="T10" fmla="*/ 0 h 998"/>
                <a:gd name="T11" fmla="*/ 2359 w 2359"/>
                <a:gd name="T12" fmla="*/ 998 h 99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59" h="998">
                  <a:moveTo>
                    <a:pt x="0" y="953"/>
                  </a:moveTo>
                  <a:lnTo>
                    <a:pt x="499" y="998"/>
                  </a:lnTo>
                  <a:lnTo>
                    <a:pt x="2359" y="0"/>
                  </a:lnTo>
                </a:path>
              </a:pathLst>
            </a:cu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1" name="Freeform 6"/>
            <p:cNvSpPr>
              <a:spLocks/>
            </p:cNvSpPr>
            <p:nvPr/>
          </p:nvSpPr>
          <p:spPr bwMode="auto">
            <a:xfrm>
              <a:off x="4395" y="3342"/>
              <a:ext cx="1542" cy="998"/>
            </a:xfrm>
            <a:custGeom>
              <a:avLst/>
              <a:gdLst>
                <a:gd name="T0" fmla="*/ 0 w 1542"/>
                <a:gd name="T1" fmla="*/ 998 h 998"/>
                <a:gd name="T2" fmla="*/ 227 w 1542"/>
                <a:gd name="T3" fmla="*/ 635 h 998"/>
                <a:gd name="T4" fmla="*/ 1542 w 1542"/>
                <a:gd name="T5" fmla="*/ 0 h 998"/>
                <a:gd name="T6" fmla="*/ 0 60000 65536"/>
                <a:gd name="T7" fmla="*/ 0 60000 65536"/>
                <a:gd name="T8" fmla="*/ 0 60000 65536"/>
                <a:gd name="T9" fmla="*/ 0 w 1542"/>
                <a:gd name="T10" fmla="*/ 0 h 998"/>
                <a:gd name="T11" fmla="*/ 1542 w 1542"/>
                <a:gd name="T12" fmla="*/ 998 h 99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42" h="998">
                  <a:moveTo>
                    <a:pt x="0" y="998"/>
                  </a:moveTo>
                  <a:lnTo>
                    <a:pt x="227" y="635"/>
                  </a:lnTo>
                  <a:lnTo>
                    <a:pt x="1542" y="0"/>
                  </a:lnTo>
                </a:path>
              </a:pathLst>
            </a:cu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2" name="Freeform 7"/>
            <p:cNvSpPr>
              <a:spLocks/>
            </p:cNvSpPr>
            <p:nvPr/>
          </p:nvSpPr>
          <p:spPr bwMode="auto">
            <a:xfrm>
              <a:off x="4939" y="3115"/>
              <a:ext cx="635" cy="408"/>
            </a:xfrm>
            <a:custGeom>
              <a:avLst/>
              <a:gdLst>
                <a:gd name="T0" fmla="*/ 635 w 635"/>
                <a:gd name="T1" fmla="*/ 408 h 408"/>
                <a:gd name="T2" fmla="*/ 46 w 635"/>
                <a:gd name="T3" fmla="*/ 136 h 408"/>
                <a:gd name="T4" fmla="*/ 0 w 635"/>
                <a:gd name="T5" fmla="*/ 0 h 408"/>
                <a:gd name="T6" fmla="*/ 0 60000 65536"/>
                <a:gd name="T7" fmla="*/ 0 60000 65536"/>
                <a:gd name="T8" fmla="*/ 0 60000 65536"/>
                <a:gd name="T9" fmla="*/ 0 w 635"/>
                <a:gd name="T10" fmla="*/ 0 h 408"/>
                <a:gd name="T11" fmla="*/ 635 w 635"/>
                <a:gd name="T12" fmla="*/ 408 h 4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35" h="408">
                  <a:moveTo>
                    <a:pt x="635" y="408"/>
                  </a:moveTo>
                  <a:lnTo>
                    <a:pt x="46" y="136"/>
                  </a:lnTo>
                  <a:lnTo>
                    <a:pt x="0" y="0"/>
                  </a:lnTo>
                </a:path>
              </a:pathLst>
            </a:cu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3" name="Line 8"/>
            <p:cNvSpPr>
              <a:spLocks noChangeShapeType="1"/>
            </p:cNvSpPr>
            <p:nvPr/>
          </p:nvSpPr>
          <p:spPr bwMode="auto">
            <a:xfrm flipV="1">
              <a:off x="4576" y="4158"/>
              <a:ext cx="1860" cy="862"/>
            </a:xfrm>
            <a:prstGeom prst="line">
              <a:avLst/>
            </a:pr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4" name="Line 9"/>
            <p:cNvSpPr>
              <a:spLocks noChangeShapeType="1"/>
            </p:cNvSpPr>
            <p:nvPr/>
          </p:nvSpPr>
          <p:spPr bwMode="auto">
            <a:xfrm flipV="1">
              <a:off x="5076" y="4612"/>
              <a:ext cx="1587" cy="771"/>
            </a:xfrm>
            <a:prstGeom prst="line">
              <a:avLst/>
            </a:pr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5" name="Line 10"/>
            <p:cNvSpPr>
              <a:spLocks noChangeShapeType="1"/>
            </p:cNvSpPr>
            <p:nvPr/>
          </p:nvSpPr>
          <p:spPr bwMode="auto">
            <a:xfrm flipV="1">
              <a:off x="5484" y="5020"/>
              <a:ext cx="1678" cy="771"/>
            </a:xfrm>
            <a:prstGeom prst="line">
              <a:avLst/>
            </a:pr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6" name="Freeform 11"/>
            <p:cNvSpPr>
              <a:spLocks/>
            </p:cNvSpPr>
            <p:nvPr/>
          </p:nvSpPr>
          <p:spPr bwMode="auto">
            <a:xfrm>
              <a:off x="4138" y="4975"/>
              <a:ext cx="567" cy="862"/>
            </a:xfrm>
            <a:custGeom>
              <a:avLst/>
              <a:gdLst>
                <a:gd name="T0" fmla="*/ 484 w 567"/>
                <a:gd name="T1" fmla="*/ 0 h 862"/>
                <a:gd name="T2" fmla="*/ 529 w 567"/>
                <a:gd name="T3" fmla="*/ 227 h 862"/>
                <a:gd name="T4" fmla="*/ 257 w 567"/>
                <a:gd name="T5" fmla="*/ 408 h 862"/>
                <a:gd name="T6" fmla="*/ 30 w 567"/>
                <a:gd name="T7" fmla="*/ 590 h 862"/>
                <a:gd name="T8" fmla="*/ 75 w 567"/>
                <a:gd name="T9" fmla="*/ 726 h 862"/>
                <a:gd name="T10" fmla="*/ 166 w 567"/>
                <a:gd name="T11" fmla="*/ 862 h 8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67"/>
                <a:gd name="T19" fmla="*/ 0 h 862"/>
                <a:gd name="T20" fmla="*/ 567 w 567"/>
                <a:gd name="T21" fmla="*/ 862 h 86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67" h="862">
                  <a:moveTo>
                    <a:pt x="484" y="0"/>
                  </a:moveTo>
                  <a:cubicBezTo>
                    <a:pt x="525" y="79"/>
                    <a:pt x="567" y="159"/>
                    <a:pt x="529" y="227"/>
                  </a:cubicBezTo>
                  <a:cubicBezTo>
                    <a:pt x="491" y="295"/>
                    <a:pt x="340" y="348"/>
                    <a:pt x="257" y="408"/>
                  </a:cubicBezTo>
                  <a:cubicBezTo>
                    <a:pt x="174" y="468"/>
                    <a:pt x="60" y="537"/>
                    <a:pt x="30" y="590"/>
                  </a:cubicBezTo>
                  <a:cubicBezTo>
                    <a:pt x="0" y="643"/>
                    <a:pt x="52" y="681"/>
                    <a:pt x="75" y="726"/>
                  </a:cubicBezTo>
                  <a:cubicBezTo>
                    <a:pt x="98" y="771"/>
                    <a:pt x="132" y="816"/>
                    <a:pt x="166" y="862"/>
                  </a:cubicBezTo>
                </a:path>
              </a:pathLst>
            </a:cu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7" name="Freeform 12"/>
            <p:cNvSpPr>
              <a:spLocks/>
            </p:cNvSpPr>
            <p:nvPr/>
          </p:nvSpPr>
          <p:spPr bwMode="auto">
            <a:xfrm>
              <a:off x="2535" y="4612"/>
              <a:ext cx="1413" cy="635"/>
            </a:xfrm>
            <a:custGeom>
              <a:avLst/>
              <a:gdLst>
                <a:gd name="T0" fmla="*/ 1406 w 1413"/>
                <a:gd name="T1" fmla="*/ 0 h 635"/>
                <a:gd name="T2" fmla="*/ 1179 w 1413"/>
                <a:gd name="T3" fmla="*/ 181 h 635"/>
                <a:gd name="T4" fmla="*/ 0 w 1413"/>
                <a:gd name="T5" fmla="*/ 635 h 635"/>
                <a:gd name="T6" fmla="*/ 0 60000 65536"/>
                <a:gd name="T7" fmla="*/ 0 60000 65536"/>
                <a:gd name="T8" fmla="*/ 0 60000 65536"/>
                <a:gd name="T9" fmla="*/ 0 w 1413"/>
                <a:gd name="T10" fmla="*/ 0 h 635"/>
                <a:gd name="T11" fmla="*/ 1413 w 1413"/>
                <a:gd name="T12" fmla="*/ 635 h 63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13" h="635">
                  <a:moveTo>
                    <a:pt x="1406" y="0"/>
                  </a:moveTo>
                  <a:cubicBezTo>
                    <a:pt x="1409" y="37"/>
                    <a:pt x="1413" y="75"/>
                    <a:pt x="1179" y="181"/>
                  </a:cubicBezTo>
                  <a:cubicBezTo>
                    <a:pt x="945" y="287"/>
                    <a:pt x="472" y="461"/>
                    <a:pt x="0" y="635"/>
                  </a:cubicBezTo>
                </a:path>
              </a:pathLst>
            </a:cu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8" name="Freeform 13"/>
            <p:cNvSpPr>
              <a:spLocks/>
            </p:cNvSpPr>
            <p:nvPr/>
          </p:nvSpPr>
          <p:spPr bwMode="auto">
            <a:xfrm>
              <a:off x="2898" y="4476"/>
              <a:ext cx="816" cy="408"/>
            </a:xfrm>
            <a:custGeom>
              <a:avLst/>
              <a:gdLst>
                <a:gd name="T0" fmla="*/ 816 w 816"/>
                <a:gd name="T1" fmla="*/ 0 h 408"/>
                <a:gd name="T2" fmla="*/ 408 w 816"/>
                <a:gd name="T3" fmla="*/ 136 h 408"/>
                <a:gd name="T4" fmla="*/ 0 w 816"/>
                <a:gd name="T5" fmla="*/ 408 h 408"/>
                <a:gd name="T6" fmla="*/ 0 60000 65536"/>
                <a:gd name="T7" fmla="*/ 0 60000 65536"/>
                <a:gd name="T8" fmla="*/ 0 60000 65536"/>
                <a:gd name="T9" fmla="*/ 0 w 816"/>
                <a:gd name="T10" fmla="*/ 0 h 408"/>
                <a:gd name="T11" fmla="*/ 816 w 816"/>
                <a:gd name="T12" fmla="*/ 408 h 4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6" h="408">
                  <a:moveTo>
                    <a:pt x="816" y="0"/>
                  </a:moveTo>
                  <a:lnTo>
                    <a:pt x="408" y="136"/>
                  </a:lnTo>
                  <a:lnTo>
                    <a:pt x="0" y="408"/>
                  </a:lnTo>
                </a:path>
              </a:pathLst>
            </a:cu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9" name="Line 14"/>
            <p:cNvSpPr>
              <a:spLocks noChangeShapeType="1"/>
            </p:cNvSpPr>
            <p:nvPr/>
          </p:nvSpPr>
          <p:spPr bwMode="auto">
            <a:xfrm flipH="1" flipV="1">
              <a:off x="675" y="1709"/>
              <a:ext cx="1769" cy="2586"/>
            </a:xfrm>
            <a:prstGeom prst="line">
              <a:avLst/>
            </a:pr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0" name="Freeform 15"/>
            <p:cNvSpPr>
              <a:spLocks/>
            </p:cNvSpPr>
            <p:nvPr/>
          </p:nvSpPr>
          <p:spPr bwMode="auto">
            <a:xfrm>
              <a:off x="1084" y="1437"/>
              <a:ext cx="1723" cy="2676"/>
            </a:xfrm>
            <a:custGeom>
              <a:avLst/>
              <a:gdLst>
                <a:gd name="T0" fmla="*/ 1723 w 1723"/>
                <a:gd name="T1" fmla="*/ 2676 h 2676"/>
                <a:gd name="T2" fmla="*/ 90 w 1723"/>
                <a:gd name="T3" fmla="*/ 227 h 2676"/>
                <a:gd name="T4" fmla="*/ 0 w 1723"/>
                <a:gd name="T5" fmla="*/ 0 h 2676"/>
                <a:gd name="T6" fmla="*/ 0 60000 65536"/>
                <a:gd name="T7" fmla="*/ 0 60000 65536"/>
                <a:gd name="T8" fmla="*/ 0 60000 65536"/>
                <a:gd name="T9" fmla="*/ 0 w 1723"/>
                <a:gd name="T10" fmla="*/ 0 h 2676"/>
                <a:gd name="T11" fmla="*/ 1723 w 1723"/>
                <a:gd name="T12" fmla="*/ 2676 h 267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23" h="2676">
                  <a:moveTo>
                    <a:pt x="1723" y="2676"/>
                  </a:moveTo>
                  <a:lnTo>
                    <a:pt x="90" y="227"/>
                  </a:lnTo>
                  <a:lnTo>
                    <a:pt x="0" y="0"/>
                  </a:lnTo>
                </a:path>
              </a:pathLst>
            </a:cu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1" name="Freeform 16"/>
            <p:cNvSpPr>
              <a:spLocks/>
            </p:cNvSpPr>
            <p:nvPr/>
          </p:nvSpPr>
          <p:spPr bwMode="auto">
            <a:xfrm>
              <a:off x="675" y="76"/>
              <a:ext cx="3176" cy="1633"/>
            </a:xfrm>
            <a:custGeom>
              <a:avLst/>
              <a:gdLst>
                <a:gd name="T0" fmla="*/ 0 w 3176"/>
                <a:gd name="T1" fmla="*/ 1633 h 1633"/>
                <a:gd name="T2" fmla="*/ 1906 w 3176"/>
                <a:gd name="T3" fmla="*/ 1043 h 1633"/>
                <a:gd name="T4" fmla="*/ 3176 w 3176"/>
                <a:gd name="T5" fmla="*/ 817 h 1633"/>
                <a:gd name="T6" fmla="*/ 3176 w 3176"/>
                <a:gd name="T7" fmla="*/ 499 h 1633"/>
                <a:gd name="T8" fmla="*/ 3176 w 3176"/>
                <a:gd name="T9" fmla="*/ 0 h 16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76"/>
                <a:gd name="T16" fmla="*/ 0 h 1633"/>
                <a:gd name="T17" fmla="*/ 3176 w 3176"/>
                <a:gd name="T18" fmla="*/ 1633 h 16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76" h="1633">
                  <a:moveTo>
                    <a:pt x="0" y="1633"/>
                  </a:moveTo>
                  <a:lnTo>
                    <a:pt x="1906" y="1043"/>
                  </a:lnTo>
                  <a:lnTo>
                    <a:pt x="3176" y="817"/>
                  </a:lnTo>
                  <a:lnTo>
                    <a:pt x="3176" y="499"/>
                  </a:lnTo>
                  <a:lnTo>
                    <a:pt x="3176" y="0"/>
                  </a:lnTo>
                </a:path>
              </a:pathLst>
            </a:cu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2" name="Line 17"/>
            <p:cNvSpPr>
              <a:spLocks noChangeShapeType="1"/>
            </p:cNvSpPr>
            <p:nvPr/>
          </p:nvSpPr>
          <p:spPr bwMode="auto">
            <a:xfrm flipH="1" flipV="1">
              <a:off x="2218" y="1437"/>
              <a:ext cx="1496" cy="2267"/>
            </a:xfrm>
            <a:prstGeom prst="line">
              <a:avLst/>
            </a:pr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3" name="Line 18"/>
            <p:cNvSpPr>
              <a:spLocks noChangeShapeType="1"/>
            </p:cNvSpPr>
            <p:nvPr/>
          </p:nvSpPr>
          <p:spPr bwMode="auto">
            <a:xfrm flipH="1" flipV="1">
              <a:off x="3079" y="1210"/>
              <a:ext cx="998" cy="1496"/>
            </a:xfrm>
            <a:prstGeom prst="line">
              <a:avLst/>
            </a:pr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4" name="Line 19"/>
            <p:cNvSpPr>
              <a:spLocks noChangeShapeType="1"/>
            </p:cNvSpPr>
            <p:nvPr/>
          </p:nvSpPr>
          <p:spPr bwMode="auto">
            <a:xfrm flipH="1" flipV="1">
              <a:off x="3987" y="1029"/>
              <a:ext cx="816" cy="1224"/>
            </a:xfrm>
            <a:prstGeom prst="line">
              <a:avLst/>
            </a:pr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5" name="Freeform 20"/>
            <p:cNvSpPr>
              <a:spLocks/>
            </p:cNvSpPr>
            <p:nvPr/>
          </p:nvSpPr>
          <p:spPr bwMode="auto">
            <a:xfrm>
              <a:off x="1265" y="620"/>
              <a:ext cx="2767" cy="1134"/>
            </a:xfrm>
            <a:custGeom>
              <a:avLst/>
              <a:gdLst>
                <a:gd name="T0" fmla="*/ 0 w 2767"/>
                <a:gd name="T1" fmla="*/ 1134 h 1134"/>
                <a:gd name="T2" fmla="*/ 953 w 2767"/>
                <a:gd name="T3" fmla="*/ 817 h 1134"/>
                <a:gd name="T4" fmla="*/ 1769 w 2767"/>
                <a:gd name="T5" fmla="*/ 590 h 1134"/>
                <a:gd name="T6" fmla="*/ 2722 w 2767"/>
                <a:gd name="T7" fmla="*/ 409 h 1134"/>
                <a:gd name="T8" fmla="*/ 2767 w 2767"/>
                <a:gd name="T9" fmla="*/ 273 h 1134"/>
                <a:gd name="T10" fmla="*/ 2586 w 2767"/>
                <a:gd name="T11" fmla="*/ 0 h 11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67"/>
                <a:gd name="T19" fmla="*/ 0 h 1134"/>
                <a:gd name="T20" fmla="*/ 2767 w 2767"/>
                <a:gd name="T21" fmla="*/ 1134 h 113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67" h="1134">
                  <a:moveTo>
                    <a:pt x="0" y="1134"/>
                  </a:moveTo>
                  <a:lnTo>
                    <a:pt x="953" y="817"/>
                  </a:lnTo>
                  <a:lnTo>
                    <a:pt x="1769" y="590"/>
                  </a:lnTo>
                  <a:lnTo>
                    <a:pt x="2722" y="409"/>
                  </a:lnTo>
                  <a:lnTo>
                    <a:pt x="2767" y="273"/>
                  </a:lnTo>
                  <a:lnTo>
                    <a:pt x="2586" y="0"/>
                  </a:lnTo>
                </a:path>
              </a:pathLst>
            </a:cu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6" name="Freeform 21"/>
            <p:cNvSpPr>
              <a:spLocks/>
            </p:cNvSpPr>
            <p:nvPr/>
          </p:nvSpPr>
          <p:spPr bwMode="auto">
            <a:xfrm>
              <a:off x="6662" y="4612"/>
              <a:ext cx="454" cy="454"/>
            </a:xfrm>
            <a:custGeom>
              <a:avLst/>
              <a:gdLst>
                <a:gd name="T0" fmla="*/ 0 w 454"/>
                <a:gd name="T1" fmla="*/ 0 h 454"/>
                <a:gd name="T2" fmla="*/ 454 w 454"/>
                <a:gd name="T3" fmla="*/ 409 h 454"/>
                <a:gd name="T4" fmla="*/ 363 w 454"/>
                <a:gd name="T5" fmla="*/ 454 h 454"/>
                <a:gd name="T6" fmla="*/ 0 60000 65536"/>
                <a:gd name="T7" fmla="*/ 0 60000 65536"/>
                <a:gd name="T8" fmla="*/ 0 60000 65536"/>
                <a:gd name="T9" fmla="*/ 0 w 454"/>
                <a:gd name="T10" fmla="*/ 0 h 454"/>
                <a:gd name="T11" fmla="*/ 454 w 454"/>
                <a:gd name="T12" fmla="*/ 454 h 45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4" h="454">
                  <a:moveTo>
                    <a:pt x="0" y="0"/>
                  </a:moveTo>
                  <a:lnTo>
                    <a:pt x="454" y="409"/>
                  </a:lnTo>
                  <a:lnTo>
                    <a:pt x="363" y="454"/>
                  </a:lnTo>
                </a:path>
              </a:pathLst>
            </a:cu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7" name="Line 22"/>
            <p:cNvSpPr>
              <a:spLocks noChangeShapeType="1"/>
            </p:cNvSpPr>
            <p:nvPr/>
          </p:nvSpPr>
          <p:spPr bwMode="auto">
            <a:xfrm flipH="1">
              <a:off x="2218" y="3886"/>
              <a:ext cx="408" cy="91"/>
            </a:xfrm>
            <a:prstGeom prst="line">
              <a:avLst/>
            </a:pr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8" name="Line 23"/>
            <p:cNvSpPr>
              <a:spLocks noChangeShapeType="1"/>
            </p:cNvSpPr>
            <p:nvPr/>
          </p:nvSpPr>
          <p:spPr bwMode="auto">
            <a:xfrm flipH="1">
              <a:off x="1492" y="2752"/>
              <a:ext cx="453" cy="90"/>
            </a:xfrm>
            <a:prstGeom prst="line">
              <a:avLst/>
            </a:pr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9" name="Line 24"/>
            <p:cNvSpPr>
              <a:spLocks noChangeShapeType="1"/>
            </p:cNvSpPr>
            <p:nvPr/>
          </p:nvSpPr>
          <p:spPr bwMode="auto">
            <a:xfrm flipH="1" flipV="1">
              <a:off x="5847" y="5019"/>
              <a:ext cx="589" cy="318"/>
            </a:xfrm>
            <a:prstGeom prst="line">
              <a:avLst/>
            </a:pr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8720" name="Group 38"/>
            <p:cNvGrpSpPr>
              <a:grpSpLocks/>
            </p:cNvGrpSpPr>
            <p:nvPr/>
          </p:nvGrpSpPr>
          <p:grpSpPr bwMode="auto">
            <a:xfrm rot="-1688121">
              <a:off x="4805" y="3968"/>
              <a:ext cx="2085" cy="54"/>
              <a:chOff x="1220" y="393"/>
              <a:chExt cx="2085" cy="54"/>
            </a:xfrm>
          </p:grpSpPr>
          <p:sp>
            <p:nvSpPr>
              <p:cNvPr id="2929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126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0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309" y="393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0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489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0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5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0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674" y="393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0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852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0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34" y="393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0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0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0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586" y="393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0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765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1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946" y="393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21" name="Group 51"/>
            <p:cNvGrpSpPr>
              <a:grpSpLocks/>
            </p:cNvGrpSpPr>
            <p:nvPr/>
          </p:nvGrpSpPr>
          <p:grpSpPr bwMode="auto">
            <a:xfrm rot="-1732149">
              <a:off x="4757" y="3705"/>
              <a:ext cx="2087" cy="54"/>
              <a:chOff x="1401" y="393"/>
              <a:chExt cx="2087" cy="54"/>
            </a:xfrm>
          </p:grpSpPr>
          <p:sp>
            <p:nvSpPr>
              <p:cNvPr id="2928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126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9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309" y="393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9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489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9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5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9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674" y="393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9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852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9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34" y="393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9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9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586" y="393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9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98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28722" name="Freeform 62"/>
            <p:cNvSpPr>
              <a:spLocks/>
            </p:cNvSpPr>
            <p:nvPr/>
          </p:nvSpPr>
          <p:spPr bwMode="auto">
            <a:xfrm>
              <a:off x="4411" y="348"/>
              <a:ext cx="2842" cy="2638"/>
            </a:xfrm>
            <a:custGeom>
              <a:avLst/>
              <a:gdLst>
                <a:gd name="T0" fmla="*/ 265 w 2842"/>
                <a:gd name="T1" fmla="*/ 5 h 2919"/>
                <a:gd name="T2" fmla="*/ 900 w 2842"/>
                <a:gd name="T3" fmla="*/ 14 h 2919"/>
                <a:gd name="T4" fmla="*/ 1036 w 2842"/>
                <a:gd name="T5" fmla="*/ 21 h 2919"/>
                <a:gd name="T6" fmla="*/ 492 w 2842"/>
                <a:gd name="T7" fmla="*/ 29 h 2919"/>
                <a:gd name="T8" fmla="*/ 219 w 2842"/>
                <a:gd name="T9" fmla="*/ 34 h 2919"/>
                <a:gd name="T10" fmla="*/ 83 w 2842"/>
                <a:gd name="T11" fmla="*/ 38 h 2919"/>
                <a:gd name="T12" fmla="*/ 718 w 2842"/>
                <a:gd name="T13" fmla="*/ 33 h 2919"/>
                <a:gd name="T14" fmla="*/ 1762 w 2842"/>
                <a:gd name="T15" fmla="*/ 28 h 2919"/>
                <a:gd name="T16" fmla="*/ 2261 w 2842"/>
                <a:gd name="T17" fmla="*/ 25 h 2919"/>
                <a:gd name="T18" fmla="*/ 2714 w 2842"/>
                <a:gd name="T19" fmla="*/ 21 h 2919"/>
                <a:gd name="T20" fmla="*/ 2714 w 2842"/>
                <a:gd name="T21" fmla="*/ 13 h 2919"/>
                <a:gd name="T22" fmla="*/ 1943 w 2842"/>
                <a:gd name="T23" fmla="*/ 5 h 2919"/>
                <a:gd name="T24" fmla="*/ 1036 w 2842"/>
                <a:gd name="T25" fmla="*/ 5 h 2919"/>
                <a:gd name="T26" fmla="*/ 356 w 2842"/>
                <a:gd name="T27" fmla="*/ 5 h 2919"/>
                <a:gd name="T28" fmla="*/ 265 w 2842"/>
                <a:gd name="T29" fmla="*/ 5 h 2919"/>
                <a:gd name="T30" fmla="*/ 265 w 2842"/>
                <a:gd name="T31" fmla="*/ 5 h 291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842"/>
                <a:gd name="T49" fmla="*/ 0 h 2919"/>
                <a:gd name="T50" fmla="*/ 2842 w 2842"/>
                <a:gd name="T51" fmla="*/ 2919 h 291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842" h="2919">
                  <a:moveTo>
                    <a:pt x="265" y="235"/>
                  </a:moveTo>
                  <a:cubicBezTo>
                    <a:pt x="371" y="379"/>
                    <a:pt x="772" y="809"/>
                    <a:pt x="900" y="1051"/>
                  </a:cubicBezTo>
                  <a:cubicBezTo>
                    <a:pt x="1028" y="1293"/>
                    <a:pt x="1104" y="1482"/>
                    <a:pt x="1036" y="1686"/>
                  </a:cubicBezTo>
                  <a:cubicBezTo>
                    <a:pt x="968" y="1890"/>
                    <a:pt x="628" y="2117"/>
                    <a:pt x="492" y="2276"/>
                  </a:cubicBezTo>
                  <a:cubicBezTo>
                    <a:pt x="356" y="2435"/>
                    <a:pt x="287" y="2533"/>
                    <a:pt x="219" y="2639"/>
                  </a:cubicBezTo>
                  <a:cubicBezTo>
                    <a:pt x="151" y="2745"/>
                    <a:pt x="0" y="2919"/>
                    <a:pt x="83" y="2911"/>
                  </a:cubicBezTo>
                  <a:cubicBezTo>
                    <a:pt x="166" y="2903"/>
                    <a:pt x="438" y="2721"/>
                    <a:pt x="718" y="2593"/>
                  </a:cubicBezTo>
                  <a:cubicBezTo>
                    <a:pt x="998" y="2465"/>
                    <a:pt x="1505" y="2238"/>
                    <a:pt x="1762" y="2140"/>
                  </a:cubicBezTo>
                  <a:cubicBezTo>
                    <a:pt x="2019" y="2042"/>
                    <a:pt x="2102" y="2080"/>
                    <a:pt x="2261" y="2004"/>
                  </a:cubicBezTo>
                  <a:cubicBezTo>
                    <a:pt x="2420" y="1928"/>
                    <a:pt x="2639" y="1852"/>
                    <a:pt x="2714" y="1686"/>
                  </a:cubicBezTo>
                  <a:cubicBezTo>
                    <a:pt x="2789" y="1520"/>
                    <a:pt x="2842" y="1225"/>
                    <a:pt x="2714" y="1006"/>
                  </a:cubicBezTo>
                  <a:cubicBezTo>
                    <a:pt x="2586" y="787"/>
                    <a:pt x="2223" y="530"/>
                    <a:pt x="1943" y="371"/>
                  </a:cubicBezTo>
                  <a:cubicBezTo>
                    <a:pt x="1663" y="212"/>
                    <a:pt x="1300" y="106"/>
                    <a:pt x="1036" y="53"/>
                  </a:cubicBezTo>
                  <a:cubicBezTo>
                    <a:pt x="772" y="0"/>
                    <a:pt x="484" y="30"/>
                    <a:pt x="356" y="53"/>
                  </a:cubicBezTo>
                  <a:cubicBezTo>
                    <a:pt x="228" y="76"/>
                    <a:pt x="280" y="159"/>
                    <a:pt x="265" y="189"/>
                  </a:cubicBezTo>
                  <a:cubicBezTo>
                    <a:pt x="250" y="219"/>
                    <a:pt x="159" y="91"/>
                    <a:pt x="265" y="235"/>
                  </a:cubicBezTo>
                  <a:close/>
                </a:path>
              </a:pathLst>
            </a:custGeom>
            <a:solidFill>
              <a:srgbClr val="009900">
                <a:alpha val="79999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23" name="Freeform 63"/>
            <p:cNvSpPr>
              <a:spLocks/>
            </p:cNvSpPr>
            <p:nvPr/>
          </p:nvSpPr>
          <p:spPr bwMode="auto">
            <a:xfrm>
              <a:off x="7116" y="4249"/>
              <a:ext cx="809" cy="1043"/>
            </a:xfrm>
            <a:custGeom>
              <a:avLst/>
              <a:gdLst>
                <a:gd name="T0" fmla="*/ 476 w 809"/>
                <a:gd name="T1" fmla="*/ 1 h 1489"/>
                <a:gd name="T2" fmla="*/ 385 w 809"/>
                <a:gd name="T3" fmla="*/ 1 h 1489"/>
                <a:gd name="T4" fmla="*/ 23 w 809"/>
                <a:gd name="T5" fmla="*/ 1 h 1489"/>
                <a:gd name="T6" fmla="*/ 249 w 809"/>
                <a:gd name="T7" fmla="*/ 1 h 1489"/>
                <a:gd name="T8" fmla="*/ 295 w 809"/>
                <a:gd name="T9" fmla="*/ 1 h 1489"/>
                <a:gd name="T10" fmla="*/ 567 w 809"/>
                <a:gd name="T11" fmla="*/ 1 h 1489"/>
                <a:gd name="T12" fmla="*/ 748 w 809"/>
                <a:gd name="T13" fmla="*/ 1 h 1489"/>
                <a:gd name="T14" fmla="*/ 794 w 809"/>
                <a:gd name="T15" fmla="*/ 1 h 1489"/>
                <a:gd name="T16" fmla="*/ 658 w 809"/>
                <a:gd name="T17" fmla="*/ 1 h 1489"/>
                <a:gd name="T18" fmla="*/ 476 w 809"/>
                <a:gd name="T19" fmla="*/ 1 h 14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09"/>
                <a:gd name="T31" fmla="*/ 0 h 1489"/>
                <a:gd name="T32" fmla="*/ 809 w 809"/>
                <a:gd name="T33" fmla="*/ 1489 h 14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09" h="1489">
                  <a:moveTo>
                    <a:pt x="476" y="38"/>
                  </a:moveTo>
                  <a:cubicBezTo>
                    <a:pt x="431" y="8"/>
                    <a:pt x="460" y="0"/>
                    <a:pt x="385" y="38"/>
                  </a:cubicBezTo>
                  <a:cubicBezTo>
                    <a:pt x="310" y="76"/>
                    <a:pt x="46" y="114"/>
                    <a:pt x="23" y="265"/>
                  </a:cubicBezTo>
                  <a:cubicBezTo>
                    <a:pt x="0" y="416"/>
                    <a:pt x="204" y="764"/>
                    <a:pt x="249" y="945"/>
                  </a:cubicBezTo>
                  <a:cubicBezTo>
                    <a:pt x="294" y="1126"/>
                    <a:pt x="242" y="1270"/>
                    <a:pt x="295" y="1353"/>
                  </a:cubicBezTo>
                  <a:cubicBezTo>
                    <a:pt x="348" y="1436"/>
                    <a:pt x="492" y="1489"/>
                    <a:pt x="567" y="1444"/>
                  </a:cubicBezTo>
                  <a:cubicBezTo>
                    <a:pt x="642" y="1399"/>
                    <a:pt x="710" y="1225"/>
                    <a:pt x="748" y="1081"/>
                  </a:cubicBezTo>
                  <a:cubicBezTo>
                    <a:pt x="786" y="937"/>
                    <a:pt x="809" y="726"/>
                    <a:pt x="794" y="582"/>
                  </a:cubicBezTo>
                  <a:cubicBezTo>
                    <a:pt x="779" y="438"/>
                    <a:pt x="704" y="310"/>
                    <a:pt x="658" y="219"/>
                  </a:cubicBezTo>
                  <a:cubicBezTo>
                    <a:pt x="612" y="128"/>
                    <a:pt x="521" y="68"/>
                    <a:pt x="476" y="38"/>
                  </a:cubicBezTo>
                  <a:close/>
                </a:path>
              </a:pathLst>
            </a:custGeom>
            <a:solidFill>
              <a:srgbClr val="009900">
                <a:alpha val="79999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8724" name="Group 64"/>
            <p:cNvGrpSpPr>
              <a:grpSpLocks/>
            </p:cNvGrpSpPr>
            <p:nvPr/>
          </p:nvGrpSpPr>
          <p:grpSpPr bwMode="auto">
            <a:xfrm rot="-1546309">
              <a:off x="4850" y="4385"/>
              <a:ext cx="1541" cy="54"/>
              <a:chOff x="1220" y="393"/>
              <a:chExt cx="1541" cy="54"/>
            </a:xfrm>
          </p:grpSpPr>
          <p:sp>
            <p:nvSpPr>
              <p:cNvPr id="2928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126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8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674" y="393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8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8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8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765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8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946" y="393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25" name="Group 71"/>
            <p:cNvGrpSpPr>
              <a:grpSpLocks/>
            </p:cNvGrpSpPr>
            <p:nvPr/>
          </p:nvGrpSpPr>
          <p:grpSpPr bwMode="auto">
            <a:xfrm rot="-1550850">
              <a:off x="4895" y="4612"/>
              <a:ext cx="1541" cy="54"/>
              <a:chOff x="1220" y="393"/>
              <a:chExt cx="1541" cy="54"/>
            </a:xfrm>
          </p:grpSpPr>
          <p:sp>
            <p:nvSpPr>
              <p:cNvPr id="2927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126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7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309" y="393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7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674" y="393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7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8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8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765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8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946" y="393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26" name="Group 79"/>
            <p:cNvGrpSpPr>
              <a:grpSpLocks/>
            </p:cNvGrpSpPr>
            <p:nvPr/>
          </p:nvGrpSpPr>
          <p:grpSpPr bwMode="auto">
            <a:xfrm rot="-1538460">
              <a:off x="4985" y="4875"/>
              <a:ext cx="1722" cy="54"/>
              <a:chOff x="1220" y="393"/>
              <a:chExt cx="1722" cy="54"/>
            </a:xfrm>
          </p:grpSpPr>
          <p:sp>
            <p:nvSpPr>
              <p:cNvPr id="2926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126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6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309" y="393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7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489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7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674" y="393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7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852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7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7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7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765" y="393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27" name="Group 88"/>
            <p:cNvGrpSpPr>
              <a:grpSpLocks/>
            </p:cNvGrpSpPr>
            <p:nvPr/>
          </p:nvGrpSpPr>
          <p:grpSpPr bwMode="auto">
            <a:xfrm rot="-1579310">
              <a:off x="5302" y="5238"/>
              <a:ext cx="453" cy="54"/>
              <a:chOff x="1220" y="212"/>
              <a:chExt cx="453" cy="54"/>
            </a:xfrm>
          </p:grpSpPr>
          <p:sp>
            <p:nvSpPr>
              <p:cNvPr id="2926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6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6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586" y="212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28" name="Group 92"/>
            <p:cNvGrpSpPr>
              <a:grpSpLocks/>
            </p:cNvGrpSpPr>
            <p:nvPr/>
          </p:nvGrpSpPr>
          <p:grpSpPr bwMode="auto">
            <a:xfrm rot="-1411195">
              <a:off x="6073" y="4838"/>
              <a:ext cx="635" cy="54"/>
              <a:chOff x="1220" y="212"/>
              <a:chExt cx="635" cy="54"/>
            </a:xfrm>
          </p:grpSpPr>
          <p:sp>
            <p:nvSpPr>
              <p:cNvPr id="2926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6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6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586" y="212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6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765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29" name="Group 97"/>
            <p:cNvGrpSpPr>
              <a:grpSpLocks/>
            </p:cNvGrpSpPr>
            <p:nvPr/>
          </p:nvGrpSpPr>
          <p:grpSpPr bwMode="auto">
            <a:xfrm rot="-1579310">
              <a:off x="5666" y="5465"/>
              <a:ext cx="453" cy="54"/>
              <a:chOff x="1220" y="212"/>
              <a:chExt cx="453" cy="54"/>
            </a:xfrm>
          </p:grpSpPr>
          <p:sp>
            <p:nvSpPr>
              <p:cNvPr id="2925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5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6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586" y="212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28730" name="Прямоугольник 220"/>
            <p:cNvSpPr>
              <a:spLocks noChangeAspect="1" noChangeArrowheads="1"/>
            </p:cNvSpPr>
            <p:nvPr/>
          </p:nvSpPr>
          <p:spPr bwMode="auto">
            <a:xfrm rot="-1579310">
              <a:off x="5211" y="5746"/>
              <a:ext cx="90" cy="54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lIns="91227" tIns="45613" rIns="91227" bIns="45613" anchor="ctr"/>
            <a:lstStyle/>
            <a:p>
              <a:pPr algn="ctr" defTabSz="912813"/>
              <a:endParaRPr lang="ru-RU" sz="5500" b="1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grpSp>
          <p:nvGrpSpPr>
            <p:cNvPr id="28731" name="Group 102"/>
            <p:cNvGrpSpPr>
              <a:grpSpLocks/>
            </p:cNvGrpSpPr>
            <p:nvPr/>
          </p:nvGrpSpPr>
          <p:grpSpPr bwMode="auto">
            <a:xfrm>
              <a:off x="6500" y="4983"/>
              <a:ext cx="416" cy="216"/>
              <a:chOff x="6500" y="4983"/>
              <a:chExt cx="416" cy="216"/>
            </a:xfrm>
          </p:grpSpPr>
          <p:sp>
            <p:nvSpPr>
              <p:cNvPr id="29256" name="Прямоугольник 220"/>
              <p:cNvSpPr>
                <a:spLocks noChangeAspect="1" noChangeArrowheads="1"/>
              </p:cNvSpPr>
              <p:nvPr/>
            </p:nvSpPr>
            <p:spPr bwMode="auto">
              <a:xfrm rot="-1579310">
                <a:off x="6500" y="5145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57" name="Прямоугольник 220"/>
              <p:cNvSpPr>
                <a:spLocks noChangeAspect="1" noChangeArrowheads="1"/>
              </p:cNvSpPr>
              <p:nvPr/>
            </p:nvSpPr>
            <p:spPr bwMode="auto">
              <a:xfrm rot="-1579310">
                <a:off x="6829" y="4983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28732" name="Прямоугольник 220"/>
            <p:cNvSpPr>
              <a:spLocks noChangeAspect="1" noChangeArrowheads="1"/>
            </p:cNvSpPr>
            <p:nvPr/>
          </p:nvSpPr>
          <p:spPr bwMode="auto">
            <a:xfrm rot="-1579310">
              <a:off x="4803" y="5337"/>
              <a:ext cx="90" cy="54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lIns="91227" tIns="45613" rIns="91227" bIns="45613" anchor="ctr"/>
            <a:lstStyle/>
            <a:p>
              <a:pPr algn="ctr" defTabSz="912813"/>
              <a:endParaRPr lang="ru-RU" sz="5500" b="1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grpSp>
          <p:nvGrpSpPr>
            <p:cNvPr id="28733" name="Group 106"/>
            <p:cNvGrpSpPr>
              <a:grpSpLocks/>
            </p:cNvGrpSpPr>
            <p:nvPr/>
          </p:nvGrpSpPr>
          <p:grpSpPr bwMode="auto">
            <a:xfrm rot="-1688121">
              <a:off x="4622" y="3659"/>
              <a:ext cx="635" cy="54"/>
              <a:chOff x="1220" y="212"/>
              <a:chExt cx="635" cy="54"/>
            </a:xfrm>
          </p:grpSpPr>
          <p:sp>
            <p:nvSpPr>
              <p:cNvPr id="2925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5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5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586" y="212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5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765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34" name="Group 111"/>
            <p:cNvGrpSpPr>
              <a:grpSpLocks/>
            </p:cNvGrpSpPr>
            <p:nvPr/>
          </p:nvGrpSpPr>
          <p:grpSpPr bwMode="auto">
            <a:xfrm rot="-1815038">
              <a:off x="5574" y="3296"/>
              <a:ext cx="271" cy="54"/>
              <a:chOff x="1220" y="212"/>
              <a:chExt cx="271" cy="54"/>
            </a:xfrm>
          </p:grpSpPr>
          <p:sp>
            <p:nvSpPr>
              <p:cNvPr id="2925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5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28735" name="Прямоугольник 220"/>
            <p:cNvSpPr>
              <a:spLocks noChangeAspect="1" noChangeArrowheads="1"/>
            </p:cNvSpPr>
            <p:nvPr/>
          </p:nvSpPr>
          <p:spPr bwMode="auto">
            <a:xfrm rot="-9423210">
              <a:off x="5016" y="3366"/>
              <a:ext cx="90" cy="54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rot="10800000" lIns="91227" tIns="45613" rIns="91227" bIns="45613" anchor="ctr"/>
            <a:lstStyle/>
            <a:p>
              <a:pPr algn="ctr" defTabSz="912813"/>
              <a:endParaRPr lang="ru-RU" sz="5500" b="1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8736" name="Прямоугольник 220"/>
            <p:cNvSpPr>
              <a:spLocks noChangeAspect="1" noChangeArrowheads="1"/>
            </p:cNvSpPr>
            <p:nvPr/>
          </p:nvSpPr>
          <p:spPr bwMode="auto">
            <a:xfrm rot="-9423210">
              <a:off x="4849" y="3296"/>
              <a:ext cx="90" cy="54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rot="10800000" lIns="91227" tIns="45613" rIns="91227" bIns="45613" anchor="ctr"/>
            <a:lstStyle/>
            <a:p>
              <a:pPr algn="ctr" defTabSz="912813"/>
              <a:endParaRPr lang="ru-RU" sz="5500" b="1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8737" name="Прямоугольник 220"/>
            <p:cNvSpPr>
              <a:spLocks noChangeAspect="1" noChangeArrowheads="1"/>
            </p:cNvSpPr>
            <p:nvPr/>
          </p:nvSpPr>
          <p:spPr bwMode="auto">
            <a:xfrm rot="-1579310">
              <a:off x="4866" y="3013"/>
              <a:ext cx="90" cy="54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lIns="91227" tIns="45613" rIns="91227" bIns="45613" anchor="ctr"/>
            <a:lstStyle/>
            <a:p>
              <a:pPr algn="ctr" defTabSz="912813"/>
              <a:endParaRPr lang="ru-RU" sz="5500" b="1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8738" name="Прямоугольник 220"/>
            <p:cNvSpPr>
              <a:spLocks noChangeAspect="1" noChangeArrowheads="1"/>
            </p:cNvSpPr>
            <p:nvPr/>
          </p:nvSpPr>
          <p:spPr bwMode="auto">
            <a:xfrm rot="-1579310">
              <a:off x="4213" y="4203"/>
              <a:ext cx="87" cy="54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lIns="91227" tIns="45613" rIns="91227" bIns="45613" anchor="ctr"/>
            <a:lstStyle/>
            <a:p>
              <a:pPr algn="ctr" defTabSz="912813"/>
              <a:endParaRPr lang="ru-RU" sz="5500" b="1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grpSp>
          <p:nvGrpSpPr>
            <p:cNvPr id="28739" name="Group 118"/>
            <p:cNvGrpSpPr>
              <a:grpSpLocks/>
            </p:cNvGrpSpPr>
            <p:nvPr/>
          </p:nvGrpSpPr>
          <p:grpSpPr bwMode="auto">
            <a:xfrm>
              <a:off x="3170" y="4612"/>
              <a:ext cx="416" cy="216"/>
              <a:chOff x="6500" y="4983"/>
              <a:chExt cx="416" cy="216"/>
            </a:xfrm>
          </p:grpSpPr>
          <p:sp>
            <p:nvSpPr>
              <p:cNvPr id="29248" name="Прямоугольник 220"/>
              <p:cNvSpPr>
                <a:spLocks noChangeAspect="1" noChangeArrowheads="1"/>
              </p:cNvSpPr>
              <p:nvPr/>
            </p:nvSpPr>
            <p:spPr bwMode="auto">
              <a:xfrm rot="-1579310">
                <a:off x="6500" y="5145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49" name="Прямоугольник 220"/>
              <p:cNvSpPr>
                <a:spLocks noChangeAspect="1" noChangeArrowheads="1"/>
              </p:cNvSpPr>
              <p:nvPr/>
            </p:nvSpPr>
            <p:spPr bwMode="auto">
              <a:xfrm rot="-1579310">
                <a:off x="6829" y="4983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40" name="Group 121"/>
            <p:cNvGrpSpPr>
              <a:grpSpLocks/>
            </p:cNvGrpSpPr>
            <p:nvPr/>
          </p:nvGrpSpPr>
          <p:grpSpPr bwMode="auto">
            <a:xfrm rot="-1822324">
              <a:off x="2807" y="4612"/>
              <a:ext cx="453" cy="54"/>
              <a:chOff x="1220" y="212"/>
              <a:chExt cx="453" cy="54"/>
            </a:xfrm>
          </p:grpSpPr>
          <p:sp>
            <p:nvSpPr>
              <p:cNvPr id="2924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noFill/>
              <a:ln w="25400" algn="ctr">
                <a:noFill/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4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4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586" y="212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41" name="Group 125"/>
            <p:cNvGrpSpPr>
              <a:grpSpLocks/>
            </p:cNvGrpSpPr>
            <p:nvPr/>
          </p:nvGrpSpPr>
          <p:grpSpPr bwMode="auto">
            <a:xfrm rot="-7341956">
              <a:off x="2100" y="4176"/>
              <a:ext cx="271" cy="54"/>
              <a:chOff x="1220" y="212"/>
              <a:chExt cx="271" cy="54"/>
            </a:xfrm>
          </p:grpSpPr>
          <p:sp>
            <p:nvSpPr>
              <p:cNvPr id="2924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4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42" name="Group 128"/>
            <p:cNvGrpSpPr>
              <a:grpSpLocks/>
            </p:cNvGrpSpPr>
            <p:nvPr/>
          </p:nvGrpSpPr>
          <p:grpSpPr bwMode="auto">
            <a:xfrm rot="3342787">
              <a:off x="1375" y="3359"/>
              <a:ext cx="1178" cy="54"/>
              <a:chOff x="1220" y="212"/>
              <a:chExt cx="1178" cy="54"/>
            </a:xfrm>
          </p:grpSpPr>
          <p:sp>
            <p:nvSpPr>
              <p:cNvPr id="2923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126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3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309" y="212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3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3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4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586" y="212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4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765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4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946" y="212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43" name="Group 136"/>
            <p:cNvGrpSpPr>
              <a:grpSpLocks/>
            </p:cNvGrpSpPr>
            <p:nvPr/>
          </p:nvGrpSpPr>
          <p:grpSpPr bwMode="auto">
            <a:xfrm rot="3342787">
              <a:off x="582" y="2202"/>
              <a:ext cx="1222" cy="54"/>
              <a:chOff x="1220" y="339"/>
              <a:chExt cx="1222" cy="54"/>
            </a:xfrm>
          </p:grpSpPr>
          <p:sp>
            <p:nvSpPr>
              <p:cNvPr id="2923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172" y="339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3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352" y="339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3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339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3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92" y="339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3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671" y="339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3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852" y="339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44" name="Group 143"/>
            <p:cNvGrpSpPr>
              <a:grpSpLocks/>
            </p:cNvGrpSpPr>
            <p:nvPr/>
          </p:nvGrpSpPr>
          <p:grpSpPr bwMode="auto">
            <a:xfrm rot="3357393">
              <a:off x="649" y="2499"/>
              <a:ext cx="815" cy="54"/>
              <a:chOff x="1220" y="212"/>
              <a:chExt cx="815" cy="54"/>
            </a:xfrm>
          </p:grpSpPr>
          <p:sp>
            <p:nvSpPr>
              <p:cNvPr id="2922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2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2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586" y="212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2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765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2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946" y="212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45" name="Group 149"/>
            <p:cNvGrpSpPr>
              <a:grpSpLocks/>
            </p:cNvGrpSpPr>
            <p:nvPr/>
          </p:nvGrpSpPr>
          <p:grpSpPr bwMode="auto">
            <a:xfrm rot="3342787">
              <a:off x="1157" y="3361"/>
              <a:ext cx="996" cy="54"/>
              <a:chOff x="1220" y="212"/>
              <a:chExt cx="996" cy="54"/>
            </a:xfrm>
          </p:grpSpPr>
          <p:sp>
            <p:nvSpPr>
              <p:cNvPr id="2921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126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2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2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2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586" y="212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2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765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2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946" y="212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46" name="Group 156"/>
            <p:cNvGrpSpPr>
              <a:grpSpLocks/>
            </p:cNvGrpSpPr>
            <p:nvPr/>
          </p:nvGrpSpPr>
          <p:grpSpPr bwMode="auto">
            <a:xfrm rot="-7341956">
              <a:off x="2372" y="4132"/>
              <a:ext cx="271" cy="54"/>
              <a:chOff x="1220" y="212"/>
              <a:chExt cx="271" cy="54"/>
            </a:xfrm>
          </p:grpSpPr>
          <p:sp>
            <p:nvSpPr>
              <p:cNvPr id="2921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1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47" name="Group 159"/>
            <p:cNvGrpSpPr>
              <a:grpSpLocks/>
            </p:cNvGrpSpPr>
            <p:nvPr/>
          </p:nvGrpSpPr>
          <p:grpSpPr bwMode="auto">
            <a:xfrm rot="1273564">
              <a:off x="2808" y="4294"/>
              <a:ext cx="271" cy="54"/>
              <a:chOff x="1220" y="212"/>
              <a:chExt cx="271" cy="54"/>
            </a:xfrm>
          </p:grpSpPr>
          <p:sp>
            <p:nvSpPr>
              <p:cNvPr id="2921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1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noFill/>
              <a:ln w="25400" algn="ctr">
                <a:noFill/>
                <a:miter lim="800000"/>
                <a:headEnd/>
                <a:tailEnd/>
              </a:ln>
            </p:spPr>
            <p:txBody>
              <a:bodyPr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48" name="Group 162"/>
            <p:cNvGrpSpPr>
              <a:grpSpLocks/>
            </p:cNvGrpSpPr>
            <p:nvPr/>
          </p:nvGrpSpPr>
          <p:grpSpPr bwMode="auto">
            <a:xfrm rot="3289028">
              <a:off x="1328" y="2090"/>
              <a:ext cx="635" cy="54"/>
              <a:chOff x="1220" y="212"/>
              <a:chExt cx="635" cy="54"/>
            </a:xfrm>
          </p:grpSpPr>
          <p:sp>
            <p:nvSpPr>
              <p:cNvPr id="2921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1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1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586" y="212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1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765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49" name="Group 167"/>
            <p:cNvGrpSpPr>
              <a:grpSpLocks/>
            </p:cNvGrpSpPr>
            <p:nvPr/>
          </p:nvGrpSpPr>
          <p:grpSpPr bwMode="auto">
            <a:xfrm rot="3289028">
              <a:off x="1782" y="2771"/>
              <a:ext cx="635" cy="54"/>
              <a:chOff x="1220" y="212"/>
              <a:chExt cx="635" cy="54"/>
            </a:xfrm>
          </p:grpSpPr>
          <p:sp>
            <p:nvSpPr>
              <p:cNvPr id="2920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0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0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586" y="212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1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765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50" name="Group 172"/>
            <p:cNvGrpSpPr>
              <a:grpSpLocks/>
            </p:cNvGrpSpPr>
            <p:nvPr/>
          </p:nvGrpSpPr>
          <p:grpSpPr bwMode="auto">
            <a:xfrm rot="3318517">
              <a:off x="2281" y="3270"/>
              <a:ext cx="271" cy="54"/>
              <a:chOff x="1220" y="212"/>
              <a:chExt cx="271" cy="54"/>
            </a:xfrm>
          </p:grpSpPr>
          <p:sp>
            <p:nvSpPr>
              <p:cNvPr id="2920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0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51" name="Group 175"/>
            <p:cNvGrpSpPr>
              <a:grpSpLocks/>
            </p:cNvGrpSpPr>
            <p:nvPr/>
          </p:nvGrpSpPr>
          <p:grpSpPr bwMode="auto">
            <a:xfrm rot="3310025">
              <a:off x="2463" y="3678"/>
              <a:ext cx="453" cy="54"/>
              <a:chOff x="1220" y="212"/>
              <a:chExt cx="453" cy="54"/>
            </a:xfrm>
          </p:grpSpPr>
          <p:sp>
            <p:nvSpPr>
              <p:cNvPr id="2920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0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0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586" y="212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52" name="Group 181"/>
            <p:cNvGrpSpPr>
              <a:grpSpLocks/>
            </p:cNvGrpSpPr>
            <p:nvPr/>
          </p:nvGrpSpPr>
          <p:grpSpPr bwMode="auto">
            <a:xfrm rot="3365623">
              <a:off x="1647" y="2726"/>
              <a:ext cx="2629" cy="54"/>
              <a:chOff x="1220" y="212"/>
              <a:chExt cx="2629" cy="54"/>
            </a:xfrm>
          </p:grpSpPr>
          <p:sp>
            <p:nvSpPr>
              <p:cNvPr id="2918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126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8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309" y="212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8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489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9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5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9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674" y="212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9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852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9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34" y="212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9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9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9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586" y="212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9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765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9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946" y="212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9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98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0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578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0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759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53" name="Group 197"/>
            <p:cNvGrpSpPr>
              <a:grpSpLocks/>
            </p:cNvGrpSpPr>
            <p:nvPr/>
          </p:nvGrpSpPr>
          <p:grpSpPr bwMode="auto">
            <a:xfrm rot="3388123">
              <a:off x="1873" y="2407"/>
              <a:ext cx="2268" cy="54"/>
              <a:chOff x="1220" y="212"/>
              <a:chExt cx="2268" cy="54"/>
            </a:xfrm>
          </p:grpSpPr>
          <p:sp>
            <p:nvSpPr>
              <p:cNvPr id="2917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126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7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309" y="212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7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489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7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5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7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674" y="212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7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852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8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34" y="212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8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8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8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586" y="212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8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765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8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946" y="212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8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98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54" name="Group 211"/>
            <p:cNvGrpSpPr>
              <a:grpSpLocks/>
            </p:cNvGrpSpPr>
            <p:nvPr/>
          </p:nvGrpSpPr>
          <p:grpSpPr bwMode="auto">
            <a:xfrm rot="3333396">
              <a:off x="2607" y="2000"/>
              <a:ext cx="1723" cy="54"/>
              <a:chOff x="2126" y="212"/>
              <a:chExt cx="1723" cy="54"/>
            </a:xfrm>
          </p:grpSpPr>
          <p:sp>
            <p:nvSpPr>
              <p:cNvPr id="2916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126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6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489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6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5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6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674" y="212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6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852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7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34" y="212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7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98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7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578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7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759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55" name="Group 221"/>
            <p:cNvGrpSpPr>
              <a:grpSpLocks/>
            </p:cNvGrpSpPr>
            <p:nvPr/>
          </p:nvGrpSpPr>
          <p:grpSpPr bwMode="auto">
            <a:xfrm rot="3310025">
              <a:off x="3696" y="2226"/>
              <a:ext cx="453" cy="54"/>
              <a:chOff x="1220" y="212"/>
              <a:chExt cx="453" cy="54"/>
            </a:xfrm>
          </p:grpSpPr>
          <p:sp>
            <p:nvSpPr>
              <p:cNvPr id="2916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6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6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586" y="212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56" name="Group 225"/>
            <p:cNvGrpSpPr>
              <a:grpSpLocks/>
            </p:cNvGrpSpPr>
            <p:nvPr/>
          </p:nvGrpSpPr>
          <p:grpSpPr bwMode="auto">
            <a:xfrm rot="3357393">
              <a:off x="3098" y="1545"/>
              <a:ext cx="815" cy="54"/>
              <a:chOff x="1220" y="212"/>
              <a:chExt cx="815" cy="54"/>
            </a:xfrm>
          </p:grpSpPr>
          <p:sp>
            <p:nvSpPr>
              <p:cNvPr id="2915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5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5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586" y="212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6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765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6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946" y="212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57" name="Group 231"/>
            <p:cNvGrpSpPr>
              <a:grpSpLocks/>
            </p:cNvGrpSpPr>
            <p:nvPr/>
          </p:nvGrpSpPr>
          <p:grpSpPr bwMode="auto">
            <a:xfrm rot="3342787">
              <a:off x="3697" y="1546"/>
              <a:ext cx="996" cy="54"/>
              <a:chOff x="1220" y="212"/>
              <a:chExt cx="996" cy="54"/>
            </a:xfrm>
          </p:grpSpPr>
          <p:sp>
            <p:nvSpPr>
              <p:cNvPr id="2915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2126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5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5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5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586" y="212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5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765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5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946" y="212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58" name="Group 238"/>
            <p:cNvGrpSpPr>
              <a:grpSpLocks/>
            </p:cNvGrpSpPr>
            <p:nvPr/>
          </p:nvGrpSpPr>
          <p:grpSpPr bwMode="auto">
            <a:xfrm rot="3357393">
              <a:off x="3923" y="1275"/>
              <a:ext cx="815" cy="54"/>
              <a:chOff x="1220" y="212"/>
              <a:chExt cx="815" cy="54"/>
            </a:xfrm>
          </p:grpSpPr>
          <p:sp>
            <p:nvSpPr>
              <p:cNvPr id="2914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4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4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586" y="212"/>
                <a:ext cx="87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4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765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5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946" y="212"/>
                <a:ext cx="89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59" name="Group 244"/>
            <p:cNvGrpSpPr>
              <a:grpSpLocks/>
            </p:cNvGrpSpPr>
            <p:nvPr/>
          </p:nvGrpSpPr>
          <p:grpSpPr bwMode="auto">
            <a:xfrm rot="-7341956">
              <a:off x="4467" y="2135"/>
              <a:ext cx="271" cy="54"/>
              <a:chOff x="1220" y="212"/>
              <a:chExt cx="271" cy="54"/>
            </a:xfrm>
          </p:grpSpPr>
          <p:sp>
            <p:nvSpPr>
              <p:cNvPr id="2914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4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60" name="Group 247"/>
            <p:cNvGrpSpPr>
              <a:grpSpLocks/>
            </p:cNvGrpSpPr>
            <p:nvPr/>
          </p:nvGrpSpPr>
          <p:grpSpPr bwMode="auto">
            <a:xfrm rot="-7341956">
              <a:off x="4603" y="1864"/>
              <a:ext cx="271" cy="54"/>
              <a:chOff x="1220" y="212"/>
              <a:chExt cx="271" cy="54"/>
            </a:xfrm>
          </p:grpSpPr>
          <p:sp>
            <p:nvSpPr>
              <p:cNvPr id="2914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220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4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1401" y="212"/>
                <a:ext cx="90" cy="54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vert="eaVert" lIns="91227" tIns="45613" rIns="91227" bIns="45613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28761" name="Прямоугольник 220"/>
            <p:cNvSpPr>
              <a:spLocks noChangeAspect="1" noChangeArrowheads="1"/>
            </p:cNvSpPr>
            <p:nvPr/>
          </p:nvSpPr>
          <p:spPr bwMode="auto">
            <a:xfrm rot="-1579310">
              <a:off x="3940" y="4320"/>
              <a:ext cx="129" cy="81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lIns="91227" tIns="45613" rIns="91227" bIns="45613" anchor="ctr"/>
            <a:lstStyle/>
            <a:p>
              <a:pPr algn="ctr" defTabSz="912813"/>
              <a:endParaRPr lang="ru-RU" sz="5500" b="1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grpSp>
          <p:nvGrpSpPr>
            <p:cNvPr id="28762" name="Group 251"/>
            <p:cNvGrpSpPr>
              <a:grpSpLocks/>
            </p:cNvGrpSpPr>
            <p:nvPr/>
          </p:nvGrpSpPr>
          <p:grpSpPr bwMode="auto">
            <a:xfrm>
              <a:off x="40" y="2434"/>
              <a:ext cx="856" cy="413"/>
              <a:chOff x="4124" y="4203"/>
              <a:chExt cx="1018" cy="474"/>
            </a:xfrm>
          </p:grpSpPr>
          <p:grpSp>
            <p:nvGrpSpPr>
              <p:cNvPr id="29138" name="Группа 69"/>
              <p:cNvGrpSpPr>
                <a:grpSpLocks/>
              </p:cNvGrpSpPr>
              <p:nvPr/>
            </p:nvGrpSpPr>
            <p:grpSpPr bwMode="auto">
              <a:xfrm>
                <a:off x="4168" y="4203"/>
                <a:ext cx="273" cy="263"/>
                <a:chOff x="-1106004" y="5086352"/>
                <a:chExt cx="293814" cy="291078"/>
              </a:xfrm>
            </p:grpSpPr>
            <p:sp>
              <p:nvSpPr>
                <p:cNvPr id="29140" name="Oval 41"/>
                <p:cNvSpPr>
                  <a:spLocks noChangeArrowheads="1"/>
                </p:cNvSpPr>
                <p:nvPr/>
              </p:nvSpPr>
              <p:spPr bwMode="auto">
                <a:xfrm>
                  <a:off x="-1100190" y="5086352"/>
                  <a:ext cx="288000" cy="288000"/>
                </a:xfrm>
                <a:prstGeom prst="ellipse">
                  <a:avLst/>
                </a:prstGeom>
                <a:solidFill>
                  <a:srgbClr val="FF3300"/>
                </a:solidFill>
                <a:ln w="25400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lIns="127315" tIns="63678" rIns="127315" bIns="63678" anchor="ctr"/>
                <a:lstStyle/>
                <a:p>
                  <a:pPr algn="ctr" defTabSz="912813"/>
                  <a:endParaRPr lang="ru-RU" sz="2400">
                    <a:latin typeface="Times New Roman" pitchFamily="18" charset="0"/>
                  </a:endParaRPr>
                </a:p>
              </p:txBody>
            </p:sp>
            <p:sp>
              <p:nvSpPr>
                <p:cNvPr id="29141" name="Oval 41"/>
                <p:cNvSpPr>
                  <a:spLocks noChangeArrowheads="1"/>
                </p:cNvSpPr>
                <p:nvPr/>
              </p:nvSpPr>
              <p:spPr bwMode="auto">
                <a:xfrm>
                  <a:off x="-1106004" y="5089430"/>
                  <a:ext cx="288000" cy="288000"/>
                </a:xfrm>
                <a:prstGeom prst="ellipse">
                  <a:avLst/>
                </a:prstGeom>
                <a:noFill/>
                <a:ln w="25400">
                  <a:noFill/>
                  <a:round/>
                  <a:headEnd/>
                  <a:tailEnd/>
                </a:ln>
              </p:spPr>
              <p:txBody>
                <a:bodyPr wrap="none" lIns="127315" tIns="63678" rIns="127315" bIns="63678" anchor="ctr"/>
                <a:lstStyle/>
                <a:p>
                  <a:pPr algn="ctr" defTabSz="912813"/>
                  <a:r>
                    <a:rPr lang="en-US" sz="4100" b="1">
                      <a:solidFill>
                        <a:schemeClr val="bg1"/>
                      </a:solidFill>
                      <a:latin typeface="Calibri" pitchFamily="34" charset="0"/>
                    </a:rPr>
                    <a:t>T</a:t>
                  </a:r>
                  <a:endParaRPr lang="ru-RU" sz="2400"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29139" name="Rectangle 236"/>
              <p:cNvSpPr>
                <a:spLocks noChangeArrowheads="1"/>
              </p:cNvSpPr>
              <p:nvPr/>
            </p:nvSpPr>
            <p:spPr bwMode="auto">
              <a:xfrm>
                <a:off x="4124" y="4432"/>
                <a:ext cx="1018" cy="2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7646" tIns="63840" rIns="127646" bIns="63840">
                <a:spAutoFit/>
              </a:bodyPr>
              <a:lstStyle/>
              <a:p>
                <a:pPr defTabSz="1276350"/>
                <a:r>
                  <a:rPr lang="ru-RU" sz="1400" b="1">
                    <a:latin typeface="Calibri" pitchFamily="34" charset="0"/>
                  </a:rPr>
                  <a:t>54</a:t>
                </a:r>
                <a:r>
                  <a:rPr lang="en-US" sz="1400" b="1">
                    <a:latin typeface="Calibri" pitchFamily="34" charset="0"/>
                  </a:rPr>
                  <a:t>’</a:t>
                </a:r>
                <a:r>
                  <a:rPr lang="ru-RU" sz="1400" b="1">
                    <a:latin typeface="Calibri" pitchFamily="34" charset="0"/>
                  </a:rPr>
                  <a:t>73</a:t>
                </a:r>
                <a:r>
                  <a:rPr lang="en-US" sz="1400" b="1">
                    <a:latin typeface="Calibri" pitchFamily="34" charset="0"/>
                  </a:rPr>
                  <a:t>”;</a:t>
                </a:r>
                <a:r>
                  <a:rPr lang="ru-RU" sz="1400" b="1">
                    <a:latin typeface="Calibri" pitchFamily="34" charset="0"/>
                  </a:rPr>
                  <a:t>83</a:t>
                </a:r>
                <a:r>
                  <a:rPr lang="en-US" sz="1400" b="1">
                    <a:latin typeface="Calibri" pitchFamily="34" charset="0"/>
                  </a:rPr>
                  <a:t>’</a:t>
                </a:r>
                <a:r>
                  <a:rPr lang="ru-RU" sz="1400" b="1">
                    <a:latin typeface="Calibri" pitchFamily="34" charset="0"/>
                  </a:rPr>
                  <a:t>11</a:t>
                </a:r>
                <a:r>
                  <a:rPr lang="en-US" sz="1400" b="1">
                    <a:latin typeface="Calibri" pitchFamily="34" charset="0"/>
                  </a:rPr>
                  <a:t>”</a:t>
                </a:r>
                <a:endParaRPr lang="ru-RU" sz="1400" b="1">
                  <a:latin typeface="Calibri" pitchFamily="34" charset="0"/>
                </a:endParaRPr>
              </a:p>
            </p:txBody>
          </p:sp>
        </p:grpSp>
        <p:pic>
          <p:nvPicPr>
            <p:cNvPr id="28763" name="Picture 256" descr="сев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2069907">
              <a:off x="267" y="3432"/>
              <a:ext cx="574" cy="8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764" name="Freeform 258"/>
            <p:cNvSpPr>
              <a:spLocks/>
            </p:cNvSpPr>
            <p:nvPr/>
          </p:nvSpPr>
          <p:spPr bwMode="auto">
            <a:xfrm>
              <a:off x="6890" y="257"/>
              <a:ext cx="1134" cy="4400"/>
            </a:xfrm>
            <a:custGeom>
              <a:avLst/>
              <a:gdLst>
                <a:gd name="T0" fmla="*/ 1134 w 1134"/>
                <a:gd name="T1" fmla="*/ 4400 h 4400"/>
                <a:gd name="T2" fmla="*/ 590 w 1134"/>
                <a:gd name="T3" fmla="*/ 3629 h 4400"/>
                <a:gd name="T4" fmla="*/ 363 w 1134"/>
                <a:gd name="T5" fmla="*/ 2994 h 4400"/>
                <a:gd name="T6" fmla="*/ 0 w 1134"/>
                <a:gd name="T7" fmla="*/ 2631 h 4400"/>
                <a:gd name="T8" fmla="*/ 363 w 1134"/>
                <a:gd name="T9" fmla="*/ 1860 h 4400"/>
                <a:gd name="T10" fmla="*/ 499 w 1134"/>
                <a:gd name="T11" fmla="*/ 1407 h 4400"/>
                <a:gd name="T12" fmla="*/ 499 w 1134"/>
                <a:gd name="T13" fmla="*/ 0 h 44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34"/>
                <a:gd name="T22" fmla="*/ 0 h 4400"/>
                <a:gd name="T23" fmla="*/ 1134 w 1134"/>
                <a:gd name="T24" fmla="*/ 4400 h 44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34" h="4400">
                  <a:moveTo>
                    <a:pt x="1134" y="4400"/>
                  </a:moveTo>
                  <a:cubicBezTo>
                    <a:pt x="926" y="4131"/>
                    <a:pt x="718" y="3863"/>
                    <a:pt x="590" y="3629"/>
                  </a:cubicBezTo>
                  <a:cubicBezTo>
                    <a:pt x="462" y="3395"/>
                    <a:pt x="461" y="3160"/>
                    <a:pt x="363" y="2994"/>
                  </a:cubicBezTo>
                  <a:cubicBezTo>
                    <a:pt x="265" y="2828"/>
                    <a:pt x="0" y="2820"/>
                    <a:pt x="0" y="2631"/>
                  </a:cubicBezTo>
                  <a:cubicBezTo>
                    <a:pt x="0" y="2442"/>
                    <a:pt x="280" y="2064"/>
                    <a:pt x="363" y="1860"/>
                  </a:cubicBezTo>
                  <a:cubicBezTo>
                    <a:pt x="446" y="1656"/>
                    <a:pt x="476" y="1717"/>
                    <a:pt x="499" y="1407"/>
                  </a:cubicBezTo>
                  <a:cubicBezTo>
                    <a:pt x="522" y="1097"/>
                    <a:pt x="510" y="548"/>
                    <a:pt x="499" y="0"/>
                  </a:cubicBezTo>
                </a:path>
              </a:pathLst>
            </a:custGeom>
            <a:noFill/>
            <a:ln w="92075">
              <a:solidFill>
                <a:srgbClr val="99CC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0259" name="Rectangle 77"/>
            <p:cNvSpPr>
              <a:spLocks noChangeArrowheads="1"/>
            </p:cNvSpPr>
            <p:nvPr/>
          </p:nvSpPr>
          <p:spPr bwMode="auto">
            <a:xfrm>
              <a:off x="6844" y="2706"/>
              <a:ext cx="1044" cy="215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</p:spPr>
          <p:txBody>
            <a:bodyPr wrap="none" lIns="91295" tIns="45650" rIns="91295" bIns="45650" anchor="ctr"/>
            <a:lstStyle/>
            <a:p>
              <a:pPr algn="ctr" defTabSz="654050">
                <a:defRPr/>
              </a:pPr>
              <a:r>
                <a:rPr lang="ru-RU" sz="1800" b="1">
                  <a:solidFill>
                    <a:srgbClr val="0066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р. Шадриха</a:t>
              </a:r>
            </a:p>
          </p:txBody>
        </p:sp>
        <p:sp>
          <p:nvSpPr>
            <p:cNvPr id="28766" name="Line 260"/>
            <p:cNvSpPr>
              <a:spLocks noChangeShapeType="1"/>
            </p:cNvSpPr>
            <p:nvPr/>
          </p:nvSpPr>
          <p:spPr bwMode="auto">
            <a:xfrm flipV="1">
              <a:off x="7116" y="2253"/>
              <a:ext cx="182" cy="317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67" name="Прямоугольник 55"/>
            <p:cNvSpPr>
              <a:spLocks noChangeArrowheads="1"/>
            </p:cNvSpPr>
            <p:nvPr/>
          </p:nvSpPr>
          <p:spPr bwMode="auto">
            <a:xfrm rot="-1309078">
              <a:off x="1984" y="1572"/>
              <a:ext cx="207" cy="91"/>
            </a:xfrm>
            <a:prstGeom prst="rect">
              <a:avLst/>
            </a:prstGeom>
            <a:solidFill>
              <a:srgbClr val="1AF253"/>
            </a:solidFill>
            <a:ln w="25400" algn="ctr">
              <a:solidFill>
                <a:srgbClr val="1AF253"/>
              </a:solidFill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68" name="Прямоугольник 51"/>
            <p:cNvSpPr>
              <a:spLocks noChangeArrowheads="1"/>
            </p:cNvSpPr>
            <p:nvPr/>
          </p:nvSpPr>
          <p:spPr bwMode="auto">
            <a:xfrm rot="-1815592">
              <a:off x="3569" y="3271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69" name="Прямоугольник 51"/>
            <p:cNvSpPr>
              <a:spLocks noChangeArrowheads="1"/>
            </p:cNvSpPr>
            <p:nvPr/>
          </p:nvSpPr>
          <p:spPr bwMode="auto">
            <a:xfrm rot="-1815592">
              <a:off x="3451" y="3117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70" name="Прямоугольник 51"/>
            <p:cNvSpPr>
              <a:spLocks noChangeArrowheads="1"/>
            </p:cNvSpPr>
            <p:nvPr/>
          </p:nvSpPr>
          <p:spPr bwMode="auto">
            <a:xfrm rot="-1815592">
              <a:off x="3360" y="2979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71" name="Прямоугольник 51"/>
            <p:cNvSpPr>
              <a:spLocks noChangeArrowheads="1"/>
            </p:cNvSpPr>
            <p:nvPr/>
          </p:nvSpPr>
          <p:spPr bwMode="auto">
            <a:xfrm rot="-1815592">
              <a:off x="3261" y="2817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72" name="Прямоугольник 51"/>
            <p:cNvSpPr>
              <a:spLocks noChangeArrowheads="1"/>
            </p:cNvSpPr>
            <p:nvPr/>
          </p:nvSpPr>
          <p:spPr bwMode="auto">
            <a:xfrm rot="-1815592">
              <a:off x="3170" y="2663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73" name="Прямоугольник 51"/>
            <p:cNvSpPr>
              <a:spLocks noChangeArrowheads="1"/>
            </p:cNvSpPr>
            <p:nvPr/>
          </p:nvSpPr>
          <p:spPr bwMode="auto">
            <a:xfrm rot="-1815592">
              <a:off x="3079" y="2525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74" name="Прямоугольник 51"/>
            <p:cNvSpPr>
              <a:spLocks noChangeArrowheads="1"/>
            </p:cNvSpPr>
            <p:nvPr/>
          </p:nvSpPr>
          <p:spPr bwMode="auto">
            <a:xfrm rot="-1815592">
              <a:off x="2952" y="2363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75" name="Прямоугольник 51"/>
            <p:cNvSpPr>
              <a:spLocks noChangeArrowheads="1"/>
            </p:cNvSpPr>
            <p:nvPr/>
          </p:nvSpPr>
          <p:spPr bwMode="auto">
            <a:xfrm rot="-1815592">
              <a:off x="2861" y="2209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76" name="Прямоугольник 51"/>
            <p:cNvSpPr>
              <a:spLocks noChangeArrowheads="1"/>
            </p:cNvSpPr>
            <p:nvPr/>
          </p:nvSpPr>
          <p:spPr bwMode="auto">
            <a:xfrm rot="-1815592">
              <a:off x="2771" y="2071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77" name="Прямоугольник 51"/>
            <p:cNvSpPr>
              <a:spLocks noChangeArrowheads="1"/>
            </p:cNvSpPr>
            <p:nvPr/>
          </p:nvSpPr>
          <p:spPr bwMode="auto">
            <a:xfrm rot="-1815592">
              <a:off x="3624" y="3724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78" name="Прямоугольник 51"/>
            <p:cNvSpPr>
              <a:spLocks noChangeArrowheads="1"/>
            </p:cNvSpPr>
            <p:nvPr/>
          </p:nvSpPr>
          <p:spPr bwMode="auto">
            <a:xfrm rot="-1815592">
              <a:off x="3533" y="3568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79" name="Прямоугольник 51"/>
            <p:cNvSpPr>
              <a:spLocks noChangeArrowheads="1"/>
            </p:cNvSpPr>
            <p:nvPr/>
          </p:nvSpPr>
          <p:spPr bwMode="auto">
            <a:xfrm rot="-1815592">
              <a:off x="3415" y="3432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80" name="Прямоугольник 51"/>
            <p:cNvSpPr>
              <a:spLocks noChangeArrowheads="1"/>
            </p:cNvSpPr>
            <p:nvPr/>
          </p:nvSpPr>
          <p:spPr bwMode="auto">
            <a:xfrm rot="-1815592">
              <a:off x="3315" y="3298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81" name="Прямоугольник 51"/>
            <p:cNvSpPr>
              <a:spLocks noChangeArrowheads="1"/>
            </p:cNvSpPr>
            <p:nvPr/>
          </p:nvSpPr>
          <p:spPr bwMode="auto">
            <a:xfrm rot="-1815592">
              <a:off x="3224" y="3144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82" name="Прямоугольник 51"/>
            <p:cNvSpPr>
              <a:spLocks noChangeArrowheads="1"/>
            </p:cNvSpPr>
            <p:nvPr/>
          </p:nvSpPr>
          <p:spPr bwMode="auto">
            <a:xfrm rot="-1815592">
              <a:off x="3134" y="2979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83" name="Прямоугольник 51"/>
            <p:cNvSpPr>
              <a:spLocks noChangeArrowheads="1"/>
            </p:cNvSpPr>
            <p:nvPr/>
          </p:nvSpPr>
          <p:spPr bwMode="auto">
            <a:xfrm rot="-1815592">
              <a:off x="2671" y="1937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84" name="Прямоугольник 51"/>
            <p:cNvSpPr>
              <a:spLocks noChangeArrowheads="1"/>
            </p:cNvSpPr>
            <p:nvPr/>
          </p:nvSpPr>
          <p:spPr bwMode="auto">
            <a:xfrm rot="-1815592">
              <a:off x="2581" y="1754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85" name="Прямоугольник 51"/>
            <p:cNvSpPr>
              <a:spLocks noChangeArrowheads="1"/>
            </p:cNvSpPr>
            <p:nvPr/>
          </p:nvSpPr>
          <p:spPr bwMode="auto">
            <a:xfrm rot="-1815592">
              <a:off x="2453" y="1618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86" name="Прямоугольник 51"/>
            <p:cNvSpPr>
              <a:spLocks noChangeArrowheads="1"/>
            </p:cNvSpPr>
            <p:nvPr/>
          </p:nvSpPr>
          <p:spPr bwMode="auto">
            <a:xfrm rot="-1815592">
              <a:off x="3034" y="2843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87" name="Прямоугольник 51"/>
            <p:cNvSpPr>
              <a:spLocks noChangeArrowheads="1"/>
            </p:cNvSpPr>
            <p:nvPr/>
          </p:nvSpPr>
          <p:spPr bwMode="auto">
            <a:xfrm rot="-1815592">
              <a:off x="2916" y="2689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88" name="Прямоугольник 51"/>
            <p:cNvSpPr>
              <a:spLocks noChangeArrowheads="1"/>
            </p:cNvSpPr>
            <p:nvPr/>
          </p:nvSpPr>
          <p:spPr bwMode="auto">
            <a:xfrm rot="-1815592">
              <a:off x="2825" y="2551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89" name="Прямоугольник 51"/>
            <p:cNvSpPr>
              <a:spLocks noChangeArrowheads="1"/>
            </p:cNvSpPr>
            <p:nvPr/>
          </p:nvSpPr>
          <p:spPr bwMode="auto">
            <a:xfrm rot="-1815592">
              <a:off x="2717" y="2389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90" name="Прямоугольник 51"/>
            <p:cNvSpPr>
              <a:spLocks noChangeArrowheads="1"/>
            </p:cNvSpPr>
            <p:nvPr/>
          </p:nvSpPr>
          <p:spPr bwMode="auto">
            <a:xfrm rot="-1815592">
              <a:off x="2626" y="2235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91" name="Прямоугольник 51"/>
            <p:cNvSpPr>
              <a:spLocks noChangeArrowheads="1"/>
            </p:cNvSpPr>
            <p:nvPr/>
          </p:nvSpPr>
          <p:spPr bwMode="auto">
            <a:xfrm rot="-1815592">
              <a:off x="2499" y="2097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92" name="Прямоугольник 51"/>
            <p:cNvSpPr>
              <a:spLocks noChangeArrowheads="1"/>
            </p:cNvSpPr>
            <p:nvPr/>
          </p:nvSpPr>
          <p:spPr bwMode="auto">
            <a:xfrm rot="-1815592">
              <a:off x="2408" y="1935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93" name="Прямоугольник 51"/>
            <p:cNvSpPr>
              <a:spLocks noChangeArrowheads="1"/>
            </p:cNvSpPr>
            <p:nvPr/>
          </p:nvSpPr>
          <p:spPr bwMode="auto">
            <a:xfrm rot="-1815592">
              <a:off x="2317" y="1781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94" name="Прямоугольник 51"/>
            <p:cNvSpPr>
              <a:spLocks noChangeArrowheads="1"/>
            </p:cNvSpPr>
            <p:nvPr/>
          </p:nvSpPr>
          <p:spPr bwMode="auto">
            <a:xfrm rot="-1815592">
              <a:off x="2226" y="1643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95" name="Прямоугольник 51"/>
            <p:cNvSpPr>
              <a:spLocks noChangeArrowheads="1"/>
            </p:cNvSpPr>
            <p:nvPr/>
          </p:nvSpPr>
          <p:spPr bwMode="auto">
            <a:xfrm rot="-1815592">
              <a:off x="3896" y="2618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96" name="Прямоугольник 51"/>
            <p:cNvSpPr>
              <a:spLocks noChangeArrowheads="1"/>
            </p:cNvSpPr>
            <p:nvPr/>
          </p:nvSpPr>
          <p:spPr bwMode="auto">
            <a:xfrm rot="-1815592">
              <a:off x="3778" y="2462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97" name="Прямоугольник 51"/>
            <p:cNvSpPr>
              <a:spLocks noChangeArrowheads="1"/>
            </p:cNvSpPr>
            <p:nvPr/>
          </p:nvSpPr>
          <p:spPr bwMode="auto">
            <a:xfrm rot="-1815592">
              <a:off x="3687" y="2324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98" name="Прямоугольник 51"/>
            <p:cNvSpPr>
              <a:spLocks noChangeArrowheads="1"/>
            </p:cNvSpPr>
            <p:nvPr/>
          </p:nvSpPr>
          <p:spPr bwMode="auto">
            <a:xfrm rot="-1815592">
              <a:off x="3987" y="2344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99" name="Прямоугольник 51"/>
            <p:cNvSpPr>
              <a:spLocks noChangeArrowheads="1"/>
            </p:cNvSpPr>
            <p:nvPr/>
          </p:nvSpPr>
          <p:spPr bwMode="auto">
            <a:xfrm rot="-1815592">
              <a:off x="3869" y="2190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00" name="Прямоугольник 51"/>
            <p:cNvSpPr>
              <a:spLocks noChangeArrowheads="1"/>
            </p:cNvSpPr>
            <p:nvPr/>
          </p:nvSpPr>
          <p:spPr bwMode="auto">
            <a:xfrm rot="-1815592">
              <a:off x="3778" y="2052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01" name="Прямоугольник 51"/>
            <p:cNvSpPr>
              <a:spLocks noChangeArrowheads="1"/>
            </p:cNvSpPr>
            <p:nvPr/>
          </p:nvSpPr>
          <p:spPr bwMode="auto">
            <a:xfrm rot="-1815592">
              <a:off x="3578" y="2182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02" name="Прямоугольник 51"/>
            <p:cNvSpPr>
              <a:spLocks noChangeArrowheads="1"/>
            </p:cNvSpPr>
            <p:nvPr/>
          </p:nvSpPr>
          <p:spPr bwMode="auto">
            <a:xfrm rot="-1815592">
              <a:off x="3496" y="2028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03" name="Прямоугольник 51"/>
            <p:cNvSpPr>
              <a:spLocks noChangeArrowheads="1"/>
            </p:cNvSpPr>
            <p:nvPr/>
          </p:nvSpPr>
          <p:spPr bwMode="auto">
            <a:xfrm rot="-1815592">
              <a:off x="3369" y="1890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04" name="Прямоугольник 51"/>
            <p:cNvSpPr>
              <a:spLocks noChangeArrowheads="1"/>
            </p:cNvSpPr>
            <p:nvPr/>
          </p:nvSpPr>
          <p:spPr bwMode="auto">
            <a:xfrm rot="-1815592">
              <a:off x="3669" y="1799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05" name="Прямоугольник 51"/>
            <p:cNvSpPr>
              <a:spLocks noChangeArrowheads="1"/>
            </p:cNvSpPr>
            <p:nvPr/>
          </p:nvSpPr>
          <p:spPr bwMode="auto">
            <a:xfrm rot="-1815592">
              <a:off x="3551" y="1645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06" name="Прямоугольник 51"/>
            <p:cNvSpPr>
              <a:spLocks noChangeArrowheads="1"/>
            </p:cNvSpPr>
            <p:nvPr/>
          </p:nvSpPr>
          <p:spPr bwMode="auto">
            <a:xfrm rot="-1815592">
              <a:off x="3460" y="1507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07" name="Прямоугольник 51"/>
            <p:cNvSpPr>
              <a:spLocks noChangeArrowheads="1"/>
            </p:cNvSpPr>
            <p:nvPr/>
          </p:nvSpPr>
          <p:spPr bwMode="auto">
            <a:xfrm rot="-1815592">
              <a:off x="3270" y="1754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08" name="Прямоугольник 51"/>
            <p:cNvSpPr>
              <a:spLocks noChangeArrowheads="1"/>
            </p:cNvSpPr>
            <p:nvPr/>
          </p:nvSpPr>
          <p:spPr bwMode="auto">
            <a:xfrm rot="-1815592">
              <a:off x="3188" y="1600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09" name="Прямоугольник 51"/>
            <p:cNvSpPr>
              <a:spLocks noChangeArrowheads="1"/>
            </p:cNvSpPr>
            <p:nvPr/>
          </p:nvSpPr>
          <p:spPr bwMode="auto">
            <a:xfrm rot="-1815592">
              <a:off x="2952" y="1302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10" name="Прямоугольник 51"/>
            <p:cNvSpPr>
              <a:spLocks noChangeArrowheads="1"/>
            </p:cNvSpPr>
            <p:nvPr/>
          </p:nvSpPr>
          <p:spPr bwMode="auto">
            <a:xfrm rot="-1815592">
              <a:off x="3352" y="1346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11" name="Прямоугольник 51"/>
            <p:cNvSpPr>
              <a:spLocks noChangeArrowheads="1"/>
            </p:cNvSpPr>
            <p:nvPr/>
          </p:nvSpPr>
          <p:spPr bwMode="auto">
            <a:xfrm rot="-1815592">
              <a:off x="3270" y="1192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12" name="Прямоугольник 51"/>
            <p:cNvSpPr>
              <a:spLocks noChangeArrowheads="1"/>
            </p:cNvSpPr>
            <p:nvPr/>
          </p:nvSpPr>
          <p:spPr bwMode="auto">
            <a:xfrm rot="-1815592">
              <a:off x="2354" y="1439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13" name="Прямоугольник 51"/>
            <p:cNvSpPr>
              <a:spLocks noChangeArrowheads="1"/>
            </p:cNvSpPr>
            <p:nvPr/>
          </p:nvSpPr>
          <p:spPr bwMode="auto">
            <a:xfrm rot="-1815592">
              <a:off x="4622" y="2162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14" name="Прямоугольник 51"/>
            <p:cNvSpPr>
              <a:spLocks noChangeArrowheads="1"/>
            </p:cNvSpPr>
            <p:nvPr/>
          </p:nvSpPr>
          <p:spPr bwMode="auto">
            <a:xfrm rot="-1815592">
              <a:off x="4504" y="2008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15" name="Прямоугольник 51"/>
            <p:cNvSpPr>
              <a:spLocks noChangeArrowheads="1"/>
            </p:cNvSpPr>
            <p:nvPr/>
          </p:nvSpPr>
          <p:spPr bwMode="auto">
            <a:xfrm rot="-1815592">
              <a:off x="4413" y="1870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16" name="Прямоугольник 51"/>
            <p:cNvSpPr>
              <a:spLocks noChangeArrowheads="1"/>
            </p:cNvSpPr>
            <p:nvPr/>
          </p:nvSpPr>
          <p:spPr bwMode="auto">
            <a:xfrm rot="-1815592">
              <a:off x="4313" y="1728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17" name="Прямоугольник 51"/>
            <p:cNvSpPr>
              <a:spLocks noChangeArrowheads="1"/>
            </p:cNvSpPr>
            <p:nvPr/>
          </p:nvSpPr>
          <p:spPr bwMode="auto">
            <a:xfrm rot="-1815592">
              <a:off x="4195" y="1574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18" name="Прямоугольник 51"/>
            <p:cNvSpPr>
              <a:spLocks noChangeArrowheads="1"/>
            </p:cNvSpPr>
            <p:nvPr/>
          </p:nvSpPr>
          <p:spPr bwMode="auto">
            <a:xfrm rot="-1815592">
              <a:off x="4104" y="1436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19" name="Прямоугольник 51"/>
            <p:cNvSpPr>
              <a:spLocks noChangeArrowheads="1"/>
            </p:cNvSpPr>
            <p:nvPr/>
          </p:nvSpPr>
          <p:spPr bwMode="auto">
            <a:xfrm rot="-1815592">
              <a:off x="4486" y="1527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20" name="Прямоугольник 51"/>
            <p:cNvSpPr>
              <a:spLocks noChangeArrowheads="1"/>
            </p:cNvSpPr>
            <p:nvPr/>
          </p:nvSpPr>
          <p:spPr bwMode="auto">
            <a:xfrm rot="-1815592">
              <a:off x="4368" y="1373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21" name="Прямоугольник 51"/>
            <p:cNvSpPr>
              <a:spLocks noChangeArrowheads="1"/>
            </p:cNvSpPr>
            <p:nvPr/>
          </p:nvSpPr>
          <p:spPr bwMode="auto">
            <a:xfrm rot="-1815592">
              <a:off x="4277" y="1235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22" name="Прямоугольник 51"/>
            <p:cNvSpPr>
              <a:spLocks noChangeArrowheads="1"/>
            </p:cNvSpPr>
            <p:nvPr/>
          </p:nvSpPr>
          <p:spPr bwMode="auto">
            <a:xfrm rot="-1815592">
              <a:off x="4177" y="1076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23" name="Прямоугольник 51"/>
            <p:cNvSpPr>
              <a:spLocks noChangeArrowheads="1"/>
            </p:cNvSpPr>
            <p:nvPr/>
          </p:nvSpPr>
          <p:spPr bwMode="auto">
            <a:xfrm rot="-1815592">
              <a:off x="4059" y="922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24" name="Прямоугольник 51"/>
            <p:cNvSpPr>
              <a:spLocks noChangeArrowheads="1"/>
            </p:cNvSpPr>
            <p:nvPr/>
          </p:nvSpPr>
          <p:spPr bwMode="auto">
            <a:xfrm rot="-1815592">
              <a:off x="3987" y="1302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25" name="Прямоугольник 51"/>
            <p:cNvSpPr>
              <a:spLocks noChangeArrowheads="1"/>
            </p:cNvSpPr>
            <p:nvPr/>
          </p:nvSpPr>
          <p:spPr bwMode="auto">
            <a:xfrm rot="-1815592">
              <a:off x="3896" y="1119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26" name="Прямоугольник 51"/>
            <p:cNvSpPr>
              <a:spLocks noChangeArrowheads="1"/>
            </p:cNvSpPr>
            <p:nvPr/>
          </p:nvSpPr>
          <p:spPr bwMode="auto">
            <a:xfrm rot="-1815592">
              <a:off x="4730" y="1892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27" name="Прямоугольник 51"/>
            <p:cNvSpPr>
              <a:spLocks noChangeArrowheads="1"/>
            </p:cNvSpPr>
            <p:nvPr/>
          </p:nvSpPr>
          <p:spPr bwMode="auto">
            <a:xfrm rot="-1815592">
              <a:off x="4639" y="1734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28" name="Прямоугольник 51"/>
            <p:cNvSpPr>
              <a:spLocks noChangeArrowheads="1"/>
            </p:cNvSpPr>
            <p:nvPr/>
          </p:nvSpPr>
          <p:spPr bwMode="auto">
            <a:xfrm rot="-1815592">
              <a:off x="2744" y="3795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29" name="Прямоугольник 51"/>
            <p:cNvSpPr>
              <a:spLocks noChangeArrowheads="1"/>
            </p:cNvSpPr>
            <p:nvPr/>
          </p:nvSpPr>
          <p:spPr bwMode="auto">
            <a:xfrm rot="-1815592">
              <a:off x="2626" y="3641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30" name="Прямоугольник 51"/>
            <p:cNvSpPr>
              <a:spLocks noChangeArrowheads="1"/>
            </p:cNvSpPr>
            <p:nvPr/>
          </p:nvSpPr>
          <p:spPr bwMode="auto">
            <a:xfrm rot="-1815592">
              <a:off x="2535" y="3503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31" name="Прямоугольник 51"/>
            <p:cNvSpPr>
              <a:spLocks noChangeArrowheads="1"/>
            </p:cNvSpPr>
            <p:nvPr/>
          </p:nvSpPr>
          <p:spPr bwMode="auto">
            <a:xfrm rot="-1815592">
              <a:off x="2226" y="2953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32" name="Прямоугольник 51"/>
            <p:cNvSpPr>
              <a:spLocks noChangeArrowheads="1"/>
            </p:cNvSpPr>
            <p:nvPr/>
          </p:nvSpPr>
          <p:spPr bwMode="auto">
            <a:xfrm rot="-1815592">
              <a:off x="2108" y="2799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33" name="Прямоугольник 51"/>
            <p:cNvSpPr>
              <a:spLocks noChangeArrowheads="1"/>
            </p:cNvSpPr>
            <p:nvPr/>
          </p:nvSpPr>
          <p:spPr bwMode="auto">
            <a:xfrm rot="-1815592">
              <a:off x="2017" y="2661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34" name="Прямоугольник 51"/>
            <p:cNvSpPr>
              <a:spLocks noChangeArrowheads="1"/>
            </p:cNvSpPr>
            <p:nvPr/>
          </p:nvSpPr>
          <p:spPr bwMode="auto">
            <a:xfrm rot="-1815592">
              <a:off x="1764" y="2273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35" name="Прямоугольник 51"/>
            <p:cNvSpPr>
              <a:spLocks noChangeArrowheads="1"/>
            </p:cNvSpPr>
            <p:nvPr/>
          </p:nvSpPr>
          <p:spPr bwMode="auto">
            <a:xfrm rot="-1815592">
              <a:off x="1646" y="2119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36" name="Прямоугольник 51"/>
            <p:cNvSpPr>
              <a:spLocks noChangeArrowheads="1"/>
            </p:cNvSpPr>
            <p:nvPr/>
          </p:nvSpPr>
          <p:spPr bwMode="auto">
            <a:xfrm rot="-1815592">
              <a:off x="1555" y="1981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37" name="Прямоугольник 51"/>
            <p:cNvSpPr>
              <a:spLocks noChangeArrowheads="1"/>
            </p:cNvSpPr>
            <p:nvPr/>
          </p:nvSpPr>
          <p:spPr bwMode="auto">
            <a:xfrm rot="-1815592">
              <a:off x="2218" y="3750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38" name="Прямоугольник 51"/>
            <p:cNvSpPr>
              <a:spLocks noChangeArrowheads="1"/>
            </p:cNvSpPr>
            <p:nvPr/>
          </p:nvSpPr>
          <p:spPr bwMode="auto">
            <a:xfrm rot="-1815592">
              <a:off x="2100" y="3596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39" name="Прямоугольник 51"/>
            <p:cNvSpPr>
              <a:spLocks noChangeArrowheads="1"/>
            </p:cNvSpPr>
            <p:nvPr/>
          </p:nvSpPr>
          <p:spPr bwMode="auto">
            <a:xfrm rot="-1815592">
              <a:off x="2009" y="3458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40" name="Прямоугольник 51"/>
            <p:cNvSpPr>
              <a:spLocks noChangeArrowheads="1"/>
            </p:cNvSpPr>
            <p:nvPr/>
          </p:nvSpPr>
          <p:spPr bwMode="auto">
            <a:xfrm rot="-1815592">
              <a:off x="1928" y="3316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41" name="Прямоугольник 51"/>
            <p:cNvSpPr>
              <a:spLocks noChangeArrowheads="1"/>
            </p:cNvSpPr>
            <p:nvPr/>
          </p:nvSpPr>
          <p:spPr bwMode="auto">
            <a:xfrm rot="-1815592">
              <a:off x="1810" y="3162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42" name="Прямоугольник 51"/>
            <p:cNvSpPr>
              <a:spLocks noChangeArrowheads="1"/>
            </p:cNvSpPr>
            <p:nvPr/>
          </p:nvSpPr>
          <p:spPr bwMode="auto">
            <a:xfrm rot="-1815592">
              <a:off x="1719" y="3024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43" name="Прямоугольник 51"/>
            <p:cNvSpPr>
              <a:spLocks noChangeArrowheads="1"/>
            </p:cNvSpPr>
            <p:nvPr/>
          </p:nvSpPr>
          <p:spPr bwMode="auto">
            <a:xfrm rot="-1815592">
              <a:off x="1455" y="2618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44" name="Прямоугольник 51"/>
            <p:cNvSpPr>
              <a:spLocks noChangeArrowheads="1"/>
            </p:cNvSpPr>
            <p:nvPr/>
          </p:nvSpPr>
          <p:spPr bwMode="auto">
            <a:xfrm rot="-1815592">
              <a:off x="1365" y="2482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45" name="Прямоугольник 51"/>
            <p:cNvSpPr>
              <a:spLocks noChangeArrowheads="1"/>
            </p:cNvSpPr>
            <p:nvPr/>
          </p:nvSpPr>
          <p:spPr bwMode="auto">
            <a:xfrm rot="-1815592">
              <a:off x="1628" y="2890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46" name="Прямоугольник 51"/>
            <p:cNvSpPr>
              <a:spLocks noChangeArrowheads="1"/>
            </p:cNvSpPr>
            <p:nvPr/>
          </p:nvSpPr>
          <p:spPr bwMode="auto">
            <a:xfrm rot="-1815592">
              <a:off x="1202" y="2208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47" name="Прямоугольник 51"/>
            <p:cNvSpPr>
              <a:spLocks noChangeArrowheads="1"/>
            </p:cNvSpPr>
            <p:nvPr/>
          </p:nvSpPr>
          <p:spPr bwMode="auto">
            <a:xfrm rot="-1815592">
              <a:off x="1084" y="2054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48" name="Прямоугольник 51"/>
            <p:cNvSpPr>
              <a:spLocks noChangeArrowheads="1"/>
            </p:cNvSpPr>
            <p:nvPr/>
          </p:nvSpPr>
          <p:spPr bwMode="auto">
            <a:xfrm rot="-1815592">
              <a:off x="993" y="1916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49" name="Прямоугольник 51"/>
            <p:cNvSpPr>
              <a:spLocks noChangeArrowheads="1"/>
            </p:cNvSpPr>
            <p:nvPr/>
          </p:nvSpPr>
          <p:spPr bwMode="auto">
            <a:xfrm rot="-1815592">
              <a:off x="1863" y="3704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50" name="Прямоугольник 51"/>
            <p:cNvSpPr>
              <a:spLocks noChangeArrowheads="1"/>
            </p:cNvSpPr>
            <p:nvPr/>
          </p:nvSpPr>
          <p:spPr bwMode="auto">
            <a:xfrm rot="-1815592">
              <a:off x="1745" y="3550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51" name="Прямоугольник 51"/>
            <p:cNvSpPr>
              <a:spLocks noChangeArrowheads="1"/>
            </p:cNvSpPr>
            <p:nvPr/>
          </p:nvSpPr>
          <p:spPr bwMode="auto">
            <a:xfrm rot="-1815592">
              <a:off x="1654" y="3412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52" name="Прямоугольник 51"/>
            <p:cNvSpPr>
              <a:spLocks noChangeArrowheads="1"/>
            </p:cNvSpPr>
            <p:nvPr/>
          </p:nvSpPr>
          <p:spPr bwMode="auto">
            <a:xfrm rot="-1815592">
              <a:off x="2408" y="3298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53" name="Прямоугольник 51"/>
            <p:cNvSpPr>
              <a:spLocks noChangeArrowheads="1"/>
            </p:cNvSpPr>
            <p:nvPr/>
          </p:nvSpPr>
          <p:spPr bwMode="auto">
            <a:xfrm rot="-1815592">
              <a:off x="2308" y="3160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54" name="Прямоугольник 51"/>
            <p:cNvSpPr>
              <a:spLocks noChangeArrowheads="1"/>
            </p:cNvSpPr>
            <p:nvPr/>
          </p:nvSpPr>
          <p:spPr bwMode="auto">
            <a:xfrm rot="-1815592">
              <a:off x="1900" y="2525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55" name="Прямоугольник 51"/>
            <p:cNvSpPr>
              <a:spLocks noChangeArrowheads="1"/>
            </p:cNvSpPr>
            <p:nvPr/>
          </p:nvSpPr>
          <p:spPr bwMode="auto">
            <a:xfrm rot="-1815592">
              <a:off x="1220" y="2752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56" name="Прямоугольник 51"/>
            <p:cNvSpPr>
              <a:spLocks noChangeArrowheads="1"/>
            </p:cNvSpPr>
            <p:nvPr/>
          </p:nvSpPr>
          <p:spPr bwMode="auto">
            <a:xfrm rot="-1815592">
              <a:off x="1102" y="2598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57" name="Прямоугольник 51"/>
            <p:cNvSpPr>
              <a:spLocks noChangeArrowheads="1"/>
            </p:cNvSpPr>
            <p:nvPr/>
          </p:nvSpPr>
          <p:spPr bwMode="auto">
            <a:xfrm rot="-1815592">
              <a:off x="1011" y="2460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58" name="Прямоугольник 51"/>
            <p:cNvSpPr>
              <a:spLocks noChangeArrowheads="1"/>
            </p:cNvSpPr>
            <p:nvPr/>
          </p:nvSpPr>
          <p:spPr bwMode="auto">
            <a:xfrm rot="-1815592">
              <a:off x="1583" y="3251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59" name="Прямоугольник 51"/>
            <p:cNvSpPr>
              <a:spLocks noChangeArrowheads="1"/>
            </p:cNvSpPr>
            <p:nvPr/>
          </p:nvSpPr>
          <p:spPr bwMode="auto">
            <a:xfrm rot="-1815592">
              <a:off x="1465" y="3097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60" name="Прямоугольник 51"/>
            <p:cNvSpPr>
              <a:spLocks noChangeArrowheads="1"/>
            </p:cNvSpPr>
            <p:nvPr/>
          </p:nvSpPr>
          <p:spPr bwMode="auto">
            <a:xfrm rot="-1815592">
              <a:off x="1374" y="2959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61" name="Прямоугольник 51"/>
            <p:cNvSpPr>
              <a:spLocks noChangeArrowheads="1"/>
            </p:cNvSpPr>
            <p:nvPr/>
          </p:nvSpPr>
          <p:spPr bwMode="auto">
            <a:xfrm rot="-1815592">
              <a:off x="902" y="2298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62" name="Прямоугольник 51"/>
            <p:cNvSpPr>
              <a:spLocks noChangeArrowheads="1"/>
            </p:cNvSpPr>
            <p:nvPr/>
          </p:nvSpPr>
          <p:spPr bwMode="auto">
            <a:xfrm rot="-1815592">
              <a:off x="820" y="2144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63" name="Прямоугольник 51"/>
            <p:cNvSpPr>
              <a:spLocks noChangeArrowheads="1"/>
            </p:cNvSpPr>
            <p:nvPr/>
          </p:nvSpPr>
          <p:spPr bwMode="auto">
            <a:xfrm rot="-1815592">
              <a:off x="820" y="1709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64" name="Прямоугольник 51"/>
            <p:cNvSpPr>
              <a:spLocks noChangeArrowheads="1"/>
            </p:cNvSpPr>
            <p:nvPr/>
          </p:nvSpPr>
          <p:spPr bwMode="auto">
            <a:xfrm rot="-1815592">
              <a:off x="1447" y="1845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65" name="Прямоугольник 51"/>
            <p:cNvSpPr>
              <a:spLocks noChangeArrowheads="1"/>
            </p:cNvSpPr>
            <p:nvPr/>
          </p:nvSpPr>
          <p:spPr bwMode="auto">
            <a:xfrm rot="-1815592">
              <a:off x="2508" y="4142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66" name="Прямоугольник 51"/>
            <p:cNvSpPr>
              <a:spLocks noChangeArrowheads="1"/>
            </p:cNvSpPr>
            <p:nvPr/>
          </p:nvSpPr>
          <p:spPr bwMode="auto">
            <a:xfrm rot="-1815592">
              <a:off x="2417" y="4004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67" name="Прямоугольник 51"/>
            <p:cNvSpPr>
              <a:spLocks noChangeArrowheads="1"/>
            </p:cNvSpPr>
            <p:nvPr/>
          </p:nvSpPr>
          <p:spPr bwMode="auto">
            <a:xfrm rot="-1815592">
              <a:off x="2226" y="4205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68" name="Прямоугольник 51"/>
            <p:cNvSpPr>
              <a:spLocks noChangeArrowheads="1"/>
            </p:cNvSpPr>
            <p:nvPr/>
          </p:nvSpPr>
          <p:spPr bwMode="auto">
            <a:xfrm rot="-1815592">
              <a:off x="2154" y="4049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69" name="Прямоугольник 51"/>
            <p:cNvSpPr>
              <a:spLocks noChangeArrowheads="1"/>
            </p:cNvSpPr>
            <p:nvPr/>
          </p:nvSpPr>
          <p:spPr bwMode="auto">
            <a:xfrm rot="3480266">
              <a:off x="4669" y="3744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70" name="Прямоугольник 51"/>
            <p:cNvSpPr>
              <a:spLocks noChangeArrowheads="1"/>
            </p:cNvSpPr>
            <p:nvPr/>
          </p:nvSpPr>
          <p:spPr bwMode="auto">
            <a:xfrm rot="3480266">
              <a:off x="4835" y="3672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71" name="Прямоугольник 51"/>
            <p:cNvSpPr>
              <a:spLocks noChangeArrowheads="1"/>
            </p:cNvSpPr>
            <p:nvPr/>
          </p:nvSpPr>
          <p:spPr bwMode="auto">
            <a:xfrm rot="3480266">
              <a:off x="4971" y="3582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72" name="Прямоугольник 51"/>
            <p:cNvSpPr>
              <a:spLocks noChangeArrowheads="1"/>
            </p:cNvSpPr>
            <p:nvPr/>
          </p:nvSpPr>
          <p:spPr bwMode="auto">
            <a:xfrm rot="3480266">
              <a:off x="5153" y="3491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73" name="Прямоугольник 51"/>
            <p:cNvSpPr>
              <a:spLocks noChangeArrowheads="1"/>
            </p:cNvSpPr>
            <p:nvPr/>
          </p:nvSpPr>
          <p:spPr bwMode="auto">
            <a:xfrm rot="3480266">
              <a:off x="3005" y="4576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74" name="Прямоугольник 51"/>
            <p:cNvSpPr>
              <a:spLocks noChangeArrowheads="1"/>
            </p:cNvSpPr>
            <p:nvPr/>
          </p:nvSpPr>
          <p:spPr bwMode="auto">
            <a:xfrm rot="3480266">
              <a:off x="3141" y="4486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75" name="Прямоугольник 51"/>
            <p:cNvSpPr>
              <a:spLocks noChangeAspect="1" noChangeArrowheads="1"/>
            </p:cNvSpPr>
            <p:nvPr/>
          </p:nvSpPr>
          <p:spPr bwMode="auto">
            <a:xfrm rot="3533976">
              <a:off x="3193" y="4744"/>
              <a:ext cx="66" cy="122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76" name="Прямоугольник 51"/>
            <p:cNvSpPr>
              <a:spLocks noChangeAspect="1" noChangeArrowheads="1"/>
            </p:cNvSpPr>
            <p:nvPr/>
          </p:nvSpPr>
          <p:spPr bwMode="auto">
            <a:xfrm rot="3533976">
              <a:off x="3516" y="4584"/>
              <a:ext cx="66" cy="122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77" name="Прямоугольник 51"/>
            <p:cNvSpPr>
              <a:spLocks noChangeAspect="1" noChangeArrowheads="1"/>
            </p:cNvSpPr>
            <p:nvPr/>
          </p:nvSpPr>
          <p:spPr bwMode="auto">
            <a:xfrm rot="3533976">
              <a:off x="4210" y="4175"/>
              <a:ext cx="66" cy="122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78" name="Прямоугольник 51"/>
            <p:cNvSpPr>
              <a:spLocks noChangeArrowheads="1"/>
            </p:cNvSpPr>
            <p:nvPr/>
          </p:nvSpPr>
          <p:spPr bwMode="auto">
            <a:xfrm rot="3480266">
              <a:off x="5531" y="3789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79" name="Прямоугольник 51"/>
            <p:cNvSpPr>
              <a:spLocks noChangeArrowheads="1"/>
            </p:cNvSpPr>
            <p:nvPr/>
          </p:nvSpPr>
          <p:spPr bwMode="auto">
            <a:xfrm rot="3480266">
              <a:off x="5697" y="3717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80" name="Прямоугольник 51"/>
            <p:cNvSpPr>
              <a:spLocks noChangeArrowheads="1"/>
            </p:cNvSpPr>
            <p:nvPr/>
          </p:nvSpPr>
          <p:spPr bwMode="auto">
            <a:xfrm rot="3480266">
              <a:off x="5833" y="3627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81" name="Прямоугольник 51"/>
            <p:cNvSpPr>
              <a:spLocks noChangeArrowheads="1"/>
            </p:cNvSpPr>
            <p:nvPr/>
          </p:nvSpPr>
          <p:spPr bwMode="auto">
            <a:xfrm rot="3480266">
              <a:off x="6015" y="3536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82" name="Прямоугольник 51"/>
            <p:cNvSpPr>
              <a:spLocks noChangeArrowheads="1"/>
            </p:cNvSpPr>
            <p:nvPr/>
          </p:nvSpPr>
          <p:spPr bwMode="auto">
            <a:xfrm rot="3480266">
              <a:off x="6166" y="3446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83" name="Прямоугольник 51"/>
            <p:cNvSpPr>
              <a:spLocks noChangeArrowheads="1"/>
            </p:cNvSpPr>
            <p:nvPr/>
          </p:nvSpPr>
          <p:spPr bwMode="auto">
            <a:xfrm rot="3480266">
              <a:off x="6332" y="3354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84" name="Прямоугольник 51"/>
            <p:cNvSpPr>
              <a:spLocks noChangeArrowheads="1"/>
            </p:cNvSpPr>
            <p:nvPr/>
          </p:nvSpPr>
          <p:spPr bwMode="auto">
            <a:xfrm rot="3480266">
              <a:off x="6468" y="3264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85" name="Прямоугольник 51"/>
            <p:cNvSpPr>
              <a:spLocks noChangeArrowheads="1"/>
            </p:cNvSpPr>
            <p:nvPr/>
          </p:nvSpPr>
          <p:spPr bwMode="auto">
            <a:xfrm rot="3480266">
              <a:off x="6650" y="3173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86" name="Прямоугольник 51"/>
            <p:cNvSpPr>
              <a:spLocks noChangeArrowheads="1"/>
            </p:cNvSpPr>
            <p:nvPr/>
          </p:nvSpPr>
          <p:spPr bwMode="auto">
            <a:xfrm rot="3480266">
              <a:off x="6211" y="3698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87" name="Прямоугольник 51"/>
            <p:cNvSpPr>
              <a:spLocks noChangeArrowheads="1"/>
            </p:cNvSpPr>
            <p:nvPr/>
          </p:nvSpPr>
          <p:spPr bwMode="auto">
            <a:xfrm rot="3480266">
              <a:off x="6377" y="3626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88" name="Прямоугольник 51"/>
            <p:cNvSpPr>
              <a:spLocks noChangeArrowheads="1"/>
            </p:cNvSpPr>
            <p:nvPr/>
          </p:nvSpPr>
          <p:spPr bwMode="auto">
            <a:xfrm rot="3480266">
              <a:off x="6513" y="3536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89" name="Прямоугольник 51"/>
            <p:cNvSpPr>
              <a:spLocks noChangeArrowheads="1"/>
            </p:cNvSpPr>
            <p:nvPr/>
          </p:nvSpPr>
          <p:spPr bwMode="auto">
            <a:xfrm rot="3480266">
              <a:off x="6695" y="3445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90" name="Прямоугольник 51"/>
            <p:cNvSpPr>
              <a:spLocks noChangeArrowheads="1"/>
            </p:cNvSpPr>
            <p:nvPr/>
          </p:nvSpPr>
          <p:spPr bwMode="auto">
            <a:xfrm rot="3480266">
              <a:off x="5581" y="4062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91" name="Прямоугольник 51"/>
            <p:cNvSpPr>
              <a:spLocks noChangeArrowheads="1"/>
            </p:cNvSpPr>
            <p:nvPr/>
          </p:nvSpPr>
          <p:spPr bwMode="auto">
            <a:xfrm rot="3480266">
              <a:off x="5747" y="3967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92" name="Прямоугольник 51"/>
            <p:cNvSpPr>
              <a:spLocks noChangeArrowheads="1"/>
            </p:cNvSpPr>
            <p:nvPr/>
          </p:nvSpPr>
          <p:spPr bwMode="auto">
            <a:xfrm rot="3480266">
              <a:off x="5883" y="3900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93" name="Прямоугольник 51"/>
            <p:cNvSpPr>
              <a:spLocks noChangeArrowheads="1"/>
            </p:cNvSpPr>
            <p:nvPr/>
          </p:nvSpPr>
          <p:spPr bwMode="auto">
            <a:xfrm rot="3480266">
              <a:off x="6065" y="3809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94" name="Прямоугольник 51"/>
            <p:cNvSpPr>
              <a:spLocks noChangeArrowheads="1"/>
            </p:cNvSpPr>
            <p:nvPr/>
          </p:nvSpPr>
          <p:spPr bwMode="auto">
            <a:xfrm rot="3480266">
              <a:off x="4941" y="4379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95" name="Прямоугольник 51"/>
            <p:cNvSpPr>
              <a:spLocks noChangeArrowheads="1"/>
            </p:cNvSpPr>
            <p:nvPr/>
          </p:nvSpPr>
          <p:spPr bwMode="auto">
            <a:xfrm rot="3480266">
              <a:off x="5107" y="4307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96" name="Прямоугольник 51"/>
            <p:cNvSpPr>
              <a:spLocks noChangeArrowheads="1"/>
            </p:cNvSpPr>
            <p:nvPr/>
          </p:nvSpPr>
          <p:spPr bwMode="auto">
            <a:xfrm rot="3480266">
              <a:off x="5243" y="4217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97" name="Прямоугольник 51"/>
            <p:cNvSpPr>
              <a:spLocks noChangeArrowheads="1"/>
            </p:cNvSpPr>
            <p:nvPr/>
          </p:nvSpPr>
          <p:spPr bwMode="auto">
            <a:xfrm rot="3480266">
              <a:off x="5425" y="4126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98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5787" y="4498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99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5956" y="4411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00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6274" y="4275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01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5470" y="4638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02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5639" y="4552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03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6364" y="4593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04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6533" y="4506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05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6047" y="4733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06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6216" y="4647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07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5560" y="4357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08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5729" y="4270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09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6228" y="4048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10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5412" y="4411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11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6409" y="4770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12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6578" y="4683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13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6092" y="4910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14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6261" y="4824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15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5469" y="5219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16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5638" y="5132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17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5878" y="4819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18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5321" y="5273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19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5832" y="5446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20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6001" y="5359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21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6500" y="5096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22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5684" y="5500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23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5230" y="5096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24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5062" y="5187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25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6830" y="4951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26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5548" y="4955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27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4912" y="4684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28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5081" y="4597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29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5140" y="4819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30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4958" y="4910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31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5049" y="4048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32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5697" y="5495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33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5211" y="5722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34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4822" y="5278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35" name="Прямоугольник 51"/>
            <p:cNvSpPr>
              <a:spLocks noChangeAspect="1" noChangeArrowheads="1"/>
            </p:cNvSpPr>
            <p:nvPr/>
          </p:nvSpPr>
          <p:spPr bwMode="auto">
            <a:xfrm rot="6690784">
              <a:off x="5018" y="3328"/>
              <a:ext cx="90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36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4900" y="4139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37" name="Прямоугольник 51"/>
            <p:cNvSpPr>
              <a:spLocks noChangeAspect="1" noChangeArrowheads="1"/>
            </p:cNvSpPr>
            <p:nvPr/>
          </p:nvSpPr>
          <p:spPr bwMode="auto">
            <a:xfrm rot="3854499">
              <a:off x="3963" y="4285"/>
              <a:ext cx="103" cy="13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38" name="Прямоугольник 51"/>
            <p:cNvSpPr>
              <a:spLocks noChangeAspect="1" noChangeArrowheads="1"/>
            </p:cNvSpPr>
            <p:nvPr/>
          </p:nvSpPr>
          <p:spPr bwMode="auto">
            <a:xfrm rot="6594942">
              <a:off x="4867" y="3277"/>
              <a:ext cx="86" cy="12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39" name="Прямоугольник 51"/>
            <p:cNvSpPr>
              <a:spLocks noChangeArrowheads="1"/>
            </p:cNvSpPr>
            <p:nvPr/>
          </p:nvSpPr>
          <p:spPr bwMode="auto">
            <a:xfrm rot="3480266">
              <a:off x="5606" y="3310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40" name="Прямоугольник 51"/>
            <p:cNvSpPr>
              <a:spLocks noChangeArrowheads="1"/>
            </p:cNvSpPr>
            <p:nvPr/>
          </p:nvSpPr>
          <p:spPr bwMode="auto">
            <a:xfrm rot="3480266">
              <a:off x="5772" y="3196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41" name="Прямоугольник 51"/>
            <p:cNvSpPr>
              <a:spLocks noChangeArrowheads="1"/>
            </p:cNvSpPr>
            <p:nvPr/>
          </p:nvSpPr>
          <p:spPr bwMode="auto">
            <a:xfrm rot="3480266">
              <a:off x="4865" y="2965"/>
              <a:ext cx="68" cy="131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42" name="Прямоугольник 51"/>
            <p:cNvSpPr>
              <a:spLocks noChangeAspect="1" noChangeArrowheads="1"/>
            </p:cNvSpPr>
            <p:nvPr/>
          </p:nvSpPr>
          <p:spPr bwMode="auto">
            <a:xfrm rot="1127834">
              <a:off x="2782" y="4249"/>
              <a:ext cx="116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43" name="Rectangle 446"/>
            <p:cNvSpPr>
              <a:spLocks noChangeArrowheads="1"/>
            </p:cNvSpPr>
            <p:nvPr/>
          </p:nvSpPr>
          <p:spPr bwMode="auto">
            <a:xfrm>
              <a:off x="3587" y="4566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</a:t>
              </a:r>
            </a:p>
          </p:txBody>
        </p:sp>
        <p:sp>
          <p:nvSpPr>
            <p:cNvPr id="28944" name="Rectangle 447"/>
            <p:cNvSpPr>
              <a:spLocks noChangeArrowheads="1"/>
            </p:cNvSpPr>
            <p:nvPr/>
          </p:nvSpPr>
          <p:spPr bwMode="auto">
            <a:xfrm>
              <a:off x="2172" y="3568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13</a:t>
              </a:r>
            </a:p>
          </p:txBody>
        </p:sp>
        <p:sp>
          <p:nvSpPr>
            <p:cNvPr id="28945" name="Rectangle 448"/>
            <p:cNvSpPr>
              <a:spLocks noChangeArrowheads="1"/>
            </p:cNvSpPr>
            <p:nvPr/>
          </p:nvSpPr>
          <p:spPr bwMode="auto">
            <a:xfrm>
              <a:off x="2308" y="3750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11</a:t>
              </a:r>
            </a:p>
          </p:txBody>
        </p:sp>
        <p:sp>
          <p:nvSpPr>
            <p:cNvPr id="28946" name="Rectangle 449"/>
            <p:cNvSpPr>
              <a:spLocks noChangeArrowheads="1"/>
            </p:cNvSpPr>
            <p:nvPr/>
          </p:nvSpPr>
          <p:spPr bwMode="auto">
            <a:xfrm>
              <a:off x="2490" y="3977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9</a:t>
              </a:r>
            </a:p>
          </p:txBody>
        </p:sp>
        <p:sp>
          <p:nvSpPr>
            <p:cNvPr id="28947" name="Rectangle 450"/>
            <p:cNvSpPr>
              <a:spLocks noChangeArrowheads="1"/>
            </p:cNvSpPr>
            <p:nvPr/>
          </p:nvSpPr>
          <p:spPr bwMode="auto">
            <a:xfrm>
              <a:off x="2626" y="411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7</a:t>
              </a:r>
            </a:p>
          </p:txBody>
        </p:sp>
        <p:sp>
          <p:nvSpPr>
            <p:cNvPr id="28948" name="Rectangle 451"/>
            <p:cNvSpPr>
              <a:spLocks noChangeArrowheads="1"/>
            </p:cNvSpPr>
            <p:nvPr/>
          </p:nvSpPr>
          <p:spPr bwMode="auto">
            <a:xfrm>
              <a:off x="3170" y="4385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5</a:t>
              </a:r>
            </a:p>
          </p:txBody>
        </p:sp>
        <p:sp>
          <p:nvSpPr>
            <p:cNvPr id="28949" name="Rectangle 453"/>
            <p:cNvSpPr>
              <a:spLocks noChangeArrowheads="1"/>
            </p:cNvSpPr>
            <p:nvPr/>
          </p:nvSpPr>
          <p:spPr bwMode="auto">
            <a:xfrm>
              <a:off x="1809" y="2979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21</a:t>
              </a:r>
            </a:p>
          </p:txBody>
        </p:sp>
        <p:sp>
          <p:nvSpPr>
            <p:cNvPr id="28950" name="Rectangle 454"/>
            <p:cNvSpPr>
              <a:spLocks noChangeArrowheads="1"/>
            </p:cNvSpPr>
            <p:nvPr/>
          </p:nvSpPr>
          <p:spPr bwMode="auto">
            <a:xfrm>
              <a:off x="1900" y="3115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19</a:t>
              </a:r>
            </a:p>
          </p:txBody>
        </p:sp>
        <p:sp>
          <p:nvSpPr>
            <p:cNvPr id="28951" name="Rectangle 455"/>
            <p:cNvSpPr>
              <a:spLocks noChangeArrowheads="1"/>
            </p:cNvSpPr>
            <p:nvPr/>
          </p:nvSpPr>
          <p:spPr bwMode="auto">
            <a:xfrm>
              <a:off x="2000" y="3296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17</a:t>
              </a:r>
            </a:p>
          </p:txBody>
        </p:sp>
        <p:sp>
          <p:nvSpPr>
            <p:cNvPr id="28952" name="Rectangle 456"/>
            <p:cNvSpPr>
              <a:spLocks noChangeArrowheads="1"/>
            </p:cNvSpPr>
            <p:nvPr/>
          </p:nvSpPr>
          <p:spPr bwMode="auto">
            <a:xfrm>
              <a:off x="2091" y="3432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15</a:t>
              </a:r>
            </a:p>
          </p:txBody>
        </p:sp>
        <p:sp>
          <p:nvSpPr>
            <p:cNvPr id="28953" name="Rectangle 457"/>
            <p:cNvSpPr>
              <a:spLocks noChangeArrowheads="1"/>
            </p:cNvSpPr>
            <p:nvPr/>
          </p:nvSpPr>
          <p:spPr bwMode="auto">
            <a:xfrm>
              <a:off x="1719" y="284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23</a:t>
              </a:r>
            </a:p>
          </p:txBody>
        </p:sp>
        <p:sp>
          <p:nvSpPr>
            <p:cNvPr id="28954" name="Rectangle 460"/>
            <p:cNvSpPr>
              <a:spLocks noChangeArrowheads="1"/>
            </p:cNvSpPr>
            <p:nvPr/>
          </p:nvSpPr>
          <p:spPr bwMode="auto">
            <a:xfrm>
              <a:off x="1447" y="3342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14</a:t>
              </a:r>
            </a:p>
          </p:txBody>
        </p:sp>
        <p:sp>
          <p:nvSpPr>
            <p:cNvPr id="28955" name="Rectangle 461"/>
            <p:cNvSpPr>
              <a:spLocks noChangeArrowheads="1"/>
            </p:cNvSpPr>
            <p:nvPr/>
          </p:nvSpPr>
          <p:spPr bwMode="auto">
            <a:xfrm>
              <a:off x="1537" y="347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12</a:t>
              </a:r>
            </a:p>
          </p:txBody>
        </p:sp>
        <p:sp>
          <p:nvSpPr>
            <p:cNvPr id="28956" name="Rectangle 462"/>
            <p:cNvSpPr>
              <a:spLocks noChangeArrowheads="1"/>
            </p:cNvSpPr>
            <p:nvPr/>
          </p:nvSpPr>
          <p:spPr bwMode="auto">
            <a:xfrm>
              <a:off x="1628" y="3614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10</a:t>
              </a:r>
            </a:p>
          </p:txBody>
        </p:sp>
        <p:sp>
          <p:nvSpPr>
            <p:cNvPr id="28957" name="Rectangle 463"/>
            <p:cNvSpPr>
              <a:spLocks noChangeArrowheads="1"/>
            </p:cNvSpPr>
            <p:nvPr/>
          </p:nvSpPr>
          <p:spPr bwMode="auto">
            <a:xfrm>
              <a:off x="1719" y="3795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8</a:t>
              </a:r>
            </a:p>
          </p:txBody>
        </p:sp>
        <p:sp>
          <p:nvSpPr>
            <p:cNvPr id="28958" name="Rectangle 464"/>
            <p:cNvSpPr>
              <a:spLocks noChangeArrowheads="1"/>
            </p:cNvSpPr>
            <p:nvPr/>
          </p:nvSpPr>
          <p:spPr bwMode="auto">
            <a:xfrm>
              <a:off x="1991" y="415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6</a:t>
              </a:r>
            </a:p>
          </p:txBody>
        </p:sp>
        <p:sp>
          <p:nvSpPr>
            <p:cNvPr id="28959" name="Rectangle 465"/>
            <p:cNvSpPr>
              <a:spLocks noChangeArrowheads="1"/>
            </p:cNvSpPr>
            <p:nvPr/>
          </p:nvSpPr>
          <p:spPr bwMode="auto">
            <a:xfrm>
              <a:off x="2082" y="4339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4</a:t>
              </a:r>
            </a:p>
          </p:txBody>
        </p:sp>
        <p:sp>
          <p:nvSpPr>
            <p:cNvPr id="28960" name="Rectangle 468"/>
            <p:cNvSpPr>
              <a:spLocks noChangeArrowheads="1"/>
            </p:cNvSpPr>
            <p:nvPr/>
          </p:nvSpPr>
          <p:spPr bwMode="auto">
            <a:xfrm>
              <a:off x="857" y="2525"/>
              <a:ext cx="128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26</a:t>
              </a:r>
            </a:p>
          </p:txBody>
        </p:sp>
        <p:sp>
          <p:nvSpPr>
            <p:cNvPr id="28961" name="Rectangle 469"/>
            <p:cNvSpPr>
              <a:spLocks noChangeArrowheads="1"/>
            </p:cNvSpPr>
            <p:nvPr/>
          </p:nvSpPr>
          <p:spPr bwMode="auto">
            <a:xfrm>
              <a:off x="1084" y="2843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22</a:t>
              </a:r>
            </a:p>
          </p:txBody>
        </p:sp>
        <p:sp>
          <p:nvSpPr>
            <p:cNvPr id="28962" name="Rectangle 470"/>
            <p:cNvSpPr>
              <a:spLocks noChangeArrowheads="1"/>
            </p:cNvSpPr>
            <p:nvPr/>
          </p:nvSpPr>
          <p:spPr bwMode="auto">
            <a:xfrm>
              <a:off x="1265" y="3024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20</a:t>
              </a:r>
            </a:p>
          </p:txBody>
        </p:sp>
        <p:sp>
          <p:nvSpPr>
            <p:cNvPr id="28963" name="Rectangle 471"/>
            <p:cNvSpPr>
              <a:spLocks noChangeArrowheads="1"/>
            </p:cNvSpPr>
            <p:nvPr/>
          </p:nvSpPr>
          <p:spPr bwMode="auto">
            <a:xfrm>
              <a:off x="1356" y="3205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18</a:t>
              </a:r>
            </a:p>
          </p:txBody>
        </p:sp>
        <p:sp>
          <p:nvSpPr>
            <p:cNvPr id="28964" name="Rectangle 472"/>
            <p:cNvSpPr>
              <a:spLocks noChangeArrowheads="1"/>
            </p:cNvSpPr>
            <p:nvPr/>
          </p:nvSpPr>
          <p:spPr bwMode="auto">
            <a:xfrm>
              <a:off x="948" y="266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24</a:t>
              </a:r>
            </a:p>
          </p:txBody>
        </p:sp>
        <p:sp>
          <p:nvSpPr>
            <p:cNvPr id="28965" name="Rectangle 481"/>
            <p:cNvSpPr>
              <a:spLocks noChangeArrowheads="1"/>
            </p:cNvSpPr>
            <p:nvPr/>
          </p:nvSpPr>
          <p:spPr bwMode="auto">
            <a:xfrm>
              <a:off x="403" y="1586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42</a:t>
              </a:r>
            </a:p>
          </p:txBody>
        </p:sp>
        <p:sp>
          <p:nvSpPr>
            <p:cNvPr id="28966" name="Rectangle 485"/>
            <p:cNvSpPr>
              <a:spLocks noChangeArrowheads="1"/>
            </p:cNvSpPr>
            <p:nvPr/>
          </p:nvSpPr>
          <p:spPr bwMode="auto">
            <a:xfrm>
              <a:off x="766" y="2389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28</a:t>
              </a:r>
            </a:p>
          </p:txBody>
        </p:sp>
        <p:sp>
          <p:nvSpPr>
            <p:cNvPr id="28967" name="Rectangle 486"/>
            <p:cNvSpPr>
              <a:spLocks noChangeArrowheads="1"/>
            </p:cNvSpPr>
            <p:nvPr/>
          </p:nvSpPr>
          <p:spPr bwMode="auto">
            <a:xfrm>
              <a:off x="675" y="220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30</a:t>
              </a:r>
            </a:p>
          </p:txBody>
        </p:sp>
        <p:sp>
          <p:nvSpPr>
            <p:cNvPr id="28968" name="Rectangle 492"/>
            <p:cNvSpPr>
              <a:spLocks noChangeArrowheads="1"/>
            </p:cNvSpPr>
            <p:nvPr/>
          </p:nvSpPr>
          <p:spPr bwMode="auto">
            <a:xfrm>
              <a:off x="2853" y="411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5а</a:t>
              </a:r>
            </a:p>
          </p:txBody>
        </p:sp>
        <p:sp>
          <p:nvSpPr>
            <p:cNvPr id="28969" name="Rectangle 493"/>
            <p:cNvSpPr>
              <a:spLocks noChangeArrowheads="1"/>
            </p:cNvSpPr>
            <p:nvPr/>
          </p:nvSpPr>
          <p:spPr bwMode="auto">
            <a:xfrm>
              <a:off x="1084" y="1890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37</a:t>
              </a:r>
            </a:p>
          </p:txBody>
        </p:sp>
        <p:sp>
          <p:nvSpPr>
            <p:cNvPr id="28970" name="Rectangle 494"/>
            <p:cNvSpPr>
              <a:spLocks noChangeArrowheads="1"/>
            </p:cNvSpPr>
            <p:nvPr/>
          </p:nvSpPr>
          <p:spPr bwMode="auto">
            <a:xfrm>
              <a:off x="957" y="170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39</a:t>
              </a:r>
            </a:p>
          </p:txBody>
        </p:sp>
        <p:sp>
          <p:nvSpPr>
            <p:cNvPr id="28971" name="Rectangle 497"/>
            <p:cNvSpPr>
              <a:spLocks noChangeArrowheads="1"/>
            </p:cNvSpPr>
            <p:nvPr/>
          </p:nvSpPr>
          <p:spPr bwMode="auto">
            <a:xfrm>
              <a:off x="1183" y="2026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35</a:t>
              </a:r>
            </a:p>
          </p:txBody>
        </p:sp>
        <p:sp>
          <p:nvSpPr>
            <p:cNvPr id="28972" name="Rectangle 498"/>
            <p:cNvSpPr>
              <a:spLocks noChangeArrowheads="1"/>
            </p:cNvSpPr>
            <p:nvPr/>
          </p:nvSpPr>
          <p:spPr bwMode="auto">
            <a:xfrm>
              <a:off x="1537" y="2616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25</a:t>
              </a:r>
            </a:p>
          </p:txBody>
        </p:sp>
        <p:sp>
          <p:nvSpPr>
            <p:cNvPr id="28973" name="Rectangle 499"/>
            <p:cNvSpPr>
              <a:spLocks noChangeArrowheads="1"/>
            </p:cNvSpPr>
            <p:nvPr/>
          </p:nvSpPr>
          <p:spPr bwMode="auto">
            <a:xfrm>
              <a:off x="1447" y="2434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27</a:t>
              </a:r>
            </a:p>
          </p:txBody>
        </p:sp>
        <p:sp>
          <p:nvSpPr>
            <p:cNvPr id="28974" name="Rectangle 502"/>
            <p:cNvSpPr>
              <a:spLocks noChangeArrowheads="1"/>
            </p:cNvSpPr>
            <p:nvPr/>
          </p:nvSpPr>
          <p:spPr bwMode="auto">
            <a:xfrm>
              <a:off x="1274" y="2162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33</a:t>
              </a:r>
            </a:p>
          </p:txBody>
        </p:sp>
        <p:sp>
          <p:nvSpPr>
            <p:cNvPr id="28975" name="Прямоугольник 220"/>
            <p:cNvSpPr>
              <a:spLocks noChangeAspect="1" noChangeArrowheads="1"/>
            </p:cNvSpPr>
            <p:nvPr/>
          </p:nvSpPr>
          <p:spPr bwMode="auto">
            <a:xfrm rot="3472639">
              <a:off x="523" y="1758"/>
              <a:ext cx="90" cy="54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rot="10800000" vert="eaVert" lIns="91227" tIns="45613" rIns="91227" bIns="45613" anchor="ctr"/>
            <a:lstStyle/>
            <a:p>
              <a:pPr algn="ctr" defTabSz="912813"/>
              <a:endParaRPr lang="ru-RU" sz="5500" b="1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8976" name="Прямоугольник 51"/>
            <p:cNvSpPr>
              <a:spLocks noChangeArrowheads="1"/>
            </p:cNvSpPr>
            <p:nvPr/>
          </p:nvSpPr>
          <p:spPr bwMode="auto">
            <a:xfrm rot="-1815592">
              <a:off x="539" y="1709"/>
              <a:ext cx="82" cy="134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46" tIns="63567" rIns="127046" bIns="63567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77" name="Rectangle 509"/>
            <p:cNvSpPr>
              <a:spLocks noChangeArrowheads="1"/>
            </p:cNvSpPr>
            <p:nvPr/>
          </p:nvSpPr>
          <p:spPr bwMode="auto">
            <a:xfrm>
              <a:off x="1537" y="1754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</a:t>
              </a:r>
            </a:p>
          </p:txBody>
        </p:sp>
        <p:sp>
          <p:nvSpPr>
            <p:cNvPr id="28978" name="Rectangle 510"/>
            <p:cNvSpPr>
              <a:spLocks noChangeArrowheads="1"/>
            </p:cNvSpPr>
            <p:nvPr/>
          </p:nvSpPr>
          <p:spPr bwMode="auto">
            <a:xfrm>
              <a:off x="2172" y="2752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13</a:t>
              </a:r>
            </a:p>
          </p:txBody>
        </p:sp>
        <p:sp>
          <p:nvSpPr>
            <p:cNvPr id="28979" name="Rectangle 511"/>
            <p:cNvSpPr>
              <a:spLocks noChangeArrowheads="1"/>
            </p:cNvSpPr>
            <p:nvPr/>
          </p:nvSpPr>
          <p:spPr bwMode="auto">
            <a:xfrm>
              <a:off x="2082" y="258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11</a:t>
              </a:r>
            </a:p>
          </p:txBody>
        </p:sp>
        <p:sp>
          <p:nvSpPr>
            <p:cNvPr id="28980" name="Rectangle 512"/>
            <p:cNvSpPr>
              <a:spLocks noChangeArrowheads="1"/>
            </p:cNvSpPr>
            <p:nvPr/>
          </p:nvSpPr>
          <p:spPr bwMode="auto">
            <a:xfrm>
              <a:off x="1955" y="2494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9</a:t>
              </a:r>
            </a:p>
          </p:txBody>
        </p:sp>
        <p:sp>
          <p:nvSpPr>
            <p:cNvPr id="28981" name="Rectangle 513"/>
            <p:cNvSpPr>
              <a:spLocks noChangeArrowheads="1"/>
            </p:cNvSpPr>
            <p:nvPr/>
          </p:nvSpPr>
          <p:spPr bwMode="auto">
            <a:xfrm>
              <a:off x="1855" y="222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7</a:t>
              </a:r>
            </a:p>
          </p:txBody>
        </p:sp>
        <p:sp>
          <p:nvSpPr>
            <p:cNvPr id="28982" name="Rectangle 514"/>
            <p:cNvSpPr>
              <a:spLocks noChangeArrowheads="1"/>
            </p:cNvSpPr>
            <p:nvPr/>
          </p:nvSpPr>
          <p:spPr bwMode="auto">
            <a:xfrm>
              <a:off x="1728" y="207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5</a:t>
              </a:r>
            </a:p>
          </p:txBody>
        </p:sp>
        <p:sp>
          <p:nvSpPr>
            <p:cNvPr id="28983" name="Rectangle 515"/>
            <p:cNvSpPr>
              <a:spLocks noChangeArrowheads="1"/>
            </p:cNvSpPr>
            <p:nvPr/>
          </p:nvSpPr>
          <p:spPr bwMode="auto">
            <a:xfrm>
              <a:off x="1628" y="1935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3</a:t>
              </a:r>
            </a:p>
          </p:txBody>
        </p:sp>
        <p:sp>
          <p:nvSpPr>
            <p:cNvPr id="28984" name="Rectangle 516"/>
            <p:cNvSpPr>
              <a:spLocks noChangeArrowheads="1"/>
            </p:cNvSpPr>
            <p:nvPr/>
          </p:nvSpPr>
          <p:spPr bwMode="auto">
            <a:xfrm>
              <a:off x="2626" y="3432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25</a:t>
              </a:r>
            </a:p>
          </p:txBody>
        </p:sp>
        <p:sp>
          <p:nvSpPr>
            <p:cNvPr id="28985" name="Rectangle 517"/>
            <p:cNvSpPr>
              <a:spLocks noChangeArrowheads="1"/>
            </p:cNvSpPr>
            <p:nvPr/>
          </p:nvSpPr>
          <p:spPr bwMode="auto">
            <a:xfrm>
              <a:off x="2535" y="3264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19</a:t>
              </a:r>
            </a:p>
          </p:txBody>
        </p:sp>
        <p:sp>
          <p:nvSpPr>
            <p:cNvPr id="28986" name="Rectangle 518"/>
            <p:cNvSpPr>
              <a:spLocks noChangeArrowheads="1"/>
            </p:cNvSpPr>
            <p:nvPr/>
          </p:nvSpPr>
          <p:spPr bwMode="auto">
            <a:xfrm>
              <a:off x="2399" y="3115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17</a:t>
              </a:r>
            </a:p>
          </p:txBody>
        </p:sp>
        <p:sp>
          <p:nvSpPr>
            <p:cNvPr id="28987" name="Rectangle 519"/>
            <p:cNvSpPr>
              <a:spLocks noChangeArrowheads="1"/>
            </p:cNvSpPr>
            <p:nvPr/>
          </p:nvSpPr>
          <p:spPr bwMode="auto">
            <a:xfrm>
              <a:off x="2308" y="288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15</a:t>
              </a:r>
            </a:p>
          </p:txBody>
        </p:sp>
        <p:sp>
          <p:nvSpPr>
            <p:cNvPr id="28988" name="Rectangle 520"/>
            <p:cNvSpPr>
              <a:spLocks noChangeArrowheads="1"/>
            </p:cNvSpPr>
            <p:nvPr/>
          </p:nvSpPr>
          <p:spPr bwMode="auto">
            <a:xfrm>
              <a:off x="2762" y="3614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27</a:t>
              </a:r>
            </a:p>
          </p:txBody>
        </p:sp>
        <p:sp>
          <p:nvSpPr>
            <p:cNvPr id="28989" name="Rectangle 522"/>
            <p:cNvSpPr>
              <a:spLocks noChangeArrowheads="1"/>
            </p:cNvSpPr>
            <p:nvPr/>
          </p:nvSpPr>
          <p:spPr bwMode="auto">
            <a:xfrm>
              <a:off x="3216" y="483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3</a:t>
              </a:r>
            </a:p>
          </p:txBody>
        </p:sp>
        <p:sp>
          <p:nvSpPr>
            <p:cNvPr id="28990" name="Rectangle 528"/>
            <p:cNvSpPr>
              <a:spLocks noChangeArrowheads="1"/>
            </p:cNvSpPr>
            <p:nvPr/>
          </p:nvSpPr>
          <p:spPr bwMode="auto">
            <a:xfrm>
              <a:off x="2898" y="4521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</a:t>
              </a:r>
            </a:p>
          </p:txBody>
        </p:sp>
        <p:sp>
          <p:nvSpPr>
            <p:cNvPr id="28991" name="Rectangle 534"/>
            <p:cNvSpPr>
              <a:spLocks noChangeArrowheads="1"/>
            </p:cNvSpPr>
            <p:nvPr/>
          </p:nvSpPr>
          <p:spPr bwMode="auto">
            <a:xfrm>
              <a:off x="2862" y="3750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29</a:t>
              </a:r>
            </a:p>
          </p:txBody>
        </p:sp>
        <p:sp>
          <p:nvSpPr>
            <p:cNvPr id="28992" name="Rectangle 595"/>
            <p:cNvSpPr>
              <a:spLocks noChangeArrowheads="1"/>
            </p:cNvSpPr>
            <p:nvPr/>
          </p:nvSpPr>
          <p:spPr bwMode="auto">
            <a:xfrm>
              <a:off x="4531" y="365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</a:t>
              </a:r>
            </a:p>
          </p:txBody>
        </p:sp>
        <p:sp>
          <p:nvSpPr>
            <p:cNvPr id="28993" name="Rectangle 597"/>
            <p:cNvSpPr>
              <a:spLocks noChangeArrowheads="1"/>
            </p:cNvSpPr>
            <p:nvPr/>
          </p:nvSpPr>
          <p:spPr bwMode="auto">
            <a:xfrm>
              <a:off x="4213" y="4067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1а</a:t>
              </a:r>
            </a:p>
          </p:txBody>
        </p:sp>
        <p:sp>
          <p:nvSpPr>
            <p:cNvPr id="28994" name="Rectangle 598"/>
            <p:cNvSpPr>
              <a:spLocks noChangeArrowheads="1"/>
            </p:cNvSpPr>
            <p:nvPr/>
          </p:nvSpPr>
          <p:spPr bwMode="auto">
            <a:xfrm>
              <a:off x="5620" y="3387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9</a:t>
              </a:r>
            </a:p>
          </p:txBody>
        </p:sp>
        <p:sp>
          <p:nvSpPr>
            <p:cNvPr id="28995" name="Rectangle 599"/>
            <p:cNvSpPr>
              <a:spLocks noChangeArrowheads="1"/>
            </p:cNvSpPr>
            <p:nvPr/>
          </p:nvSpPr>
          <p:spPr bwMode="auto">
            <a:xfrm>
              <a:off x="3941" y="415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7</a:t>
              </a:r>
            </a:p>
          </p:txBody>
        </p:sp>
        <p:sp>
          <p:nvSpPr>
            <p:cNvPr id="28996" name="Rectangle 600"/>
            <p:cNvSpPr>
              <a:spLocks noChangeArrowheads="1"/>
            </p:cNvSpPr>
            <p:nvPr/>
          </p:nvSpPr>
          <p:spPr bwMode="auto">
            <a:xfrm>
              <a:off x="5075" y="325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5</a:t>
              </a:r>
            </a:p>
          </p:txBody>
        </p:sp>
        <p:sp>
          <p:nvSpPr>
            <p:cNvPr id="28997" name="Rectangle 601"/>
            <p:cNvSpPr>
              <a:spLocks noChangeArrowheads="1"/>
            </p:cNvSpPr>
            <p:nvPr/>
          </p:nvSpPr>
          <p:spPr bwMode="auto">
            <a:xfrm>
              <a:off x="4894" y="3478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3</a:t>
              </a:r>
            </a:p>
          </p:txBody>
        </p:sp>
        <p:sp>
          <p:nvSpPr>
            <p:cNvPr id="28998" name="Rectangle 608"/>
            <p:cNvSpPr>
              <a:spLocks noChangeArrowheads="1"/>
            </p:cNvSpPr>
            <p:nvPr/>
          </p:nvSpPr>
          <p:spPr bwMode="auto">
            <a:xfrm>
              <a:off x="4758" y="356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</a:t>
              </a:r>
            </a:p>
          </p:txBody>
        </p:sp>
        <p:sp>
          <p:nvSpPr>
            <p:cNvPr id="28999" name="Rectangle 611"/>
            <p:cNvSpPr>
              <a:spLocks noChangeArrowheads="1"/>
            </p:cNvSpPr>
            <p:nvPr/>
          </p:nvSpPr>
          <p:spPr bwMode="auto">
            <a:xfrm>
              <a:off x="5801" y="3251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10</a:t>
              </a:r>
            </a:p>
          </p:txBody>
        </p:sp>
        <p:sp>
          <p:nvSpPr>
            <p:cNvPr id="29000" name="Rectangle 612"/>
            <p:cNvSpPr>
              <a:spLocks noChangeArrowheads="1"/>
            </p:cNvSpPr>
            <p:nvPr/>
          </p:nvSpPr>
          <p:spPr bwMode="auto">
            <a:xfrm>
              <a:off x="5030" y="293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8</a:t>
              </a:r>
            </a:p>
          </p:txBody>
        </p:sp>
        <p:sp>
          <p:nvSpPr>
            <p:cNvPr id="29001" name="Rectangle 613"/>
            <p:cNvSpPr>
              <a:spLocks noChangeArrowheads="1"/>
            </p:cNvSpPr>
            <p:nvPr/>
          </p:nvSpPr>
          <p:spPr bwMode="auto">
            <a:xfrm>
              <a:off x="4758" y="3342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6</a:t>
              </a:r>
            </a:p>
          </p:txBody>
        </p:sp>
        <p:sp>
          <p:nvSpPr>
            <p:cNvPr id="29002" name="Rectangle 614"/>
            <p:cNvSpPr>
              <a:spLocks noChangeArrowheads="1"/>
            </p:cNvSpPr>
            <p:nvPr/>
          </p:nvSpPr>
          <p:spPr bwMode="auto">
            <a:xfrm>
              <a:off x="5257" y="3478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4</a:t>
              </a:r>
            </a:p>
          </p:txBody>
        </p:sp>
        <p:sp>
          <p:nvSpPr>
            <p:cNvPr id="29003" name="Rectangle 623"/>
            <p:cNvSpPr>
              <a:spLocks noChangeArrowheads="1"/>
            </p:cNvSpPr>
            <p:nvPr/>
          </p:nvSpPr>
          <p:spPr bwMode="auto">
            <a:xfrm>
              <a:off x="4803" y="4067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</a:t>
              </a:r>
            </a:p>
          </p:txBody>
        </p:sp>
        <p:sp>
          <p:nvSpPr>
            <p:cNvPr id="29004" name="Rectangle 624"/>
            <p:cNvSpPr>
              <a:spLocks noChangeArrowheads="1"/>
            </p:cNvSpPr>
            <p:nvPr/>
          </p:nvSpPr>
          <p:spPr bwMode="auto">
            <a:xfrm>
              <a:off x="6119" y="3342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13</a:t>
              </a:r>
            </a:p>
          </p:txBody>
        </p:sp>
        <p:sp>
          <p:nvSpPr>
            <p:cNvPr id="29005" name="Rectangle 625"/>
            <p:cNvSpPr>
              <a:spLocks noChangeArrowheads="1"/>
            </p:cNvSpPr>
            <p:nvPr/>
          </p:nvSpPr>
          <p:spPr bwMode="auto">
            <a:xfrm>
              <a:off x="5937" y="3445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11</a:t>
              </a:r>
            </a:p>
          </p:txBody>
        </p:sp>
        <p:sp>
          <p:nvSpPr>
            <p:cNvPr id="29006" name="Rectangle 626"/>
            <p:cNvSpPr>
              <a:spLocks noChangeArrowheads="1"/>
            </p:cNvSpPr>
            <p:nvPr/>
          </p:nvSpPr>
          <p:spPr bwMode="auto">
            <a:xfrm>
              <a:off x="5756" y="3537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9</a:t>
              </a:r>
            </a:p>
          </p:txBody>
        </p:sp>
        <p:sp>
          <p:nvSpPr>
            <p:cNvPr id="29007" name="Rectangle 627"/>
            <p:cNvSpPr>
              <a:spLocks noChangeArrowheads="1"/>
            </p:cNvSpPr>
            <p:nvPr/>
          </p:nvSpPr>
          <p:spPr bwMode="auto">
            <a:xfrm>
              <a:off x="5620" y="3627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7</a:t>
              </a:r>
            </a:p>
          </p:txBody>
        </p:sp>
        <p:sp>
          <p:nvSpPr>
            <p:cNvPr id="29008" name="Rectangle 628"/>
            <p:cNvSpPr>
              <a:spLocks noChangeArrowheads="1"/>
            </p:cNvSpPr>
            <p:nvPr/>
          </p:nvSpPr>
          <p:spPr bwMode="auto">
            <a:xfrm>
              <a:off x="5484" y="3704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5</a:t>
              </a:r>
            </a:p>
          </p:txBody>
        </p:sp>
        <p:sp>
          <p:nvSpPr>
            <p:cNvPr id="29009" name="Rectangle 629"/>
            <p:cNvSpPr>
              <a:spLocks noChangeArrowheads="1"/>
            </p:cNvSpPr>
            <p:nvPr/>
          </p:nvSpPr>
          <p:spPr bwMode="auto">
            <a:xfrm>
              <a:off x="4985" y="3977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3</a:t>
              </a:r>
            </a:p>
          </p:txBody>
        </p:sp>
        <p:sp>
          <p:nvSpPr>
            <p:cNvPr id="29010" name="Rectangle 631"/>
            <p:cNvSpPr>
              <a:spLocks noChangeArrowheads="1"/>
            </p:cNvSpPr>
            <p:nvPr/>
          </p:nvSpPr>
          <p:spPr bwMode="auto">
            <a:xfrm>
              <a:off x="6617" y="306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19</a:t>
              </a:r>
            </a:p>
          </p:txBody>
        </p:sp>
        <p:sp>
          <p:nvSpPr>
            <p:cNvPr id="29011" name="Rectangle 632"/>
            <p:cNvSpPr>
              <a:spLocks noChangeArrowheads="1"/>
            </p:cNvSpPr>
            <p:nvPr/>
          </p:nvSpPr>
          <p:spPr bwMode="auto">
            <a:xfrm>
              <a:off x="6436" y="3160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17</a:t>
              </a:r>
            </a:p>
          </p:txBody>
        </p:sp>
        <p:sp>
          <p:nvSpPr>
            <p:cNvPr id="29012" name="Rectangle 633"/>
            <p:cNvSpPr>
              <a:spLocks noChangeArrowheads="1"/>
            </p:cNvSpPr>
            <p:nvPr/>
          </p:nvSpPr>
          <p:spPr bwMode="auto">
            <a:xfrm>
              <a:off x="6255" y="325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15</a:t>
              </a:r>
            </a:p>
          </p:txBody>
        </p:sp>
        <p:sp>
          <p:nvSpPr>
            <p:cNvPr id="29013" name="Rectangle 636"/>
            <p:cNvSpPr>
              <a:spLocks noChangeArrowheads="1"/>
            </p:cNvSpPr>
            <p:nvPr/>
          </p:nvSpPr>
          <p:spPr bwMode="auto">
            <a:xfrm>
              <a:off x="4894" y="4294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</a:t>
              </a:r>
            </a:p>
          </p:txBody>
        </p:sp>
        <p:sp>
          <p:nvSpPr>
            <p:cNvPr id="29014" name="Rectangle 637"/>
            <p:cNvSpPr>
              <a:spLocks noChangeArrowheads="1"/>
            </p:cNvSpPr>
            <p:nvPr/>
          </p:nvSpPr>
          <p:spPr bwMode="auto">
            <a:xfrm>
              <a:off x="5892" y="3977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14</a:t>
              </a:r>
            </a:p>
          </p:txBody>
        </p:sp>
        <p:sp>
          <p:nvSpPr>
            <p:cNvPr id="29015" name="Rectangle 638"/>
            <p:cNvSpPr>
              <a:spLocks noChangeArrowheads="1"/>
            </p:cNvSpPr>
            <p:nvPr/>
          </p:nvSpPr>
          <p:spPr bwMode="auto">
            <a:xfrm>
              <a:off x="5756" y="4067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12</a:t>
              </a:r>
            </a:p>
          </p:txBody>
        </p:sp>
        <p:sp>
          <p:nvSpPr>
            <p:cNvPr id="29016" name="Rectangle 639"/>
            <p:cNvSpPr>
              <a:spLocks noChangeArrowheads="1"/>
            </p:cNvSpPr>
            <p:nvPr/>
          </p:nvSpPr>
          <p:spPr bwMode="auto">
            <a:xfrm>
              <a:off x="5529" y="3977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10</a:t>
              </a:r>
            </a:p>
          </p:txBody>
        </p:sp>
        <p:sp>
          <p:nvSpPr>
            <p:cNvPr id="29017" name="Rectangle 640"/>
            <p:cNvSpPr>
              <a:spLocks noChangeArrowheads="1"/>
            </p:cNvSpPr>
            <p:nvPr/>
          </p:nvSpPr>
          <p:spPr bwMode="auto">
            <a:xfrm>
              <a:off x="5347" y="4067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8</a:t>
              </a:r>
            </a:p>
          </p:txBody>
        </p:sp>
        <p:sp>
          <p:nvSpPr>
            <p:cNvPr id="29018" name="Rectangle 641"/>
            <p:cNvSpPr>
              <a:spLocks noChangeArrowheads="1"/>
            </p:cNvSpPr>
            <p:nvPr/>
          </p:nvSpPr>
          <p:spPr bwMode="auto">
            <a:xfrm>
              <a:off x="5166" y="415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6</a:t>
              </a:r>
            </a:p>
          </p:txBody>
        </p:sp>
        <p:sp>
          <p:nvSpPr>
            <p:cNvPr id="29019" name="Rectangle 642"/>
            <p:cNvSpPr>
              <a:spLocks noChangeArrowheads="1"/>
            </p:cNvSpPr>
            <p:nvPr/>
          </p:nvSpPr>
          <p:spPr bwMode="auto">
            <a:xfrm>
              <a:off x="5030" y="4249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4</a:t>
              </a:r>
            </a:p>
          </p:txBody>
        </p:sp>
        <p:sp>
          <p:nvSpPr>
            <p:cNvPr id="29020" name="Rectangle 648"/>
            <p:cNvSpPr>
              <a:spLocks noChangeArrowheads="1"/>
            </p:cNvSpPr>
            <p:nvPr/>
          </p:nvSpPr>
          <p:spPr bwMode="auto">
            <a:xfrm>
              <a:off x="6708" y="3568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18</a:t>
              </a:r>
            </a:p>
          </p:txBody>
        </p:sp>
        <p:sp>
          <p:nvSpPr>
            <p:cNvPr id="29021" name="Rectangle 651"/>
            <p:cNvSpPr>
              <a:spLocks noChangeArrowheads="1"/>
            </p:cNvSpPr>
            <p:nvPr/>
          </p:nvSpPr>
          <p:spPr bwMode="auto">
            <a:xfrm>
              <a:off x="4803" y="457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</a:t>
              </a:r>
            </a:p>
          </p:txBody>
        </p:sp>
        <p:sp>
          <p:nvSpPr>
            <p:cNvPr id="29022" name="Rectangle 654"/>
            <p:cNvSpPr>
              <a:spLocks noChangeArrowheads="1"/>
            </p:cNvSpPr>
            <p:nvPr/>
          </p:nvSpPr>
          <p:spPr bwMode="auto">
            <a:xfrm>
              <a:off x="6255" y="3931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9</a:t>
              </a:r>
            </a:p>
          </p:txBody>
        </p:sp>
        <p:sp>
          <p:nvSpPr>
            <p:cNvPr id="29023" name="Rectangle 655"/>
            <p:cNvSpPr>
              <a:spLocks noChangeArrowheads="1"/>
            </p:cNvSpPr>
            <p:nvPr/>
          </p:nvSpPr>
          <p:spPr bwMode="auto">
            <a:xfrm>
              <a:off x="5710" y="415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7</a:t>
              </a:r>
            </a:p>
          </p:txBody>
        </p:sp>
        <p:sp>
          <p:nvSpPr>
            <p:cNvPr id="29024" name="Rectangle 656"/>
            <p:cNvSpPr>
              <a:spLocks noChangeArrowheads="1"/>
            </p:cNvSpPr>
            <p:nvPr/>
          </p:nvSpPr>
          <p:spPr bwMode="auto">
            <a:xfrm>
              <a:off x="5357" y="433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5</a:t>
              </a:r>
            </a:p>
          </p:txBody>
        </p:sp>
        <p:sp>
          <p:nvSpPr>
            <p:cNvPr id="29025" name="Rectangle 657"/>
            <p:cNvSpPr>
              <a:spLocks noChangeArrowheads="1"/>
            </p:cNvSpPr>
            <p:nvPr/>
          </p:nvSpPr>
          <p:spPr bwMode="auto">
            <a:xfrm>
              <a:off x="5030" y="4490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3</a:t>
              </a:r>
            </a:p>
          </p:txBody>
        </p:sp>
        <p:sp>
          <p:nvSpPr>
            <p:cNvPr id="29026" name="Rectangle 664"/>
            <p:cNvSpPr>
              <a:spLocks noChangeArrowheads="1"/>
            </p:cNvSpPr>
            <p:nvPr/>
          </p:nvSpPr>
          <p:spPr bwMode="auto">
            <a:xfrm>
              <a:off x="4894" y="483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</a:t>
              </a:r>
            </a:p>
          </p:txBody>
        </p:sp>
        <p:sp>
          <p:nvSpPr>
            <p:cNvPr id="29027" name="Rectangle 666"/>
            <p:cNvSpPr>
              <a:spLocks noChangeArrowheads="1"/>
            </p:cNvSpPr>
            <p:nvPr/>
          </p:nvSpPr>
          <p:spPr bwMode="auto">
            <a:xfrm>
              <a:off x="6391" y="424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12</a:t>
              </a:r>
            </a:p>
          </p:txBody>
        </p:sp>
        <p:sp>
          <p:nvSpPr>
            <p:cNvPr id="29028" name="Rectangle 667"/>
            <p:cNvSpPr>
              <a:spLocks noChangeArrowheads="1"/>
            </p:cNvSpPr>
            <p:nvPr/>
          </p:nvSpPr>
          <p:spPr bwMode="auto">
            <a:xfrm>
              <a:off x="6028" y="4476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10</a:t>
              </a:r>
            </a:p>
          </p:txBody>
        </p:sp>
        <p:sp>
          <p:nvSpPr>
            <p:cNvPr id="29029" name="Rectangle 668"/>
            <p:cNvSpPr>
              <a:spLocks noChangeArrowheads="1"/>
            </p:cNvSpPr>
            <p:nvPr/>
          </p:nvSpPr>
          <p:spPr bwMode="auto">
            <a:xfrm>
              <a:off x="5801" y="4566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8</a:t>
              </a:r>
            </a:p>
          </p:txBody>
        </p:sp>
        <p:sp>
          <p:nvSpPr>
            <p:cNvPr id="29030" name="Rectangle 669"/>
            <p:cNvSpPr>
              <a:spLocks noChangeArrowheads="1"/>
            </p:cNvSpPr>
            <p:nvPr/>
          </p:nvSpPr>
          <p:spPr bwMode="auto">
            <a:xfrm>
              <a:off x="5347" y="4702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6</a:t>
              </a:r>
            </a:p>
          </p:txBody>
        </p:sp>
        <p:sp>
          <p:nvSpPr>
            <p:cNvPr id="29031" name="Rectangle 670"/>
            <p:cNvSpPr>
              <a:spLocks noChangeArrowheads="1"/>
            </p:cNvSpPr>
            <p:nvPr/>
          </p:nvSpPr>
          <p:spPr bwMode="auto">
            <a:xfrm>
              <a:off x="5030" y="4762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4</a:t>
              </a:r>
            </a:p>
          </p:txBody>
        </p:sp>
        <p:sp>
          <p:nvSpPr>
            <p:cNvPr id="29032" name="Rectangle 679"/>
            <p:cNvSpPr>
              <a:spLocks noChangeArrowheads="1"/>
            </p:cNvSpPr>
            <p:nvPr/>
          </p:nvSpPr>
          <p:spPr bwMode="auto">
            <a:xfrm>
              <a:off x="4985" y="511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</a:t>
              </a:r>
            </a:p>
          </p:txBody>
        </p:sp>
        <p:sp>
          <p:nvSpPr>
            <p:cNvPr id="29033" name="Rectangle 680"/>
            <p:cNvSpPr>
              <a:spLocks noChangeArrowheads="1"/>
            </p:cNvSpPr>
            <p:nvPr/>
          </p:nvSpPr>
          <p:spPr bwMode="auto">
            <a:xfrm>
              <a:off x="6527" y="4385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13</a:t>
              </a:r>
            </a:p>
          </p:txBody>
        </p:sp>
        <p:sp>
          <p:nvSpPr>
            <p:cNvPr id="29034" name="Rectangle 681"/>
            <p:cNvSpPr>
              <a:spLocks noChangeArrowheads="1"/>
            </p:cNvSpPr>
            <p:nvPr/>
          </p:nvSpPr>
          <p:spPr bwMode="auto">
            <a:xfrm>
              <a:off x="6300" y="4476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11</a:t>
              </a:r>
            </a:p>
          </p:txBody>
        </p:sp>
        <p:sp>
          <p:nvSpPr>
            <p:cNvPr id="29035" name="Rectangle 682"/>
            <p:cNvSpPr>
              <a:spLocks noChangeArrowheads="1"/>
            </p:cNvSpPr>
            <p:nvPr/>
          </p:nvSpPr>
          <p:spPr bwMode="auto">
            <a:xfrm>
              <a:off x="6164" y="4566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9</a:t>
              </a:r>
            </a:p>
          </p:txBody>
        </p:sp>
        <p:sp>
          <p:nvSpPr>
            <p:cNvPr id="29036" name="Rectangle 683"/>
            <p:cNvSpPr>
              <a:spLocks noChangeArrowheads="1"/>
            </p:cNvSpPr>
            <p:nvPr/>
          </p:nvSpPr>
          <p:spPr bwMode="auto">
            <a:xfrm>
              <a:off x="5982" y="4657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7</a:t>
              </a:r>
            </a:p>
          </p:txBody>
        </p:sp>
        <p:sp>
          <p:nvSpPr>
            <p:cNvPr id="29037" name="Rectangle 684"/>
            <p:cNvSpPr>
              <a:spLocks noChangeArrowheads="1"/>
            </p:cNvSpPr>
            <p:nvPr/>
          </p:nvSpPr>
          <p:spPr bwMode="auto">
            <a:xfrm>
              <a:off x="5756" y="474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5</a:t>
              </a:r>
            </a:p>
          </p:txBody>
        </p:sp>
        <p:sp>
          <p:nvSpPr>
            <p:cNvPr id="29038" name="Rectangle 685"/>
            <p:cNvSpPr>
              <a:spLocks noChangeArrowheads="1"/>
            </p:cNvSpPr>
            <p:nvPr/>
          </p:nvSpPr>
          <p:spPr bwMode="auto">
            <a:xfrm>
              <a:off x="5529" y="4852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3</a:t>
              </a:r>
            </a:p>
          </p:txBody>
        </p:sp>
        <p:sp>
          <p:nvSpPr>
            <p:cNvPr id="29039" name="Rectangle 692"/>
            <p:cNvSpPr>
              <a:spLocks noChangeArrowheads="1"/>
            </p:cNvSpPr>
            <p:nvPr/>
          </p:nvSpPr>
          <p:spPr bwMode="auto">
            <a:xfrm>
              <a:off x="5347" y="538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</a:t>
              </a:r>
            </a:p>
          </p:txBody>
        </p:sp>
        <p:sp>
          <p:nvSpPr>
            <p:cNvPr id="29040" name="Rectangle 693"/>
            <p:cNvSpPr>
              <a:spLocks noChangeArrowheads="1"/>
            </p:cNvSpPr>
            <p:nvPr/>
          </p:nvSpPr>
          <p:spPr bwMode="auto">
            <a:xfrm>
              <a:off x="5629" y="4657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8а</a:t>
              </a:r>
            </a:p>
          </p:txBody>
        </p:sp>
        <p:sp>
          <p:nvSpPr>
            <p:cNvPr id="29041" name="Rectangle 694"/>
            <p:cNvSpPr>
              <a:spLocks noChangeArrowheads="1"/>
            </p:cNvSpPr>
            <p:nvPr/>
          </p:nvSpPr>
          <p:spPr bwMode="auto">
            <a:xfrm>
              <a:off x="6617" y="479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12</a:t>
              </a:r>
            </a:p>
          </p:txBody>
        </p:sp>
        <p:sp>
          <p:nvSpPr>
            <p:cNvPr id="29042" name="Rectangle 695"/>
            <p:cNvSpPr>
              <a:spLocks noChangeArrowheads="1"/>
            </p:cNvSpPr>
            <p:nvPr/>
          </p:nvSpPr>
          <p:spPr bwMode="auto">
            <a:xfrm>
              <a:off x="6436" y="4838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10</a:t>
              </a:r>
            </a:p>
          </p:txBody>
        </p:sp>
        <p:sp>
          <p:nvSpPr>
            <p:cNvPr id="29043" name="Rectangle 696"/>
            <p:cNvSpPr>
              <a:spLocks noChangeArrowheads="1"/>
            </p:cNvSpPr>
            <p:nvPr/>
          </p:nvSpPr>
          <p:spPr bwMode="auto">
            <a:xfrm>
              <a:off x="6119" y="5020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8</a:t>
              </a:r>
            </a:p>
          </p:txBody>
        </p:sp>
        <p:sp>
          <p:nvSpPr>
            <p:cNvPr id="29044" name="Rectangle 697"/>
            <p:cNvSpPr>
              <a:spLocks noChangeArrowheads="1"/>
            </p:cNvSpPr>
            <p:nvPr/>
          </p:nvSpPr>
          <p:spPr bwMode="auto">
            <a:xfrm>
              <a:off x="5710" y="520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6</a:t>
              </a:r>
            </a:p>
          </p:txBody>
        </p:sp>
        <p:sp>
          <p:nvSpPr>
            <p:cNvPr id="29045" name="Rectangle 698"/>
            <p:cNvSpPr>
              <a:spLocks noChangeArrowheads="1"/>
            </p:cNvSpPr>
            <p:nvPr/>
          </p:nvSpPr>
          <p:spPr bwMode="auto">
            <a:xfrm>
              <a:off x="5529" y="5337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4</a:t>
              </a:r>
            </a:p>
          </p:txBody>
        </p:sp>
        <p:sp>
          <p:nvSpPr>
            <p:cNvPr id="29046" name="Rectangle 699"/>
            <p:cNvSpPr>
              <a:spLocks noChangeArrowheads="1"/>
            </p:cNvSpPr>
            <p:nvPr/>
          </p:nvSpPr>
          <p:spPr bwMode="auto">
            <a:xfrm>
              <a:off x="5211" y="4974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1а</a:t>
              </a:r>
            </a:p>
          </p:txBody>
        </p:sp>
        <p:sp>
          <p:nvSpPr>
            <p:cNvPr id="29047" name="Rectangle 704"/>
            <p:cNvSpPr>
              <a:spLocks noChangeArrowheads="1"/>
            </p:cNvSpPr>
            <p:nvPr/>
          </p:nvSpPr>
          <p:spPr bwMode="auto">
            <a:xfrm>
              <a:off x="4712" y="5201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1б</a:t>
              </a:r>
            </a:p>
          </p:txBody>
        </p:sp>
        <p:sp>
          <p:nvSpPr>
            <p:cNvPr id="29048" name="Rectangle 707"/>
            <p:cNvSpPr>
              <a:spLocks noChangeArrowheads="1"/>
            </p:cNvSpPr>
            <p:nvPr/>
          </p:nvSpPr>
          <p:spPr bwMode="auto">
            <a:xfrm>
              <a:off x="5620" y="542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</a:t>
              </a:r>
            </a:p>
          </p:txBody>
        </p:sp>
        <p:sp>
          <p:nvSpPr>
            <p:cNvPr id="29049" name="Rectangle 711"/>
            <p:cNvSpPr>
              <a:spLocks noChangeArrowheads="1"/>
            </p:cNvSpPr>
            <p:nvPr/>
          </p:nvSpPr>
          <p:spPr bwMode="auto">
            <a:xfrm>
              <a:off x="5257" y="579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1а</a:t>
              </a:r>
            </a:p>
          </p:txBody>
        </p:sp>
        <p:sp>
          <p:nvSpPr>
            <p:cNvPr id="29050" name="Rectangle 712"/>
            <p:cNvSpPr>
              <a:spLocks noChangeArrowheads="1"/>
            </p:cNvSpPr>
            <p:nvPr/>
          </p:nvSpPr>
          <p:spPr bwMode="auto">
            <a:xfrm>
              <a:off x="6754" y="483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5</a:t>
              </a:r>
            </a:p>
          </p:txBody>
        </p:sp>
        <p:sp>
          <p:nvSpPr>
            <p:cNvPr id="29051" name="Rectangle 713"/>
            <p:cNvSpPr>
              <a:spLocks noChangeArrowheads="1"/>
            </p:cNvSpPr>
            <p:nvPr/>
          </p:nvSpPr>
          <p:spPr bwMode="auto">
            <a:xfrm>
              <a:off x="5982" y="5247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3</a:t>
              </a:r>
            </a:p>
          </p:txBody>
        </p:sp>
        <p:sp>
          <p:nvSpPr>
            <p:cNvPr id="29052" name="Rectangle 720"/>
            <p:cNvSpPr>
              <a:spLocks noChangeArrowheads="1"/>
            </p:cNvSpPr>
            <p:nvPr/>
          </p:nvSpPr>
          <p:spPr bwMode="auto">
            <a:xfrm>
              <a:off x="5801" y="5337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</a:t>
              </a:r>
            </a:p>
          </p:txBody>
        </p:sp>
        <p:sp>
          <p:nvSpPr>
            <p:cNvPr id="29053" name="Rectangle 726"/>
            <p:cNvSpPr>
              <a:spLocks noChangeArrowheads="1"/>
            </p:cNvSpPr>
            <p:nvPr/>
          </p:nvSpPr>
          <p:spPr bwMode="auto">
            <a:xfrm>
              <a:off x="6436" y="5020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4</a:t>
              </a:r>
            </a:p>
          </p:txBody>
        </p:sp>
        <p:sp>
          <p:nvSpPr>
            <p:cNvPr id="29054" name="Rectangle 735"/>
            <p:cNvSpPr>
              <a:spLocks noChangeArrowheads="1"/>
            </p:cNvSpPr>
            <p:nvPr/>
          </p:nvSpPr>
          <p:spPr bwMode="auto">
            <a:xfrm>
              <a:off x="2444" y="139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</a:t>
              </a:r>
            </a:p>
          </p:txBody>
        </p:sp>
        <p:sp>
          <p:nvSpPr>
            <p:cNvPr id="29055" name="Rectangle 736"/>
            <p:cNvSpPr>
              <a:spLocks noChangeArrowheads="1"/>
            </p:cNvSpPr>
            <p:nvPr/>
          </p:nvSpPr>
          <p:spPr bwMode="auto">
            <a:xfrm>
              <a:off x="2952" y="2195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13</a:t>
              </a:r>
            </a:p>
          </p:txBody>
        </p:sp>
        <p:sp>
          <p:nvSpPr>
            <p:cNvPr id="29056" name="Rectangle 737"/>
            <p:cNvSpPr>
              <a:spLocks noChangeArrowheads="1"/>
            </p:cNvSpPr>
            <p:nvPr/>
          </p:nvSpPr>
          <p:spPr bwMode="auto">
            <a:xfrm>
              <a:off x="2861" y="201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11</a:t>
              </a:r>
            </a:p>
          </p:txBody>
        </p:sp>
        <p:sp>
          <p:nvSpPr>
            <p:cNvPr id="29057" name="Rectangle 738"/>
            <p:cNvSpPr>
              <a:spLocks noChangeArrowheads="1"/>
            </p:cNvSpPr>
            <p:nvPr/>
          </p:nvSpPr>
          <p:spPr bwMode="auto">
            <a:xfrm>
              <a:off x="3578" y="3069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25</a:t>
              </a:r>
            </a:p>
          </p:txBody>
        </p:sp>
        <p:sp>
          <p:nvSpPr>
            <p:cNvPr id="29058" name="Rectangle 739"/>
            <p:cNvSpPr>
              <a:spLocks noChangeArrowheads="1"/>
            </p:cNvSpPr>
            <p:nvPr/>
          </p:nvSpPr>
          <p:spPr bwMode="auto">
            <a:xfrm>
              <a:off x="2717" y="1845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7</a:t>
              </a:r>
            </a:p>
          </p:txBody>
        </p:sp>
        <p:sp>
          <p:nvSpPr>
            <p:cNvPr id="29059" name="Rectangle 740"/>
            <p:cNvSpPr>
              <a:spLocks noChangeArrowheads="1"/>
            </p:cNvSpPr>
            <p:nvPr/>
          </p:nvSpPr>
          <p:spPr bwMode="auto">
            <a:xfrm>
              <a:off x="2635" y="170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5</a:t>
              </a:r>
            </a:p>
          </p:txBody>
        </p:sp>
        <p:sp>
          <p:nvSpPr>
            <p:cNvPr id="29060" name="Rectangle 741"/>
            <p:cNvSpPr>
              <a:spLocks noChangeArrowheads="1"/>
            </p:cNvSpPr>
            <p:nvPr/>
          </p:nvSpPr>
          <p:spPr bwMode="auto">
            <a:xfrm>
              <a:off x="2535" y="1573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3</a:t>
              </a:r>
            </a:p>
          </p:txBody>
        </p:sp>
        <p:sp>
          <p:nvSpPr>
            <p:cNvPr id="29061" name="Rectangle 742"/>
            <p:cNvSpPr>
              <a:spLocks noChangeArrowheads="1"/>
            </p:cNvSpPr>
            <p:nvPr/>
          </p:nvSpPr>
          <p:spPr bwMode="auto">
            <a:xfrm>
              <a:off x="3352" y="2752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21</a:t>
              </a:r>
            </a:p>
          </p:txBody>
        </p:sp>
        <p:sp>
          <p:nvSpPr>
            <p:cNvPr id="29062" name="Rectangle 743"/>
            <p:cNvSpPr>
              <a:spLocks noChangeArrowheads="1"/>
            </p:cNvSpPr>
            <p:nvPr/>
          </p:nvSpPr>
          <p:spPr bwMode="auto">
            <a:xfrm>
              <a:off x="3261" y="2616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19</a:t>
              </a:r>
            </a:p>
          </p:txBody>
        </p:sp>
        <p:sp>
          <p:nvSpPr>
            <p:cNvPr id="29063" name="Rectangle 744"/>
            <p:cNvSpPr>
              <a:spLocks noChangeArrowheads="1"/>
            </p:cNvSpPr>
            <p:nvPr/>
          </p:nvSpPr>
          <p:spPr bwMode="auto">
            <a:xfrm>
              <a:off x="3170" y="2481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17</a:t>
              </a:r>
            </a:p>
          </p:txBody>
        </p:sp>
        <p:sp>
          <p:nvSpPr>
            <p:cNvPr id="29064" name="Rectangle 745"/>
            <p:cNvSpPr>
              <a:spLocks noChangeArrowheads="1"/>
            </p:cNvSpPr>
            <p:nvPr/>
          </p:nvSpPr>
          <p:spPr bwMode="auto">
            <a:xfrm>
              <a:off x="3079" y="233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15</a:t>
              </a:r>
            </a:p>
          </p:txBody>
        </p:sp>
        <p:sp>
          <p:nvSpPr>
            <p:cNvPr id="29065" name="Rectangle 746"/>
            <p:cNvSpPr>
              <a:spLocks noChangeArrowheads="1"/>
            </p:cNvSpPr>
            <p:nvPr/>
          </p:nvSpPr>
          <p:spPr bwMode="auto">
            <a:xfrm>
              <a:off x="3442" y="293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23</a:t>
              </a:r>
            </a:p>
          </p:txBody>
        </p:sp>
        <p:sp>
          <p:nvSpPr>
            <p:cNvPr id="29066" name="Rectangle 748"/>
            <p:cNvSpPr>
              <a:spLocks noChangeArrowheads="1"/>
            </p:cNvSpPr>
            <p:nvPr/>
          </p:nvSpPr>
          <p:spPr bwMode="auto">
            <a:xfrm>
              <a:off x="2082" y="166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</a:t>
              </a:r>
            </a:p>
          </p:txBody>
        </p:sp>
        <p:sp>
          <p:nvSpPr>
            <p:cNvPr id="29067" name="Rectangle 749"/>
            <p:cNvSpPr>
              <a:spLocks noChangeArrowheads="1"/>
            </p:cNvSpPr>
            <p:nvPr/>
          </p:nvSpPr>
          <p:spPr bwMode="auto">
            <a:xfrm>
              <a:off x="2671" y="2584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14</a:t>
              </a:r>
            </a:p>
          </p:txBody>
        </p:sp>
        <p:sp>
          <p:nvSpPr>
            <p:cNvPr id="29068" name="Rectangle 750"/>
            <p:cNvSpPr>
              <a:spLocks noChangeArrowheads="1"/>
            </p:cNvSpPr>
            <p:nvPr/>
          </p:nvSpPr>
          <p:spPr bwMode="auto">
            <a:xfrm>
              <a:off x="2581" y="2434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12</a:t>
              </a:r>
            </a:p>
          </p:txBody>
        </p:sp>
        <p:sp>
          <p:nvSpPr>
            <p:cNvPr id="29069" name="Rectangle 751"/>
            <p:cNvSpPr>
              <a:spLocks noChangeArrowheads="1"/>
            </p:cNvSpPr>
            <p:nvPr/>
          </p:nvSpPr>
          <p:spPr bwMode="auto">
            <a:xfrm>
              <a:off x="2490" y="2298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10</a:t>
              </a:r>
            </a:p>
          </p:txBody>
        </p:sp>
        <p:sp>
          <p:nvSpPr>
            <p:cNvPr id="29070" name="Rectangle 752"/>
            <p:cNvSpPr>
              <a:spLocks noChangeArrowheads="1"/>
            </p:cNvSpPr>
            <p:nvPr/>
          </p:nvSpPr>
          <p:spPr bwMode="auto">
            <a:xfrm>
              <a:off x="2399" y="2162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8</a:t>
              </a:r>
            </a:p>
          </p:txBody>
        </p:sp>
        <p:sp>
          <p:nvSpPr>
            <p:cNvPr id="29071" name="Rectangle 753"/>
            <p:cNvSpPr>
              <a:spLocks noChangeArrowheads="1"/>
            </p:cNvSpPr>
            <p:nvPr/>
          </p:nvSpPr>
          <p:spPr bwMode="auto">
            <a:xfrm>
              <a:off x="2308" y="2026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6</a:t>
              </a:r>
            </a:p>
          </p:txBody>
        </p:sp>
        <p:sp>
          <p:nvSpPr>
            <p:cNvPr id="29072" name="Rectangle 754"/>
            <p:cNvSpPr>
              <a:spLocks noChangeArrowheads="1"/>
            </p:cNvSpPr>
            <p:nvPr/>
          </p:nvSpPr>
          <p:spPr bwMode="auto">
            <a:xfrm>
              <a:off x="2181" y="1845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4</a:t>
              </a:r>
            </a:p>
          </p:txBody>
        </p:sp>
        <p:sp>
          <p:nvSpPr>
            <p:cNvPr id="29073" name="Rectangle 755"/>
            <p:cNvSpPr>
              <a:spLocks noChangeArrowheads="1"/>
            </p:cNvSpPr>
            <p:nvPr/>
          </p:nvSpPr>
          <p:spPr bwMode="auto">
            <a:xfrm>
              <a:off x="2807" y="2752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16</a:t>
              </a:r>
            </a:p>
          </p:txBody>
        </p:sp>
        <p:sp>
          <p:nvSpPr>
            <p:cNvPr id="29074" name="Rectangle 757"/>
            <p:cNvSpPr>
              <a:spLocks noChangeArrowheads="1"/>
            </p:cNvSpPr>
            <p:nvPr/>
          </p:nvSpPr>
          <p:spPr bwMode="auto">
            <a:xfrm>
              <a:off x="3669" y="3251"/>
              <a:ext cx="128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27</a:t>
              </a:r>
            </a:p>
          </p:txBody>
        </p:sp>
        <p:sp>
          <p:nvSpPr>
            <p:cNvPr id="29075" name="Rectangle 758"/>
            <p:cNvSpPr>
              <a:spLocks noChangeArrowheads="1"/>
            </p:cNvSpPr>
            <p:nvPr/>
          </p:nvSpPr>
          <p:spPr bwMode="auto">
            <a:xfrm>
              <a:off x="3079" y="3205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22</a:t>
              </a:r>
            </a:p>
          </p:txBody>
        </p:sp>
        <p:sp>
          <p:nvSpPr>
            <p:cNvPr id="29076" name="Rectangle 759"/>
            <p:cNvSpPr>
              <a:spLocks noChangeArrowheads="1"/>
            </p:cNvSpPr>
            <p:nvPr/>
          </p:nvSpPr>
          <p:spPr bwMode="auto">
            <a:xfrm>
              <a:off x="2989" y="3024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20</a:t>
              </a:r>
            </a:p>
          </p:txBody>
        </p:sp>
        <p:sp>
          <p:nvSpPr>
            <p:cNvPr id="29077" name="Rectangle 760"/>
            <p:cNvSpPr>
              <a:spLocks noChangeArrowheads="1"/>
            </p:cNvSpPr>
            <p:nvPr/>
          </p:nvSpPr>
          <p:spPr bwMode="auto">
            <a:xfrm>
              <a:off x="2898" y="2888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18</a:t>
              </a:r>
            </a:p>
          </p:txBody>
        </p:sp>
        <p:sp>
          <p:nvSpPr>
            <p:cNvPr id="29078" name="Rectangle 761"/>
            <p:cNvSpPr>
              <a:spLocks noChangeArrowheads="1"/>
            </p:cNvSpPr>
            <p:nvPr/>
          </p:nvSpPr>
          <p:spPr bwMode="auto">
            <a:xfrm>
              <a:off x="3179" y="3342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24</a:t>
              </a:r>
            </a:p>
          </p:txBody>
        </p:sp>
        <p:sp>
          <p:nvSpPr>
            <p:cNvPr id="29079" name="Rectangle 763"/>
            <p:cNvSpPr>
              <a:spLocks noChangeArrowheads="1"/>
            </p:cNvSpPr>
            <p:nvPr/>
          </p:nvSpPr>
          <p:spPr bwMode="auto">
            <a:xfrm>
              <a:off x="3352" y="1177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</a:t>
              </a:r>
            </a:p>
          </p:txBody>
        </p:sp>
        <p:sp>
          <p:nvSpPr>
            <p:cNvPr id="29080" name="Rectangle 764"/>
            <p:cNvSpPr>
              <a:spLocks noChangeArrowheads="1"/>
            </p:cNvSpPr>
            <p:nvPr/>
          </p:nvSpPr>
          <p:spPr bwMode="auto">
            <a:xfrm>
              <a:off x="3760" y="1799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13</a:t>
              </a:r>
            </a:p>
          </p:txBody>
        </p:sp>
        <p:sp>
          <p:nvSpPr>
            <p:cNvPr id="29081" name="Rectangle 766"/>
            <p:cNvSpPr>
              <a:spLocks noChangeArrowheads="1"/>
            </p:cNvSpPr>
            <p:nvPr/>
          </p:nvSpPr>
          <p:spPr bwMode="auto">
            <a:xfrm>
              <a:off x="3669" y="1618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9</a:t>
              </a:r>
            </a:p>
          </p:txBody>
        </p:sp>
        <p:sp>
          <p:nvSpPr>
            <p:cNvPr id="29082" name="Rectangle 768"/>
            <p:cNvSpPr>
              <a:spLocks noChangeArrowheads="1"/>
            </p:cNvSpPr>
            <p:nvPr/>
          </p:nvSpPr>
          <p:spPr bwMode="auto">
            <a:xfrm>
              <a:off x="3533" y="1482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5</a:t>
              </a:r>
            </a:p>
          </p:txBody>
        </p:sp>
        <p:sp>
          <p:nvSpPr>
            <p:cNvPr id="29083" name="Rectangle 769"/>
            <p:cNvSpPr>
              <a:spLocks noChangeArrowheads="1"/>
            </p:cNvSpPr>
            <p:nvPr/>
          </p:nvSpPr>
          <p:spPr bwMode="auto">
            <a:xfrm>
              <a:off x="3442" y="1300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3</a:t>
              </a:r>
            </a:p>
          </p:txBody>
        </p:sp>
        <p:sp>
          <p:nvSpPr>
            <p:cNvPr id="29084" name="Rectangle 771"/>
            <p:cNvSpPr>
              <a:spLocks noChangeArrowheads="1"/>
            </p:cNvSpPr>
            <p:nvPr/>
          </p:nvSpPr>
          <p:spPr bwMode="auto">
            <a:xfrm>
              <a:off x="4077" y="229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19</a:t>
              </a:r>
            </a:p>
          </p:txBody>
        </p:sp>
        <p:sp>
          <p:nvSpPr>
            <p:cNvPr id="29085" name="Rectangle 772"/>
            <p:cNvSpPr>
              <a:spLocks noChangeArrowheads="1"/>
            </p:cNvSpPr>
            <p:nvPr/>
          </p:nvSpPr>
          <p:spPr bwMode="auto">
            <a:xfrm>
              <a:off x="3941" y="2117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17</a:t>
              </a:r>
            </a:p>
          </p:txBody>
        </p:sp>
        <p:sp>
          <p:nvSpPr>
            <p:cNvPr id="29086" name="Rectangle 773"/>
            <p:cNvSpPr>
              <a:spLocks noChangeArrowheads="1"/>
            </p:cNvSpPr>
            <p:nvPr/>
          </p:nvSpPr>
          <p:spPr bwMode="auto">
            <a:xfrm>
              <a:off x="3851" y="198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15</a:t>
              </a:r>
            </a:p>
          </p:txBody>
        </p:sp>
        <p:sp>
          <p:nvSpPr>
            <p:cNvPr id="29087" name="Rectangle 776"/>
            <p:cNvSpPr>
              <a:spLocks noChangeArrowheads="1"/>
            </p:cNvSpPr>
            <p:nvPr/>
          </p:nvSpPr>
          <p:spPr bwMode="auto">
            <a:xfrm>
              <a:off x="2853" y="139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</a:t>
              </a:r>
            </a:p>
          </p:txBody>
        </p:sp>
        <p:sp>
          <p:nvSpPr>
            <p:cNvPr id="29088" name="Rectangle 777"/>
            <p:cNvSpPr>
              <a:spLocks noChangeArrowheads="1"/>
            </p:cNvSpPr>
            <p:nvPr/>
          </p:nvSpPr>
          <p:spPr bwMode="auto">
            <a:xfrm>
              <a:off x="3442" y="2253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14</a:t>
              </a:r>
            </a:p>
          </p:txBody>
        </p:sp>
        <p:sp>
          <p:nvSpPr>
            <p:cNvPr id="29089" name="Rectangle 778"/>
            <p:cNvSpPr>
              <a:spLocks noChangeArrowheads="1"/>
            </p:cNvSpPr>
            <p:nvPr/>
          </p:nvSpPr>
          <p:spPr bwMode="auto">
            <a:xfrm>
              <a:off x="3361" y="207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12</a:t>
              </a:r>
            </a:p>
          </p:txBody>
        </p:sp>
        <p:sp>
          <p:nvSpPr>
            <p:cNvPr id="29090" name="Rectangle 779"/>
            <p:cNvSpPr>
              <a:spLocks noChangeArrowheads="1"/>
            </p:cNvSpPr>
            <p:nvPr/>
          </p:nvSpPr>
          <p:spPr bwMode="auto">
            <a:xfrm>
              <a:off x="3261" y="1935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10</a:t>
              </a:r>
            </a:p>
          </p:txBody>
        </p:sp>
        <p:sp>
          <p:nvSpPr>
            <p:cNvPr id="29091" name="Rectangle 780"/>
            <p:cNvSpPr>
              <a:spLocks noChangeArrowheads="1"/>
            </p:cNvSpPr>
            <p:nvPr/>
          </p:nvSpPr>
          <p:spPr bwMode="auto">
            <a:xfrm>
              <a:off x="3170" y="179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8</a:t>
              </a:r>
            </a:p>
          </p:txBody>
        </p:sp>
        <p:sp>
          <p:nvSpPr>
            <p:cNvPr id="29092" name="Rectangle 781"/>
            <p:cNvSpPr>
              <a:spLocks noChangeArrowheads="1"/>
            </p:cNvSpPr>
            <p:nvPr/>
          </p:nvSpPr>
          <p:spPr bwMode="auto">
            <a:xfrm>
              <a:off x="3043" y="161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6</a:t>
              </a:r>
            </a:p>
          </p:txBody>
        </p:sp>
        <p:sp>
          <p:nvSpPr>
            <p:cNvPr id="29093" name="Rectangle 783"/>
            <p:cNvSpPr>
              <a:spLocks noChangeArrowheads="1"/>
            </p:cNvSpPr>
            <p:nvPr/>
          </p:nvSpPr>
          <p:spPr bwMode="auto">
            <a:xfrm>
              <a:off x="3578" y="238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16</a:t>
              </a:r>
            </a:p>
          </p:txBody>
        </p:sp>
        <p:sp>
          <p:nvSpPr>
            <p:cNvPr id="29094" name="Rectangle 785"/>
            <p:cNvSpPr>
              <a:spLocks noChangeArrowheads="1"/>
            </p:cNvSpPr>
            <p:nvPr/>
          </p:nvSpPr>
          <p:spPr bwMode="auto">
            <a:xfrm>
              <a:off x="3306" y="3523"/>
              <a:ext cx="128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26</a:t>
              </a:r>
            </a:p>
          </p:txBody>
        </p:sp>
        <p:sp>
          <p:nvSpPr>
            <p:cNvPr id="29095" name="Rectangle 786"/>
            <p:cNvSpPr>
              <a:spLocks noChangeArrowheads="1"/>
            </p:cNvSpPr>
            <p:nvPr/>
          </p:nvSpPr>
          <p:spPr bwMode="auto">
            <a:xfrm>
              <a:off x="3488" y="3840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30</a:t>
              </a:r>
            </a:p>
          </p:txBody>
        </p:sp>
        <p:sp>
          <p:nvSpPr>
            <p:cNvPr id="29096" name="Rectangle 787"/>
            <p:cNvSpPr>
              <a:spLocks noChangeArrowheads="1"/>
            </p:cNvSpPr>
            <p:nvPr/>
          </p:nvSpPr>
          <p:spPr bwMode="auto">
            <a:xfrm>
              <a:off x="3805" y="2752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20</a:t>
              </a:r>
            </a:p>
          </p:txBody>
        </p:sp>
        <p:sp>
          <p:nvSpPr>
            <p:cNvPr id="29097" name="Rectangle 788"/>
            <p:cNvSpPr>
              <a:spLocks noChangeArrowheads="1"/>
            </p:cNvSpPr>
            <p:nvPr/>
          </p:nvSpPr>
          <p:spPr bwMode="auto">
            <a:xfrm>
              <a:off x="3714" y="2570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18</a:t>
              </a:r>
            </a:p>
          </p:txBody>
        </p:sp>
        <p:sp>
          <p:nvSpPr>
            <p:cNvPr id="29098" name="Rectangle 789"/>
            <p:cNvSpPr>
              <a:spLocks noChangeArrowheads="1"/>
            </p:cNvSpPr>
            <p:nvPr/>
          </p:nvSpPr>
          <p:spPr bwMode="auto">
            <a:xfrm>
              <a:off x="3397" y="365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28</a:t>
              </a:r>
            </a:p>
          </p:txBody>
        </p:sp>
        <p:sp>
          <p:nvSpPr>
            <p:cNvPr id="29099" name="Rectangle 791"/>
            <p:cNvSpPr>
              <a:spLocks noChangeArrowheads="1"/>
            </p:cNvSpPr>
            <p:nvPr/>
          </p:nvSpPr>
          <p:spPr bwMode="auto">
            <a:xfrm>
              <a:off x="4168" y="892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</a:t>
              </a:r>
            </a:p>
          </p:txBody>
        </p:sp>
        <p:sp>
          <p:nvSpPr>
            <p:cNvPr id="29100" name="Rectangle 792"/>
            <p:cNvSpPr>
              <a:spLocks noChangeArrowheads="1"/>
            </p:cNvSpPr>
            <p:nvPr/>
          </p:nvSpPr>
          <p:spPr bwMode="auto">
            <a:xfrm>
              <a:off x="4848" y="1845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13</a:t>
              </a:r>
            </a:p>
          </p:txBody>
        </p:sp>
        <p:sp>
          <p:nvSpPr>
            <p:cNvPr id="29101" name="Rectangle 793"/>
            <p:cNvSpPr>
              <a:spLocks noChangeArrowheads="1"/>
            </p:cNvSpPr>
            <p:nvPr/>
          </p:nvSpPr>
          <p:spPr bwMode="auto">
            <a:xfrm>
              <a:off x="4712" y="166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11</a:t>
              </a:r>
            </a:p>
          </p:txBody>
        </p:sp>
        <p:sp>
          <p:nvSpPr>
            <p:cNvPr id="29102" name="Rectangle 794"/>
            <p:cNvSpPr>
              <a:spLocks noChangeArrowheads="1"/>
            </p:cNvSpPr>
            <p:nvPr/>
          </p:nvSpPr>
          <p:spPr bwMode="auto">
            <a:xfrm>
              <a:off x="4585" y="1496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9</a:t>
              </a:r>
            </a:p>
          </p:txBody>
        </p:sp>
        <p:sp>
          <p:nvSpPr>
            <p:cNvPr id="29103" name="Rectangle 795"/>
            <p:cNvSpPr>
              <a:spLocks noChangeArrowheads="1"/>
            </p:cNvSpPr>
            <p:nvPr/>
          </p:nvSpPr>
          <p:spPr bwMode="auto">
            <a:xfrm>
              <a:off x="4486" y="1346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7</a:t>
              </a:r>
            </a:p>
          </p:txBody>
        </p:sp>
        <p:sp>
          <p:nvSpPr>
            <p:cNvPr id="29104" name="Rectangle 796"/>
            <p:cNvSpPr>
              <a:spLocks noChangeArrowheads="1"/>
            </p:cNvSpPr>
            <p:nvPr/>
          </p:nvSpPr>
          <p:spPr bwMode="auto">
            <a:xfrm>
              <a:off x="4350" y="1164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5</a:t>
              </a:r>
            </a:p>
          </p:txBody>
        </p:sp>
        <p:sp>
          <p:nvSpPr>
            <p:cNvPr id="29105" name="Rectangle 797"/>
            <p:cNvSpPr>
              <a:spLocks noChangeArrowheads="1"/>
            </p:cNvSpPr>
            <p:nvPr/>
          </p:nvSpPr>
          <p:spPr bwMode="auto">
            <a:xfrm>
              <a:off x="4259" y="1028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3</a:t>
              </a:r>
            </a:p>
          </p:txBody>
        </p:sp>
        <p:sp>
          <p:nvSpPr>
            <p:cNvPr id="29106" name="Rectangle 804"/>
            <p:cNvSpPr>
              <a:spLocks noChangeArrowheads="1"/>
            </p:cNvSpPr>
            <p:nvPr/>
          </p:nvSpPr>
          <p:spPr bwMode="auto">
            <a:xfrm>
              <a:off x="3769" y="1210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</a:t>
              </a:r>
            </a:p>
          </p:txBody>
        </p:sp>
        <p:sp>
          <p:nvSpPr>
            <p:cNvPr id="29107" name="Rectangle 805"/>
            <p:cNvSpPr>
              <a:spLocks noChangeArrowheads="1"/>
            </p:cNvSpPr>
            <p:nvPr/>
          </p:nvSpPr>
          <p:spPr bwMode="auto">
            <a:xfrm>
              <a:off x="4395" y="2117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14</a:t>
              </a:r>
            </a:p>
          </p:txBody>
        </p:sp>
        <p:sp>
          <p:nvSpPr>
            <p:cNvPr id="29108" name="Rectangle 806"/>
            <p:cNvSpPr>
              <a:spLocks noChangeArrowheads="1"/>
            </p:cNvSpPr>
            <p:nvPr/>
          </p:nvSpPr>
          <p:spPr bwMode="auto">
            <a:xfrm>
              <a:off x="4304" y="198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12</a:t>
              </a:r>
            </a:p>
          </p:txBody>
        </p:sp>
        <p:sp>
          <p:nvSpPr>
            <p:cNvPr id="29109" name="Rectangle 807"/>
            <p:cNvSpPr>
              <a:spLocks noChangeArrowheads="1"/>
            </p:cNvSpPr>
            <p:nvPr/>
          </p:nvSpPr>
          <p:spPr bwMode="auto">
            <a:xfrm>
              <a:off x="4213" y="1799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10</a:t>
              </a:r>
            </a:p>
          </p:txBody>
        </p:sp>
        <p:sp>
          <p:nvSpPr>
            <p:cNvPr id="29110" name="Rectangle 808"/>
            <p:cNvSpPr>
              <a:spLocks noChangeArrowheads="1"/>
            </p:cNvSpPr>
            <p:nvPr/>
          </p:nvSpPr>
          <p:spPr bwMode="auto">
            <a:xfrm>
              <a:off x="4123" y="166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8</a:t>
              </a:r>
            </a:p>
          </p:txBody>
        </p:sp>
        <p:sp>
          <p:nvSpPr>
            <p:cNvPr id="29111" name="Rectangle 809"/>
            <p:cNvSpPr>
              <a:spLocks noChangeArrowheads="1"/>
            </p:cNvSpPr>
            <p:nvPr/>
          </p:nvSpPr>
          <p:spPr bwMode="auto">
            <a:xfrm>
              <a:off x="3987" y="1482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6</a:t>
              </a:r>
            </a:p>
          </p:txBody>
        </p:sp>
        <p:sp>
          <p:nvSpPr>
            <p:cNvPr id="29112" name="Rectangle 810"/>
            <p:cNvSpPr>
              <a:spLocks noChangeArrowheads="1"/>
            </p:cNvSpPr>
            <p:nvPr/>
          </p:nvSpPr>
          <p:spPr bwMode="auto">
            <a:xfrm>
              <a:off x="3851" y="1346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4</a:t>
              </a:r>
            </a:p>
          </p:txBody>
        </p:sp>
        <p:sp>
          <p:nvSpPr>
            <p:cNvPr id="29113" name="Rectangle 811"/>
            <p:cNvSpPr>
              <a:spLocks noChangeArrowheads="1"/>
            </p:cNvSpPr>
            <p:nvPr/>
          </p:nvSpPr>
          <p:spPr bwMode="auto">
            <a:xfrm>
              <a:off x="4531" y="231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16</a:t>
              </a:r>
            </a:p>
          </p:txBody>
        </p:sp>
        <p:sp>
          <p:nvSpPr>
            <p:cNvPr id="29114" name="Freeform 818"/>
            <p:cNvSpPr>
              <a:spLocks/>
            </p:cNvSpPr>
            <p:nvPr/>
          </p:nvSpPr>
          <p:spPr bwMode="auto">
            <a:xfrm>
              <a:off x="86" y="76"/>
              <a:ext cx="7620" cy="5896"/>
            </a:xfrm>
            <a:custGeom>
              <a:avLst/>
              <a:gdLst>
                <a:gd name="T0" fmla="*/ 4173 w 7620"/>
                <a:gd name="T1" fmla="*/ 5896 h 5896"/>
                <a:gd name="T2" fmla="*/ 6214 w 7620"/>
                <a:gd name="T3" fmla="*/ 5851 h 5896"/>
                <a:gd name="T4" fmla="*/ 7620 w 7620"/>
                <a:gd name="T5" fmla="*/ 4898 h 5896"/>
                <a:gd name="T6" fmla="*/ 6622 w 7620"/>
                <a:gd name="T7" fmla="*/ 2177 h 5896"/>
                <a:gd name="T8" fmla="*/ 4037 w 7620"/>
                <a:gd name="T9" fmla="*/ 0 h 5896"/>
                <a:gd name="T10" fmla="*/ 0 w 7620"/>
                <a:gd name="T11" fmla="*/ 1497 h 5896"/>
                <a:gd name="T12" fmla="*/ 2132 w 7620"/>
                <a:gd name="T13" fmla="*/ 4944 h 5896"/>
                <a:gd name="T14" fmla="*/ 4173 w 7620"/>
                <a:gd name="T15" fmla="*/ 5896 h 58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620"/>
                <a:gd name="T25" fmla="*/ 0 h 5896"/>
                <a:gd name="T26" fmla="*/ 7620 w 7620"/>
                <a:gd name="T27" fmla="*/ 5896 h 58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620" h="5896">
                  <a:moveTo>
                    <a:pt x="4173" y="5896"/>
                  </a:moveTo>
                  <a:lnTo>
                    <a:pt x="6214" y="5851"/>
                  </a:lnTo>
                  <a:lnTo>
                    <a:pt x="7620" y="4898"/>
                  </a:lnTo>
                  <a:lnTo>
                    <a:pt x="6622" y="2177"/>
                  </a:lnTo>
                  <a:lnTo>
                    <a:pt x="4037" y="0"/>
                  </a:lnTo>
                  <a:lnTo>
                    <a:pt x="0" y="1497"/>
                  </a:lnTo>
                  <a:lnTo>
                    <a:pt x="2132" y="4944"/>
                  </a:lnTo>
                  <a:lnTo>
                    <a:pt x="4173" y="5896"/>
                  </a:lnTo>
                  <a:close/>
                </a:path>
              </a:pathLst>
            </a:custGeom>
            <a:noFill/>
            <a:ln w="508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0819" name="Rectangle 819"/>
            <p:cNvSpPr>
              <a:spLocks noChangeArrowheads="1"/>
            </p:cNvSpPr>
            <p:nvPr/>
          </p:nvSpPr>
          <p:spPr bwMode="auto">
            <a:xfrm rot="3298109">
              <a:off x="4077" y="1644"/>
              <a:ext cx="77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83" tIns="45641" rIns="91283" bIns="45641" anchor="ctr"/>
            <a:lstStyle/>
            <a:p>
              <a:pPr algn="ctr" defTabSz="1279525">
                <a:defRPr/>
              </a:pP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Садовая  </a:t>
              </a:r>
            </a:p>
          </p:txBody>
        </p:sp>
        <p:sp>
          <p:nvSpPr>
            <p:cNvPr id="640820" name="Rectangle 820"/>
            <p:cNvSpPr>
              <a:spLocks noChangeArrowheads="1"/>
            </p:cNvSpPr>
            <p:nvPr/>
          </p:nvSpPr>
          <p:spPr bwMode="auto">
            <a:xfrm rot="3227778">
              <a:off x="3170" y="1825"/>
              <a:ext cx="77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83" tIns="45641" rIns="91283" bIns="45641" anchor="ctr"/>
            <a:lstStyle/>
            <a:p>
              <a:pPr algn="ctr" defTabSz="1279525">
                <a:defRPr/>
              </a:pP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Цветная  </a:t>
              </a:r>
            </a:p>
          </p:txBody>
        </p:sp>
        <p:sp>
          <p:nvSpPr>
            <p:cNvPr id="640821" name="Rectangle 821"/>
            <p:cNvSpPr>
              <a:spLocks noChangeArrowheads="1"/>
            </p:cNvSpPr>
            <p:nvPr/>
          </p:nvSpPr>
          <p:spPr bwMode="auto">
            <a:xfrm rot="3308651">
              <a:off x="1695" y="2914"/>
              <a:ext cx="773" cy="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83" tIns="45641" rIns="91283" bIns="45641" anchor="ctr"/>
            <a:lstStyle/>
            <a:p>
              <a:pPr algn="ctr" defTabSz="1279525">
                <a:defRPr/>
              </a:pP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Лазурная </a:t>
              </a:r>
            </a:p>
          </p:txBody>
        </p:sp>
        <p:sp>
          <p:nvSpPr>
            <p:cNvPr id="640822" name="Rectangle 822"/>
            <p:cNvSpPr>
              <a:spLocks noChangeArrowheads="1"/>
            </p:cNvSpPr>
            <p:nvPr/>
          </p:nvSpPr>
          <p:spPr bwMode="auto">
            <a:xfrm rot="3384834">
              <a:off x="2779" y="2780"/>
              <a:ext cx="77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83" tIns="45641" rIns="91283" bIns="45641" anchor="ctr"/>
            <a:lstStyle/>
            <a:p>
              <a:pPr algn="ctr" defTabSz="1279525">
                <a:defRPr/>
              </a:pP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Зеленая </a:t>
              </a:r>
            </a:p>
          </p:txBody>
        </p:sp>
        <p:sp>
          <p:nvSpPr>
            <p:cNvPr id="640823" name="Rectangle 823"/>
            <p:cNvSpPr>
              <a:spLocks noChangeArrowheads="1"/>
            </p:cNvSpPr>
            <p:nvPr/>
          </p:nvSpPr>
          <p:spPr bwMode="auto">
            <a:xfrm rot="3582327">
              <a:off x="1419" y="3279"/>
              <a:ext cx="77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83" tIns="45641" rIns="91283" bIns="45641" anchor="ctr"/>
            <a:lstStyle/>
            <a:p>
              <a:pPr algn="ctr" defTabSz="1279525">
                <a:defRPr/>
              </a:pP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Тополевая </a:t>
              </a:r>
            </a:p>
          </p:txBody>
        </p:sp>
        <p:sp>
          <p:nvSpPr>
            <p:cNvPr id="640824" name="Rectangle 824"/>
            <p:cNvSpPr>
              <a:spLocks noChangeArrowheads="1"/>
            </p:cNvSpPr>
            <p:nvPr/>
          </p:nvSpPr>
          <p:spPr bwMode="auto">
            <a:xfrm rot="-1479875">
              <a:off x="4622" y="3704"/>
              <a:ext cx="77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83" tIns="45641" rIns="91283" bIns="45641" anchor="ctr"/>
            <a:lstStyle/>
            <a:p>
              <a:pPr algn="ctr" defTabSz="1279525">
                <a:defRPr/>
              </a:pP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Солнечная </a:t>
              </a:r>
            </a:p>
          </p:txBody>
        </p:sp>
        <p:sp>
          <p:nvSpPr>
            <p:cNvPr id="640825" name="Rectangle 825"/>
            <p:cNvSpPr>
              <a:spLocks noChangeArrowheads="1"/>
            </p:cNvSpPr>
            <p:nvPr/>
          </p:nvSpPr>
          <p:spPr bwMode="auto">
            <a:xfrm rot="-1677115">
              <a:off x="5844" y="3568"/>
              <a:ext cx="72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83" tIns="45641" rIns="91283" bIns="45641" anchor="ctr"/>
            <a:lstStyle/>
            <a:p>
              <a:pPr algn="ctr" defTabSz="1279525">
                <a:defRPr/>
              </a:pP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Полевая </a:t>
              </a:r>
            </a:p>
          </p:txBody>
        </p:sp>
        <p:sp>
          <p:nvSpPr>
            <p:cNvPr id="640826" name="Rectangle 826"/>
            <p:cNvSpPr>
              <a:spLocks noChangeArrowheads="1"/>
            </p:cNvSpPr>
            <p:nvPr/>
          </p:nvSpPr>
          <p:spPr bwMode="auto">
            <a:xfrm rot="-1589469">
              <a:off x="5618" y="4249"/>
              <a:ext cx="72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83" tIns="45641" rIns="91283" bIns="45641" anchor="ctr"/>
            <a:lstStyle/>
            <a:p>
              <a:pPr algn="ctr" defTabSz="1279525">
                <a:defRPr/>
              </a:pP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Школьная </a:t>
              </a:r>
            </a:p>
          </p:txBody>
        </p:sp>
        <p:sp>
          <p:nvSpPr>
            <p:cNvPr id="640827" name="Rectangle 827"/>
            <p:cNvSpPr>
              <a:spLocks noChangeArrowheads="1"/>
            </p:cNvSpPr>
            <p:nvPr/>
          </p:nvSpPr>
          <p:spPr bwMode="auto">
            <a:xfrm rot="-1442444">
              <a:off x="5121" y="4974"/>
              <a:ext cx="1091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83" tIns="45641" rIns="91283" bIns="45641" anchor="ctr"/>
            <a:lstStyle/>
            <a:p>
              <a:pPr algn="ctr" defTabSz="1279525">
                <a:defRPr/>
              </a:pP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Новоусадебная </a:t>
              </a:r>
            </a:p>
          </p:txBody>
        </p:sp>
        <p:sp>
          <p:nvSpPr>
            <p:cNvPr id="640829" name="Rectangle 829"/>
            <p:cNvSpPr>
              <a:spLocks noChangeArrowheads="1"/>
            </p:cNvSpPr>
            <p:nvPr/>
          </p:nvSpPr>
          <p:spPr bwMode="auto">
            <a:xfrm rot="-1438212">
              <a:off x="5937" y="5247"/>
              <a:ext cx="955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83" tIns="45641" rIns="91283" bIns="45641" anchor="ctr"/>
            <a:lstStyle/>
            <a:p>
              <a:pPr algn="ctr" defTabSz="1279525">
                <a:defRPr/>
              </a:pP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Космическая </a:t>
              </a:r>
            </a:p>
          </p:txBody>
        </p:sp>
        <p:sp>
          <p:nvSpPr>
            <p:cNvPr id="29125" name="Line 830"/>
            <p:cNvSpPr>
              <a:spLocks noChangeShapeType="1"/>
            </p:cNvSpPr>
            <p:nvPr/>
          </p:nvSpPr>
          <p:spPr bwMode="auto">
            <a:xfrm flipV="1">
              <a:off x="3669" y="484"/>
              <a:ext cx="45" cy="3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0831" name="Rectangle 831"/>
            <p:cNvSpPr>
              <a:spLocks noChangeArrowheads="1"/>
            </p:cNvSpPr>
            <p:nvPr/>
          </p:nvSpPr>
          <p:spPr bwMode="auto">
            <a:xfrm>
              <a:off x="2762" y="665"/>
              <a:ext cx="1027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83" tIns="45641" rIns="91283" bIns="45641" anchor="ctr"/>
            <a:lstStyle/>
            <a:p>
              <a:pPr algn="ctr" defTabSz="1279525">
                <a:defRPr/>
              </a:pPr>
              <a:r>
                <a:rPr lang="ru-RU" sz="1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г. Искитим</a:t>
              </a:r>
            </a:p>
          </p:txBody>
        </p:sp>
        <p:grpSp>
          <p:nvGrpSpPr>
            <p:cNvPr id="2" name="Группа 186"/>
            <p:cNvGrpSpPr/>
            <p:nvPr/>
          </p:nvGrpSpPr>
          <p:grpSpPr bwMode="auto">
            <a:xfrm>
              <a:off x="2550" y="4761"/>
              <a:ext cx="189" cy="251"/>
              <a:chOff x="2357422" y="4357694"/>
              <a:chExt cx="1296000" cy="1427572"/>
            </a:xfrm>
            <a:solidFill>
              <a:srgbClr val="996633"/>
            </a:solidFill>
          </p:grpSpPr>
          <p:grpSp>
            <p:nvGrpSpPr>
              <p:cNvPr id="3" name="Группа 179"/>
              <p:cNvGrpSpPr/>
              <p:nvPr/>
            </p:nvGrpSpPr>
            <p:grpSpPr>
              <a:xfrm>
                <a:off x="2357422" y="4357694"/>
                <a:ext cx="1296000" cy="1421625"/>
                <a:chOff x="5719758" y="4864895"/>
                <a:chExt cx="1296000" cy="1421625"/>
              </a:xfrm>
              <a:grpFill/>
            </p:grpSpPr>
            <p:cxnSp>
              <p:nvCxnSpPr>
                <p:cNvPr id="153" name="Прямая соединительная линия 152"/>
                <p:cNvCxnSpPr/>
                <p:nvPr/>
              </p:nvCxnSpPr>
              <p:spPr>
                <a:xfrm flipV="1">
                  <a:off x="6000760" y="6286500"/>
                  <a:ext cx="726271" cy="20"/>
                </a:xfrm>
                <a:prstGeom prst="line">
                  <a:avLst/>
                </a:prstGeom>
                <a:grpFill/>
                <a:ln w="34925">
                  <a:solidFill>
                    <a:srgbClr val="9966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Прямая соединительная линия 153"/>
                <p:cNvCxnSpPr/>
                <p:nvPr/>
              </p:nvCxnSpPr>
              <p:spPr>
                <a:xfrm rot="5400000" flipH="1" flipV="1">
                  <a:off x="5669755" y="5936457"/>
                  <a:ext cx="697706" cy="2381"/>
                </a:xfrm>
                <a:prstGeom prst="line">
                  <a:avLst/>
                </a:prstGeom>
                <a:grpFill/>
                <a:ln w="34925">
                  <a:solidFill>
                    <a:srgbClr val="9966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Прямая соединительная линия 154"/>
                <p:cNvCxnSpPr/>
                <p:nvPr/>
              </p:nvCxnSpPr>
              <p:spPr>
                <a:xfrm rot="5400000" flipH="1" flipV="1">
                  <a:off x="6362702" y="5931694"/>
                  <a:ext cx="697706" cy="2381"/>
                </a:xfrm>
                <a:prstGeom prst="line">
                  <a:avLst/>
                </a:prstGeom>
                <a:grpFill/>
                <a:ln w="34925">
                  <a:solidFill>
                    <a:srgbClr val="9966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Прямая соединительная линия 155"/>
                <p:cNvCxnSpPr/>
                <p:nvPr/>
              </p:nvCxnSpPr>
              <p:spPr>
                <a:xfrm flipV="1">
                  <a:off x="5719758" y="4881542"/>
                  <a:ext cx="1296000" cy="20"/>
                </a:xfrm>
                <a:prstGeom prst="line">
                  <a:avLst/>
                </a:prstGeom>
                <a:grpFill/>
                <a:ln w="34925">
                  <a:solidFill>
                    <a:srgbClr val="9966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Прямая соединительная линия 156"/>
                <p:cNvCxnSpPr/>
                <p:nvPr/>
              </p:nvCxnSpPr>
              <p:spPr>
                <a:xfrm rot="16200000" flipV="1">
                  <a:off x="5535218" y="5078015"/>
                  <a:ext cx="407193" cy="4"/>
                </a:xfrm>
                <a:prstGeom prst="line">
                  <a:avLst/>
                </a:prstGeom>
                <a:grpFill/>
                <a:ln w="34925">
                  <a:solidFill>
                    <a:srgbClr val="9966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Прямая соединительная линия 157"/>
                <p:cNvCxnSpPr/>
                <p:nvPr/>
              </p:nvCxnSpPr>
              <p:spPr>
                <a:xfrm rot="16200000" flipV="1">
                  <a:off x="6792518" y="5068490"/>
                  <a:ext cx="407193" cy="4"/>
                </a:xfrm>
                <a:prstGeom prst="line">
                  <a:avLst/>
                </a:prstGeom>
                <a:grpFill/>
                <a:ln w="34925">
                  <a:solidFill>
                    <a:srgbClr val="9966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" name="Прямая соединительная линия 158"/>
                <p:cNvCxnSpPr/>
                <p:nvPr/>
              </p:nvCxnSpPr>
              <p:spPr>
                <a:xfrm rot="16200000" flipV="1">
                  <a:off x="5705476" y="5288756"/>
                  <a:ext cx="347662" cy="295276"/>
                </a:xfrm>
                <a:prstGeom prst="line">
                  <a:avLst/>
                </a:prstGeom>
                <a:grpFill/>
                <a:ln w="34925">
                  <a:solidFill>
                    <a:srgbClr val="9966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Прямая соединительная линия 159"/>
                <p:cNvCxnSpPr/>
                <p:nvPr/>
              </p:nvCxnSpPr>
              <p:spPr>
                <a:xfrm rot="5400000" flipH="1" flipV="1">
                  <a:off x="6677024" y="5283995"/>
                  <a:ext cx="354808" cy="292894"/>
                </a:xfrm>
                <a:prstGeom prst="line">
                  <a:avLst/>
                </a:prstGeom>
                <a:grpFill/>
                <a:ln w="34925">
                  <a:solidFill>
                    <a:srgbClr val="9966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9" name="Прямоугольник 148"/>
              <p:cNvSpPr/>
              <p:nvPr/>
            </p:nvSpPr>
            <p:spPr>
              <a:xfrm>
                <a:off x="2655568" y="4389120"/>
                <a:ext cx="700280" cy="1396146"/>
              </a:xfrm>
              <a:prstGeom prst="rect">
                <a:avLst/>
              </a:prstGeom>
              <a:grpFill/>
              <a:ln>
                <a:solidFill>
                  <a:srgbClr val="9966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5500" b="1"/>
              </a:p>
            </p:txBody>
          </p:sp>
          <p:sp>
            <p:nvSpPr>
              <p:cNvPr id="150" name="Прямоугольник 149"/>
              <p:cNvSpPr/>
              <p:nvPr/>
            </p:nvSpPr>
            <p:spPr>
              <a:xfrm>
                <a:off x="2387344" y="4367784"/>
                <a:ext cx="1233680" cy="396240"/>
              </a:xfrm>
              <a:prstGeom prst="rect">
                <a:avLst/>
              </a:prstGeom>
              <a:grpFill/>
              <a:ln>
                <a:solidFill>
                  <a:srgbClr val="9966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5500" b="1"/>
              </a:p>
            </p:txBody>
          </p:sp>
          <p:sp>
            <p:nvSpPr>
              <p:cNvPr id="151" name="Прямоугольник 150"/>
              <p:cNvSpPr/>
              <p:nvPr/>
            </p:nvSpPr>
            <p:spPr>
              <a:xfrm rot="2806969">
                <a:off x="2417218" y="4626160"/>
                <a:ext cx="421552" cy="332394"/>
              </a:xfrm>
              <a:prstGeom prst="rect">
                <a:avLst/>
              </a:prstGeom>
              <a:grpFill/>
              <a:ln>
                <a:solidFill>
                  <a:srgbClr val="9966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5500" b="1"/>
              </a:p>
            </p:txBody>
          </p:sp>
          <p:sp>
            <p:nvSpPr>
              <p:cNvPr id="152" name="Прямоугольник 151"/>
              <p:cNvSpPr/>
              <p:nvPr/>
            </p:nvSpPr>
            <p:spPr>
              <a:xfrm rot="18627437">
                <a:off x="3142541" y="4655743"/>
                <a:ext cx="421552" cy="332394"/>
              </a:xfrm>
              <a:prstGeom prst="rect">
                <a:avLst/>
              </a:prstGeom>
              <a:grpFill/>
              <a:ln>
                <a:solidFill>
                  <a:srgbClr val="9966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5500" b="1"/>
              </a:p>
            </p:txBody>
          </p:sp>
        </p:grpSp>
        <p:sp>
          <p:nvSpPr>
            <p:cNvPr id="640833" name="Rectangle 833"/>
            <p:cNvSpPr>
              <a:spLocks noChangeArrowheads="1"/>
            </p:cNvSpPr>
            <p:nvPr/>
          </p:nvSpPr>
          <p:spPr bwMode="auto">
            <a:xfrm rot="-165750">
              <a:off x="1719" y="1573"/>
              <a:ext cx="36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83" tIns="45641" rIns="91283" bIns="45641" anchor="ctr"/>
            <a:lstStyle/>
            <a:p>
              <a:pPr algn="ctr" defTabSz="1279525">
                <a:defRPr/>
              </a:pP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Клуб </a:t>
              </a:r>
            </a:p>
          </p:txBody>
        </p:sp>
        <p:grpSp>
          <p:nvGrpSpPr>
            <p:cNvPr id="29129" name="Group 834"/>
            <p:cNvGrpSpPr>
              <a:grpSpLocks/>
            </p:cNvGrpSpPr>
            <p:nvPr/>
          </p:nvGrpSpPr>
          <p:grpSpPr bwMode="auto">
            <a:xfrm>
              <a:off x="4985" y="3160"/>
              <a:ext cx="732" cy="219"/>
              <a:chOff x="6345" y="1210"/>
              <a:chExt cx="732" cy="219"/>
            </a:xfrm>
          </p:grpSpPr>
          <p:sp>
            <p:nvSpPr>
              <p:cNvPr id="29130" name="Rectangle 54"/>
              <p:cNvSpPr>
                <a:spLocks noChangeArrowheads="1"/>
              </p:cNvSpPr>
              <p:nvPr/>
            </p:nvSpPr>
            <p:spPr bwMode="auto">
              <a:xfrm>
                <a:off x="6527" y="1210"/>
                <a:ext cx="550" cy="206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lIns="17658" tIns="17658" rIns="17658" bIns="17658"/>
              <a:lstStyle/>
              <a:p>
                <a:pPr algn="ctr" defTabSz="1784350"/>
                <a:r>
                  <a:rPr lang="ru-RU" sz="800" b="1" u="sng">
                    <a:latin typeface="Times New Roman" pitchFamily="18" charset="0"/>
                    <a:cs typeface="Times New Roman" pitchFamily="18" charset="0"/>
                  </a:rPr>
                  <a:t>ФАП</a:t>
                </a:r>
                <a:endParaRPr lang="ru-RU" sz="8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29131" name="Group 56"/>
              <p:cNvGrpSpPr>
                <a:grpSpLocks/>
              </p:cNvGrpSpPr>
              <p:nvPr/>
            </p:nvGrpSpPr>
            <p:grpSpPr bwMode="auto">
              <a:xfrm>
                <a:off x="6345" y="1210"/>
                <a:ext cx="266" cy="219"/>
                <a:chOff x="0" y="1"/>
                <a:chExt cx="20000" cy="19999"/>
              </a:xfrm>
            </p:grpSpPr>
            <p:sp>
              <p:nvSpPr>
                <p:cNvPr id="29132" name="Rectangle 57"/>
                <p:cNvSpPr>
                  <a:spLocks noChangeArrowheads="1"/>
                </p:cNvSpPr>
                <p:nvPr/>
              </p:nvSpPr>
              <p:spPr bwMode="auto">
                <a:xfrm>
                  <a:off x="0" y="7756"/>
                  <a:ext cx="20000" cy="12244"/>
                </a:xfrm>
                <a:prstGeom prst="rect">
                  <a:avLst/>
                </a:prstGeom>
                <a:noFill/>
                <a:ln w="2540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27177" tIns="63605" rIns="127177" bIns="63605"/>
                <a:lstStyle/>
                <a:p>
                  <a:pPr defTabSz="1784350"/>
                  <a:endParaRPr lang="ru-RU" sz="3500">
                    <a:latin typeface="Calibri" pitchFamily="34" charset="0"/>
                  </a:endParaRPr>
                </a:p>
              </p:txBody>
            </p:sp>
            <p:sp>
              <p:nvSpPr>
                <p:cNvPr id="29133" name="Line 58"/>
                <p:cNvSpPr>
                  <a:spLocks noChangeShapeType="1"/>
                </p:cNvSpPr>
                <p:nvPr/>
              </p:nvSpPr>
              <p:spPr bwMode="auto">
                <a:xfrm flipV="1">
                  <a:off x="161" y="1"/>
                  <a:ext cx="10170" cy="7779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134" name="Line 59"/>
                <p:cNvSpPr>
                  <a:spLocks noChangeShapeType="1"/>
                </p:cNvSpPr>
                <p:nvPr/>
              </p:nvSpPr>
              <p:spPr bwMode="auto">
                <a:xfrm>
                  <a:off x="10475" y="1"/>
                  <a:ext cx="9364" cy="7309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9135" name="Group 60"/>
                <p:cNvGrpSpPr>
                  <a:grpSpLocks/>
                </p:cNvGrpSpPr>
                <p:nvPr/>
              </p:nvGrpSpPr>
              <p:grpSpPr bwMode="auto">
                <a:xfrm>
                  <a:off x="8652" y="3009"/>
                  <a:ext cx="3120" cy="3408"/>
                  <a:chOff x="-2659" y="0"/>
                  <a:chExt cx="26710" cy="20000"/>
                </a:xfrm>
              </p:grpSpPr>
              <p:sp>
                <p:nvSpPr>
                  <p:cNvPr id="29136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9649" y="0"/>
                    <a:ext cx="137" cy="20000"/>
                  </a:xfrm>
                  <a:prstGeom prst="line">
                    <a:avLst/>
                  </a:prstGeom>
                  <a:noFill/>
                  <a:ln w="25400">
                    <a:solidFill>
                      <a:srgbClr val="FF00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137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-2659" y="11007"/>
                    <a:ext cx="26710" cy="140"/>
                  </a:xfrm>
                  <a:prstGeom prst="line">
                    <a:avLst/>
                  </a:prstGeom>
                  <a:noFill/>
                  <a:ln w="25400">
                    <a:solidFill>
                      <a:srgbClr val="FF00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</p:grpSp>
      <p:sp>
        <p:nvSpPr>
          <p:cNvPr id="28675" name="Rectangle 845"/>
          <p:cNvSpPr>
            <a:spLocks noChangeArrowheads="1"/>
          </p:cNvSpPr>
          <p:nvPr/>
        </p:nvSpPr>
        <p:spPr bwMode="auto">
          <a:xfrm>
            <a:off x="7985125" y="1776413"/>
            <a:ext cx="4678363" cy="525462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067" tIns="45532" rIns="91067" bIns="45532">
            <a:spAutoFit/>
          </a:bodyPr>
          <a:lstStyle/>
          <a:p>
            <a:pPr algn="ctr" defTabSz="1279525"/>
            <a:r>
              <a:rPr lang="ru-RU" sz="1400" b="1">
                <a:solidFill>
                  <a:srgbClr val="0033CC"/>
                </a:solidFill>
              </a:rPr>
              <a:t>Автомобильные дороги </a:t>
            </a:r>
            <a:r>
              <a:rPr lang="ru-RU" sz="1400" b="1" u="sng">
                <a:solidFill>
                  <a:srgbClr val="FF3300"/>
                </a:solidFill>
              </a:rPr>
              <a:t>федерального</a:t>
            </a:r>
            <a:r>
              <a:rPr lang="ru-RU" sz="1400" b="1">
                <a:solidFill>
                  <a:srgbClr val="0033CC"/>
                </a:solidFill>
              </a:rPr>
              <a:t> значения</a:t>
            </a:r>
          </a:p>
          <a:p>
            <a:pPr algn="ctr" defTabSz="1279525"/>
            <a:r>
              <a:rPr lang="ru-RU" sz="1400" b="1">
                <a:solidFill>
                  <a:srgbClr val="0033CC"/>
                </a:solidFill>
              </a:rPr>
              <a:t> по территории населенного пункта </a:t>
            </a:r>
            <a:r>
              <a:rPr lang="ru-RU" sz="1400" b="1" u="sng">
                <a:solidFill>
                  <a:srgbClr val="FF3300"/>
                </a:solidFill>
              </a:rPr>
              <a:t>не проходят</a:t>
            </a:r>
          </a:p>
        </p:txBody>
      </p:sp>
      <p:sp>
        <p:nvSpPr>
          <p:cNvPr id="28676" name="TextBox 94"/>
          <p:cNvSpPr txBox="1">
            <a:spLocks noChangeArrowheads="1"/>
          </p:cNvSpPr>
          <p:nvPr/>
        </p:nvSpPr>
        <p:spPr bwMode="auto">
          <a:xfrm>
            <a:off x="5264150" y="7754938"/>
            <a:ext cx="1695450" cy="692150"/>
          </a:xfrm>
          <a:prstGeom prst="rect">
            <a:avLst/>
          </a:prstGeom>
          <a:solidFill>
            <a:srgbClr val="404040">
              <a:alpha val="36078"/>
            </a:srgbClr>
          </a:solidFill>
          <a:ln w="34925">
            <a:solidFill>
              <a:srgbClr val="666666"/>
            </a:solidFill>
            <a:miter lim="800000"/>
            <a:headEnd/>
            <a:tailEnd/>
          </a:ln>
        </p:spPr>
        <p:txBody>
          <a:bodyPr wrap="none" lIns="91260" tIns="45630" rIns="91260" bIns="45630">
            <a:spAutoFit/>
          </a:bodyPr>
          <a:lstStyle/>
          <a:p>
            <a:pPr algn="ctr" defTabSz="912813"/>
            <a:r>
              <a:rPr lang="ru-RU" sz="1300" b="1">
                <a:latin typeface="Times New Roman" pitchFamily="18" charset="0"/>
              </a:rPr>
              <a:t>ПСЧ-21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 Расстояние - 22 км,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г. Искитим</a:t>
            </a:r>
            <a:endParaRPr lang="ru-RU" sz="1000" b="1">
              <a:latin typeface="Times New Roman" pitchFamily="18" charset="0"/>
            </a:endParaRPr>
          </a:p>
        </p:txBody>
      </p:sp>
      <p:sp>
        <p:nvSpPr>
          <p:cNvPr id="28677" name="TextBox 94"/>
          <p:cNvSpPr txBox="1">
            <a:spLocks noChangeArrowheads="1"/>
          </p:cNvSpPr>
          <p:nvPr/>
        </p:nvSpPr>
        <p:spPr bwMode="auto">
          <a:xfrm>
            <a:off x="4329113" y="8688388"/>
            <a:ext cx="1654175" cy="692150"/>
          </a:xfrm>
          <a:prstGeom prst="rect">
            <a:avLst/>
          </a:prstGeom>
          <a:solidFill>
            <a:srgbClr val="404040">
              <a:alpha val="36078"/>
            </a:srgbClr>
          </a:solidFill>
          <a:ln w="34925">
            <a:solidFill>
              <a:srgbClr val="666666"/>
            </a:solidFill>
            <a:miter lim="800000"/>
            <a:headEnd/>
            <a:tailEnd/>
          </a:ln>
        </p:spPr>
        <p:txBody>
          <a:bodyPr wrap="none" lIns="91260" tIns="45630" rIns="91260" bIns="45630">
            <a:spAutoFit/>
          </a:bodyPr>
          <a:lstStyle/>
          <a:p>
            <a:pPr algn="ctr" defTabSz="912813"/>
            <a:r>
              <a:rPr lang="ru-RU" sz="1300" b="1">
                <a:latin typeface="Times New Roman" pitchFamily="18" charset="0"/>
              </a:rPr>
              <a:t>ПСЧ-12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 Расстояние -22 км,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г. Искитим</a:t>
            </a:r>
            <a:endParaRPr lang="ru-RU" sz="1000" b="1">
              <a:latin typeface="Times New Roman" pitchFamily="18" charset="0"/>
            </a:endParaRPr>
          </a:p>
        </p:txBody>
      </p:sp>
      <p:sp>
        <p:nvSpPr>
          <p:cNvPr id="640848" name="Rectangle 848"/>
          <p:cNvSpPr>
            <a:spLocks noChangeArrowheads="1"/>
          </p:cNvSpPr>
          <p:nvPr/>
        </p:nvSpPr>
        <p:spPr bwMode="auto">
          <a:xfrm>
            <a:off x="134938" y="6529388"/>
            <a:ext cx="4244975" cy="722312"/>
          </a:xfrm>
          <a:prstGeom prst="rect">
            <a:avLst/>
          </a:prstGeom>
          <a:solidFill>
            <a:srgbClr val="FF99CC">
              <a:alpha val="78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060" tIns="45531" rIns="91060" bIns="45531" anchor="ctr"/>
          <a:lstStyle/>
          <a:p>
            <a:pPr algn="ctr" defTabSz="1279525">
              <a:defRPr/>
            </a:pPr>
            <a:r>
              <a:rPr lang="ru-RU" sz="1800" b="1">
                <a:solidFill>
                  <a:srgbClr val="0099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Промышленные объекты на территории н.п.</a:t>
            </a:r>
            <a:r>
              <a:rPr lang="ru-RU" sz="1500" b="1"/>
              <a:t> </a:t>
            </a:r>
            <a:r>
              <a:rPr lang="ru-RU" sz="2400" b="1" u="sng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отсутствуют</a:t>
            </a:r>
          </a:p>
        </p:txBody>
      </p:sp>
      <p:sp>
        <p:nvSpPr>
          <p:cNvPr id="28679" name="TextBox 94"/>
          <p:cNvSpPr txBox="1">
            <a:spLocks noChangeArrowheads="1"/>
          </p:cNvSpPr>
          <p:nvPr/>
        </p:nvSpPr>
        <p:spPr bwMode="auto">
          <a:xfrm>
            <a:off x="6272213" y="8616950"/>
            <a:ext cx="1612900" cy="692150"/>
          </a:xfrm>
          <a:prstGeom prst="rect">
            <a:avLst/>
          </a:prstGeom>
          <a:solidFill>
            <a:srgbClr val="404040">
              <a:alpha val="36078"/>
            </a:srgbClr>
          </a:solidFill>
          <a:ln w="34925">
            <a:solidFill>
              <a:srgbClr val="666666"/>
            </a:solidFill>
            <a:miter lim="800000"/>
            <a:headEnd/>
            <a:tailEnd/>
          </a:ln>
        </p:spPr>
        <p:txBody>
          <a:bodyPr wrap="none" lIns="91260" tIns="45630" rIns="91260" bIns="45630">
            <a:spAutoFit/>
          </a:bodyPr>
          <a:lstStyle/>
          <a:p>
            <a:pPr algn="ctr" defTabSz="912813"/>
            <a:r>
              <a:rPr lang="ru-RU" sz="1300" b="1">
                <a:latin typeface="Times New Roman" pitchFamily="18" charset="0"/>
              </a:rPr>
              <a:t>ПСЧ-11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 Расстояние - 1 км,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г. Бердск</a:t>
            </a:r>
            <a:endParaRPr lang="ru-RU" sz="1000" b="1">
              <a:latin typeface="Times New Roman" pitchFamily="18" charset="0"/>
            </a:endParaRPr>
          </a:p>
        </p:txBody>
      </p:sp>
      <p:sp>
        <p:nvSpPr>
          <p:cNvPr id="640851" name="Text Box 85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134938" y="7466013"/>
            <a:ext cx="4464050" cy="695325"/>
          </a:xfrm>
          <a:prstGeom prst="rect">
            <a:avLst/>
          </a:prstGeom>
          <a:solidFill>
            <a:srgbClr val="FFFFFF">
              <a:alpha val="70000"/>
            </a:srgbClr>
          </a:solidFill>
          <a:ln w="38100" cmpd="dbl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108662" tIns="54330" rIns="108662" bIns="54330">
            <a:spAutoFit/>
          </a:bodyPr>
          <a:lstStyle/>
          <a:p>
            <a:pPr algn="ctr" defTabSz="1279525">
              <a:defRPr/>
            </a:pPr>
            <a:r>
              <a:rPr lang="ru-RU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 территории НП магистральные нефте,- газопроводы не проходят</a:t>
            </a:r>
          </a:p>
        </p:txBody>
      </p:sp>
      <p:sp>
        <p:nvSpPr>
          <p:cNvPr id="28681" name="Text Box 15"/>
          <p:cNvSpPr txBox="1">
            <a:spLocks noChangeArrowheads="1"/>
          </p:cNvSpPr>
          <p:nvPr/>
        </p:nvSpPr>
        <p:spPr bwMode="auto">
          <a:xfrm>
            <a:off x="-9525" y="-23813"/>
            <a:ext cx="12795250" cy="1585913"/>
          </a:xfrm>
          <a:prstGeom prst="rect">
            <a:avLst/>
          </a:prstGeom>
          <a:solidFill>
            <a:srgbClr val="D1D1D1"/>
          </a:solidFill>
          <a:ln w="9525">
            <a:noFill/>
            <a:miter lim="800000"/>
            <a:headEnd/>
            <a:tailEnd/>
          </a:ln>
        </p:spPr>
        <p:txBody>
          <a:bodyPr lIns="213706" tIns="106862" rIns="213706" bIns="106862">
            <a:spAutoFit/>
          </a:bodyPr>
          <a:lstStyle/>
          <a:p>
            <a:pPr algn="ctr" defTabSz="1279525"/>
            <a:r>
              <a:rPr lang="ru-RU" sz="3100">
                <a:latin typeface="Times New Roman" pitchFamily="18" charset="0"/>
              </a:rPr>
              <a:t>Паспорт территории поселка Мичуринский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  <a:endParaRPr lang="ru-RU" sz="2800">
              <a:latin typeface="Times New Roman" pitchFamily="18" charset="0"/>
            </a:endParaRPr>
          </a:p>
          <a:p>
            <a:pPr algn="ctr" defTabSz="1279525"/>
            <a:r>
              <a:rPr lang="ru-RU" sz="2800">
                <a:latin typeface="Times New Roman" pitchFamily="18" charset="0"/>
              </a:rPr>
              <a:t>(общая информация)</a:t>
            </a:r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279400" y="8329613"/>
            <a:ext cx="3913188" cy="1144587"/>
          </a:xfrm>
          <a:prstGeom prst="rect">
            <a:avLst/>
          </a:prstGeom>
          <a:solidFill>
            <a:srgbClr val="D9D9D9"/>
          </a:solidFill>
          <a:ln w="9525">
            <a:noFill/>
            <a:miter lim="800000"/>
            <a:headEnd/>
            <a:tailEnd/>
          </a:ln>
        </p:spPr>
        <p:txBody>
          <a:bodyPr wrap="none" lIns="127739" tIns="63882" rIns="127739" bIns="63882">
            <a:spAutoFit/>
          </a:bodyPr>
          <a:lstStyle/>
          <a:p>
            <a:pPr defTabSz="1277938">
              <a:defRPr/>
            </a:pPr>
            <a:r>
              <a:rPr lang="ru-RU" sz="1400" b="1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Общая характеристика населенного пункта:</a:t>
            </a:r>
          </a:p>
          <a:p>
            <a:pPr defTabSz="1277938">
              <a:defRPr/>
            </a:pPr>
            <a:r>
              <a:rPr lang="ru-RU" sz="1300" i="1" dirty="0">
                <a:latin typeface="Times New Roman" pitchFamily="18" charset="0"/>
                <a:cs typeface="Times New Roman" pitchFamily="18" charset="0"/>
              </a:rPr>
              <a:t>- количество проживающего населения – 452 чел.</a:t>
            </a:r>
          </a:p>
          <a:p>
            <a:pPr defTabSz="1277938">
              <a:defRPr/>
            </a:pPr>
            <a:r>
              <a:rPr lang="ru-RU" sz="1300" i="1" dirty="0">
                <a:latin typeface="Times New Roman" pitchFamily="18" charset="0"/>
                <a:cs typeface="Times New Roman" pitchFamily="18" charset="0"/>
              </a:rPr>
              <a:t>- количество домов – 147 (из них нежилых нет);</a:t>
            </a:r>
          </a:p>
          <a:p>
            <a:pPr defTabSz="1277938">
              <a:defRPr/>
            </a:pPr>
            <a:r>
              <a:rPr lang="ru-RU" sz="1300" i="1" dirty="0">
                <a:latin typeface="Times New Roman" pitchFamily="18" charset="0"/>
                <a:cs typeface="Times New Roman" pitchFamily="18" charset="0"/>
              </a:rPr>
              <a:t>-социально – значимых объектов – 1</a:t>
            </a:r>
          </a:p>
          <a:p>
            <a:pPr defTabSz="1277938">
              <a:defRPr/>
            </a:pPr>
            <a:r>
              <a:rPr lang="ru-RU" sz="1300" i="1" dirty="0">
                <a:latin typeface="Times New Roman" pitchFamily="18" charset="0"/>
                <a:cs typeface="Times New Roman" pitchFamily="18" charset="0"/>
              </a:rPr>
              <a:t>- котельных – нет</a:t>
            </a:r>
          </a:p>
        </p:txBody>
      </p:sp>
      <p:sp>
        <p:nvSpPr>
          <p:cNvPr id="640856" name="AutoShape 252"/>
          <p:cNvSpPr>
            <a:spLocks noChangeArrowheads="1"/>
          </p:cNvSpPr>
          <p:nvPr/>
        </p:nvSpPr>
        <p:spPr bwMode="auto">
          <a:xfrm>
            <a:off x="6472238" y="3865563"/>
            <a:ext cx="1728787" cy="744537"/>
          </a:xfrm>
          <a:prstGeom prst="wedgeRectCallout">
            <a:avLst>
              <a:gd name="adj1" fmla="val 47519"/>
              <a:gd name="adj2" fmla="val 93463"/>
            </a:avLst>
          </a:prstGeom>
          <a:solidFill>
            <a:srgbClr val="FFDBB7">
              <a:alpha val="8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27394" tIns="63710" rIns="127394" bIns="63710">
            <a:spAutoFit/>
          </a:bodyPr>
          <a:lstStyle/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ФАП  Казанцева Л.М.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1 этажное, кирпичное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8-383-41-50-240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приемного покоя  нет</a:t>
            </a:r>
          </a:p>
        </p:txBody>
      </p:sp>
      <p:sp>
        <p:nvSpPr>
          <p:cNvPr id="640857" name="AutoShape 252"/>
          <p:cNvSpPr>
            <a:spLocks noChangeArrowheads="1"/>
          </p:cNvSpPr>
          <p:nvPr/>
        </p:nvSpPr>
        <p:spPr bwMode="auto">
          <a:xfrm>
            <a:off x="1071563" y="1631950"/>
            <a:ext cx="1655762" cy="1052513"/>
          </a:xfrm>
          <a:prstGeom prst="wedgeRectCallout">
            <a:avLst>
              <a:gd name="adj1" fmla="val 86338"/>
              <a:gd name="adj2" fmla="val 47528"/>
            </a:avLst>
          </a:prstGeom>
          <a:solidFill>
            <a:srgbClr val="FFDBB7">
              <a:alpha val="8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27394" tIns="63710" rIns="127394" bIns="63710">
            <a:spAutoFit/>
          </a:bodyPr>
          <a:lstStyle/>
          <a:p>
            <a:pPr algn="ctr" defTabSz="2090738">
              <a:defRPr/>
            </a:pPr>
            <a:r>
              <a:rPr lang="ru-RU" sz="1000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Клуб                         Злобина Т.А.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Вместимость – 100 чел.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Характеристика здания: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2 этажное, кирпичное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8-383-41-53-955</a:t>
            </a:r>
          </a:p>
        </p:txBody>
      </p:sp>
      <p:sp>
        <p:nvSpPr>
          <p:cNvPr id="640859" name="AutoShape 252"/>
          <p:cNvSpPr>
            <a:spLocks noChangeArrowheads="1"/>
          </p:cNvSpPr>
          <p:nvPr/>
        </p:nvSpPr>
        <p:spPr bwMode="auto">
          <a:xfrm>
            <a:off x="5465763" y="5954713"/>
            <a:ext cx="1800225" cy="492125"/>
          </a:xfrm>
          <a:prstGeom prst="wedgeRectCallout">
            <a:avLst>
              <a:gd name="adj1" fmla="val -47708"/>
              <a:gd name="adj2" fmla="val 152264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78587" tIns="89298" rIns="178587" bIns="89298">
            <a:spAutoFit/>
          </a:bodyPr>
          <a:lstStyle/>
          <a:p>
            <a:pPr algn="ctr" defTabSz="1279525">
              <a:defRPr/>
            </a:pPr>
            <a:r>
              <a:rPr lang="ru-RU" sz="100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Пожарный гидрант</a:t>
            </a:r>
          </a:p>
          <a:p>
            <a:pPr algn="ctr" defTabSz="1279525">
              <a:defRPr/>
            </a:pPr>
            <a:r>
              <a:rPr lang="ru-RU" sz="100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Объем  воды – 20 м.куб</a:t>
            </a:r>
            <a:r>
              <a:rPr lang="ru-RU" sz="1000">
                <a:latin typeface="Calibri" pitchFamily="34" charset="0"/>
              </a:rPr>
              <a:t>. </a:t>
            </a:r>
          </a:p>
        </p:txBody>
      </p:sp>
      <p:grpSp>
        <p:nvGrpSpPr>
          <p:cNvPr id="28686" name="Group 567"/>
          <p:cNvGrpSpPr>
            <a:grpSpLocks/>
          </p:cNvGrpSpPr>
          <p:nvPr/>
        </p:nvGrpSpPr>
        <p:grpSpPr bwMode="auto">
          <a:xfrm rot="-749454">
            <a:off x="5321300" y="7032625"/>
            <a:ext cx="288925" cy="144463"/>
            <a:chOff x="3079" y="3840"/>
            <a:chExt cx="181" cy="91"/>
          </a:xfrm>
        </p:grpSpPr>
        <p:sp>
          <p:nvSpPr>
            <p:cNvPr id="28695" name="Line 564"/>
            <p:cNvSpPr>
              <a:spLocks noChangeShapeType="1"/>
            </p:cNvSpPr>
            <p:nvPr/>
          </p:nvSpPr>
          <p:spPr bwMode="auto">
            <a:xfrm flipV="1">
              <a:off x="3260" y="3840"/>
              <a:ext cx="0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96" name="Line 565"/>
            <p:cNvSpPr>
              <a:spLocks noChangeShapeType="1"/>
            </p:cNvSpPr>
            <p:nvPr/>
          </p:nvSpPr>
          <p:spPr bwMode="auto">
            <a:xfrm flipV="1">
              <a:off x="3079" y="3840"/>
              <a:ext cx="0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97" name="Line 566"/>
            <p:cNvSpPr>
              <a:spLocks noChangeShapeType="1"/>
            </p:cNvSpPr>
            <p:nvPr/>
          </p:nvSpPr>
          <p:spPr bwMode="auto">
            <a:xfrm flipH="1">
              <a:off x="3079" y="3886"/>
              <a:ext cx="181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40864" name="Text Box 2072"/>
          <p:cNvSpPr txBox="1">
            <a:spLocks noChangeArrowheads="1"/>
          </p:cNvSpPr>
          <p:nvPr/>
        </p:nvSpPr>
        <p:spPr bwMode="auto">
          <a:xfrm>
            <a:off x="10001250" y="6672263"/>
            <a:ext cx="2592388" cy="700087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91325" tIns="45662" rIns="91325" bIns="45662">
            <a:spAutoFit/>
          </a:bodyPr>
          <a:lstStyle/>
          <a:p>
            <a:pPr algn="ctr" defTabSz="654050">
              <a:defRPr/>
            </a:pPr>
            <a:r>
              <a:rPr lang="ru-RU" sz="13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Забор воды из реки Шадриха</a:t>
            </a:r>
            <a:r>
              <a:rPr lang="ru-RU" sz="1300" b="1" u="sng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</a:t>
            </a:r>
            <a:r>
              <a:rPr lang="ru-RU" sz="1300" b="1" u="sng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невозможен </a:t>
            </a:r>
            <a:r>
              <a:rPr lang="ru-RU" sz="13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из-за отсутствия подъездов</a:t>
            </a:r>
          </a:p>
        </p:txBody>
      </p:sp>
      <p:sp>
        <p:nvSpPr>
          <p:cNvPr id="640865" name="AutoShape 192"/>
          <p:cNvSpPr>
            <a:spLocks noChangeArrowheads="1"/>
          </p:cNvSpPr>
          <p:nvPr/>
        </p:nvSpPr>
        <p:spPr bwMode="auto">
          <a:xfrm>
            <a:off x="8632825" y="3287713"/>
            <a:ext cx="2089150" cy="1290637"/>
          </a:xfrm>
          <a:prstGeom prst="wedgeRectCallout">
            <a:avLst>
              <a:gd name="adj1" fmla="val 95819"/>
              <a:gd name="adj2" fmla="val -64056"/>
            </a:avLst>
          </a:prstGeom>
          <a:gradFill rotWithShape="0">
            <a:gsLst>
              <a:gs pos="0">
                <a:srgbClr val="FFEFD1"/>
              </a:gs>
              <a:gs pos="64999">
                <a:srgbClr val="F0EBD5">
                  <a:alpha val="80500"/>
                </a:srgbClr>
              </a:gs>
              <a:gs pos="100000">
                <a:srgbClr val="D1C39F">
                  <a:alpha val="70000"/>
                </a:srgbClr>
              </a:gs>
            </a:gsLst>
            <a:lin ang="5400000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35966" tIns="52899" rIns="35966" bIns="52899">
            <a:spAutoFit/>
          </a:bodyPr>
          <a:lstStyle/>
          <a:p>
            <a:pPr algn="ctr" defTabSz="1477963">
              <a:defRPr/>
            </a:pPr>
            <a:r>
              <a:rPr lang="ru-RU" sz="1300" b="1" u="sng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р. Шадриха</a:t>
            </a:r>
          </a:p>
          <a:p>
            <a:pPr defTabSz="1477963">
              <a:defRPr/>
            </a:pP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Протяженность –  </a:t>
            </a: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cs typeface="Times New Roman" pitchFamily="18" charset="0"/>
              </a:rPr>
              <a:t>6 </a:t>
            </a: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км</a:t>
            </a:r>
          </a:p>
          <a:p>
            <a:pPr defTabSz="1477963">
              <a:defRPr/>
            </a:pP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Характер дна – песок, глина</a:t>
            </a:r>
          </a:p>
          <a:p>
            <a:pPr defTabSz="1477963">
              <a:defRPr/>
            </a:pP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Скорость течения м\с – 0.</a:t>
            </a: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cs typeface="Times New Roman" pitchFamily="18" charset="0"/>
              </a:rPr>
              <a:t>5-1.0</a:t>
            </a:r>
          </a:p>
          <a:p>
            <a:pPr defTabSz="1477963">
              <a:defRPr/>
            </a:pP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Ширина – 2-</a:t>
            </a: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cs typeface="Times New Roman" pitchFamily="18" charset="0"/>
              </a:rPr>
              <a:t>5</a:t>
            </a: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 м</a:t>
            </a:r>
          </a:p>
          <a:p>
            <a:pPr defTabSz="1477963">
              <a:defRPr/>
            </a:pP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Глубина – </a:t>
            </a: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cs typeface="Times New Roman" pitchFamily="18" charset="0"/>
              </a:rPr>
              <a:t>0.5-1.0 </a:t>
            </a: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 м. </a:t>
            </a:r>
          </a:p>
          <a:p>
            <a:pPr defTabSz="1477963">
              <a:defRPr/>
            </a:pP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Период ледостава: ноябрь – апрель</a:t>
            </a:r>
          </a:p>
          <a:p>
            <a:pPr defTabSz="1477963">
              <a:defRPr/>
            </a:pP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Критический уровень – не установлен</a:t>
            </a:r>
          </a:p>
          <a:p>
            <a:pPr defTabSz="1477963">
              <a:defRPr/>
            </a:pP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cs typeface="Times New Roman" pitchFamily="18" charset="0"/>
              </a:rPr>
              <a:t>Уровень паводка – не установлен</a:t>
            </a:r>
          </a:p>
        </p:txBody>
      </p:sp>
      <p:sp>
        <p:nvSpPr>
          <p:cNvPr id="640866" name="Rectangle 866"/>
          <p:cNvSpPr>
            <a:spLocks noChangeArrowheads="1"/>
          </p:cNvSpPr>
          <p:nvPr/>
        </p:nvSpPr>
        <p:spPr bwMode="auto">
          <a:xfrm>
            <a:off x="8705850" y="8761413"/>
            <a:ext cx="4030663" cy="649287"/>
          </a:xfrm>
          <a:prstGeom prst="rect">
            <a:avLst/>
          </a:prstGeom>
          <a:solidFill>
            <a:srgbClr val="FFFFFF"/>
          </a:solidFill>
          <a:ln w="38100" cmpd="dbl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lIns="91199" tIns="45601" rIns="91199" bIns="45601" anchor="ctr"/>
          <a:lstStyle/>
          <a:p>
            <a:pPr algn="ctr" defTabSz="1279525">
              <a:defRPr/>
            </a:pPr>
            <a:r>
              <a:rPr lang="ru-RU" sz="1800" b="1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Железная дорога по территории населенного пункта не проходит</a:t>
            </a:r>
          </a:p>
        </p:txBody>
      </p:sp>
      <p:sp>
        <p:nvSpPr>
          <p:cNvPr id="28692" name="Rectangle 867"/>
          <p:cNvSpPr>
            <a:spLocks noChangeArrowheads="1"/>
          </p:cNvSpPr>
          <p:nvPr/>
        </p:nvSpPr>
        <p:spPr bwMode="auto">
          <a:xfrm>
            <a:off x="4456113" y="1776413"/>
            <a:ext cx="2954337" cy="503237"/>
          </a:xfrm>
          <a:prstGeom prst="rect">
            <a:avLst/>
          </a:prstGeom>
          <a:solidFill>
            <a:srgbClr val="00FFFF">
              <a:alpha val="7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181" tIns="45590" rIns="91181" bIns="45590" anchor="ctr"/>
          <a:lstStyle/>
          <a:p>
            <a:pPr algn="ctr" defTabSz="1279525"/>
            <a:r>
              <a:rPr lang="ru-RU" sz="1400" b="1">
                <a:solidFill>
                  <a:srgbClr val="FF3300"/>
                </a:solidFill>
              </a:rPr>
              <a:t>Мест для забора воды Бе-200 на территории н.п. нет</a:t>
            </a:r>
          </a:p>
        </p:txBody>
      </p:sp>
      <p:sp>
        <p:nvSpPr>
          <p:cNvPr id="640868" name="Text Box 2072"/>
          <p:cNvSpPr txBox="1">
            <a:spLocks noChangeArrowheads="1"/>
          </p:cNvSpPr>
          <p:nvPr/>
        </p:nvSpPr>
        <p:spPr bwMode="auto">
          <a:xfrm>
            <a:off x="9569450" y="7824788"/>
            <a:ext cx="3097213" cy="655637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91246" tIns="45623" rIns="91246" bIns="45623">
            <a:spAutoFit/>
          </a:bodyPr>
          <a:lstStyle/>
          <a:p>
            <a:pPr algn="ctr" defTabSz="654050">
              <a:defRPr/>
            </a:pPr>
            <a:r>
              <a:rPr lang="ru-RU" sz="1800" b="1" u="sng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Озер </a:t>
            </a:r>
            <a:r>
              <a:rPr lang="ru-RU" sz="1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на территории населенного пункта - </a:t>
            </a:r>
            <a:r>
              <a:rPr lang="ru-RU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НЕТ</a:t>
            </a:r>
            <a:endParaRPr lang="ru-RU" sz="1800" b="1" u="sng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640869" name="Rectangle 869"/>
          <p:cNvSpPr>
            <a:spLocks noChangeArrowheads="1"/>
          </p:cNvSpPr>
          <p:nvPr/>
        </p:nvSpPr>
        <p:spPr bwMode="auto">
          <a:xfrm>
            <a:off x="9136063" y="2424113"/>
            <a:ext cx="2665412" cy="5048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Оформление по умолчанию">
  <a:themeElements>
    <a:clrScheme name="1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2_Оформление по умолчанию">
  <a:themeElements>
    <a:clrScheme name="12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2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2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2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2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Оформление по умолчанию">
  <a:themeElements>
    <a:clrScheme name="3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3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Оформление по умолчанию">
  <a:themeElements>
    <a:clrScheme name="2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Оформление по умолчанию">
  <a:themeElements>
    <a:clrScheme name="4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4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Оформление по умолчанию">
  <a:themeElements>
    <a:clrScheme name="5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5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Оформление по умолчанию">
  <a:themeElements>
    <a:clrScheme name="8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8_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8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Оформление по умолчанию">
  <a:themeElements>
    <a:clrScheme name="9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9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9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Оформление по умолчанию">
  <a:themeElements>
    <a:clrScheme name="10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0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0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Fading Grid</Template>
  <TotalTime>5992</TotalTime>
  <Words>12728</Words>
  <Application>Microsoft Office PowerPoint</Application>
  <PresentationFormat>A3 (297x420 мм)</PresentationFormat>
  <Paragraphs>4302</Paragraphs>
  <Slides>79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79</vt:i4>
      </vt:variant>
    </vt:vector>
  </HeadingPairs>
  <TitlesOfParts>
    <vt:vector size="93" baseType="lpstr">
      <vt:lpstr>Оформление по умолчанию</vt:lpstr>
      <vt:lpstr>1_Оформление по умолчанию</vt:lpstr>
      <vt:lpstr>3_Оформление по умолчанию</vt:lpstr>
      <vt:lpstr>2_Оформление по умолчанию</vt:lpstr>
      <vt:lpstr>4_Оформление по умолчанию</vt:lpstr>
      <vt:lpstr>5_Оформление по умолчанию</vt:lpstr>
      <vt:lpstr>8_Оформление по умолчанию</vt:lpstr>
      <vt:lpstr>9_Оформление по умолчанию</vt:lpstr>
      <vt:lpstr>10_Оформление по умолчанию</vt:lpstr>
      <vt:lpstr>11_Оформление по умолчанию</vt:lpstr>
      <vt:lpstr>12_Оформление по умолчанию</vt:lpstr>
      <vt:lpstr>Clip</vt:lpstr>
      <vt:lpstr>Worksheet</vt:lpstr>
      <vt:lpstr>Лист</vt:lpstr>
      <vt:lpstr>Титульный лист</vt:lpstr>
      <vt:lpstr>Слайд 2</vt:lpstr>
      <vt:lpstr>Слайд 3</vt:lpstr>
      <vt:lpstr>УСЛОВНЫЕ ОБОЗНАЧЕНИЯ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Риски возникновения ЧС на ПЖВО</vt:lpstr>
      <vt:lpstr>Обзорная карта наиболее значимых объектов прилегающих к сельскому поселению в границах пятикилометровой зоны)</vt:lpstr>
      <vt:lpstr>Слайд 14</vt:lpstr>
      <vt:lpstr>Слайд 15</vt:lpstr>
      <vt:lpstr>Слайд 16</vt:lpstr>
      <vt:lpstr>РИСКИ ВОЗНИКНОВЕНИЯ ЧС НА ТРАНСПОРТЕ Титульный лист</vt:lpstr>
      <vt:lpstr>Слайд 18</vt:lpstr>
      <vt:lpstr>Ведомость привлечения сил и средств</vt:lpstr>
      <vt:lpstr>Ведомость привлечения сил и средств</vt:lpstr>
      <vt:lpstr>Риски возникновения ЧС на объектах железнодорожного транспорта</vt:lpstr>
      <vt:lpstr>Риски возникновения ЧС на объектах воздушного транспорта</vt:lpstr>
      <vt:lpstr>РИСКИ ВОЗНИКНОВЕНИЯ ТЕХНОГЕННЫХ ЧС</vt:lpstr>
      <vt:lpstr>Слайд 24</vt:lpstr>
      <vt:lpstr>Ведомость привлечения сил и средств</vt:lpstr>
      <vt:lpstr>Ведомость привлечения сил и средств</vt:lpstr>
      <vt:lpstr>Слайд 27</vt:lpstr>
      <vt:lpstr>Слайд 28</vt:lpstr>
      <vt:lpstr>(сведения по электросетям)</vt:lpstr>
      <vt:lpstr>Таблица вызовов и статистика по годам</vt:lpstr>
      <vt:lpstr>Ведомость привлечения сил и средств</vt:lpstr>
      <vt:lpstr>Ведомость привлечения сил и средств</vt:lpstr>
      <vt:lpstr>Риски возникновения ЧС на объектах ЖКХ (сети газоснабжения)</vt:lpstr>
      <vt:lpstr>Слайд 34</vt:lpstr>
      <vt:lpstr>РИСКИ ВОЗНИКНОВЕНИЯ ЧС  НА ГАЗО-, НЕФТЕПРОВОДАХ</vt:lpstr>
      <vt:lpstr>Риски возникновения ЧС на газопроводах</vt:lpstr>
      <vt:lpstr>Риски возникновения ЧС на нефтепроводах</vt:lpstr>
      <vt:lpstr>РИСКИ ВОЗНИКНОВЕНИЯ ПОЖАРОВ</vt:lpstr>
      <vt:lpstr>Слайд 39</vt:lpstr>
      <vt:lpstr>Слайд 40</vt:lpstr>
      <vt:lpstr>Ведомость привлечения сил и средств</vt:lpstr>
      <vt:lpstr>Ведомость привлечения сил и средств</vt:lpstr>
      <vt:lpstr>РИСКИ ВОЗНИКНОВЕНИЯ ЧС  ПРИРОДНОГО ХАРАКТЕРА</vt:lpstr>
      <vt:lpstr>Слайд 44</vt:lpstr>
      <vt:lpstr>Слайд 45</vt:lpstr>
      <vt:lpstr>Ведомость привлечения сил и средств</vt:lpstr>
      <vt:lpstr>Ведомость привлечения сил и средств</vt:lpstr>
      <vt:lpstr>Риски подтоплений (затоплений)</vt:lpstr>
      <vt:lpstr>Риски подтоплений (затоплений)</vt:lpstr>
      <vt:lpstr>Риски подтоплений (затоплений)</vt:lpstr>
      <vt:lpstr>ЗОНЫ ВОЗМОЖНОГО ПОДТОПЛЕНИЯ</vt:lpstr>
      <vt:lpstr>ИНФОРМАЦИОННО-СПРАВОЧНЫЕ МАТЕРИАЛЫ</vt:lpstr>
      <vt:lpstr>Слайд 53</vt:lpstr>
      <vt:lpstr>Слайд 54</vt:lpstr>
      <vt:lpstr>Слайд 55</vt:lpstr>
      <vt:lpstr>Организация оповещения и информирования титульный лист</vt:lpstr>
      <vt:lpstr>Структура оповещения и информирования населения</vt:lpstr>
      <vt:lpstr>План организации оповещения населения</vt:lpstr>
      <vt:lpstr>Слайд 59</vt:lpstr>
      <vt:lpstr>Схема организации оповещения населения</vt:lpstr>
      <vt:lpstr>Слайд 61</vt:lpstr>
      <vt:lpstr>Слайд 62</vt:lpstr>
      <vt:lpstr>Слайд 63</vt:lpstr>
      <vt:lpstr>Слайд 64</vt:lpstr>
      <vt:lpstr>Слайд 65</vt:lpstr>
      <vt:lpstr>Слайд 66</vt:lpstr>
      <vt:lpstr>Слайд 67</vt:lpstr>
      <vt:lpstr>Слайд 68</vt:lpstr>
      <vt:lpstr>Зона покрытия МегаФон</vt:lpstr>
      <vt:lpstr>Зона покрытия Билайн</vt:lpstr>
      <vt:lpstr>Слайд 71</vt:lpstr>
      <vt:lpstr>Слайд 72</vt:lpstr>
      <vt:lpstr>Слайд 73</vt:lpstr>
      <vt:lpstr>Слайд 74</vt:lpstr>
      <vt:lpstr>Информация по объектам социального и культурного назначения</vt:lpstr>
      <vt:lpstr>Таблица организации связи с органами ФП и ТП РСЧС</vt:lpstr>
      <vt:lpstr>Слайд 77</vt:lpstr>
      <vt:lpstr>Слайд 78</vt:lpstr>
      <vt:lpstr>Слайд 79</vt:lpstr>
    </vt:vector>
  </TitlesOfParts>
  <Company>AAA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operator_cus</dc:creator>
  <cp:lastModifiedBy>Дежурный</cp:lastModifiedBy>
  <cp:revision>791</cp:revision>
  <dcterms:created xsi:type="dcterms:W3CDTF">2009-02-09T06:13:27Z</dcterms:created>
  <dcterms:modified xsi:type="dcterms:W3CDTF">2017-08-30T07:46:06Z</dcterms:modified>
</cp:coreProperties>
</file>