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77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1" r:id="rId3"/>
    <p:sldMasterId id="2147483652" r:id="rId4"/>
    <p:sldMasterId id="2147483653" r:id="rId5"/>
    <p:sldMasterId id="2147483654" r:id="rId6"/>
    <p:sldMasterId id="2147483659" r:id="rId7"/>
    <p:sldMasterId id="2147483660" r:id="rId8"/>
    <p:sldMasterId id="2147483661" r:id="rId9"/>
    <p:sldMasterId id="2147483662" r:id="rId10"/>
    <p:sldMasterId id="2147483663" r:id="rId11"/>
  </p:sldMasterIdLst>
  <p:notesMasterIdLst>
    <p:notesMasterId r:id="rId93"/>
  </p:notesMasterIdLst>
  <p:sldIdLst>
    <p:sldId id="532" r:id="rId12"/>
    <p:sldId id="533" r:id="rId13"/>
    <p:sldId id="644" r:id="rId14"/>
    <p:sldId id="541" r:id="rId15"/>
    <p:sldId id="463" r:id="rId16"/>
    <p:sldId id="464" r:id="rId17"/>
    <p:sldId id="628" r:id="rId18"/>
    <p:sldId id="645" r:id="rId19"/>
    <p:sldId id="609" r:id="rId20"/>
    <p:sldId id="536" r:id="rId21"/>
    <p:sldId id="537" r:id="rId22"/>
    <p:sldId id="642" r:id="rId23"/>
    <p:sldId id="436" r:id="rId24"/>
    <p:sldId id="624" r:id="rId25"/>
    <p:sldId id="625" r:id="rId26"/>
    <p:sldId id="465" r:id="rId27"/>
    <p:sldId id="438" r:id="rId28"/>
    <p:sldId id="539" r:id="rId29"/>
    <p:sldId id="629" r:id="rId30"/>
    <p:sldId id="630" r:id="rId31"/>
    <p:sldId id="542" r:id="rId32"/>
    <p:sldId id="631" r:id="rId33"/>
    <p:sldId id="632" r:id="rId34"/>
    <p:sldId id="543" r:id="rId35"/>
    <p:sldId id="439" r:id="rId36"/>
    <p:sldId id="556" r:id="rId37"/>
    <p:sldId id="633" r:id="rId38"/>
    <p:sldId id="634" r:id="rId39"/>
    <p:sldId id="561" r:id="rId40"/>
    <p:sldId id="610" r:id="rId41"/>
    <p:sldId id="528" r:id="rId42"/>
    <p:sldId id="529" r:id="rId43"/>
    <p:sldId id="635" r:id="rId44"/>
    <p:sldId id="636" r:id="rId45"/>
    <p:sldId id="563" r:id="rId46"/>
    <p:sldId id="564" r:id="rId47"/>
    <p:sldId id="486" r:id="rId48"/>
    <p:sldId id="565" r:id="rId49"/>
    <p:sldId id="566" r:id="rId50"/>
    <p:sldId id="441" r:id="rId51"/>
    <p:sldId id="567" r:id="rId52"/>
    <p:sldId id="526" r:id="rId53"/>
    <p:sldId id="637" r:id="rId54"/>
    <p:sldId id="638" r:id="rId55"/>
    <p:sldId id="442" r:id="rId56"/>
    <p:sldId id="568" r:id="rId57"/>
    <p:sldId id="569" r:id="rId58"/>
    <p:sldId id="639" r:id="rId59"/>
    <p:sldId id="640" r:id="rId60"/>
    <p:sldId id="570" r:id="rId61"/>
    <p:sldId id="571" r:id="rId62"/>
    <p:sldId id="572" r:id="rId63"/>
    <p:sldId id="573" r:id="rId64"/>
    <p:sldId id="443" r:id="rId65"/>
    <p:sldId id="574" r:id="rId66"/>
    <p:sldId id="575" r:id="rId67"/>
    <p:sldId id="576" r:id="rId68"/>
    <p:sldId id="577" r:id="rId69"/>
    <p:sldId id="578" r:id="rId70"/>
    <p:sldId id="579" r:id="rId71"/>
    <p:sldId id="580" r:id="rId72"/>
    <p:sldId id="581" r:id="rId73"/>
    <p:sldId id="582" r:id="rId74"/>
    <p:sldId id="583" r:id="rId75"/>
    <p:sldId id="584" r:id="rId76"/>
    <p:sldId id="585" r:id="rId77"/>
    <p:sldId id="586" r:id="rId78"/>
    <p:sldId id="587" r:id="rId79"/>
    <p:sldId id="588" r:id="rId80"/>
    <p:sldId id="589" r:id="rId81"/>
    <p:sldId id="590" r:id="rId82"/>
    <p:sldId id="591" r:id="rId83"/>
    <p:sldId id="592" r:id="rId84"/>
    <p:sldId id="594" r:id="rId85"/>
    <p:sldId id="593" r:id="rId86"/>
    <p:sldId id="643" r:id="rId87"/>
    <p:sldId id="595" r:id="rId88"/>
    <p:sldId id="596" r:id="rId89"/>
    <p:sldId id="597" r:id="rId90"/>
    <p:sldId id="598" r:id="rId91"/>
    <p:sldId id="641" r:id="rId92"/>
  </p:sldIdLst>
  <p:sldSz cx="12801600" cy="9601200" type="A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3300"/>
    <a:srgbClr val="FFCC66"/>
    <a:srgbClr val="996633"/>
    <a:srgbClr val="0000CC"/>
    <a:srgbClr val="009900"/>
    <a:srgbClr val="9900CC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90" autoAdjust="0"/>
    <p:restoredTop sz="94624" autoAdjust="0"/>
  </p:normalViewPr>
  <p:slideViewPr>
    <p:cSldViewPr>
      <p:cViewPr>
        <p:scale>
          <a:sx n="80" d="100"/>
          <a:sy n="80" d="100"/>
        </p:scale>
        <p:origin x="-1218" y="144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76" Type="http://schemas.openxmlformats.org/officeDocument/2006/relationships/slide" Target="slides/slide65.xml"/><Relationship Id="rId84" Type="http://schemas.openxmlformats.org/officeDocument/2006/relationships/slide" Target="slides/slide73.xml"/><Relationship Id="rId89" Type="http://schemas.openxmlformats.org/officeDocument/2006/relationships/slide" Target="slides/slide78.xml"/><Relationship Id="rId9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87" Type="http://schemas.openxmlformats.org/officeDocument/2006/relationships/slide" Target="slides/slide76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90" Type="http://schemas.openxmlformats.org/officeDocument/2006/relationships/slide" Target="slides/slide79.xml"/><Relationship Id="rId95" Type="http://schemas.openxmlformats.org/officeDocument/2006/relationships/viewProps" Target="viewProps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77" Type="http://schemas.openxmlformats.org/officeDocument/2006/relationships/slide" Target="slides/slide6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9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83" Type="http://schemas.openxmlformats.org/officeDocument/2006/relationships/slide" Target="slides/slide72.xml"/><Relationship Id="rId88" Type="http://schemas.openxmlformats.org/officeDocument/2006/relationships/slide" Target="slides/slide77.xml"/><Relationship Id="rId91" Type="http://schemas.openxmlformats.org/officeDocument/2006/relationships/slide" Target="slides/slide8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Relationship Id="rId4" Type="http://schemas.openxmlformats.org/officeDocument/2006/relationships/image" Target="../media/image5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image" Target="../media/image60.emf"/><Relationship Id="rId5" Type="http://schemas.openxmlformats.org/officeDocument/2006/relationships/image" Target="../media/image63.emf"/><Relationship Id="rId4" Type="http://schemas.openxmlformats.org/officeDocument/2006/relationships/image" Target="../media/image5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ADE358-7774-4836-B8CA-B815C35DA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48402-4978-44D2-84E6-7D77307F4A2E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9523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9523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6575"/>
            <a:ext cx="5486400" cy="4111625"/>
          </a:xfrm>
          <a:noFill/>
          <a:ln/>
        </p:spPr>
        <p:txBody>
          <a:bodyPr lIns="91420" tIns="45711" rIns="91420" bIns="45711"/>
          <a:lstStyle/>
          <a:p>
            <a:pPr eaLnBrk="1" hangingPunct="1"/>
            <a:endParaRPr lang="ru-RU" smtClean="0"/>
          </a:p>
        </p:txBody>
      </p:sp>
      <p:sp>
        <p:nvSpPr>
          <p:cNvPr id="95237" name="Номер слайда 3"/>
          <p:cNvSpPr txBox="1">
            <a:spLocks noGrp="1"/>
          </p:cNvSpPr>
          <p:nvPr/>
        </p:nvSpPr>
        <p:spPr bwMode="auto">
          <a:xfrm>
            <a:off x="388620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1" rIns="91420" bIns="45711" anchor="b"/>
          <a:lstStyle/>
          <a:p>
            <a:pPr algn="r" defTabSz="896938"/>
            <a:fld id="{AD2411A7-A204-4202-B189-9AE659C38F8D}" type="slidenum">
              <a:rPr lang="ru-RU" sz="1200">
                <a:latin typeface="Times New Roman" pitchFamily="18" charset="0"/>
              </a:rPr>
              <a:pPr algn="r" defTabSz="896938"/>
              <a:t>36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E2673-CD7E-4C9D-A10E-53EFD6E47879}" type="slidenum">
              <a:rPr lang="ru-RU" smtClean="0"/>
              <a:pPr/>
              <a:t>65</a:t>
            </a:fld>
            <a:endParaRPr lang="ru-RU" smtClean="0"/>
          </a:p>
        </p:txBody>
      </p:sp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>
              <a:defRPr/>
            </a:pPr>
            <a:fld id="{E533C215-5BD0-428E-AB8E-87FAF30B7DFC}" type="slidenum">
              <a:rPr lang="ru-RU" sz="1200">
                <a:latin typeface="+mn-lt"/>
              </a:rPr>
              <a:pPr algn="r">
                <a:defRPr/>
              </a:pPr>
              <a:t>65</a:t>
            </a:fld>
            <a:endParaRPr lang="ru-RU" sz="1200">
              <a:latin typeface="+mn-lt"/>
            </a:endParaRPr>
          </a:p>
        </p:txBody>
      </p:sp>
      <p:sp>
        <p:nvSpPr>
          <p:cNvPr id="96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8" tIns="45714" rIns="91428" bIns="45714"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D7D68-7DB5-45A3-9115-1E894B639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97257-95BE-4593-BE16-F073B2ACA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CE28F-1820-456B-98D8-F8CDE2783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0FDC8-E283-42E1-9806-5F2A1A035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78F9B-3222-4173-A632-FB0616F11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60CED-BF12-4CA9-BA95-BEFD604423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092ED-9745-41C8-8D3C-B810F8733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1BC21-1B96-4F92-AD88-7C7511A26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45985-A520-46CA-867D-1A4540948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87D4E-7575-4590-AE2A-2AF8EA595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89C04-9BD2-43DC-810B-9EF5D6CAD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91C4E-D8F5-4B87-BAE9-2D89A0142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B2FAE-DCC0-4C31-9C70-7F49E8F3E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C07FB-475C-4F9B-963A-2232B669C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585CA-D450-4003-BCF2-DD293A5C1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B32E5-E279-4517-A356-E0E95B977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D5C28-87AE-4564-86E0-0201CE304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8826C-0722-46D6-B57E-5B4B9453F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39763" y="384175"/>
            <a:ext cx="11522075" cy="8193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DC19B-7D3A-403E-81E3-0E5881A9F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02D71-0261-4E62-AD34-ABBC2C476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378FA-CBF6-482A-9A60-54242FEF7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F4E47-CBB0-4B0C-8BEC-836833980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76BD5-3EEF-42A5-9CDB-005EF94D1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39763" y="384175"/>
            <a:ext cx="11522075" cy="8193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8A80-2019-4A22-BB6A-676B0FC80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11D5D-6177-4D7A-A02B-6B272C816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2459C-0663-44E5-BE17-B0E6076BE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CDD13-2E8C-4ECF-9D68-78A345C8F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9C468-099F-478B-99FE-7CE856C39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4C59A-E14B-437B-8F4F-C5032E7DE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7C7E7-81A9-4AE7-8CCA-A37FE4BEC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ED282-22E9-4253-9BF8-126B8380A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AB196-E818-42CF-8937-9FC897ADB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8547-CA32-488E-8A62-A800634EF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B11AE-47B6-4706-8ECC-3453F5375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BF727-CA1C-4AD4-936B-9CDB968F3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761D1-23CC-4C04-AB4C-8A36F564C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131EB-885D-4566-87A6-995FA539C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A75DC-0C88-47EE-9F61-BFA9A09D1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15356-1690-4EDD-B74D-3A407E9A7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9479F-4EBA-439B-A0CB-8E2A20D38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2BFC8-B907-439C-8DFA-8C655B222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0A1C1-D127-43CB-960E-2938FAC35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2588"/>
            <a:ext cx="2879725" cy="8194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2588"/>
            <a:ext cx="8489950" cy="8194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5C2B2-EFB9-4C16-B6A4-7D3139D59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A4F9C-D955-4F4B-9719-A250B6D22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86CAA-1B10-4016-8C81-C39BD9FB9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3369-34D1-4069-8919-E0344F35C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6EEF1-143E-4235-9A32-2DAC5FB36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A7BCA-0DB4-487B-8712-302CA1B96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17F00-27F3-4017-A5E2-2E057F477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4007-5873-4E42-B4A1-A49A2880A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EF5E4-A255-4851-AFC8-9A40DCF6B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A75AB-289F-4B5B-894A-C2DE7E156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80CF3-E767-4683-9F97-52DDDF337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AB4BE-476E-4F47-A56B-04D9350EF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3197D-52BE-4FD3-9619-4BB0164FB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7B938-7DE5-479E-8E6A-6BE661EFA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4A8F4-2644-4369-955B-2355C5D71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4CE37-A2CD-49F4-9591-F1EBFA64A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C428A-323E-4561-A1D9-BD1F3F9F1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52A6B-70E2-4AE4-B4FF-C43B4A6B9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F3372-990A-41A5-9B9D-18C4EC071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6E8A0-CD50-48E5-B6FA-7518FBAA7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0514C-1F52-4BC7-8274-F30E288BB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263F6-5FA6-42EB-9F1C-06B407561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9C4D2-FACE-46E9-9CE7-DEAF12537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859F-82BB-4A52-B6E9-6A68F596D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2588"/>
            <a:ext cx="2879725" cy="8194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2588"/>
            <a:ext cx="8489950" cy="8194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C885F-2DA5-4133-8294-49E7640E7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39763" y="382588"/>
            <a:ext cx="11522075" cy="8194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159C2-E447-4DD4-9DEF-B1FAD2BDC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CD988-D64B-41DD-B4A3-866A1AEDC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B6D83-4A3E-4EC7-BA71-CFB38FAB6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47554-D75D-493B-BA2E-35C8936D4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F016A-7585-41FA-A63A-8EDCF9E6D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92B5C-50D6-4E1D-A7FE-7D925D157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0A8C4-D77F-4CB4-8005-A6F70352E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F0C1C-4CD3-4346-BEC9-A6F81B32D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C70DD-9E84-46A2-934A-0174009A5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880D3-112F-4589-BC89-651539A33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97909-5B77-4F7F-9F70-E0C889D2E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C0CC6-8523-4138-931C-0260289C0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2588"/>
            <a:ext cx="2879725" cy="8194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2588"/>
            <a:ext cx="8489950" cy="8194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57AA9-97C8-4F09-AB3A-F3295E04C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9A123-67C1-44A2-B70C-10CEEE135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AAD39-A249-439F-87D1-FB271E4FF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67C30-00D2-43D6-9413-E5EEE0C6C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4DC0F-EFE4-4FB5-88DB-8F94BC0F1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687B7-8F2D-4C3E-8CAF-13A516E1A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E49FB-67DC-430F-833B-174BF66AF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DCABB-5C20-4145-9989-A27C55C27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887BA-FCA6-43AB-89EB-1AB311879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7B189-F04E-4D46-AA65-104129191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A3DD3-442C-4CBC-8290-DF470FFD2F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D9B75-4FF7-4D56-83F4-84E042D29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2588"/>
            <a:ext cx="2879725" cy="8194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2588"/>
            <a:ext cx="8489950" cy="8194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F59FC-991A-4A1D-94D2-329BD515C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39763" y="382588"/>
            <a:ext cx="11522075" cy="8194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48931-837B-4B1E-82F3-B84C24664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56217-4E78-4D81-80CD-F28709CC6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06F84-5A7D-44F9-9018-6981E8E48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61694-70C7-4397-BF52-461C40F49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73817-41D5-4877-8E24-8EA7240DA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07F24-BDF0-4DE7-B216-1E5813830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E1DFC-7207-482D-9EB0-F74A770CA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DE0A1-028F-4511-BD53-116BE366C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57F09-ABB0-4921-9114-840B2467E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F44E9-817B-4922-9775-EA3BDEBCB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26A8-369B-40DB-844F-39D9EE8BC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C91CE-3C77-4A9C-AA50-13F5AC8B2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7FA11-D388-474F-895E-0DB6893B2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F9440-5FF5-4A30-882A-7EF1FE429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21AAF-0CA4-4DFE-BDAF-97445A635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6DDD5-305A-4C59-9402-9344D7C74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F26A9-56A4-49F2-AFFC-496EE7B51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4C5CA-1D87-4C9C-8CEB-67CB60C74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2A85A-0F80-493C-934A-A2343A7A5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313F8-C0F3-4C0E-BF3D-6FD22FA5A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0AF70-845C-48CD-B799-1141BD220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5D38C-96AE-4794-8BFF-6835B9B25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6D443-F4D9-4291-B089-3BE20BB54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8EADB-4BB2-434F-ACD3-D4837F2BB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34C0B-338E-4DA6-BB2F-D683E5DF1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2588"/>
            <a:ext cx="2879725" cy="8194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2588"/>
            <a:ext cx="8489950" cy="8194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75475-3F20-4453-B8F4-63D633A58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39763" y="382588"/>
            <a:ext cx="11522075" cy="8194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BF260-F970-4825-AA59-03EF1A6CC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DEA58-72C7-48F7-94F4-DF7C4FFCF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DE197-05A9-4837-A919-4E15FBEB9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260C9-EBEF-4C98-B5E9-51E812105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E5BCF-C756-4F28-80F6-8752064B7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82DA0-DC02-4AE3-998E-45B47AE12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415A1-B77A-4948-8085-07485709E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F26D4-798D-4E08-AFD2-0DA08C74C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56" tIns="63889" rIns="127756" bIns="638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56" tIns="63889" rIns="127756" bIns="638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9" rIns="127756" bIns="63889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9" rIns="127756" bIns="63889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9" rIns="127756" bIns="63889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8A79664D-D513-4AF7-8CA1-FB6493C16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71" tIns="63896" rIns="127771" bIns="638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71" tIns="63896" rIns="127771" bIns="638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71" tIns="63896" rIns="127771" bIns="63896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71" tIns="63896" rIns="127771" bIns="63896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71" tIns="63896" rIns="127771" bIns="63896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59F976CC-1953-4ABF-AB3D-9A2A299FD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25" tIns="63875" rIns="127725" bIns="638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25" tIns="63875" rIns="127725" bIns="638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25" tIns="63875" rIns="127725" bIns="63875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25" tIns="63875" rIns="127725" bIns="63875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25" tIns="63875" rIns="127725" bIns="63875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1C3E1A69-B7AA-4AA0-9663-5E3502D70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2588"/>
            <a:ext cx="11522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4" tIns="63672" rIns="127294" bIns="636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4" tIns="63672" rIns="127294" bIns="636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4" tIns="63672" rIns="127294" bIns="63672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4" tIns="63672" rIns="127294" bIns="63672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4" tIns="63672" rIns="127294" bIns="63672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86A54281-EE96-43B5-950C-9CCA1D3BD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40" tIns="63878" rIns="127740" bIns="638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40" tIns="63878" rIns="127740" bIns="638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40" tIns="63878" rIns="127740" bIns="63878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40" tIns="63878" rIns="127740" bIns="63878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40" tIns="63878" rIns="127740" bIns="63878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B695B6DE-ABF7-4738-889D-806493AC9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2588"/>
            <a:ext cx="11522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80" tIns="63664" rIns="127280" bIns="63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80" tIns="63664" rIns="127280" bIns="63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80" tIns="63664" rIns="127280" bIns="63664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80" tIns="63664" rIns="127280" bIns="63664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80" tIns="63664" rIns="127280" bIns="63664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55844A16-BC50-4E1B-AFD5-68EED9DC3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2588"/>
            <a:ext cx="11522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09" tIns="63679" rIns="127309" bIns="636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09" tIns="63679" rIns="127309" bIns="636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09" tIns="63679" rIns="127309" bIns="63679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09" tIns="63679" rIns="127309" bIns="63679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09" tIns="63679" rIns="127309" bIns="63679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12B2F2BF-44D4-45A2-8A4D-B0C6BBF7E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2588"/>
            <a:ext cx="11522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5" tIns="63671" rIns="127295" bIns="6367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5" tIns="63671" rIns="127295" bIns="636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5" tIns="63671" rIns="127295" bIns="63671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5" tIns="63671" rIns="127295" bIns="63671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295" tIns="63671" rIns="127295" bIns="63671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7D698653-919F-48B5-B14B-274C54679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816" tIns="63917" rIns="127816" bIns="639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816" tIns="63917" rIns="127816" bIns="639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816" tIns="63917" rIns="127816" bIns="63917" numCol="1" anchor="t" anchorCtr="0" compatLnSpc="1">
            <a:prstTxWarp prst="textNoShape">
              <a:avLst/>
            </a:prstTxWarp>
          </a:bodyPr>
          <a:lstStyle>
            <a:lvl1pPr>
              <a:defRPr sz="20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816" tIns="63917" rIns="127816" bIns="63917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3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816" tIns="63917" rIns="127816" bIns="63917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latin typeface="Times New Roman" pitchFamily="18" charset="0"/>
              </a:defRPr>
            </a:lvl1pPr>
          </a:lstStyle>
          <a:p>
            <a:pPr>
              <a:defRPr/>
            </a:pPr>
            <a:fld id="{A76BDBDA-EFF8-4EEC-ABB5-F1FD9DD21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1276350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6350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2pPr>
      <a:lvl3pPr algn="ctr" defTabSz="1276350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3pPr>
      <a:lvl4pPr algn="ctr" defTabSz="1276350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4pPr>
      <a:lvl5pPr algn="ctr" defTabSz="1276350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5pPr>
      <a:lvl6pPr marL="457200" algn="ctr" defTabSz="1276350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6pPr>
      <a:lvl7pPr marL="914400" algn="ctr" defTabSz="1276350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7pPr>
      <a:lvl8pPr marL="1371600" algn="ctr" defTabSz="1276350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8pPr>
      <a:lvl9pPr marL="1828800" algn="ctr" defTabSz="1276350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Times New Roman" pitchFamily="18" charset="0"/>
        </a:defRPr>
      </a:lvl9pPr>
    </p:titleStyle>
    <p:bodyStyle>
      <a:lvl1pPr marL="476250" indent="-476250" algn="l" defTabSz="1276350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5050" indent="-395288" algn="l" defTabSz="1276350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595438" indent="-315913" algn="l" defTabSz="1276350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5200" indent="-314325" algn="l" defTabSz="127635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6350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6350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6350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6350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6350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2588"/>
            <a:ext cx="1152207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78" tIns="63710" rIns="127378" bIns="63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78" tIns="63710" rIns="127378" bIns="63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78" tIns="63710" rIns="127378" bIns="63710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78" tIns="63710" rIns="127378" bIns="63710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378" tIns="63710" rIns="127378" bIns="63710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E0653FAD-27D0-4F58-B9A6-579392001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56" tIns="63885" rIns="127756" bIns="638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756" tIns="63885" rIns="127756" bIns="638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1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5" rIns="127756" bIns="63885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1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5" rIns="127756" bIns="63885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1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756" tIns="63885" rIns="127756" bIns="63885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4B8AACAB-6B1F-4630-B0F6-D8482F3BE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396875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22263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6550" indent="-315913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37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09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481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5350" indent="-315913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Relationship Id="rId4" Type="http://schemas.openxmlformats.org/officeDocument/2006/relationships/slide" Target="slide5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3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png"/><Relationship Id="rId5" Type="http://schemas.openxmlformats.org/officeDocument/2006/relationships/oleObject" Target="../embeddings/_____Microsoft_Office_Excel_97-20034.xls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9.xls"/><Relationship Id="rId3" Type="http://schemas.openxmlformats.org/officeDocument/2006/relationships/image" Target="../media/image41.jpeg"/><Relationship Id="rId7" Type="http://schemas.openxmlformats.org/officeDocument/2006/relationships/oleObject" Target="../embeddings/_____Microsoft_Office_Excel_97-20038.xls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_____Microsoft_Office_Excel_97-20037.xls"/><Relationship Id="rId5" Type="http://schemas.openxmlformats.org/officeDocument/2006/relationships/oleObject" Target="../embeddings/_____Microsoft_Office_Excel_97-20036.xls"/><Relationship Id="rId10" Type="http://schemas.openxmlformats.org/officeDocument/2006/relationships/image" Target="../media/image40.png"/><Relationship Id="rId4" Type="http://schemas.openxmlformats.org/officeDocument/2006/relationships/oleObject" Target="../embeddings/_____Microsoft_Office_Excel_97-20035.xls"/><Relationship Id="rId9" Type="http://schemas.openxmlformats.org/officeDocument/2006/relationships/oleObject" Target="../embeddings/_____Microsoft_Office_Excel_97-200310.xls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1.jpeg"/><Relationship Id="rId7" Type="http://schemas.openxmlformats.org/officeDocument/2006/relationships/oleObject" Target="../embeddings/_____Microsoft_Office_Excel_97-200313.xls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_____Microsoft_Office_Excel_97-200312.xls"/><Relationship Id="rId5" Type="http://schemas.openxmlformats.org/officeDocument/2006/relationships/oleObject" Target="../embeddings/_____Microsoft_Office_Excel_97-200311.xls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_____Microsoft_Office_Excel_97-200316.xls"/><Relationship Id="rId5" Type="http://schemas.openxmlformats.org/officeDocument/2006/relationships/oleObject" Target="../embeddings/_____Microsoft_Office_Excel_97-200315.xls"/><Relationship Id="rId4" Type="http://schemas.openxmlformats.org/officeDocument/2006/relationships/oleObject" Target="../embeddings/_____Microsoft_Office_Excel_97-200314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1.jpeg"/><Relationship Id="rId7" Type="http://schemas.openxmlformats.org/officeDocument/2006/relationships/oleObject" Target="../embeddings/_____Microsoft_Office_Excel_97-200320.xls"/><Relationship Id="rId2" Type="http://schemas.openxmlformats.org/officeDocument/2006/relationships/slideLayout" Target="../slideLayouts/slideLayout7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_____Microsoft_Office_Excel_97-200319.xls"/><Relationship Id="rId5" Type="http://schemas.openxmlformats.org/officeDocument/2006/relationships/oleObject" Target="../embeddings/_____Microsoft_Office_Excel_97-200318.xls"/><Relationship Id="rId4" Type="http://schemas.openxmlformats.org/officeDocument/2006/relationships/oleObject" Target="../embeddings/_____Microsoft_Office_Excel_97-200317.xls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25.xls"/><Relationship Id="rId3" Type="http://schemas.openxmlformats.org/officeDocument/2006/relationships/image" Target="../media/image41.jpeg"/><Relationship Id="rId7" Type="http://schemas.openxmlformats.org/officeDocument/2006/relationships/oleObject" Target="../embeddings/_____Microsoft_Office_Excel_97-200324.xls"/><Relationship Id="rId2" Type="http://schemas.openxmlformats.org/officeDocument/2006/relationships/slideLayout" Target="../slideLayouts/slideLayout8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_____Microsoft_Office_Excel_97-200323.xls"/><Relationship Id="rId5" Type="http://schemas.openxmlformats.org/officeDocument/2006/relationships/oleObject" Target="../embeddings/_____Microsoft_Office_Excel_97-200322.xls"/><Relationship Id="rId4" Type="http://schemas.openxmlformats.org/officeDocument/2006/relationships/oleObject" Target="../embeddings/_____Microsoft_Office_Excel_97-200321.xls"/><Relationship Id="rId9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_____Microsoft_Office_Excel_97-200326.xls"/><Relationship Id="rId4" Type="http://schemas.openxmlformats.org/officeDocument/2006/relationships/image" Target="../media/image6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99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_____Microsoft_Office_Excel_97-200328.xls"/><Relationship Id="rId4" Type="http://schemas.openxmlformats.org/officeDocument/2006/relationships/oleObject" Target="../embeddings/_____Microsoft_Office_Excel_97-200327.xls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10.xml"/><Relationship Id="rId4" Type="http://schemas.openxmlformats.org/officeDocument/2006/relationships/image" Target="../media/image7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0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05.xml"/><Relationship Id="rId4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mailto:nsk@5-tv.ru" TargetMode="External"/><Relationship Id="rId2" Type="http://schemas.openxmlformats.org/officeDocument/2006/relationships/hyperlink" Target="mailto:trionsk@bk.ru" TargetMode="External"/><Relationship Id="rId1" Type="http://schemas.openxmlformats.org/officeDocument/2006/relationships/slideLayout" Target="../slideLayouts/slideLayout11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gs.ru/" TargetMode="External"/><Relationship Id="rId3" Type="http://schemas.openxmlformats.org/officeDocument/2006/relationships/hyperlink" Target="http://www.interfakx-russia.ru/" TargetMode="External"/><Relationship Id="rId7" Type="http://schemas.openxmlformats.org/officeDocument/2006/relationships/hyperlink" Target="http://www.ria-sibir.ru/" TargetMode="External"/><Relationship Id="rId12" Type="http://schemas.openxmlformats.org/officeDocument/2006/relationships/hyperlink" Target="http://www.fedpress.ru/" TargetMode="External"/><Relationship Id="rId2" Type="http://schemas.openxmlformats.org/officeDocument/2006/relationships/hyperlink" Target="http://www.regnum.ru/" TargetMode="External"/><Relationship Id="rId1" Type="http://schemas.openxmlformats.org/officeDocument/2006/relationships/slideLayout" Target="../slideLayouts/slideLayout110.xml"/><Relationship Id="rId6" Type="http://schemas.openxmlformats.org/officeDocument/2006/relationships/hyperlink" Target="http://www.rian.ru/" TargetMode="External"/><Relationship Id="rId11" Type="http://schemas.openxmlformats.org/officeDocument/2006/relationships/hyperlink" Target="http://www.sibkray.ru/" TargetMode="External"/><Relationship Id="rId5" Type="http://schemas.openxmlformats.org/officeDocument/2006/relationships/hyperlink" Target="mailto:info@taygainfo.ru" TargetMode="External"/><Relationship Id="rId10" Type="http://schemas.openxmlformats.org/officeDocument/2006/relationships/hyperlink" Target="http://www.academ.info/" TargetMode="External"/><Relationship Id="rId4" Type="http://schemas.openxmlformats.org/officeDocument/2006/relationships/hyperlink" Target="http://www.tayga.info/" TargetMode="External"/><Relationship Id="rId9" Type="http://schemas.openxmlformats.org/officeDocument/2006/relationships/hyperlink" Target="http://www.news.ngs.ru/" TargetMode="Externa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0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0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0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1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" Type="http://schemas.openxmlformats.org/officeDocument/2006/relationships/image" Target="../media/image80.pn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60438" y="2982913"/>
            <a:ext cx="10880725" cy="2057400"/>
          </a:xfrm>
        </p:spPr>
        <p:txBody>
          <a:bodyPr lIns="127340" tIns="63692" rIns="127340" bIns="63692"/>
          <a:lstStyle/>
          <a:p>
            <a:pPr eaLnBrk="1" hangingPunct="1"/>
            <a:r>
              <a:rPr lang="ru-RU" sz="100" smtClean="0"/>
              <a:t>Титульный лист</a:t>
            </a:r>
          </a:p>
        </p:txBody>
      </p:sp>
      <p:pic>
        <p:nvPicPr>
          <p:cNvPr id="23555" name="Picture 2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-23813"/>
            <a:ext cx="12801600" cy="96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0" y="2855913"/>
            <a:ext cx="128016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27089" tIns="63560" rIns="127089" bIns="63560">
            <a:spAutoFit/>
          </a:bodyPr>
          <a:lstStyle/>
          <a:p>
            <a:pPr algn="ctr" defTabSz="1279525">
              <a:defRPr/>
            </a:pPr>
            <a: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ПАСПОРТ ТЕРРИТОРИИ</a:t>
            </a:r>
            <a:b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ПОСЕЛКА ЗОНАЛЬНЫЙ </a:t>
            </a:r>
          </a:p>
          <a:p>
            <a:pPr algn="ctr" defTabSz="1279525">
              <a:defRPr/>
            </a:pPr>
            <a: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МИЧУРИНСКОГО СЕЛЬСОВЕТА ИСКИТИМСКОГО РАЙОНА </a:t>
            </a:r>
          </a:p>
          <a:p>
            <a:pPr algn="ctr" defTabSz="1279525">
              <a:defRPr/>
            </a:pPr>
            <a: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НОВОСИБИРСКОЙ ОБЛАСТИ</a:t>
            </a:r>
            <a:b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ru-RU" sz="43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СИБИРСКОГО ФЕДЕРАЛЬНОГО ОКРУГА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34938" y="8616950"/>
            <a:ext cx="6553200" cy="5048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758" tIns="45377" rIns="90758" bIns="45377" anchor="ctr"/>
          <a:lstStyle/>
          <a:p>
            <a:pPr defTabSz="1279525"/>
            <a:r>
              <a:rPr lang="ru-RU" sz="1300" b="1">
                <a:solidFill>
                  <a:srgbClr val="000000"/>
                </a:solidFill>
                <a:latin typeface="Times New Roman" pitchFamily="18" charset="0"/>
              </a:rPr>
              <a:t>Ответственный за разработку паспорта</a:t>
            </a:r>
            <a:r>
              <a:rPr lang="ru-RU" sz="1300" b="1">
                <a:solidFill>
                  <a:srgbClr val="000000"/>
                </a:solidFill>
              </a:rPr>
              <a:t>  Абританова Инна Николаевна</a:t>
            </a:r>
          </a:p>
          <a:p>
            <a:pPr defTabSz="1279525"/>
            <a:r>
              <a:rPr lang="ru-RU" sz="1300" b="1">
                <a:solidFill>
                  <a:srgbClr val="000000"/>
                </a:solidFill>
              </a:rPr>
              <a:t>8-383-43-25-445; 8-913-981-34-40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2" name="Group 186"/>
          <p:cNvGrpSpPr>
            <a:grpSpLocks/>
          </p:cNvGrpSpPr>
          <p:nvPr/>
        </p:nvGrpSpPr>
        <p:grpSpPr bwMode="auto">
          <a:xfrm>
            <a:off x="0" y="1631950"/>
            <a:ext cx="12801600" cy="7969250"/>
            <a:chOff x="5" y="1043"/>
            <a:chExt cx="8064" cy="5020"/>
          </a:xfrm>
        </p:grpSpPr>
        <p:pic>
          <p:nvPicPr>
            <p:cNvPr id="225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" y="1043"/>
              <a:ext cx="8064" cy="5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5" name="Freeform 4"/>
            <p:cNvSpPr>
              <a:spLocks/>
            </p:cNvSpPr>
            <p:nvPr/>
          </p:nvSpPr>
          <p:spPr bwMode="auto">
            <a:xfrm>
              <a:off x="3357" y="2524"/>
              <a:ext cx="1323" cy="2961"/>
            </a:xfrm>
            <a:custGeom>
              <a:avLst/>
              <a:gdLst>
                <a:gd name="T0" fmla="*/ 952 w 1323"/>
                <a:gd name="T1" fmla="*/ 171 h 3175"/>
                <a:gd name="T2" fmla="*/ 998 w 1323"/>
                <a:gd name="T3" fmla="*/ 159 h 3175"/>
                <a:gd name="T4" fmla="*/ 1270 w 1323"/>
                <a:gd name="T5" fmla="*/ 119 h 3175"/>
                <a:gd name="T6" fmla="*/ 1315 w 1323"/>
                <a:gd name="T7" fmla="*/ 116 h 3175"/>
                <a:gd name="T8" fmla="*/ 1270 w 1323"/>
                <a:gd name="T9" fmla="*/ 114 h 3175"/>
                <a:gd name="T10" fmla="*/ 1224 w 1323"/>
                <a:gd name="T11" fmla="*/ 106 h 3175"/>
                <a:gd name="T12" fmla="*/ 1179 w 1323"/>
                <a:gd name="T13" fmla="*/ 101 h 3175"/>
                <a:gd name="T14" fmla="*/ 1134 w 1323"/>
                <a:gd name="T15" fmla="*/ 92 h 3175"/>
                <a:gd name="T16" fmla="*/ 1134 w 1323"/>
                <a:gd name="T17" fmla="*/ 84 h 3175"/>
                <a:gd name="T18" fmla="*/ 1043 w 1323"/>
                <a:gd name="T19" fmla="*/ 70 h 3175"/>
                <a:gd name="T20" fmla="*/ 816 w 1323"/>
                <a:gd name="T21" fmla="*/ 55 h 3175"/>
                <a:gd name="T22" fmla="*/ 544 w 1323"/>
                <a:gd name="T23" fmla="*/ 36 h 3175"/>
                <a:gd name="T24" fmla="*/ 317 w 1323"/>
                <a:gd name="T25" fmla="*/ 18 h 3175"/>
                <a:gd name="T26" fmla="*/ 226 w 1323"/>
                <a:gd name="T27" fmla="*/ 7 h 3175"/>
                <a:gd name="T28" fmla="*/ 181 w 1323"/>
                <a:gd name="T29" fmla="*/ 7 h 3175"/>
                <a:gd name="T30" fmla="*/ 90 w 1323"/>
                <a:gd name="T31" fmla="*/ 7 h 3175"/>
                <a:gd name="T32" fmla="*/ 0 w 1323"/>
                <a:gd name="T33" fmla="*/ 0 h 31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23"/>
                <a:gd name="T52" fmla="*/ 0 h 3175"/>
                <a:gd name="T53" fmla="*/ 1323 w 1323"/>
                <a:gd name="T54" fmla="*/ 3175 h 31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23" h="3175">
                  <a:moveTo>
                    <a:pt x="952" y="3175"/>
                  </a:moveTo>
                  <a:cubicBezTo>
                    <a:pt x="948" y="3164"/>
                    <a:pt x="945" y="3153"/>
                    <a:pt x="998" y="2994"/>
                  </a:cubicBezTo>
                  <a:cubicBezTo>
                    <a:pt x="1051" y="2835"/>
                    <a:pt x="1217" y="2359"/>
                    <a:pt x="1270" y="2223"/>
                  </a:cubicBezTo>
                  <a:cubicBezTo>
                    <a:pt x="1323" y="2087"/>
                    <a:pt x="1315" y="2192"/>
                    <a:pt x="1315" y="2177"/>
                  </a:cubicBezTo>
                  <a:cubicBezTo>
                    <a:pt x="1315" y="2162"/>
                    <a:pt x="1285" y="2162"/>
                    <a:pt x="1270" y="2132"/>
                  </a:cubicBezTo>
                  <a:cubicBezTo>
                    <a:pt x="1255" y="2102"/>
                    <a:pt x="1239" y="2034"/>
                    <a:pt x="1224" y="1996"/>
                  </a:cubicBezTo>
                  <a:cubicBezTo>
                    <a:pt x="1209" y="1958"/>
                    <a:pt x="1194" y="1950"/>
                    <a:pt x="1179" y="1905"/>
                  </a:cubicBezTo>
                  <a:lnTo>
                    <a:pt x="1134" y="1724"/>
                  </a:lnTo>
                  <a:cubicBezTo>
                    <a:pt x="1127" y="1671"/>
                    <a:pt x="1149" y="1655"/>
                    <a:pt x="1134" y="1587"/>
                  </a:cubicBezTo>
                  <a:cubicBezTo>
                    <a:pt x="1119" y="1519"/>
                    <a:pt x="1096" y="1406"/>
                    <a:pt x="1043" y="1315"/>
                  </a:cubicBezTo>
                  <a:cubicBezTo>
                    <a:pt x="990" y="1224"/>
                    <a:pt x="899" y="1149"/>
                    <a:pt x="816" y="1043"/>
                  </a:cubicBezTo>
                  <a:cubicBezTo>
                    <a:pt x="733" y="937"/>
                    <a:pt x="627" y="801"/>
                    <a:pt x="544" y="680"/>
                  </a:cubicBezTo>
                  <a:cubicBezTo>
                    <a:pt x="461" y="559"/>
                    <a:pt x="370" y="408"/>
                    <a:pt x="317" y="317"/>
                  </a:cubicBezTo>
                  <a:cubicBezTo>
                    <a:pt x="264" y="226"/>
                    <a:pt x="249" y="173"/>
                    <a:pt x="226" y="136"/>
                  </a:cubicBezTo>
                  <a:cubicBezTo>
                    <a:pt x="203" y="99"/>
                    <a:pt x="204" y="98"/>
                    <a:pt x="181" y="91"/>
                  </a:cubicBezTo>
                  <a:cubicBezTo>
                    <a:pt x="158" y="84"/>
                    <a:pt x="120" y="106"/>
                    <a:pt x="90" y="91"/>
                  </a:cubicBezTo>
                  <a:cubicBezTo>
                    <a:pt x="60" y="76"/>
                    <a:pt x="30" y="38"/>
                    <a:pt x="0" y="0"/>
                  </a:cubicBezTo>
                </a:path>
              </a:pathLst>
            </a:custGeom>
            <a:noFill/>
            <a:ln w="7620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" name="Freeform 5"/>
            <p:cNvSpPr>
              <a:spLocks/>
            </p:cNvSpPr>
            <p:nvPr/>
          </p:nvSpPr>
          <p:spPr bwMode="auto">
            <a:xfrm>
              <a:off x="363" y="3328"/>
              <a:ext cx="3855" cy="1014"/>
            </a:xfrm>
            <a:custGeom>
              <a:avLst/>
              <a:gdLst>
                <a:gd name="T0" fmla="*/ 0 w 3855"/>
                <a:gd name="T1" fmla="*/ 56 h 1088"/>
                <a:gd name="T2" fmla="*/ 91 w 3855"/>
                <a:gd name="T3" fmla="*/ 54 h 1088"/>
                <a:gd name="T4" fmla="*/ 181 w 3855"/>
                <a:gd name="T5" fmla="*/ 52 h 1088"/>
                <a:gd name="T6" fmla="*/ 635 w 3855"/>
                <a:gd name="T7" fmla="*/ 42 h 1088"/>
                <a:gd name="T8" fmla="*/ 952 w 3855"/>
                <a:gd name="T9" fmla="*/ 40 h 1088"/>
                <a:gd name="T10" fmla="*/ 1089 w 3855"/>
                <a:gd name="T11" fmla="*/ 40 h 1088"/>
                <a:gd name="T12" fmla="*/ 1179 w 3855"/>
                <a:gd name="T13" fmla="*/ 40 h 1088"/>
                <a:gd name="T14" fmla="*/ 1270 w 3855"/>
                <a:gd name="T15" fmla="*/ 38 h 1088"/>
                <a:gd name="T16" fmla="*/ 1361 w 3855"/>
                <a:gd name="T17" fmla="*/ 35 h 1088"/>
                <a:gd name="T18" fmla="*/ 1497 w 3855"/>
                <a:gd name="T19" fmla="*/ 19 h 1088"/>
                <a:gd name="T20" fmla="*/ 1587 w 3855"/>
                <a:gd name="T21" fmla="*/ 13 h 1088"/>
                <a:gd name="T22" fmla="*/ 1724 w 3855"/>
                <a:gd name="T23" fmla="*/ 7 h 1088"/>
                <a:gd name="T24" fmla="*/ 1860 w 3855"/>
                <a:gd name="T25" fmla="*/ 13 h 1088"/>
                <a:gd name="T26" fmla="*/ 1996 w 3855"/>
                <a:gd name="T27" fmla="*/ 17 h 1088"/>
                <a:gd name="T28" fmla="*/ 2041 w 3855"/>
                <a:gd name="T29" fmla="*/ 19 h 1088"/>
                <a:gd name="T30" fmla="*/ 2177 w 3855"/>
                <a:gd name="T31" fmla="*/ 17 h 1088"/>
                <a:gd name="T32" fmla="*/ 2313 w 3855"/>
                <a:gd name="T33" fmla="*/ 23 h 1088"/>
                <a:gd name="T34" fmla="*/ 2449 w 3855"/>
                <a:gd name="T35" fmla="*/ 29 h 1088"/>
                <a:gd name="T36" fmla="*/ 2631 w 3855"/>
                <a:gd name="T37" fmla="*/ 31 h 1088"/>
                <a:gd name="T38" fmla="*/ 2858 w 3855"/>
                <a:gd name="T39" fmla="*/ 29 h 1088"/>
                <a:gd name="T40" fmla="*/ 2994 w 3855"/>
                <a:gd name="T41" fmla="*/ 26 h 1088"/>
                <a:gd name="T42" fmla="*/ 3402 w 3855"/>
                <a:gd name="T43" fmla="*/ 13 h 1088"/>
                <a:gd name="T44" fmla="*/ 3855 w 3855"/>
                <a:gd name="T45" fmla="*/ 0 h 10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855"/>
                <a:gd name="T70" fmla="*/ 0 h 1088"/>
                <a:gd name="T71" fmla="*/ 3855 w 3855"/>
                <a:gd name="T72" fmla="*/ 1088 h 10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855" h="1088">
                  <a:moveTo>
                    <a:pt x="0" y="1088"/>
                  </a:moveTo>
                  <a:cubicBezTo>
                    <a:pt x="30" y="1073"/>
                    <a:pt x="61" y="1058"/>
                    <a:pt x="91" y="1043"/>
                  </a:cubicBezTo>
                  <a:cubicBezTo>
                    <a:pt x="121" y="1028"/>
                    <a:pt x="90" y="1036"/>
                    <a:pt x="181" y="998"/>
                  </a:cubicBezTo>
                  <a:cubicBezTo>
                    <a:pt x="272" y="960"/>
                    <a:pt x="507" y="854"/>
                    <a:pt x="635" y="816"/>
                  </a:cubicBezTo>
                  <a:cubicBezTo>
                    <a:pt x="763" y="778"/>
                    <a:pt x="876" y="779"/>
                    <a:pt x="952" y="771"/>
                  </a:cubicBezTo>
                  <a:cubicBezTo>
                    <a:pt x="1028" y="763"/>
                    <a:pt x="1051" y="771"/>
                    <a:pt x="1089" y="771"/>
                  </a:cubicBezTo>
                  <a:cubicBezTo>
                    <a:pt x="1127" y="771"/>
                    <a:pt x="1149" y="779"/>
                    <a:pt x="1179" y="771"/>
                  </a:cubicBezTo>
                  <a:cubicBezTo>
                    <a:pt x="1209" y="763"/>
                    <a:pt x="1240" y="740"/>
                    <a:pt x="1270" y="725"/>
                  </a:cubicBezTo>
                  <a:cubicBezTo>
                    <a:pt x="1300" y="710"/>
                    <a:pt x="1323" y="740"/>
                    <a:pt x="1361" y="680"/>
                  </a:cubicBezTo>
                  <a:cubicBezTo>
                    <a:pt x="1399" y="620"/>
                    <a:pt x="1459" y="439"/>
                    <a:pt x="1497" y="363"/>
                  </a:cubicBezTo>
                  <a:cubicBezTo>
                    <a:pt x="1535" y="287"/>
                    <a:pt x="1549" y="273"/>
                    <a:pt x="1587" y="227"/>
                  </a:cubicBezTo>
                  <a:cubicBezTo>
                    <a:pt x="1625" y="181"/>
                    <a:pt x="1679" y="90"/>
                    <a:pt x="1724" y="90"/>
                  </a:cubicBezTo>
                  <a:cubicBezTo>
                    <a:pt x="1769" y="90"/>
                    <a:pt x="1815" y="189"/>
                    <a:pt x="1860" y="227"/>
                  </a:cubicBezTo>
                  <a:cubicBezTo>
                    <a:pt x="1905" y="265"/>
                    <a:pt x="1966" y="294"/>
                    <a:pt x="1996" y="317"/>
                  </a:cubicBezTo>
                  <a:cubicBezTo>
                    <a:pt x="2026" y="340"/>
                    <a:pt x="2011" y="363"/>
                    <a:pt x="2041" y="363"/>
                  </a:cubicBezTo>
                  <a:cubicBezTo>
                    <a:pt x="2071" y="363"/>
                    <a:pt x="2132" y="302"/>
                    <a:pt x="2177" y="317"/>
                  </a:cubicBezTo>
                  <a:cubicBezTo>
                    <a:pt x="2222" y="332"/>
                    <a:pt x="2268" y="415"/>
                    <a:pt x="2313" y="453"/>
                  </a:cubicBezTo>
                  <a:cubicBezTo>
                    <a:pt x="2358" y="491"/>
                    <a:pt x="2396" y="521"/>
                    <a:pt x="2449" y="544"/>
                  </a:cubicBezTo>
                  <a:cubicBezTo>
                    <a:pt x="2502" y="567"/>
                    <a:pt x="2563" y="589"/>
                    <a:pt x="2631" y="589"/>
                  </a:cubicBezTo>
                  <a:cubicBezTo>
                    <a:pt x="2699" y="589"/>
                    <a:pt x="2798" y="559"/>
                    <a:pt x="2858" y="544"/>
                  </a:cubicBezTo>
                  <a:cubicBezTo>
                    <a:pt x="2918" y="529"/>
                    <a:pt x="2903" y="552"/>
                    <a:pt x="2994" y="499"/>
                  </a:cubicBezTo>
                  <a:cubicBezTo>
                    <a:pt x="3085" y="446"/>
                    <a:pt x="3258" y="310"/>
                    <a:pt x="3402" y="227"/>
                  </a:cubicBezTo>
                  <a:cubicBezTo>
                    <a:pt x="3546" y="144"/>
                    <a:pt x="3700" y="72"/>
                    <a:pt x="3855" y="0"/>
                  </a:cubicBezTo>
                </a:path>
              </a:pathLst>
            </a:custGeom>
            <a:noFill/>
            <a:ln w="76200" cmpd="sng">
              <a:solidFill>
                <a:srgbClr val="CC00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3" name="Freeform 187"/>
          <p:cNvSpPr>
            <a:spLocks/>
          </p:cNvSpPr>
          <p:nvPr/>
        </p:nvSpPr>
        <p:spPr bwMode="auto">
          <a:xfrm>
            <a:off x="5465763" y="4079875"/>
            <a:ext cx="790575" cy="649288"/>
          </a:xfrm>
          <a:custGeom>
            <a:avLst/>
            <a:gdLst>
              <a:gd name="T0" fmla="*/ 2147483647 w 499"/>
              <a:gd name="T1" fmla="*/ 2147483647 h 409"/>
              <a:gd name="T2" fmla="*/ 2147483647 w 499"/>
              <a:gd name="T3" fmla="*/ 2147483647 h 409"/>
              <a:gd name="T4" fmla="*/ 2147483647 w 499"/>
              <a:gd name="T5" fmla="*/ 2147483647 h 409"/>
              <a:gd name="T6" fmla="*/ 0 w 499"/>
              <a:gd name="T7" fmla="*/ 2147483647 h 409"/>
              <a:gd name="T8" fmla="*/ 2147483647 w 499"/>
              <a:gd name="T9" fmla="*/ 0 h 409"/>
              <a:gd name="T10" fmla="*/ 2147483647 w 499"/>
              <a:gd name="T11" fmla="*/ 2147483647 h 409"/>
              <a:gd name="T12" fmla="*/ 2147483647 w 499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9"/>
              <a:gd name="T22" fmla="*/ 0 h 409"/>
              <a:gd name="T23" fmla="*/ 499 w 499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9" h="409">
                <a:moveTo>
                  <a:pt x="499" y="273"/>
                </a:moveTo>
                <a:lnTo>
                  <a:pt x="363" y="273"/>
                </a:lnTo>
                <a:lnTo>
                  <a:pt x="227" y="409"/>
                </a:lnTo>
                <a:lnTo>
                  <a:pt x="0" y="182"/>
                </a:lnTo>
                <a:lnTo>
                  <a:pt x="136" y="0"/>
                </a:lnTo>
                <a:lnTo>
                  <a:pt x="454" y="136"/>
                </a:lnTo>
                <a:lnTo>
                  <a:pt x="499" y="273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616700" y="6384925"/>
            <a:ext cx="674688" cy="27909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80" tIns="39138" rIns="78280" bIns="39138">
            <a:spAutoFit/>
          </a:bodyPr>
          <a:lstStyle/>
          <a:p>
            <a:pPr algn="ctr" defTabSz="912813" eaLnBrk="0" hangingPunct="0">
              <a:spcBef>
                <a:spcPct val="50000"/>
              </a:spcBef>
            </a:pPr>
            <a:r>
              <a:rPr lang="ru-RU" sz="1300" b="1" dirty="0" smtClean="0"/>
              <a:t>Р-256</a:t>
            </a:r>
            <a:endParaRPr lang="ru-RU" sz="1300" b="1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887913" y="5665788"/>
            <a:ext cx="577850" cy="2889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80" tIns="39138" rIns="78280" bIns="39138">
            <a:spAutoFit/>
          </a:bodyPr>
          <a:lstStyle/>
          <a:p>
            <a:pPr algn="ctr" defTabSz="912813" eaLnBrk="0" hangingPunct="0">
              <a:spcBef>
                <a:spcPct val="50000"/>
              </a:spcBef>
            </a:pPr>
            <a:r>
              <a:rPr lang="ru-RU" sz="1300" b="1"/>
              <a:t>К-13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210343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213732" tIns="106875" rIns="213732" bIns="106875">
            <a:spAutoFit/>
          </a:bodyPr>
          <a:lstStyle/>
          <a:p>
            <a:pPr algn="ctr" defTabSz="3649663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600">
              <a:latin typeface="Times New Roman" pitchFamily="18" charset="0"/>
            </a:endParaRPr>
          </a:p>
          <a:p>
            <a:pPr algn="ctr" defTabSz="3649663"/>
            <a:r>
              <a:rPr lang="ru-RU" sz="3100">
                <a:latin typeface="Times New Roman" pitchFamily="18" charset="0"/>
              </a:rPr>
              <a:t>обзорная карта наиболее значимых объектов прилегающих к сельскому поселению в границах района (слайд № 1)</a:t>
            </a:r>
          </a:p>
        </p:txBody>
      </p:sp>
      <p:grpSp>
        <p:nvGrpSpPr>
          <p:cNvPr id="2057" name="Group 60"/>
          <p:cNvGrpSpPr>
            <a:grpSpLocks/>
          </p:cNvGrpSpPr>
          <p:nvPr/>
        </p:nvGrpSpPr>
        <p:grpSpPr bwMode="auto">
          <a:xfrm>
            <a:off x="6705600" y="4656138"/>
            <a:ext cx="731838" cy="606425"/>
            <a:chOff x="4134" y="4218"/>
            <a:chExt cx="159" cy="210"/>
          </a:xfrm>
        </p:grpSpPr>
        <p:grpSp>
          <p:nvGrpSpPr>
            <p:cNvPr id="2246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48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50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1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2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3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49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47" name="Text Box 68"/>
            <p:cNvSpPr txBox="1">
              <a:spLocks noChangeArrowheads="1"/>
            </p:cNvSpPr>
            <p:nvPr/>
          </p:nvSpPr>
          <p:spPr bwMode="auto">
            <a:xfrm>
              <a:off x="4134" y="4222"/>
              <a:ext cx="15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300">
                  <a:latin typeface="Times New Roman" pitchFamily="18" charset="0"/>
                </a:rPr>
                <a:t>ПСЧ-12</a:t>
              </a:r>
            </a:p>
          </p:txBody>
        </p:sp>
      </p:grpSp>
      <p:sp>
        <p:nvSpPr>
          <p:cNvPr id="451602" name="Text Box 2072"/>
          <p:cNvSpPr txBox="1">
            <a:spLocks noChangeArrowheads="1"/>
          </p:cNvSpPr>
          <p:nvPr/>
        </p:nvSpPr>
        <p:spPr bwMode="auto">
          <a:xfrm>
            <a:off x="7473950" y="4295775"/>
            <a:ext cx="2328863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Искитим ПЧ л/с 11; АЦ  3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8-383-43-20-698</a:t>
            </a:r>
          </a:p>
        </p:txBody>
      </p:sp>
      <p:grpSp>
        <p:nvGrpSpPr>
          <p:cNvPr id="2059" name="Group 60"/>
          <p:cNvGrpSpPr>
            <a:grpSpLocks/>
          </p:cNvGrpSpPr>
          <p:nvPr/>
        </p:nvGrpSpPr>
        <p:grpSpPr bwMode="auto">
          <a:xfrm>
            <a:off x="6850063" y="5087938"/>
            <a:ext cx="731837" cy="606425"/>
            <a:chOff x="4134" y="4218"/>
            <a:chExt cx="159" cy="210"/>
          </a:xfrm>
        </p:grpSpPr>
        <p:grpSp>
          <p:nvGrpSpPr>
            <p:cNvPr id="2238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40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42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43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44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45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41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39" name="Text Box 68"/>
            <p:cNvSpPr txBox="1">
              <a:spLocks noChangeArrowheads="1"/>
            </p:cNvSpPr>
            <p:nvPr/>
          </p:nvSpPr>
          <p:spPr bwMode="auto">
            <a:xfrm>
              <a:off x="4134" y="4222"/>
              <a:ext cx="15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300">
                  <a:latin typeface="Times New Roman" pitchFamily="18" charset="0"/>
                </a:rPr>
                <a:t>ПСЧ-21</a:t>
              </a:r>
            </a:p>
          </p:txBody>
        </p:sp>
      </p:grpSp>
      <p:sp>
        <p:nvSpPr>
          <p:cNvPr id="451612" name="Text Box 2072"/>
          <p:cNvSpPr txBox="1">
            <a:spLocks noChangeArrowheads="1"/>
          </p:cNvSpPr>
          <p:nvPr/>
        </p:nvSpPr>
        <p:spPr bwMode="auto">
          <a:xfrm>
            <a:off x="8196263" y="6672263"/>
            <a:ext cx="2328862" cy="538162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Линево ПЧ л/с 7; АЦ 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8-383-43-31-201</a:t>
            </a:r>
          </a:p>
        </p:txBody>
      </p:sp>
      <p:grpSp>
        <p:nvGrpSpPr>
          <p:cNvPr id="2061" name="Group 60"/>
          <p:cNvGrpSpPr>
            <a:grpSpLocks/>
          </p:cNvGrpSpPr>
          <p:nvPr/>
        </p:nvGrpSpPr>
        <p:grpSpPr bwMode="auto">
          <a:xfrm>
            <a:off x="7424738" y="6672263"/>
            <a:ext cx="731837" cy="606425"/>
            <a:chOff x="4134" y="4218"/>
            <a:chExt cx="159" cy="210"/>
          </a:xfrm>
        </p:grpSpPr>
        <p:grpSp>
          <p:nvGrpSpPr>
            <p:cNvPr id="2230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32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34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35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36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37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33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31" name="Text Box 68"/>
            <p:cNvSpPr txBox="1">
              <a:spLocks noChangeArrowheads="1"/>
            </p:cNvSpPr>
            <p:nvPr/>
          </p:nvSpPr>
          <p:spPr bwMode="auto">
            <a:xfrm>
              <a:off x="4134" y="4222"/>
              <a:ext cx="15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300">
                  <a:latin typeface="Times New Roman" pitchFamily="18" charset="0"/>
                </a:rPr>
                <a:t>ПСЧ-26</a:t>
              </a:r>
            </a:p>
          </p:txBody>
        </p:sp>
      </p:grpSp>
      <p:sp>
        <p:nvSpPr>
          <p:cNvPr id="451622" name="Text Box 2072"/>
          <p:cNvSpPr txBox="1">
            <a:spLocks noChangeArrowheads="1"/>
          </p:cNvSpPr>
          <p:nvPr/>
        </p:nvSpPr>
        <p:spPr bwMode="auto">
          <a:xfrm>
            <a:off x="7472363" y="5087938"/>
            <a:ext cx="2368550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Искитим ПЧ л/с 10; АЦ  2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8-383-43-34-572</a:t>
            </a:r>
            <a:r>
              <a:rPr lang="ru-RU" sz="1300" i="1">
                <a:latin typeface="Calibri" pitchFamily="34" charset="0"/>
              </a:rPr>
              <a:t> </a:t>
            </a:r>
          </a:p>
        </p:txBody>
      </p:sp>
      <p:grpSp>
        <p:nvGrpSpPr>
          <p:cNvPr id="2063" name="Group 60"/>
          <p:cNvGrpSpPr>
            <a:grpSpLocks/>
          </p:cNvGrpSpPr>
          <p:nvPr/>
        </p:nvGrpSpPr>
        <p:grpSpPr bwMode="auto">
          <a:xfrm>
            <a:off x="1354138" y="6096000"/>
            <a:ext cx="771525" cy="606425"/>
            <a:chOff x="4129" y="4218"/>
            <a:chExt cx="168" cy="210"/>
          </a:xfrm>
        </p:grpSpPr>
        <p:grpSp>
          <p:nvGrpSpPr>
            <p:cNvPr id="2222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24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26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27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2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29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25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23" name="Text Box 68"/>
            <p:cNvSpPr txBox="1">
              <a:spLocks noChangeArrowheads="1"/>
            </p:cNvSpPr>
            <p:nvPr/>
          </p:nvSpPr>
          <p:spPr bwMode="auto">
            <a:xfrm>
              <a:off x="4129" y="4222"/>
              <a:ext cx="168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000">
                  <a:latin typeface="Times New Roman" pitchFamily="18" charset="0"/>
                </a:rPr>
                <a:t>ОППЧ-102</a:t>
              </a:r>
            </a:p>
          </p:txBody>
        </p:sp>
      </p:grpSp>
      <p:sp>
        <p:nvSpPr>
          <p:cNvPr id="451632" name="Text Box 2072"/>
          <p:cNvSpPr txBox="1">
            <a:spLocks noChangeArrowheads="1"/>
          </p:cNvSpPr>
          <p:nvPr/>
        </p:nvSpPr>
        <p:spPr bwMode="auto">
          <a:xfrm>
            <a:off x="1639888" y="5591175"/>
            <a:ext cx="2328862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Быстровка ПЧ л/с 2; АЦ 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8-913-396-41-64</a:t>
            </a:r>
          </a:p>
        </p:txBody>
      </p:sp>
      <p:grpSp>
        <p:nvGrpSpPr>
          <p:cNvPr id="2065" name="Group 60"/>
          <p:cNvGrpSpPr>
            <a:grpSpLocks/>
          </p:cNvGrpSpPr>
          <p:nvPr/>
        </p:nvGrpSpPr>
        <p:grpSpPr bwMode="auto">
          <a:xfrm>
            <a:off x="9764713" y="4945063"/>
            <a:ext cx="769937" cy="606425"/>
            <a:chOff x="4130" y="4218"/>
            <a:chExt cx="167" cy="210"/>
          </a:xfrm>
        </p:grpSpPr>
        <p:grpSp>
          <p:nvGrpSpPr>
            <p:cNvPr id="2214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16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18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19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20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21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17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15" name="Text Box 68"/>
            <p:cNvSpPr txBox="1">
              <a:spLocks noChangeArrowheads="1"/>
            </p:cNvSpPr>
            <p:nvPr/>
          </p:nvSpPr>
          <p:spPr bwMode="auto">
            <a:xfrm>
              <a:off x="4130" y="4222"/>
              <a:ext cx="167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000">
                  <a:latin typeface="Times New Roman" pitchFamily="18" charset="0"/>
                </a:rPr>
                <a:t>ОППЧ-102</a:t>
              </a:r>
            </a:p>
          </p:txBody>
        </p:sp>
      </p:grpSp>
      <p:grpSp>
        <p:nvGrpSpPr>
          <p:cNvPr id="2066" name="Group 60"/>
          <p:cNvGrpSpPr>
            <a:grpSpLocks/>
          </p:cNvGrpSpPr>
          <p:nvPr/>
        </p:nvGrpSpPr>
        <p:grpSpPr bwMode="auto">
          <a:xfrm>
            <a:off x="3932238" y="5521325"/>
            <a:ext cx="768350" cy="606425"/>
            <a:chOff x="4130" y="4218"/>
            <a:chExt cx="167" cy="210"/>
          </a:xfrm>
        </p:grpSpPr>
        <p:grpSp>
          <p:nvGrpSpPr>
            <p:cNvPr id="2206" name="Group 61"/>
            <p:cNvGrpSpPr>
              <a:grpSpLocks/>
            </p:cNvGrpSpPr>
            <p:nvPr/>
          </p:nvGrpSpPr>
          <p:grpSpPr bwMode="auto">
            <a:xfrm>
              <a:off x="4166" y="4218"/>
              <a:ext cx="121" cy="210"/>
              <a:chOff x="503" y="5636"/>
              <a:chExt cx="205" cy="318"/>
            </a:xfrm>
          </p:grpSpPr>
          <p:grpSp>
            <p:nvGrpSpPr>
              <p:cNvPr id="2208" name="Group 62"/>
              <p:cNvGrpSpPr>
                <a:grpSpLocks/>
              </p:cNvGrpSpPr>
              <p:nvPr/>
            </p:nvGrpSpPr>
            <p:grpSpPr bwMode="auto">
              <a:xfrm>
                <a:off x="504" y="5636"/>
                <a:ext cx="204" cy="318"/>
                <a:chOff x="3168" y="192"/>
                <a:chExt cx="339" cy="672"/>
              </a:xfrm>
            </p:grpSpPr>
            <p:sp>
              <p:nvSpPr>
                <p:cNvPr id="2210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11" name="Line 6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335" cy="9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12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68" y="467"/>
                  <a:ext cx="339" cy="109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13" name="Line 66"/>
                <p:cNvSpPr>
                  <a:spLocks noChangeShapeType="1"/>
                </p:cNvSpPr>
                <p:nvPr/>
              </p:nvSpPr>
              <p:spPr bwMode="auto">
                <a:xfrm>
                  <a:off x="3505" y="28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09" name="Freeform 67"/>
              <p:cNvSpPr>
                <a:spLocks/>
              </p:cNvSpPr>
              <p:nvPr/>
            </p:nvSpPr>
            <p:spPr bwMode="auto">
              <a:xfrm>
                <a:off x="503" y="5649"/>
                <a:ext cx="197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207" name="Text Box 68"/>
            <p:cNvSpPr txBox="1">
              <a:spLocks noChangeArrowheads="1"/>
            </p:cNvSpPr>
            <p:nvPr/>
          </p:nvSpPr>
          <p:spPr bwMode="auto">
            <a:xfrm>
              <a:off x="4130" y="4222"/>
              <a:ext cx="167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85184" tIns="42596" rIns="85184" bIns="42596">
              <a:spAutoFit/>
            </a:bodyPr>
            <a:lstStyle/>
            <a:p>
              <a:pPr algn="ctr" defTabSz="1673225" eaLnBrk="0" hangingPunct="0"/>
              <a:r>
                <a:rPr lang="ru-RU" sz="1000">
                  <a:latin typeface="Times New Roman" pitchFamily="18" charset="0"/>
                </a:rPr>
                <a:t>ОППЧ-102</a:t>
              </a:r>
            </a:p>
          </p:txBody>
        </p:sp>
      </p:grpSp>
      <p:sp>
        <p:nvSpPr>
          <p:cNvPr id="451651" name="Text Box 2072"/>
          <p:cNvSpPr txBox="1">
            <a:spLocks noChangeArrowheads="1"/>
          </p:cNvSpPr>
          <p:nvPr/>
        </p:nvSpPr>
        <p:spPr bwMode="auto">
          <a:xfrm>
            <a:off x="10140950" y="4295775"/>
            <a:ext cx="2378075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Легостаево ПЧ  л/с 2; АЦ 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8-383-43-54-4-10</a:t>
            </a:r>
          </a:p>
        </p:txBody>
      </p:sp>
      <p:sp>
        <p:nvSpPr>
          <p:cNvPr id="451652" name="Text Box 2072"/>
          <p:cNvSpPr txBox="1">
            <a:spLocks noChangeArrowheads="1"/>
          </p:cNvSpPr>
          <p:nvPr/>
        </p:nvSpPr>
        <p:spPr bwMode="auto">
          <a:xfrm>
            <a:off x="4160838" y="6024563"/>
            <a:ext cx="2368550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Улыбино ПЧ л/с 2; АЦ 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</a:t>
            </a:r>
            <a:r>
              <a:rPr lang="ru-RU" sz="13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8-965-822-45-60</a:t>
            </a:r>
            <a:r>
              <a:rPr lang="ru-RU" sz="1300" i="1">
                <a:latin typeface="Calibri" pitchFamily="34" charset="0"/>
              </a:rPr>
              <a:t> </a:t>
            </a:r>
          </a:p>
        </p:txBody>
      </p:sp>
      <p:grpSp>
        <p:nvGrpSpPr>
          <p:cNvPr id="2069" name="Group 60"/>
          <p:cNvGrpSpPr>
            <a:grpSpLocks/>
          </p:cNvGrpSpPr>
          <p:nvPr/>
        </p:nvGrpSpPr>
        <p:grpSpPr bwMode="auto">
          <a:xfrm>
            <a:off x="5246688" y="3790950"/>
            <a:ext cx="693737" cy="388938"/>
            <a:chOff x="4860" y="4199"/>
            <a:chExt cx="219" cy="229"/>
          </a:xfrm>
        </p:grpSpPr>
        <p:grpSp>
          <p:nvGrpSpPr>
            <p:cNvPr id="2198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200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202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03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04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05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01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99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Лесхоз</a:t>
              </a:r>
            </a:p>
          </p:txBody>
        </p:sp>
      </p:grpSp>
      <p:sp>
        <p:nvSpPr>
          <p:cNvPr id="451662" name="Text Box 2072"/>
          <p:cNvSpPr txBox="1">
            <a:spLocks noChangeArrowheads="1"/>
          </p:cNvSpPr>
          <p:nvPr/>
        </p:nvSpPr>
        <p:spPr bwMode="auto">
          <a:xfrm>
            <a:off x="5387975" y="3000375"/>
            <a:ext cx="2547938" cy="550863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Бердск Лесхоз  л/с 10; АЦ  3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</a:t>
            </a:r>
            <a:r>
              <a:rPr lang="ru-RU" sz="13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8-(383-41) 4-73-69</a:t>
            </a:r>
            <a:r>
              <a:rPr lang="ru-RU" sz="1400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300" i="1">
                <a:latin typeface="Calibri" pitchFamily="34" charset="0"/>
              </a:rPr>
              <a:t> </a:t>
            </a:r>
          </a:p>
        </p:txBody>
      </p:sp>
      <p:grpSp>
        <p:nvGrpSpPr>
          <p:cNvPr id="2071" name="Group 60"/>
          <p:cNvGrpSpPr>
            <a:grpSpLocks/>
          </p:cNvGrpSpPr>
          <p:nvPr/>
        </p:nvGrpSpPr>
        <p:grpSpPr bwMode="auto">
          <a:xfrm>
            <a:off x="6472238" y="4224338"/>
            <a:ext cx="693737" cy="388937"/>
            <a:chOff x="4860" y="4199"/>
            <a:chExt cx="219" cy="229"/>
          </a:xfrm>
        </p:grpSpPr>
        <p:grpSp>
          <p:nvGrpSpPr>
            <p:cNvPr id="2190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92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94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95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96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97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93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91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672" name="Text Box 2072"/>
          <p:cNvSpPr txBox="1">
            <a:spLocks noChangeArrowheads="1"/>
          </p:cNvSpPr>
          <p:nvPr/>
        </p:nvSpPr>
        <p:spPr bwMode="auto">
          <a:xfrm>
            <a:off x="6757988" y="3657600"/>
            <a:ext cx="2416175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Тальменка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52-190</a:t>
            </a:r>
          </a:p>
        </p:txBody>
      </p:sp>
      <p:grpSp>
        <p:nvGrpSpPr>
          <p:cNvPr id="2073" name="Group 60"/>
          <p:cNvGrpSpPr>
            <a:grpSpLocks/>
          </p:cNvGrpSpPr>
          <p:nvPr/>
        </p:nvGrpSpPr>
        <p:grpSpPr bwMode="auto">
          <a:xfrm>
            <a:off x="6113463" y="4872038"/>
            <a:ext cx="693737" cy="388937"/>
            <a:chOff x="4860" y="4199"/>
            <a:chExt cx="219" cy="229"/>
          </a:xfrm>
        </p:grpSpPr>
        <p:grpSp>
          <p:nvGrpSpPr>
            <p:cNvPr id="2182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84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86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7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9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85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83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682" name="Text Box 2072"/>
          <p:cNvSpPr txBox="1">
            <a:spLocks noChangeArrowheads="1"/>
          </p:cNvSpPr>
          <p:nvPr/>
        </p:nvSpPr>
        <p:spPr bwMode="auto">
          <a:xfrm>
            <a:off x="3576638" y="4800600"/>
            <a:ext cx="2625725" cy="534988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Чернореченский</a:t>
            </a:r>
            <a:r>
              <a:rPr lang="ru-RU" sz="13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л/с 1; водовоз 1</a:t>
            </a:r>
          </a:p>
          <a:p>
            <a:pPr algn="ctr" defTabSz="912813">
              <a:defRPr/>
            </a:pPr>
            <a:r>
              <a:rPr lang="ru-RU" sz="13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68-330</a:t>
            </a:r>
          </a:p>
        </p:txBody>
      </p:sp>
      <p:grpSp>
        <p:nvGrpSpPr>
          <p:cNvPr id="2075" name="Group 60"/>
          <p:cNvGrpSpPr>
            <a:grpSpLocks/>
          </p:cNvGrpSpPr>
          <p:nvPr/>
        </p:nvGrpSpPr>
        <p:grpSpPr bwMode="auto">
          <a:xfrm>
            <a:off x="3954463" y="7680325"/>
            <a:ext cx="692150" cy="388938"/>
            <a:chOff x="4860" y="4199"/>
            <a:chExt cx="219" cy="229"/>
          </a:xfrm>
        </p:grpSpPr>
        <p:grpSp>
          <p:nvGrpSpPr>
            <p:cNvPr id="2174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76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78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79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0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1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77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75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692" name="Text Box 2072"/>
          <p:cNvSpPr txBox="1">
            <a:spLocks noChangeArrowheads="1"/>
          </p:cNvSpPr>
          <p:nvPr/>
        </p:nvSpPr>
        <p:spPr bwMode="auto">
          <a:xfrm>
            <a:off x="4668838" y="7680325"/>
            <a:ext cx="2416175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Новолотки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58-190</a:t>
            </a:r>
          </a:p>
        </p:txBody>
      </p:sp>
      <p:grpSp>
        <p:nvGrpSpPr>
          <p:cNvPr id="2077" name="Group 60"/>
          <p:cNvGrpSpPr>
            <a:grpSpLocks/>
          </p:cNvGrpSpPr>
          <p:nvPr/>
        </p:nvGrpSpPr>
        <p:grpSpPr bwMode="auto">
          <a:xfrm>
            <a:off x="1216025" y="6313488"/>
            <a:ext cx="693738" cy="388937"/>
            <a:chOff x="4860" y="4199"/>
            <a:chExt cx="219" cy="229"/>
          </a:xfrm>
        </p:grpSpPr>
        <p:grpSp>
          <p:nvGrpSpPr>
            <p:cNvPr id="2166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68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70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71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72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73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69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67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702" name="Text Box 2072"/>
          <p:cNvSpPr txBox="1">
            <a:spLocks noChangeArrowheads="1"/>
          </p:cNvSpPr>
          <p:nvPr/>
        </p:nvSpPr>
        <p:spPr bwMode="auto">
          <a:xfrm>
            <a:off x="1709738" y="6456363"/>
            <a:ext cx="2417762" cy="534987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Быстровка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59-145</a:t>
            </a:r>
          </a:p>
        </p:txBody>
      </p:sp>
      <p:sp>
        <p:nvSpPr>
          <p:cNvPr id="451703" name="Text Box 2072"/>
          <p:cNvSpPr txBox="1">
            <a:spLocks noChangeArrowheads="1"/>
          </p:cNvSpPr>
          <p:nvPr/>
        </p:nvSpPr>
        <p:spPr bwMode="auto">
          <a:xfrm>
            <a:off x="793750" y="4945063"/>
            <a:ext cx="2452688" cy="534987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Бурмистрово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59-145</a:t>
            </a:r>
          </a:p>
        </p:txBody>
      </p:sp>
      <p:grpSp>
        <p:nvGrpSpPr>
          <p:cNvPr id="2080" name="Group 60"/>
          <p:cNvGrpSpPr>
            <a:grpSpLocks/>
          </p:cNvGrpSpPr>
          <p:nvPr/>
        </p:nvGrpSpPr>
        <p:grpSpPr bwMode="auto">
          <a:xfrm>
            <a:off x="3232150" y="5160963"/>
            <a:ext cx="692150" cy="388937"/>
            <a:chOff x="4860" y="4199"/>
            <a:chExt cx="219" cy="229"/>
          </a:xfrm>
        </p:grpSpPr>
        <p:grpSp>
          <p:nvGrpSpPr>
            <p:cNvPr id="2158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60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62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63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64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65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61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59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grpSp>
        <p:nvGrpSpPr>
          <p:cNvPr id="2081" name="Group 60"/>
          <p:cNvGrpSpPr>
            <a:grpSpLocks/>
          </p:cNvGrpSpPr>
          <p:nvPr/>
        </p:nvGrpSpPr>
        <p:grpSpPr bwMode="auto">
          <a:xfrm>
            <a:off x="9856788" y="6169025"/>
            <a:ext cx="693737" cy="388938"/>
            <a:chOff x="4860" y="4199"/>
            <a:chExt cx="219" cy="229"/>
          </a:xfrm>
        </p:grpSpPr>
        <p:grpSp>
          <p:nvGrpSpPr>
            <p:cNvPr id="2150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52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54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5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6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7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53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51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722" name="Text Box 2072"/>
          <p:cNvSpPr txBox="1">
            <a:spLocks noChangeArrowheads="1"/>
          </p:cNvSpPr>
          <p:nvPr/>
        </p:nvSpPr>
        <p:spPr bwMode="auto">
          <a:xfrm>
            <a:off x="10137775" y="5665788"/>
            <a:ext cx="2422525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Гусельниково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67-119</a:t>
            </a:r>
          </a:p>
        </p:txBody>
      </p:sp>
      <p:grpSp>
        <p:nvGrpSpPr>
          <p:cNvPr id="2083" name="Group 60"/>
          <p:cNvGrpSpPr>
            <a:grpSpLocks/>
          </p:cNvGrpSpPr>
          <p:nvPr/>
        </p:nvGrpSpPr>
        <p:grpSpPr bwMode="auto">
          <a:xfrm>
            <a:off x="4098925" y="6600825"/>
            <a:ext cx="692150" cy="388938"/>
            <a:chOff x="4860" y="4199"/>
            <a:chExt cx="219" cy="229"/>
          </a:xfrm>
        </p:grpSpPr>
        <p:grpSp>
          <p:nvGrpSpPr>
            <p:cNvPr id="2142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44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46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47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4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49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45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43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732" name="Text Box 2072"/>
          <p:cNvSpPr txBox="1">
            <a:spLocks noChangeArrowheads="1"/>
          </p:cNvSpPr>
          <p:nvPr/>
        </p:nvSpPr>
        <p:spPr bwMode="auto">
          <a:xfrm>
            <a:off x="3084513" y="7032625"/>
            <a:ext cx="2417762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Степной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55-133</a:t>
            </a:r>
          </a:p>
        </p:txBody>
      </p:sp>
      <p:grpSp>
        <p:nvGrpSpPr>
          <p:cNvPr id="2085" name="Group 60"/>
          <p:cNvGrpSpPr>
            <a:grpSpLocks/>
          </p:cNvGrpSpPr>
          <p:nvPr/>
        </p:nvGrpSpPr>
        <p:grpSpPr bwMode="auto">
          <a:xfrm>
            <a:off x="2513013" y="8040688"/>
            <a:ext cx="693737" cy="388937"/>
            <a:chOff x="4860" y="4199"/>
            <a:chExt cx="219" cy="229"/>
          </a:xfrm>
        </p:grpSpPr>
        <p:grpSp>
          <p:nvGrpSpPr>
            <p:cNvPr id="2134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36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38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39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40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41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37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35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742" name="Text Box 2072"/>
          <p:cNvSpPr txBox="1">
            <a:spLocks noChangeArrowheads="1"/>
          </p:cNvSpPr>
          <p:nvPr/>
        </p:nvSpPr>
        <p:spPr bwMode="auto">
          <a:xfrm>
            <a:off x="55563" y="7680325"/>
            <a:ext cx="2543175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Преображенка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63-148</a:t>
            </a:r>
          </a:p>
        </p:txBody>
      </p:sp>
      <p:grpSp>
        <p:nvGrpSpPr>
          <p:cNvPr id="2087" name="Group 60"/>
          <p:cNvGrpSpPr>
            <a:grpSpLocks/>
          </p:cNvGrpSpPr>
          <p:nvPr/>
        </p:nvGrpSpPr>
        <p:grpSpPr bwMode="auto">
          <a:xfrm>
            <a:off x="7265988" y="6313488"/>
            <a:ext cx="692150" cy="388937"/>
            <a:chOff x="4860" y="4199"/>
            <a:chExt cx="219" cy="229"/>
          </a:xfrm>
        </p:grpSpPr>
        <p:grpSp>
          <p:nvGrpSpPr>
            <p:cNvPr id="2126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28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30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31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32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33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29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27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ДПК-2</a:t>
              </a:r>
            </a:p>
          </p:txBody>
        </p:sp>
      </p:grpSp>
      <p:sp>
        <p:nvSpPr>
          <p:cNvPr id="451752" name="Text Box 2072"/>
          <p:cNvSpPr txBox="1">
            <a:spLocks noChangeArrowheads="1"/>
          </p:cNvSpPr>
          <p:nvPr/>
        </p:nvSpPr>
        <p:spPr bwMode="auto">
          <a:xfrm>
            <a:off x="7405688" y="5810250"/>
            <a:ext cx="2419350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Евсино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76-412</a:t>
            </a:r>
          </a:p>
        </p:txBody>
      </p:sp>
      <p:graphicFrame>
        <p:nvGraphicFramePr>
          <p:cNvPr id="2050" name="Object 59"/>
          <p:cNvGraphicFramePr>
            <a:graphicFrameLocks noChangeAspect="1"/>
          </p:cNvGraphicFramePr>
          <p:nvPr/>
        </p:nvGraphicFramePr>
        <p:xfrm>
          <a:off x="46038" y="2065338"/>
          <a:ext cx="3471862" cy="2030412"/>
        </p:xfrm>
        <a:graphic>
          <a:graphicData uri="http://schemas.openxmlformats.org/presentationml/2006/ole">
            <p:oleObj spid="_x0000_s2050" name="Worksheet" r:id="rId4" imgW="4429190" imgH="2590822" progId="Excel.Sheet.8">
              <p:embed/>
            </p:oleObj>
          </a:graphicData>
        </a:graphic>
      </p:graphicFrame>
      <p:grpSp>
        <p:nvGrpSpPr>
          <p:cNvPr id="2089" name="Group 60"/>
          <p:cNvGrpSpPr>
            <a:grpSpLocks/>
          </p:cNvGrpSpPr>
          <p:nvPr/>
        </p:nvGrpSpPr>
        <p:grpSpPr bwMode="auto">
          <a:xfrm>
            <a:off x="423863" y="6672263"/>
            <a:ext cx="693737" cy="388937"/>
            <a:chOff x="4860" y="4199"/>
            <a:chExt cx="219" cy="229"/>
          </a:xfrm>
        </p:grpSpPr>
        <p:grpSp>
          <p:nvGrpSpPr>
            <p:cNvPr id="2118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2120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22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23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24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25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21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182" tIns="45591" rIns="91182" bIns="45591"/>
              <a:lstStyle/>
              <a:p>
                <a:endParaRPr lang="ru-RU"/>
              </a:p>
            </p:txBody>
          </p:sp>
        </p:grpSp>
        <p:sp>
          <p:nvSpPr>
            <p:cNvPr id="2119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5184" tIns="42596" rIns="85184" bIns="42596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ДПК-3</a:t>
              </a:r>
            </a:p>
          </p:txBody>
        </p:sp>
      </p:grpSp>
      <p:sp>
        <p:nvSpPr>
          <p:cNvPr id="451763" name="Text Box 2072"/>
          <p:cNvSpPr txBox="1">
            <a:spLocks noChangeArrowheads="1"/>
          </p:cNvSpPr>
          <p:nvPr/>
        </p:nvSpPr>
        <p:spPr bwMode="auto">
          <a:xfrm>
            <a:off x="254000" y="7032625"/>
            <a:ext cx="2417763" cy="53657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27785" tIns="63903" rIns="127785" bIns="63903">
            <a:spAutoFit/>
          </a:bodyPr>
          <a:lstStyle/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Завьялово  л/с 1; водовоз 1</a:t>
            </a:r>
          </a:p>
          <a:p>
            <a:pPr algn="ctr" defTabSz="912813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тел. ЕДДС – 8-(383-43) 77-228</a:t>
            </a:r>
          </a:p>
        </p:txBody>
      </p:sp>
      <p:sp>
        <p:nvSpPr>
          <p:cNvPr id="451764" name="Text Box 180"/>
          <p:cNvSpPr txBox="1">
            <a:spLocks noChangeArrowheads="1"/>
          </p:cNvSpPr>
          <p:nvPr/>
        </p:nvSpPr>
        <p:spPr bwMode="auto">
          <a:xfrm>
            <a:off x="8558213" y="2279650"/>
            <a:ext cx="4108450" cy="13081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604" tIns="45298" rIns="90604" bIns="45298">
            <a:spAutoFit/>
          </a:bodyPr>
          <a:lstStyle/>
          <a:p>
            <a:pPr algn="ctr" defTabSz="1279525">
              <a:defRPr/>
            </a:pP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места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забора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воды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БЕ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-200</a:t>
            </a:r>
            <a:r>
              <a:rPr lang="ru-RU" sz="14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ЧС (</a:t>
            </a:r>
            <a:r>
              <a:rPr lang="ru-RU" sz="14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20 км</a:t>
            </a:r>
            <a:r>
              <a:rPr lang="ru-RU" sz="13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)</a:t>
            </a:r>
            <a:endParaRPr lang="ru-RU" sz="1400" u="sng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3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3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Новосибирское водохранилище -</a:t>
            </a:r>
            <a:endParaRPr lang="ru-RU" sz="130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3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Полный объем – 2180 км куб. Площадь зеркала – 1090 км кв. Длина – 182 км. Максимальная ширина – 22 км. Глубина (верхний бьеф у плотины при НПУ) – 113,5</a:t>
            </a:r>
          </a:p>
          <a:p>
            <a:pPr algn="ctr" defTabSz="1279525">
              <a:defRPr/>
            </a:pPr>
            <a:r>
              <a:rPr lang="ru-RU" sz="13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Координаты: 54,25 СШ, 82,11 В.Д</a:t>
            </a:r>
            <a:r>
              <a:rPr lang="ru-RU" sz="1300">
                <a:latin typeface="Calibri" pitchFamily="34" charset="0"/>
              </a:rPr>
              <a:t>.</a:t>
            </a:r>
          </a:p>
        </p:txBody>
      </p:sp>
      <p:sp>
        <p:nvSpPr>
          <p:cNvPr id="2092" name="Rectangle 182"/>
          <p:cNvSpPr>
            <a:spLocks noChangeArrowheads="1"/>
          </p:cNvSpPr>
          <p:nvPr/>
        </p:nvSpPr>
        <p:spPr bwMode="auto">
          <a:xfrm>
            <a:off x="144463" y="8921750"/>
            <a:ext cx="4887912" cy="558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224" tIns="45611" rIns="91224" bIns="45611">
            <a:spAutoFit/>
          </a:bodyPr>
          <a:lstStyle/>
          <a:p>
            <a:pPr algn="ctr" defTabSz="1279525"/>
            <a:r>
              <a:rPr lang="ru-RU" sz="1500" b="1">
                <a:solidFill>
                  <a:srgbClr val="0033CC"/>
                </a:solidFill>
              </a:rPr>
              <a:t>Автомобильные дороги </a:t>
            </a:r>
            <a:r>
              <a:rPr lang="ru-RU" sz="1500" b="1" u="sng">
                <a:solidFill>
                  <a:srgbClr val="FF3300"/>
                </a:solidFill>
              </a:rPr>
              <a:t>федерального </a:t>
            </a:r>
            <a:r>
              <a:rPr lang="ru-RU" sz="1500" b="1" u="sng">
                <a:solidFill>
                  <a:srgbClr val="0000FF"/>
                </a:solidFill>
              </a:rPr>
              <a:t>значения</a:t>
            </a:r>
            <a:endParaRPr lang="ru-RU" sz="1500" b="1">
              <a:solidFill>
                <a:srgbClr val="0000FF"/>
              </a:solidFill>
            </a:endParaRPr>
          </a:p>
          <a:p>
            <a:pPr algn="ctr" defTabSz="1279525"/>
            <a:r>
              <a:rPr lang="ru-RU" sz="1500" b="1">
                <a:solidFill>
                  <a:srgbClr val="0033CC"/>
                </a:solidFill>
              </a:rPr>
              <a:t> по территории населенного пункта </a:t>
            </a:r>
            <a:r>
              <a:rPr lang="ru-RU" sz="1500" b="1" u="sng">
                <a:solidFill>
                  <a:srgbClr val="FF3300"/>
                </a:solidFill>
              </a:rPr>
              <a:t>не проходят</a:t>
            </a:r>
          </a:p>
        </p:txBody>
      </p:sp>
      <p:sp>
        <p:nvSpPr>
          <p:cNvPr id="101" name="Text Box 2072"/>
          <p:cNvSpPr txBox="1">
            <a:spLocks noChangeArrowheads="1"/>
          </p:cNvSpPr>
          <p:nvPr/>
        </p:nvSpPr>
        <p:spPr bwMode="auto">
          <a:xfrm rot="-2367944">
            <a:off x="3016250" y="4295775"/>
            <a:ext cx="696913" cy="261938"/>
          </a:xfrm>
          <a:prstGeom prst="rect">
            <a:avLst/>
          </a:prstGeom>
          <a:solidFill>
            <a:srgbClr val="0000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127401" tIns="63720" rIns="127401" bIns="63720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endParaRPr lang="ru-RU" sz="8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51768" name="AutoShape 184"/>
          <p:cNvSpPr>
            <a:spLocks noChangeArrowheads="1"/>
          </p:cNvSpPr>
          <p:nvPr/>
        </p:nvSpPr>
        <p:spPr bwMode="auto">
          <a:xfrm>
            <a:off x="3665538" y="3216275"/>
            <a:ext cx="1441450" cy="644525"/>
          </a:xfrm>
          <a:prstGeom prst="wedgeRectCallout">
            <a:avLst>
              <a:gd name="adj1" fmla="val -61773"/>
              <a:gd name="adj2" fmla="val 135713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5794" tIns="0" rIns="0" bIns="0"/>
          <a:lstStyle/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Размер площадки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3200x500x7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82 гр.11 мин. вд.;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54 гр.25 мин. сш</a:t>
            </a:r>
          </a:p>
        </p:txBody>
      </p:sp>
      <p:sp>
        <p:nvSpPr>
          <p:cNvPr id="451769" name="Text Box 2072"/>
          <p:cNvSpPr txBox="1">
            <a:spLocks noChangeArrowheads="1"/>
          </p:cNvSpPr>
          <p:nvPr/>
        </p:nvSpPr>
        <p:spPr bwMode="auto">
          <a:xfrm>
            <a:off x="7265988" y="7466013"/>
            <a:ext cx="1935162" cy="700087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18" tIns="45660" rIns="91318" bIns="45660">
            <a:spAutoFit/>
          </a:bodyPr>
          <a:lstStyle/>
          <a:p>
            <a:pPr algn="ctr" defTabSz="654050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ФАД М-52</a:t>
            </a:r>
          </a:p>
          <a:p>
            <a:pPr algn="ctr" defTabSz="654050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Протяженность 58 км</a:t>
            </a:r>
          </a:p>
          <a:p>
            <a:pPr algn="ctr" defTabSz="654050">
              <a:defRPr/>
            </a:pP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Опасные участки - нет</a:t>
            </a:r>
          </a:p>
        </p:txBody>
      </p:sp>
      <p:sp>
        <p:nvSpPr>
          <p:cNvPr id="27" name="Text Box 2072"/>
          <p:cNvSpPr txBox="1">
            <a:spLocks noChangeArrowheads="1"/>
          </p:cNvSpPr>
          <p:nvPr/>
        </p:nvSpPr>
        <p:spPr bwMode="auto">
          <a:xfrm>
            <a:off x="5851525" y="5521325"/>
            <a:ext cx="981075" cy="333375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18" tIns="45660" rIns="91318" bIns="45660">
            <a:spAutoFit/>
          </a:bodyPr>
          <a:lstStyle/>
          <a:p>
            <a:pPr algn="ctr" defTabSz="654050">
              <a:spcBef>
                <a:spcPct val="50000"/>
              </a:spcBef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Искитим</a:t>
            </a:r>
          </a:p>
        </p:txBody>
      </p:sp>
      <p:sp>
        <p:nvSpPr>
          <p:cNvPr id="2097" name="Oval 197"/>
          <p:cNvSpPr>
            <a:spLocks noChangeArrowheads="1"/>
          </p:cNvSpPr>
          <p:nvPr/>
        </p:nvSpPr>
        <p:spPr bwMode="auto">
          <a:xfrm>
            <a:off x="5680075" y="4079875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98" name="Oval 198"/>
          <p:cNvSpPr>
            <a:spLocks noChangeArrowheads="1"/>
          </p:cNvSpPr>
          <p:nvPr/>
        </p:nvSpPr>
        <p:spPr bwMode="auto">
          <a:xfrm>
            <a:off x="6545263" y="5232400"/>
            <a:ext cx="287337" cy="288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4365625" y="4154488"/>
            <a:ext cx="1169988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29" tIns="45665" rIns="91329" bIns="45665">
            <a:spAutoFit/>
          </a:bodyPr>
          <a:lstStyle/>
          <a:p>
            <a:pPr algn="ctr" defTabSz="654050">
              <a:spcBef>
                <a:spcPct val="50000"/>
              </a:spcBef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  <p:graphicFrame>
        <p:nvGraphicFramePr>
          <p:cNvPr id="2051" name="Object 150"/>
          <p:cNvGraphicFramePr>
            <a:graphicFrameLocks noChangeAspect="1"/>
          </p:cNvGraphicFramePr>
          <p:nvPr/>
        </p:nvGraphicFramePr>
        <p:xfrm>
          <a:off x="7551738" y="8256588"/>
          <a:ext cx="5259387" cy="1368425"/>
        </p:xfrm>
        <a:graphic>
          <a:graphicData uri="http://schemas.openxmlformats.org/presentationml/2006/ole">
            <p:oleObj spid="_x0000_s2051" name="Worksheet" r:id="rId5" imgW="7572367" imgH="2990790" progId="Excel.Sheet.8">
              <p:embed/>
            </p:oleObj>
          </a:graphicData>
        </a:graphic>
      </p:graphicFrame>
      <p:grpSp>
        <p:nvGrpSpPr>
          <p:cNvPr id="2100" name="Group 60"/>
          <p:cNvGrpSpPr>
            <a:grpSpLocks/>
          </p:cNvGrpSpPr>
          <p:nvPr/>
        </p:nvGrpSpPr>
        <p:grpSpPr bwMode="auto">
          <a:xfrm>
            <a:off x="7543800" y="2085975"/>
            <a:ext cx="928688" cy="642938"/>
            <a:chOff x="4852" y="4218"/>
            <a:chExt cx="219" cy="210"/>
          </a:xfrm>
        </p:grpSpPr>
        <p:grpSp>
          <p:nvGrpSpPr>
            <p:cNvPr id="2110" name="Group 61"/>
            <p:cNvGrpSpPr>
              <a:grpSpLocks/>
            </p:cNvGrpSpPr>
            <p:nvPr/>
          </p:nvGrpSpPr>
          <p:grpSpPr bwMode="auto">
            <a:xfrm>
              <a:off x="4883" y="4218"/>
              <a:ext cx="144" cy="210"/>
              <a:chOff x="1756" y="5636"/>
              <a:chExt cx="250" cy="318"/>
            </a:xfrm>
          </p:grpSpPr>
          <p:grpSp>
            <p:nvGrpSpPr>
              <p:cNvPr id="2112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14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15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16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17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13" name="Freeform 67"/>
              <p:cNvSpPr>
                <a:spLocks/>
              </p:cNvSpPr>
              <p:nvPr/>
            </p:nvSpPr>
            <p:spPr bwMode="auto">
              <a:xfrm>
                <a:off x="1756" y="5643"/>
                <a:ext cx="218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0716" tIns="45354" rIns="90716" bIns="45354"/>
              <a:lstStyle/>
              <a:p>
                <a:endParaRPr lang="ru-RU"/>
              </a:p>
            </p:txBody>
          </p:sp>
        </p:grpSp>
        <p:sp>
          <p:nvSpPr>
            <p:cNvPr id="2111" name="Text Box 68"/>
            <p:cNvSpPr txBox="1">
              <a:spLocks noChangeArrowheads="1"/>
            </p:cNvSpPr>
            <p:nvPr/>
          </p:nvSpPr>
          <p:spPr bwMode="auto">
            <a:xfrm>
              <a:off x="4852" y="4223"/>
              <a:ext cx="219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39" tIns="42386" rIns="84739" bIns="42386">
              <a:spAutoFit/>
            </a:bodyPr>
            <a:lstStyle/>
            <a:p>
              <a:pPr algn="ctr" defTabSz="1195388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ОППЧ-102</a:t>
              </a:r>
            </a:p>
          </p:txBody>
        </p:sp>
      </p:grpSp>
      <p:grpSp>
        <p:nvGrpSpPr>
          <p:cNvPr id="2101" name="Group 60"/>
          <p:cNvGrpSpPr>
            <a:grpSpLocks/>
          </p:cNvGrpSpPr>
          <p:nvPr/>
        </p:nvGrpSpPr>
        <p:grpSpPr bwMode="auto">
          <a:xfrm>
            <a:off x="4400550" y="7515225"/>
            <a:ext cx="928688" cy="642938"/>
            <a:chOff x="4852" y="4218"/>
            <a:chExt cx="219" cy="210"/>
          </a:xfrm>
        </p:grpSpPr>
        <p:grpSp>
          <p:nvGrpSpPr>
            <p:cNvPr id="2102" name="Group 61"/>
            <p:cNvGrpSpPr>
              <a:grpSpLocks/>
            </p:cNvGrpSpPr>
            <p:nvPr/>
          </p:nvGrpSpPr>
          <p:grpSpPr bwMode="auto">
            <a:xfrm>
              <a:off x="4883" y="4218"/>
              <a:ext cx="144" cy="210"/>
              <a:chOff x="1756" y="5636"/>
              <a:chExt cx="250" cy="318"/>
            </a:xfrm>
          </p:grpSpPr>
          <p:grpSp>
            <p:nvGrpSpPr>
              <p:cNvPr id="2104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2106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07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08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09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05" name="Freeform 67"/>
              <p:cNvSpPr>
                <a:spLocks/>
              </p:cNvSpPr>
              <p:nvPr/>
            </p:nvSpPr>
            <p:spPr bwMode="auto">
              <a:xfrm>
                <a:off x="1756" y="5643"/>
                <a:ext cx="218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1 w 291"/>
                  <a:gd name="T5" fmla="*/ 114 h 159"/>
                  <a:gd name="T6" fmla="*/ 1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0716" tIns="45354" rIns="90716" bIns="45354"/>
              <a:lstStyle/>
              <a:p>
                <a:endParaRPr lang="ru-RU"/>
              </a:p>
            </p:txBody>
          </p:sp>
        </p:grpSp>
        <p:sp>
          <p:nvSpPr>
            <p:cNvPr id="2103" name="Text Box 68"/>
            <p:cNvSpPr txBox="1">
              <a:spLocks noChangeArrowheads="1"/>
            </p:cNvSpPr>
            <p:nvPr/>
          </p:nvSpPr>
          <p:spPr bwMode="auto">
            <a:xfrm>
              <a:off x="4852" y="4223"/>
              <a:ext cx="219" cy="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39" tIns="42386" rIns="84739" bIns="42386">
              <a:spAutoFit/>
            </a:bodyPr>
            <a:lstStyle/>
            <a:p>
              <a:pPr algn="ctr" defTabSz="1195388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ОППЧ-102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84"/>
          <p:cNvGrpSpPr>
            <a:grpSpLocks/>
          </p:cNvGrpSpPr>
          <p:nvPr/>
        </p:nvGrpSpPr>
        <p:grpSpPr bwMode="auto">
          <a:xfrm>
            <a:off x="9525" y="1655763"/>
            <a:ext cx="12801600" cy="7969250"/>
            <a:chOff x="5" y="1043"/>
            <a:chExt cx="8064" cy="5020"/>
          </a:xfrm>
        </p:grpSpPr>
        <p:pic>
          <p:nvPicPr>
            <p:cNvPr id="30907" name="Picture 18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" y="1043"/>
              <a:ext cx="8064" cy="5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08" name="Freeform 186"/>
            <p:cNvSpPr>
              <a:spLocks/>
            </p:cNvSpPr>
            <p:nvPr/>
          </p:nvSpPr>
          <p:spPr bwMode="auto">
            <a:xfrm>
              <a:off x="3357" y="2524"/>
              <a:ext cx="1323" cy="2961"/>
            </a:xfrm>
            <a:custGeom>
              <a:avLst/>
              <a:gdLst>
                <a:gd name="T0" fmla="*/ 952 w 1323"/>
                <a:gd name="T1" fmla="*/ 171 h 3175"/>
                <a:gd name="T2" fmla="*/ 998 w 1323"/>
                <a:gd name="T3" fmla="*/ 159 h 3175"/>
                <a:gd name="T4" fmla="*/ 1270 w 1323"/>
                <a:gd name="T5" fmla="*/ 119 h 3175"/>
                <a:gd name="T6" fmla="*/ 1315 w 1323"/>
                <a:gd name="T7" fmla="*/ 116 h 3175"/>
                <a:gd name="T8" fmla="*/ 1270 w 1323"/>
                <a:gd name="T9" fmla="*/ 114 h 3175"/>
                <a:gd name="T10" fmla="*/ 1224 w 1323"/>
                <a:gd name="T11" fmla="*/ 106 h 3175"/>
                <a:gd name="T12" fmla="*/ 1179 w 1323"/>
                <a:gd name="T13" fmla="*/ 101 h 3175"/>
                <a:gd name="T14" fmla="*/ 1134 w 1323"/>
                <a:gd name="T15" fmla="*/ 92 h 3175"/>
                <a:gd name="T16" fmla="*/ 1134 w 1323"/>
                <a:gd name="T17" fmla="*/ 84 h 3175"/>
                <a:gd name="T18" fmla="*/ 1043 w 1323"/>
                <a:gd name="T19" fmla="*/ 70 h 3175"/>
                <a:gd name="T20" fmla="*/ 816 w 1323"/>
                <a:gd name="T21" fmla="*/ 55 h 3175"/>
                <a:gd name="T22" fmla="*/ 544 w 1323"/>
                <a:gd name="T23" fmla="*/ 36 h 3175"/>
                <a:gd name="T24" fmla="*/ 317 w 1323"/>
                <a:gd name="T25" fmla="*/ 18 h 3175"/>
                <a:gd name="T26" fmla="*/ 226 w 1323"/>
                <a:gd name="T27" fmla="*/ 7 h 3175"/>
                <a:gd name="T28" fmla="*/ 181 w 1323"/>
                <a:gd name="T29" fmla="*/ 7 h 3175"/>
                <a:gd name="T30" fmla="*/ 90 w 1323"/>
                <a:gd name="T31" fmla="*/ 7 h 3175"/>
                <a:gd name="T32" fmla="*/ 0 w 1323"/>
                <a:gd name="T33" fmla="*/ 0 h 31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23"/>
                <a:gd name="T52" fmla="*/ 0 h 3175"/>
                <a:gd name="T53" fmla="*/ 1323 w 1323"/>
                <a:gd name="T54" fmla="*/ 3175 h 31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23" h="3175">
                  <a:moveTo>
                    <a:pt x="952" y="3175"/>
                  </a:moveTo>
                  <a:cubicBezTo>
                    <a:pt x="948" y="3164"/>
                    <a:pt x="945" y="3153"/>
                    <a:pt x="998" y="2994"/>
                  </a:cubicBezTo>
                  <a:cubicBezTo>
                    <a:pt x="1051" y="2835"/>
                    <a:pt x="1217" y="2359"/>
                    <a:pt x="1270" y="2223"/>
                  </a:cubicBezTo>
                  <a:cubicBezTo>
                    <a:pt x="1323" y="2087"/>
                    <a:pt x="1315" y="2192"/>
                    <a:pt x="1315" y="2177"/>
                  </a:cubicBezTo>
                  <a:cubicBezTo>
                    <a:pt x="1315" y="2162"/>
                    <a:pt x="1285" y="2162"/>
                    <a:pt x="1270" y="2132"/>
                  </a:cubicBezTo>
                  <a:cubicBezTo>
                    <a:pt x="1255" y="2102"/>
                    <a:pt x="1239" y="2034"/>
                    <a:pt x="1224" y="1996"/>
                  </a:cubicBezTo>
                  <a:cubicBezTo>
                    <a:pt x="1209" y="1958"/>
                    <a:pt x="1194" y="1950"/>
                    <a:pt x="1179" y="1905"/>
                  </a:cubicBezTo>
                  <a:lnTo>
                    <a:pt x="1134" y="1724"/>
                  </a:lnTo>
                  <a:cubicBezTo>
                    <a:pt x="1127" y="1671"/>
                    <a:pt x="1149" y="1655"/>
                    <a:pt x="1134" y="1587"/>
                  </a:cubicBezTo>
                  <a:cubicBezTo>
                    <a:pt x="1119" y="1519"/>
                    <a:pt x="1096" y="1406"/>
                    <a:pt x="1043" y="1315"/>
                  </a:cubicBezTo>
                  <a:cubicBezTo>
                    <a:pt x="990" y="1224"/>
                    <a:pt x="899" y="1149"/>
                    <a:pt x="816" y="1043"/>
                  </a:cubicBezTo>
                  <a:cubicBezTo>
                    <a:pt x="733" y="937"/>
                    <a:pt x="627" y="801"/>
                    <a:pt x="544" y="680"/>
                  </a:cubicBezTo>
                  <a:cubicBezTo>
                    <a:pt x="461" y="559"/>
                    <a:pt x="370" y="408"/>
                    <a:pt x="317" y="317"/>
                  </a:cubicBezTo>
                  <a:cubicBezTo>
                    <a:pt x="264" y="226"/>
                    <a:pt x="249" y="173"/>
                    <a:pt x="226" y="136"/>
                  </a:cubicBezTo>
                  <a:cubicBezTo>
                    <a:pt x="203" y="99"/>
                    <a:pt x="204" y="98"/>
                    <a:pt x="181" y="91"/>
                  </a:cubicBezTo>
                  <a:cubicBezTo>
                    <a:pt x="158" y="84"/>
                    <a:pt x="120" y="106"/>
                    <a:pt x="90" y="91"/>
                  </a:cubicBezTo>
                  <a:cubicBezTo>
                    <a:pt x="60" y="76"/>
                    <a:pt x="30" y="38"/>
                    <a:pt x="0" y="0"/>
                  </a:cubicBezTo>
                </a:path>
              </a:pathLst>
            </a:custGeom>
            <a:noFill/>
            <a:ln w="76200" cmpd="sng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9" name="Freeform 187"/>
            <p:cNvSpPr>
              <a:spLocks/>
            </p:cNvSpPr>
            <p:nvPr/>
          </p:nvSpPr>
          <p:spPr bwMode="auto">
            <a:xfrm>
              <a:off x="363" y="3328"/>
              <a:ext cx="3855" cy="1014"/>
            </a:xfrm>
            <a:custGeom>
              <a:avLst/>
              <a:gdLst>
                <a:gd name="T0" fmla="*/ 0 w 3855"/>
                <a:gd name="T1" fmla="*/ 56 h 1088"/>
                <a:gd name="T2" fmla="*/ 91 w 3855"/>
                <a:gd name="T3" fmla="*/ 54 h 1088"/>
                <a:gd name="T4" fmla="*/ 181 w 3855"/>
                <a:gd name="T5" fmla="*/ 52 h 1088"/>
                <a:gd name="T6" fmla="*/ 635 w 3855"/>
                <a:gd name="T7" fmla="*/ 42 h 1088"/>
                <a:gd name="T8" fmla="*/ 952 w 3855"/>
                <a:gd name="T9" fmla="*/ 40 h 1088"/>
                <a:gd name="T10" fmla="*/ 1089 w 3855"/>
                <a:gd name="T11" fmla="*/ 40 h 1088"/>
                <a:gd name="T12" fmla="*/ 1179 w 3855"/>
                <a:gd name="T13" fmla="*/ 40 h 1088"/>
                <a:gd name="T14" fmla="*/ 1270 w 3855"/>
                <a:gd name="T15" fmla="*/ 38 h 1088"/>
                <a:gd name="T16" fmla="*/ 1361 w 3855"/>
                <a:gd name="T17" fmla="*/ 35 h 1088"/>
                <a:gd name="T18" fmla="*/ 1497 w 3855"/>
                <a:gd name="T19" fmla="*/ 19 h 1088"/>
                <a:gd name="T20" fmla="*/ 1587 w 3855"/>
                <a:gd name="T21" fmla="*/ 13 h 1088"/>
                <a:gd name="T22" fmla="*/ 1724 w 3855"/>
                <a:gd name="T23" fmla="*/ 7 h 1088"/>
                <a:gd name="T24" fmla="*/ 1860 w 3855"/>
                <a:gd name="T25" fmla="*/ 13 h 1088"/>
                <a:gd name="T26" fmla="*/ 1996 w 3855"/>
                <a:gd name="T27" fmla="*/ 17 h 1088"/>
                <a:gd name="T28" fmla="*/ 2041 w 3855"/>
                <a:gd name="T29" fmla="*/ 19 h 1088"/>
                <a:gd name="T30" fmla="*/ 2177 w 3855"/>
                <a:gd name="T31" fmla="*/ 17 h 1088"/>
                <a:gd name="T32" fmla="*/ 2313 w 3855"/>
                <a:gd name="T33" fmla="*/ 23 h 1088"/>
                <a:gd name="T34" fmla="*/ 2449 w 3855"/>
                <a:gd name="T35" fmla="*/ 29 h 1088"/>
                <a:gd name="T36" fmla="*/ 2631 w 3855"/>
                <a:gd name="T37" fmla="*/ 31 h 1088"/>
                <a:gd name="T38" fmla="*/ 2858 w 3855"/>
                <a:gd name="T39" fmla="*/ 29 h 1088"/>
                <a:gd name="T40" fmla="*/ 2994 w 3855"/>
                <a:gd name="T41" fmla="*/ 26 h 1088"/>
                <a:gd name="T42" fmla="*/ 3402 w 3855"/>
                <a:gd name="T43" fmla="*/ 13 h 1088"/>
                <a:gd name="T44" fmla="*/ 3855 w 3855"/>
                <a:gd name="T45" fmla="*/ 0 h 10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855"/>
                <a:gd name="T70" fmla="*/ 0 h 1088"/>
                <a:gd name="T71" fmla="*/ 3855 w 3855"/>
                <a:gd name="T72" fmla="*/ 1088 h 10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855" h="1088">
                  <a:moveTo>
                    <a:pt x="0" y="1088"/>
                  </a:moveTo>
                  <a:cubicBezTo>
                    <a:pt x="30" y="1073"/>
                    <a:pt x="61" y="1058"/>
                    <a:pt x="91" y="1043"/>
                  </a:cubicBezTo>
                  <a:cubicBezTo>
                    <a:pt x="121" y="1028"/>
                    <a:pt x="90" y="1036"/>
                    <a:pt x="181" y="998"/>
                  </a:cubicBezTo>
                  <a:cubicBezTo>
                    <a:pt x="272" y="960"/>
                    <a:pt x="507" y="854"/>
                    <a:pt x="635" y="816"/>
                  </a:cubicBezTo>
                  <a:cubicBezTo>
                    <a:pt x="763" y="778"/>
                    <a:pt x="876" y="779"/>
                    <a:pt x="952" y="771"/>
                  </a:cubicBezTo>
                  <a:cubicBezTo>
                    <a:pt x="1028" y="763"/>
                    <a:pt x="1051" y="771"/>
                    <a:pt x="1089" y="771"/>
                  </a:cubicBezTo>
                  <a:cubicBezTo>
                    <a:pt x="1127" y="771"/>
                    <a:pt x="1149" y="779"/>
                    <a:pt x="1179" y="771"/>
                  </a:cubicBezTo>
                  <a:cubicBezTo>
                    <a:pt x="1209" y="763"/>
                    <a:pt x="1240" y="740"/>
                    <a:pt x="1270" y="725"/>
                  </a:cubicBezTo>
                  <a:cubicBezTo>
                    <a:pt x="1300" y="710"/>
                    <a:pt x="1323" y="740"/>
                    <a:pt x="1361" y="680"/>
                  </a:cubicBezTo>
                  <a:cubicBezTo>
                    <a:pt x="1399" y="620"/>
                    <a:pt x="1459" y="439"/>
                    <a:pt x="1497" y="363"/>
                  </a:cubicBezTo>
                  <a:cubicBezTo>
                    <a:pt x="1535" y="287"/>
                    <a:pt x="1549" y="273"/>
                    <a:pt x="1587" y="227"/>
                  </a:cubicBezTo>
                  <a:cubicBezTo>
                    <a:pt x="1625" y="181"/>
                    <a:pt x="1679" y="90"/>
                    <a:pt x="1724" y="90"/>
                  </a:cubicBezTo>
                  <a:cubicBezTo>
                    <a:pt x="1769" y="90"/>
                    <a:pt x="1815" y="189"/>
                    <a:pt x="1860" y="227"/>
                  </a:cubicBezTo>
                  <a:cubicBezTo>
                    <a:pt x="1905" y="265"/>
                    <a:pt x="1966" y="294"/>
                    <a:pt x="1996" y="317"/>
                  </a:cubicBezTo>
                  <a:cubicBezTo>
                    <a:pt x="2026" y="340"/>
                    <a:pt x="2011" y="363"/>
                    <a:pt x="2041" y="363"/>
                  </a:cubicBezTo>
                  <a:cubicBezTo>
                    <a:pt x="2071" y="363"/>
                    <a:pt x="2132" y="302"/>
                    <a:pt x="2177" y="317"/>
                  </a:cubicBezTo>
                  <a:cubicBezTo>
                    <a:pt x="2222" y="332"/>
                    <a:pt x="2268" y="415"/>
                    <a:pt x="2313" y="453"/>
                  </a:cubicBezTo>
                  <a:cubicBezTo>
                    <a:pt x="2358" y="491"/>
                    <a:pt x="2396" y="521"/>
                    <a:pt x="2449" y="544"/>
                  </a:cubicBezTo>
                  <a:cubicBezTo>
                    <a:pt x="2502" y="567"/>
                    <a:pt x="2563" y="589"/>
                    <a:pt x="2631" y="589"/>
                  </a:cubicBezTo>
                  <a:cubicBezTo>
                    <a:pt x="2699" y="589"/>
                    <a:pt x="2798" y="559"/>
                    <a:pt x="2858" y="544"/>
                  </a:cubicBezTo>
                  <a:cubicBezTo>
                    <a:pt x="2918" y="529"/>
                    <a:pt x="2903" y="552"/>
                    <a:pt x="2994" y="499"/>
                  </a:cubicBezTo>
                  <a:cubicBezTo>
                    <a:pt x="3085" y="446"/>
                    <a:pt x="3258" y="310"/>
                    <a:pt x="3402" y="227"/>
                  </a:cubicBezTo>
                  <a:cubicBezTo>
                    <a:pt x="3546" y="144"/>
                    <a:pt x="3700" y="72"/>
                    <a:pt x="3855" y="0"/>
                  </a:cubicBezTo>
                </a:path>
              </a:pathLst>
            </a:custGeom>
            <a:noFill/>
            <a:ln w="76200" cmpd="sng">
              <a:solidFill>
                <a:srgbClr val="CC00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6761163" y="6529388"/>
            <a:ext cx="674687" cy="2889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80" tIns="39138" rIns="78280" bIns="39138">
            <a:spAutoFit/>
          </a:bodyPr>
          <a:lstStyle/>
          <a:p>
            <a:pPr algn="ctr" defTabSz="912813" eaLnBrk="0" hangingPunct="0">
              <a:spcBef>
                <a:spcPct val="50000"/>
              </a:spcBef>
            </a:pPr>
            <a:r>
              <a:rPr lang="ru-RU" sz="1300" b="1" dirty="0" smtClean="0"/>
              <a:t>Р-256</a:t>
            </a:r>
            <a:endParaRPr lang="ru-RU" sz="1300" b="1" dirty="0"/>
          </a:p>
        </p:txBody>
      </p:sp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3735388" y="5735638"/>
            <a:ext cx="577850" cy="2889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80" tIns="39138" rIns="78280" bIns="39138">
            <a:spAutoFit/>
          </a:bodyPr>
          <a:lstStyle/>
          <a:p>
            <a:pPr algn="ctr" defTabSz="912813" eaLnBrk="0" hangingPunct="0">
              <a:spcBef>
                <a:spcPct val="50000"/>
              </a:spcBef>
            </a:pPr>
            <a:r>
              <a:rPr lang="ru-RU" sz="1300" b="1"/>
              <a:t>К-13</a:t>
            </a:r>
          </a:p>
        </p:txBody>
      </p:sp>
      <p:sp>
        <p:nvSpPr>
          <p:cNvPr id="30725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210343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213732" tIns="106875" rIns="213732" bIns="106875">
            <a:spAutoFit/>
          </a:bodyPr>
          <a:lstStyle/>
          <a:p>
            <a:pPr algn="ctr" defTabSz="3649663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600">
              <a:latin typeface="Times New Roman" pitchFamily="18" charset="0"/>
            </a:endParaRPr>
          </a:p>
          <a:p>
            <a:pPr algn="ctr" defTabSz="3649663"/>
            <a:r>
              <a:rPr lang="ru-RU" sz="3100">
                <a:latin typeface="Times New Roman" pitchFamily="18" charset="0"/>
              </a:rPr>
              <a:t>обзорная карта наиболее значимых объектов прилегающих к сельскому поселению в границах района (слайд № 2)</a:t>
            </a:r>
          </a:p>
        </p:txBody>
      </p:sp>
      <p:sp>
        <p:nvSpPr>
          <p:cNvPr id="30726" name="AutoShape 9"/>
          <p:cNvSpPr>
            <a:spLocks noChangeArrowheads="1"/>
          </p:cNvSpPr>
          <p:nvPr/>
        </p:nvSpPr>
        <p:spPr bwMode="auto">
          <a:xfrm>
            <a:off x="3900470" y="4586286"/>
            <a:ext cx="2376487" cy="917591"/>
          </a:xfrm>
          <a:prstGeom prst="wedgeRectCallout">
            <a:avLst>
              <a:gd name="adj1" fmla="val -14679"/>
              <a:gd name="adj2" fmla="val -78487"/>
            </a:avLst>
          </a:prstGeom>
          <a:solidFill>
            <a:srgbClr val="FFCC99">
              <a:alpha val="9215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grpSp>
        <p:nvGrpSpPr>
          <p:cNvPr id="30727" name="Group 10"/>
          <p:cNvGrpSpPr>
            <a:grpSpLocks/>
          </p:cNvGrpSpPr>
          <p:nvPr/>
        </p:nvGrpSpPr>
        <p:grpSpPr bwMode="auto">
          <a:xfrm>
            <a:off x="4614847" y="4014782"/>
            <a:ext cx="857249" cy="358775"/>
            <a:chOff x="3350" y="2525"/>
            <a:chExt cx="540" cy="227"/>
          </a:xfrm>
        </p:grpSpPr>
        <p:sp>
          <p:nvSpPr>
            <p:cNvPr id="30899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311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470" tIns="12470" rIns="12470" bIns="12470"/>
            <a:lstStyle/>
            <a:p>
              <a:pPr algn="ctr" defTabSz="912813"/>
              <a:r>
                <a:rPr lang="ru-RU" sz="1000" b="1" dirty="0" smtClean="0">
                  <a:cs typeface="Arial" charset="0"/>
                </a:rPr>
                <a:t>БЦГБ</a:t>
              </a:r>
              <a:endParaRPr lang="ru-RU" sz="1000" dirty="0">
                <a:cs typeface="Arial" charset="0"/>
              </a:endParaRPr>
            </a:p>
            <a:p>
              <a:pPr algn="ctr" defTabSz="912813"/>
              <a:r>
                <a:rPr lang="ru-RU" sz="1000" dirty="0">
                  <a:cs typeface="Arial" charset="0"/>
                </a:rPr>
                <a:t> </a:t>
              </a:r>
              <a:r>
                <a:rPr lang="ru-RU" sz="1000" dirty="0" smtClean="0">
                  <a:cs typeface="Arial" charset="0"/>
                </a:rPr>
                <a:t>605</a:t>
              </a:r>
              <a:endParaRPr lang="ru-RU" sz="1000" b="1" dirty="0">
                <a:cs typeface="Arial" charset="0"/>
              </a:endParaRPr>
            </a:p>
          </p:txBody>
        </p:sp>
        <p:grpSp>
          <p:nvGrpSpPr>
            <p:cNvPr id="30900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3090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676" tIns="44800" rIns="89676" bIns="44800"/>
              <a:lstStyle/>
              <a:p>
                <a:pPr algn="ctr" defTabSz="912813"/>
                <a:endParaRPr lang="ru-RU" sz="2100">
                  <a:cs typeface="Arial" charset="0"/>
                </a:endParaRPr>
              </a:p>
            </p:txBody>
          </p:sp>
          <p:sp>
            <p:nvSpPr>
              <p:cNvPr id="3090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904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3090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06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0728" name="Группа 90"/>
          <p:cNvGrpSpPr>
            <a:grpSpLocks/>
          </p:cNvGrpSpPr>
          <p:nvPr/>
        </p:nvGrpSpPr>
        <p:grpSpPr bwMode="auto">
          <a:xfrm>
            <a:off x="7410450" y="7391400"/>
            <a:ext cx="347663" cy="377825"/>
            <a:chOff x="4040346" y="5502280"/>
            <a:chExt cx="352876" cy="378000"/>
          </a:xfrm>
        </p:grpSpPr>
        <p:sp>
          <p:nvSpPr>
            <p:cNvPr id="30895" name="Oval 41"/>
            <p:cNvSpPr>
              <a:spLocks noChangeArrowheads="1"/>
            </p:cNvSpPr>
            <p:nvPr/>
          </p:nvSpPr>
          <p:spPr bwMode="auto">
            <a:xfrm>
              <a:off x="4040346" y="5514980"/>
              <a:ext cx="352876" cy="34422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578" tIns="63794" rIns="127578" bIns="63794" anchor="ctr"/>
            <a:lstStyle/>
            <a:p>
              <a:pPr algn="ctr" defTabSz="1276350"/>
              <a:endParaRPr lang="ru-RU" sz="41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30896" name="Прямоугольник 92"/>
            <p:cNvGrpSpPr>
              <a:grpSpLocks/>
            </p:cNvGrpSpPr>
            <p:nvPr/>
          </p:nvGrpSpPr>
          <p:grpSpPr bwMode="auto">
            <a:xfrm>
              <a:off x="4156636" y="5497642"/>
              <a:ext cx="122076" cy="390325"/>
              <a:chOff x="603504" y="5254752"/>
              <a:chExt cx="121920" cy="390144"/>
            </a:xfrm>
          </p:grpSpPr>
          <p:pic>
            <p:nvPicPr>
              <p:cNvPr id="30897" name="Прямоугольник 92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3504" y="5254752"/>
                <a:ext cx="121920" cy="390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898" name="Text Box 23"/>
              <p:cNvSpPr txBox="1">
                <a:spLocks noChangeArrowheads="1"/>
              </p:cNvSpPr>
              <p:nvPr/>
            </p:nvSpPr>
            <p:spPr bwMode="auto">
              <a:xfrm>
                <a:off x="609645" y="5259388"/>
                <a:ext cx="107862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800" tIns="63906" rIns="127800" bIns="63906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30729" name="Group 24"/>
          <p:cNvGrpSpPr>
            <a:grpSpLocks/>
          </p:cNvGrpSpPr>
          <p:nvPr/>
        </p:nvGrpSpPr>
        <p:grpSpPr bwMode="auto">
          <a:xfrm rot="5022076">
            <a:off x="6538119" y="3226594"/>
            <a:ext cx="1944687" cy="200025"/>
            <a:chOff x="1764" y="4748"/>
            <a:chExt cx="1225" cy="126"/>
          </a:xfrm>
        </p:grpSpPr>
        <p:grpSp>
          <p:nvGrpSpPr>
            <p:cNvPr id="30883" name="Группа 231"/>
            <p:cNvGrpSpPr>
              <a:grpSpLocks/>
            </p:cNvGrpSpPr>
            <p:nvPr/>
          </p:nvGrpSpPr>
          <p:grpSpPr bwMode="auto">
            <a:xfrm>
              <a:off x="1764" y="4748"/>
              <a:ext cx="318" cy="126"/>
              <a:chOff x="6827094" y="5825222"/>
              <a:chExt cx="504000" cy="200060"/>
            </a:xfrm>
          </p:grpSpPr>
          <p:sp>
            <p:nvSpPr>
              <p:cNvPr id="30893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94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84" name="Группа 231"/>
            <p:cNvGrpSpPr>
              <a:grpSpLocks/>
            </p:cNvGrpSpPr>
            <p:nvPr/>
          </p:nvGrpSpPr>
          <p:grpSpPr bwMode="auto">
            <a:xfrm>
              <a:off x="2036" y="4748"/>
              <a:ext cx="318" cy="126"/>
              <a:chOff x="6827094" y="5825222"/>
              <a:chExt cx="504000" cy="200060"/>
            </a:xfrm>
          </p:grpSpPr>
          <p:sp>
            <p:nvSpPr>
              <p:cNvPr id="30891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92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85" name="Группа 231"/>
            <p:cNvGrpSpPr>
              <a:grpSpLocks/>
            </p:cNvGrpSpPr>
            <p:nvPr/>
          </p:nvGrpSpPr>
          <p:grpSpPr bwMode="auto">
            <a:xfrm>
              <a:off x="2354" y="4748"/>
              <a:ext cx="318" cy="126"/>
              <a:chOff x="6827094" y="5825222"/>
              <a:chExt cx="504000" cy="200060"/>
            </a:xfrm>
          </p:grpSpPr>
          <p:sp>
            <p:nvSpPr>
              <p:cNvPr id="30889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90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86" name="Группа 231"/>
            <p:cNvGrpSpPr>
              <a:grpSpLocks/>
            </p:cNvGrpSpPr>
            <p:nvPr/>
          </p:nvGrpSpPr>
          <p:grpSpPr bwMode="auto">
            <a:xfrm>
              <a:off x="2671" y="4748"/>
              <a:ext cx="318" cy="126"/>
              <a:chOff x="6827094" y="5825222"/>
              <a:chExt cx="504000" cy="200060"/>
            </a:xfrm>
          </p:grpSpPr>
          <p:sp>
            <p:nvSpPr>
              <p:cNvPr id="30887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88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30730" name="Group 37"/>
          <p:cNvGrpSpPr>
            <a:grpSpLocks/>
          </p:cNvGrpSpPr>
          <p:nvPr/>
        </p:nvGrpSpPr>
        <p:grpSpPr bwMode="auto">
          <a:xfrm rot="1228825">
            <a:off x="10233025" y="6169025"/>
            <a:ext cx="558800" cy="865188"/>
            <a:chOff x="6436" y="3886"/>
            <a:chExt cx="353" cy="545"/>
          </a:xfrm>
        </p:grpSpPr>
        <p:grpSp>
          <p:nvGrpSpPr>
            <p:cNvPr id="30877" name="Группа 231"/>
            <p:cNvGrpSpPr>
              <a:grpSpLocks/>
            </p:cNvGrpSpPr>
            <p:nvPr/>
          </p:nvGrpSpPr>
          <p:grpSpPr bwMode="auto">
            <a:xfrm rot="2708396">
              <a:off x="6340" y="3982"/>
              <a:ext cx="318" cy="126"/>
              <a:chOff x="6827094" y="5825222"/>
              <a:chExt cx="504000" cy="200060"/>
            </a:xfrm>
          </p:grpSpPr>
          <p:sp>
            <p:nvSpPr>
              <p:cNvPr id="30881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82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78" name="Группа 231"/>
            <p:cNvGrpSpPr>
              <a:grpSpLocks/>
            </p:cNvGrpSpPr>
            <p:nvPr/>
          </p:nvGrpSpPr>
          <p:grpSpPr bwMode="auto">
            <a:xfrm rot="2708396">
              <a:off x="6567" y="4209"/>
              <a:ext cx="318" cy="126"/>
              <a:chOff x="6827094" y="5825222"/>
              <a:chExt cx="504000" cy="200060"/>
            </a:xfrm>
          </p:grpSpPr>
          <p:sp>
            <p:nvSpPr>
              <p:cNvPr id="30879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80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30731" name="Group 44"/>
          <p:cNvGrpSpPr>
            <a:grpSpLocks/>
          </p:cNvGrpSpPr>
          <p:nvPr/>
        </p:nvGrpSpPr>
        <p:grpSpPr bwMode="auto">
          <a:xfrm rot="1228825">
            <a:off x="10647363" y="7102475"/>
            <a:ext cx="563562" cy="866775"/>
            <a:chOff x="6436" y="3886"/>
            <a:chExt cx="353" cy="545"/>
          </a:xfrm>
        </p:grpSpPr>
        <p:grpSp>
          <p:nvGrpSpPr>
            <p:cNvPr id="30871" name="Группа 231"/>
            <p:cNvGrpSpPr>
              <a:grpSpLocks/>
            </p:cNvGrpSpPr>
            <p:nvPr/>
          </p:nvGrpSpPr>
          <p:grpSpPr bwMode="auto">
            <a:xfrm rot="2708396">
              <a:off x="6340" y="3982"/>
              <a:ext cx="318" cy="126"/>
              <a:chOff x="6827094" y="5825222"/>
              <a:chExt cx="504000" cy="200060"/>
            </a:xfrm>
          </p:grpSpPr>
          <p:sp>
            <p:nvSpPr>
              <p:cNvPr id="30875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76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72" name="Группа 231"/>
            <p:cNvGrpSpPr>
              <a:grpSpLocks/>
            </p:cNvGrpSpPr>
            <p:nvPr/>
          </p:nvGrpSpPr>
          <p:grpSpPr bwMode="auto">
            <a:xfrm rot="2708396">
              <a:off x="6567" y="4209"/>
              <a:ext cx="318" cy="126"/>
              <a:chOff x="6827094" y="5825222"/>
              <a:chExt cx="504000" cy="200060"/>
            </a:xfrm>
          </p:grpSpPr>
          <p:sp>
            <p:nvSpPr>
              <p:cNvPr id="30873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eaVert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74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30732" name="Группа 231"/>
          <p:cNvGrpSpPr>
            <a:grpSpLocks/>
          </p:cNvGrpSpPr>
          <p:nvPr/>
        </p:nvGrpSpPr>
        <p:grpSpPr bwMode="auto">
          <a:xfrm rot="4127487">
            <a:off x="7426325" y="4424363"/>
            <a:ext cx="504825" cy="200025"/>
            <a:chOff x="6827094" y="5825222"/>
            <a:chExt cx="504000" cy="200060"/>
          </a:xfrm>
        </p:grpSpPr>
        <p:sp>
          <p:nvSpPr>
            <p:cNvPr id="30869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70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33" name="Группа 231"/>
          <p:cNvGrpSpPr>
            <a:grpSpLocks/>
          </p:cNvGrpSpPr>
          <p:nvPr/>
        </p:nvGrpSpPr>
        <p:grpSpPr bwMode="auto">
          <a:xfrm rot="4127487">
            <a:off x="7584282" y="4828381"/>
            <a:ext cx="503238" cy="200025"/>
            <a:chOff x="6827094" y="5825222"/>
            <a:chExt cx="504000" cy="200060"/>
          </a:xfrm>
        </p:grpSpPr>
        <p:sp>
          <p:nvSpPr>
            <p:cNvPr id="30867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68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34" name="Группа 231"/>
          <p:cNvGrpSpPr>
            <a:grpSpLocks/>
          </p:cNvGrpSpPr>
          <p:nvPr/>
        </p:nvGrpSpPr>
        <p:grpSpPr bwMode="auto">
          <a:xfrm rot="6240542">
            <a:off x="7616825" y="6176963"/>
            <a:ext cx="504825" cy="200025"/>
            <a:chOff x="6827094" y="5825222"/>
            <a:chExt cx="504000" cy="200060"/>
          </a:xfrm>
        </p:grpSpPr>
        <p:sp>
          <p:nvSpPr>
            <p:cNvPr id="30865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66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35" name="Группа 231"/>
          <p:cNvGrpSpPr>
            <a:grpSpLocks/>
          </p:cNvGrpSpPr>
          <p:nvPr/>
        </p:nvGrpSpPr>
        <p:grpSpPr bwMode="auto">
          <a:xfrm rot="3117795">
            <a:off x="7561263" y="6969125"/>
            <a:ext cx="504825" cy="200025"/>
            <a:chOff x="6827094" y="5825222"/>
            <a:chExt cx="504000" cy="200060"/>
          </a:xfrm>
        </p:grpSpPr>
        <p:sp>
          <p:nvSpPr>
            <p:cNvPr id="30863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64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36" name="Группа 231"/>
          <p:cNvGrpSpPr>
            <a:grpSpLocks/>
          </p:cNvGrpSpPr>
          <p:nvPr/>
        </p:nvGrpSpPr>
        <p:grpSpPr bwMode="auto">
          <a:xfrm rot="6240542">
            <a:off x="7472363" y="6535738"/>
            <a:ext cx="504825" cy="200025"/>
            <a:chOff x="6827094" y="5825222"/>
            <a:chExt cx="504000" cy="200060"/>
          </a:xfrm>
        </p:grpSpPr>
        <p:sp>
          <p:nvSpPr>
            <p:cNvPr id="3086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6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sp>
        <p:nvSpPr>
          <p:cNvPr id="30737" name="AutoShape 66"/>
          <p:cNvSpPr>
            <a:spLocks noChangeArrowheads="1"/>
          </p:cNvSpPr>
          <p:nvPr/>
        </p:nvSpPr>
        <p:spPr bwMode="auto">
          <a:xfrm>
            <a:off x="6545263" y="4295775"/>
            <a:ext cx="1511300" cy="360363"/>
          </a:xfrm>
          <a:prstGeom prst="wedgeRectCallout">
            <a:avLst>
              <a:gd name="adj1" fmla="val -40861"/>
              <a:gd name="adj2" fmla="val 16101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70" tIns="45534" rIns="91070" bIns="45534"/>
          <a:lstStyle/>
          <a:p>
            <a:pPr algn="ctr" defTabSz="912813"/>
            <a:r>
              <a:rPr lang="ru-RU" sz="1000">
                <a:latin typeface="Calibri" pitchFamily="34" charset="0"/>
              </a:rPr>
              <a:t>ГРС «Чернореченский </a:t>
            </a:r>
          </a:p>
          <a:p>
            <a:pPr algn="ctr" defTabSz="912813"/>
            <a:r>
              <a:rPr lang="ru-RU" sz="1000">
                <a:latin typeface="Calibri" pitchFamily="34" charset="0"/>
              </a:rPr>
              <a:t>цементный завод»</a:t>
            </a:r>
          </a:p>
        </p:txBody>
      </p:sp>
      <p:sp>
        <p:nvSpPr>
          <p:cNvPr id="30738" name="AutoShape 67"/>
          <p:cNvSpPr>
            <a:spLocks noChangeArrowheads="1"/>
          </p:cNvSpPr>
          <p:nvPr/>
        </p:nvSpPr>
        <p:spPr bwMode="auto">
          <a:xfrm>
            <a:off x="8777288" y="6816725"/>
            <a:ext cx="1169987" cy="300038"/>
          </a:xfrm>
          <a:prstGeom prst="wedgeRectCallout">
            <a:avLst>
              <a:gd name="adj1" fmla="val -63296"/>
              <a:gd name="adj2" fmla="val 1600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70" tIns="45534" rIns="91070" bIns="45534"/>
          <a:lstStyle/>
          <a:p>
            <a:pPr algn="ctr" defTabSz="912813"/>
            <a:r>
              <a:rPr lang="ru-RU" sz="1300" b="1">
                <a:latin typeface="Calibri" pitchFamily="34" charset="0"/>
              </a:rPr>
              <a:t>ГРС  «НовЭЗ</a:t>
            </a:r>
            <a:r>
              <a:rPr lang="ru-RU" sz="1300">
                <a:latin typeface="Calibri" pitchFamily="34" charset="0"/>
              </a:rPr>
              <a:t>»</a:t>
            </a:r>
            <a:endParaRPr lang="ru-RU" sz="1000">
              <a:latin typeface="Calibri" pitchFamily="34" charset="0"/>
            </a:endParaRPr>
          </a:p>
        </p:txBody>
      </p:sp>
      <p:sp>
        <p:nvSpPr>
          <p:cNvPr id="30739" name="AutoShape 68"/>
          <p:cNvSpPr>
            <a:spLocks noChangeArrowheads="1"/>
          </p:cNvSpPr>
          <p:nvPr/>
        </p:nvSpPr>
        <p:spPr bwMode="auto">
          <a:xfrm>
            <a:off x="8345488" y="7391400"/>
            <a:ext cx="431800" cy="360363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740" name="Group 69"/>
          <p:cNvGrpSpPr>
            <a:grpSpLocks/>
          </p:cNvGrpSpPr>
          <p:nvPr/>
        </p:nvGrpSpPr>
        <p:grpSpPr bwMode="auto">
          <a:xfrm>
            <a:off x="6832600" y="4729163"/>
            <a:ext cx="1011238" cy="415925"/>
            <a:chOff x="4304" y="2979"/>
            <a:chExt cx="636" cy="262"/>
          </a:xfrm>
        </p:grpSpPr>
        <p:grpSp>
          <p:nvGrpSpPr>
            <p:cNvPr id="30855" name="Группа 231"/>
            <p:cNvGrpSpPr>
              <a:grpSpLocks/>
            </p:cNvGrpSpPr>
            <p:nvPr/>
          </p:nvGrpSpPr>
          <p:grpSpPr bwMode="auto">
            <a:xfrm rot="-1460587">
              <a:off x="4304" y="3115"/>
              <a:ext cx="318" cy="126"/>
              <a:chOff x="6827094" y="5825222"/>
              <a:chExt cx="504000" cy="200060"/>
            </a:xfrm>
          </p:grpSpPr>
          <p:sp>
            <p:nvSpPr>
              <p:cNvPr id="30859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rot="10800000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60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56" name="Группа 231"/>
            <p:cNvGrpSpPr>
              <a:grpSpLocks/>
            </p:cNvGrpSpPr>
            <p:nvPr/>
          </p:nvGrpSpPr>
          <p:grpSpPr bwMode="auto">
            <a:xfrm rot="-1460587">
              <a:off x="4622" y="2979"/>
              <a:ext cx="318" cy="126"/>
              <a:chOff x="6827094" y="5825222"/>
              <a:chExt cx="504000" cy="200060"/>
            </a:xfrm>
          </p:grpSpPr>
          <p:sp>
            <p:nvSpPr>
              <p:cNvPr id="30857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rot="10800000"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58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sp>
        <p:nvSpPr>
          <p:cNvPr id="30741" name="AutoShape 76"/>
          <p:cNvSpPr>
            <a:spLocks noChangeArrowheads="1"/>
          </p:cNvSpPr>
          <p:nvPr/>
        </p:nvSpPr>
        <p:spPr bwMode="auto">
          <a:xfrm>
            <a:off x="8129588" y="2784475"/>
            <a:ext cx="431800" cy="35877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2" name="AutoShape 77"/>
          <p:cNvSpPr>
            <a:spLocks noChangeArrowheads="1"/>
          </p:cNvSpPr>
          <p:nvPr/>
        </p:nvSpPr>
        <p:spPr bwMode="auto">
          <a:xfrm>
            <a:off x="8416925" y="2354263"/>
            <a:ext cx="1368425" cy="300037"/>
          </a:xfrm>
          <a:prstGeom prst="wedgeRectCallout">
            <a:avLst>
              <a:gd name="adj1" fmla="val -54986"/>
              <a:gd name="adj2" fmla="val 16210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70" tIns="45534" rIns="91070" bIns="45534"/>
          <a:lstStyle/>
          <a:p>
            <a:pPr algn="ctr" defTabSz="912813"/>
            <a:r>
              <a:rPr lang="ru-RU" sz="1000" b="1">
                <a:latin typeface="Calibri" pitchFamily="34" charset="0"/>
              </a:rPr>
              <a:t>ГРС «Верх-Коен»</a:t>
            </a:r>
          </a:p>
        </p:txBody>
      </p:sp>
      <p:grpSp>
        <p:nvGrpSpPr>
          <p:cNvPr id="30743" name="Group 78"/>
          <p:cNvGrpSpPr>
            <a:grpSpLocks/>
          </p:cNvGrpSpPr>
          <p:nvPr/>
        </p:nvGrpSpPr>
        <p:grpSpPr bwMode="auto">
          <a:xfrm rot="-8155743">
            <a:off x="7424738" y="2776538"/>
            <a:ext cx="865187" cy="200025"/>
            <a:chOff x="4304" y="2979"/>
            <a:chExt cx="636" cy="262"/>
          </a:xfrm>
        </p:grpSpPr>
        <p:grpSp>
          <p:nvGrpSpPr>
            <p:cNvPr id="30849" name="Группа 231"/>
            <p:cNvGrpSpPr>
              <a:grpSpLocks/>
            </p:cNvGrpSpPr>
            <p:nvPr/>
          </p:nvGrpSpPr>
          <p:grpSpPr bwMode="auto">
            <a:xfrm rot="-1460587">
              <a:off x="4304" y="3115"/>
              <a:ext cx="318" cy="126"/>
              <a:chOff x="6827094" y="5825222"/>
              <a:chExt cx="504000" cy="200060"/>
            </a:xfrm>
          </p:grpSpPr>
          <p:sp>
            <p:nvSpPr>
              <p:cNvPr id="30853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54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grpSp>
          <p:nvGrpSpPr>
            <p:cNvPr id="30850" name="Группа 231"/>
            <p:cNvGrpSpPr>
              <a:grpSpLocks/>
            </p:cNvGrpSpPr>
            <p:nvPr/>
          </p:nvGrpSpPr>
          <p:grpSpPr bwMode="auto">
            <a:xfrm rot="-1460587">
              <a:off x="4622" y="2979"/>
              <a:ext cx="318" cy="126"/>
              <a:chOff x="6827094" y="5825222"/>
              <a:chExt cx="504000" cy="200060"/>
            </a:xfrm>
          </p:grpSpPr>
          <p:sp>
            <p:nvSpPr>
              <p:cNvPr id="30851" name="Овал 169"/>
              <p:cNvSpPr>
                <a:spLocks noChangeArrowheads="1"/>
              </p:cNvSpPr>
              <p:nvPr/>
            </p:nvSpPr>
            <p:spPr bwMode="auto">
              <a:xfrm rot="-4345915">
                <a:off x="7007458" y="5825250"/>
                <a:ext cx="200060" cy="200004"/>
              </a:xfrm>
              <a:prstGeom prst="ellipse">
                <a:avLst/>
              </a:prstGeom>
              <a:solidFill>
                <a:srgbClr val="FFFF00"/>
              </a:solidFill>
              <a:ln w="25400" algn="ctr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lIns="127800" tIns="63910" rIns="127800" bIns="63910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cxnSp>
            <p:nvCxnSpPr>
              <p:cNvPr id="30852" name="Прямая соединительная линия 170"/>
              <p:cNvCxnSpPr>
                <a:cxnSpLocks noChangeShapeType="1"/>
              </p:cNvCxnSpPr>
              <p:nvPr/>
            </p:nvCxnSpPr>
            <p:spPr bwMode="auto">
              <a:xfrm rot="11854085" flipH="1">
                <a:off x="6827094" y="5838990"/>
                <a:ext cx="504000" cy="142875"/>
              </a:xfrm>
              <a:prstGeom prst="line">
                <a:avLst/>
              </a:prstGeom>
              <a:noFill/>
              <a:ln w="34925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</p:grpSp>
      <p:sp>
        <p:nvSpPr>
          <p:cNvPr id="452693" name="AutoShape 85"/>
          <p:cNvSpPr>
            <a:spLocks noChangeArrowheads="1"/>
          </p:cNvSpPr>
          <p:nvPr/>
        </p:nvSpPr>
        <p:spPr bwMode="auto">
          <a:xfrm>
            <a:off x="4600575" y="2354263"/>
            <a:ext cx="2446338" cy="1581150"/>
          </a:xfrm>
          <a:prstGeom prst="wedgeRectCallout">
            <a:avLst>
              <a:gd name="adj1" fmla="val 71079"/>
              <a:gd name="adj2" fmla="val 66333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182" tIns="45591" rIns="91182" bIns="45591"/>
          <a:lstStyle/>
          <a:p>
            <a:pPr algn="ctr" defTabSz="1279525">
              <a:defRPr/>
            </a:pPr>
            <a:r>
              <a:rPr lang="ru-RU" sz="1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Газопровод- отвод к ГРС НовЭЗ</a:t>
            </a:r>
          </a:p>
          <a:p>
            <a:pPr algn="ctr" defTabSz="1279525">
              <a:defRPr/>
            </a:pPr>
            <a:r>
              <a:rPr lang="ru-RU" sz="1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Новосибирского ЛПУ МГ </a:t>
            </a:r>
          </a:p>
          <a:p>
            <a:pPr algn="ctr" defTabSz="1279525">
              <a:defRPr/>
            </a:pPr>
            <a:r>
              <a:rPr lang="ru-RU" sz="1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ОАО « Газпром трансгаз Томск»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Протяженность - 56 км.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Диаметр – 720 мм.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Давление - 5,5 МПа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Подача насоса – 500 м.куб./час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Подземный 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Глубина залегания - 1 м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Год ввода в эксплуатацию - 1990г</a:t>
            </a:r>
          </a:p>
        </p:txBody>
      </p:sp>
      <p:sp>
        <p:nvSpPr>
          <p:cNvPr id="452694" name="Text Box 8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09550" y="2354263"/>
            <a:ext cx="3889375" cy="666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08865" tIns="54432" rIns="108865" bIns="54432">
            <a:spAutoFit/>
          </a:bodyPr>
          <a:lstStyle/>
          <a:p>
            <a:pPr algn="ctr" defTabSz="1279525">
              <a:defRPr/>
            </a:pP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территории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района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нефтепроводы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проходят</a:t>
            </a:r>
            <a:endParaRPr lang="ru-RU" sz="18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746" name="Text Box 87"/>
          <p:cNvSpPr txBox="1">
            <a:spLocks noChangeArrowheads="1"/>
          </p:cNvSpPr>
          <p:nvPr/>
        </p:nvSpPr>
        <p:spPr bwMode="auto">
          <a:xfrm>
            <a:off x="279400" y="3287713"/>
            <a:ext cx="4100513" cy="741362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90618" tIns="45305" rIns="90618" bIns="45305">
            <a:spAutoFit/>
          </a:bodyPr>
          <a:lstStyle/>
          <a:p>
            <a:pPr algn="ctr" defTabSz="1279525"/>
            <a:r>
              <a:rPr lang="ru-RU" sz="1800">
                <a:solidFill>
                  <a:srgbClr val="FFFF00"/>
                </a:solidFill>
                <a:latin typeface="Calibri" pitchFamily="34" charset="0"/>
              </a:rPr>
              <a:t>Аэродромы военные, заброшенные, законсервированные 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отсутствуют</a:t>
            </a:r>
          </a:p>
        </p:txBody>
      </p:sp>
      <p:sp>
        <p:nvSpPr>
          <p:cNvPr id="452697" name="Text Box 36"/>
          <p:cNvSpPr txBox="1">
            <a:spLocks noChangeArrowheads="1"/>
          </p:cNvSpPr>
          <p:nvPr/>
        </p:nvSpPr>
        <p:spPr bwMode="auto">
          <a:xfrm>
            <a:off x="666750" y="8329613"/>
            <a:ext cx="3919538" cy="931862"/>
          </a:xfrm>
          <a:prstGeom prst="rect">
            <a:avLst/>
          </a:prstGeom>
          <a:solidFill>
            <a:schemeClr val="bg1">
              <a:alpha val="71001"/>
            </a:schemeClr>
          </a:solidFill>
          <a:ln w="38100" cmpd="dbl">
            <a:solidFill>
              <a:srgbClr val="0000FF"/>
            </a:solidFill>
            <a:miter lim="800000"/>
            <a:headEnd/>
            <a:tailEnd/>
          </a:ln>
        </p:spPr>
        <p:txBody>
          <a:bodyPr wrap="none" lIns="91273" tIns="45640" rIns="91273" bIns="45640">
            <a:spAutoFit/>
          </a:bodyPr>
          <a:lstStyle/>
          <a:p>
            <a:pPr algn="ctr" defTabSz="909638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4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Искитимское</a:t>
            </a:r>
            <a:r>
              <a:rPr lang="ru-RU" sz="1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  отделение </a:t>
            </a:r>
          </a:p>
          <a:p>
            <a:pPr algn="ctr" defTabSz="909638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4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Западно</a:t>
            </a:r>
            <a:r>
              <a:rPr lang="ru-RU" sz="1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- сибирской железной дороги:</a:t>
            </a:r>
          </a:p>
          <a:p>
            <a:pPr algn="ctr" defTabSz="909638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Начальник отделения Баев Дмитрий Викторович</a:t>
            </a:r>
            <a:endParaRPr lang="ru-RU" sz="1400" i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 defTabSz="909638">
              <a:lnSpc>
                <a:spcPct val="60000"/>
              </a:lnSpc>
              <a:spcBef>
                <a:spcPct val="50000"/>
              </a:spcBef>
              <a:defRPr/>
            </a:pPr>
            <a:r>
              <a:rPr lang="ru-RU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тлф. </a:t>
            </a: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8-383-43-2</a:t>
            </a: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3-136; </a:t>
            </a: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8-9</a:t>
            </a: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23-154-40-53</a:t>
            </a:r>
            <a:r>
              <a:rPr lang="en-US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30748" name="AutoShape 90"/>
          <p:cNvSpPr>
            <a:spLocks noChangeArrowheads="1"/>
          </p:cNvSpPr>
          <p:nvPr/>
        </p:nvSpPr>
        <p:spPr bwMode="auto">
          <a:xfrm>
            <a:off x="5680075" y="8472488"/>
            <a:ext cx="1585913" cy="863600"/>
          </a:xfrm>
          <a:prstGeom prst="wedgeRectCallout">
            <a:avLst>
              <a:gd name="adj1" fmla="val 61722"/>
              <a:gd name="adj2" fmla="val -139704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937" tIns="63063" rIns="125937" bIns="63063"/>
          <a:lstStyle/>
          <a:p>
            <a:pPr algn="ctr" defTabSz="1279525"/>
            <a:r>
              <a:rPr lang="ru-RU" sz="1000">
                <a:latin typeface="Calibri" pitchFamily="34" charset="0"/>
              </a:rPr>
              <a:t>Аэродром РОСТО  </a:t>
            </a:r>
          </a:p>
          <a:p>
            <a:pPr algn="ctr" defTabSz="1279525"/>
            <a:r>
              <a:rPr lang="ru-RU" sz="1000">
                <a:latin typeface="Calibri" pitchFamily="34" charset="0"/>
              </a:rPr>
              <a:t>Линево Работает в светлое время </a:t>
            </a:r>
          </a:p>
          <a:p>
            <a:pPr algn="ctr" defTabSz="1279525"/>
            <a:r>
              <a:rPr lang="ru-RU" sz="1000">
                <a:latin typeface="Calibri" pitchFamily="34" charset="0"/>
              </a:rPr>
              <a:t>ГВПП- 800х100 55’24”;83’14”</a:t>
            </a:r>
          </a:p>
        </p:txBody>
      </p:sp>
      <p:sp>
        <p:nvSpPr>
          <p:cNvPr id="30749" name="Freeform 91"/>
          <p:cNvSpPr>
            <a:spLocks/>
          </p:cNvSpPr>
          <p:nvPr/>
        </p:nvSpPr>
        <p:spPr bwMode="auto">
          <a:xfrm>
            <a:off x="6616700" y="4921250"/>
            <a:ext cx="5905500" cy="1103313"/>
          </a:xfrm>
          <a:custGeom>
            <a:avLst/>
            <a:gdLst>
              <a:gd name="T0" fmla="*/ 0 w 3720"/>
              <a:gd name="T1" fmla="*/ 2147483647 h 695"/>
              <a:gd name="T2" fmla="*/ 2147483647 w 3720"/>
              <a:gd name="T3" fmla="*/ 2147483647 h 695"/>
              <a:gd name="T4" fmla="*/ 2147483647 w 3720"/>
              <a:gd name="T5" fmla="*/ 2147483647 h 695"/>
              <a:gd name="T6" fmla="*/ 2147483647 w 3720"/>
              <a:gd name="T7" fmla="*/ 2147483647 h 695"/>
              <a:gd name="T8" fmla="*/ 2147483647 w 3720"/>
              <a:gd name="T9" fmla="*/ 2147483647 h 695"/>
              <a:gd name="T10" fmla="*/ 2147483647 w 3720"/>
              <a:gd name="T11" fmla="*/ 2147483647 h 695"/>
              <a:gd name="T12" fmla="*/ 2147483647 w 3720"/>
              <a:gd name="T13" fmla="*/ 2147483647 h 695"/>
              <a:gd name="T14" fmla="*/ 2147483647 w 3720"/>
              <a:gd name="T15" fmla="*/ 2147483647 h 695"/>
              <a:gd name="T16" fmla="*/ 2147483647 w 3720"/>
              <a:gd name="T17" fmla="*/ 2147483647 h 695"/>
              <a:gd name="T18" fmla="*/ 2147483647 w 3720"/>
              <a:gd name="T19" fmla="*/ 2147483647 h 695"/>
              <a:gd name="T20" fmla="*/ 2147483647 w 3720"/>
              <a:gd name="T21" fmla="*/ 2147483647 h 695"/>
              <a:gd name="T22" fmla="*/ 2147483647 w 3720"/>
              <a:gd name="T23" fmla="*/ 2147483647 h 695"/>
              <a:gd name="T24" fmla="*/ 2147483647 w 3720"/>
              <a:gd name="T25" fmla="*/ 2147483647 h 695"/>
              <a:gd name="T26" fmla="*/ 2147483647 w 3720"/>
              <a:gd name="T27" fmla="*/ 2147483647 h 695"/>
              <a:gd name="T28" fmla="*/ 2147483647 w 3720"/>
              <a:gd name="T29" fmla="*/ 2147483647 h 695"/>
              <a:gd name="T30" fmla="*/ 2147483647 w 3720"/>
              <a:gd name="T31" fmla="*/ 2147483647 h 695"/>
              <a:gd name="T32" fmla="*/ 2147483647 w 3720"/>
              <a:gd name="T33" fmla="*/ 2147483647 h 695"/>
              <a:gd name="T34" fmla="*/ 2147483647 w 3720"/>
              <a:gd name="T35" fmla="*/ 2147483647 h 695"/>
              <a:gd name="T36" fmla="*/ 2147483647 w 3720"/>
              <a:gd name="T37" fmla="*/ 2147483647 h 695"/>
              <a:gd name="T38" fmla="*/ 2147483647 w 3720"/>
              <a:gd name="T39" fmla="*/ 2147483647 h 695"/>
              <a:gd name="T40" fmla="*/ 2147483647 w 3720"/>
              <a:gd name="T41" fmla="*/ 2147483647 h 695"/>
              <a:gd name="T42" fmla="*/ 2147483647 w 3720"/>
              <a:gd name="T43" fmla="*/ 2147483647 h 695"/>
              <a:gd name="T44" fmla="*/ 2147483647 w 3720"/>
              <a:gd name="T45" fmla="*/ 2147483647 h 695"/>
              <a:gd name="T46" fmla="*/ 2147483647 w 3720"/>
              <a:gd name="T47" fmla="*/ 2147483647 h 695"/>
              <a:gd name="T48" fmla="*/ 2147483647 w 3720"/>
              <a:gd name="T49" fmla="*/ 2147483647 h 695"/>
              <a:gd name="T50" fmla="*/ 2147483647 w 3720"/>
              <a:gd name="T51" fmla="*/ 2147483647 h 695"/>
              <a:gd name="T52" fmla="*/ 2147483647 w 3720"/>
              <a:gd name="T53" fmla="*/ 2147483647 h 695"/>
              <a:gd name="T54" fmla="*/ 2147483647 w 3720"/>
              <a:gd name="T55" fmla="*/ 2147483647 h 695"/>
              <a:gd name="T56" fmla="*/ 2147483647 w 3720"/>
              <a:gd name="T57" fmla="*/ 2147483647 h 695"/>
              <a:gd name="T58" fmla="*/ 2147483647 w 3720"/>
              <a:gd name="T59" fmla="*/ 2147483647 h 695"/>
              <a:gd name="T60" fmla="*/ 2147483647 w 3720"/>
              <a:gd name="T61" fmla="*/ 2147483647 h 695"/>
              <a:gd name="T62" fmla="*/ 2147483647 w 3720"/>
              <a:gd name="T63" fmla="*/ 2147483647 h 695"/>
              <a:gd name="T64" fmla="*/ 2147483647 w 3720"/>
              <a:gd name="T65" fmla="*/ 2147483647 h 695"/>
              <a:gd name="T66" fmla="*/ 2147483647 w 3720"/>
              <a:gd name="T67" fmla="*/ 2147483647 h 695"/>
              <a:gd name="T68" fmla="*/ 2147483647 w 3720"/>
              <a:gd name="T69" fmla="*/ 2147483647 h 69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20"/>
              <a:gd name="T106" fmla="*/ 0 h 695"/>
              <a:gd name="T107" fmla="*/ 3720 w 3720"/>
              <a:gd name="T108" fmla="*/ 695 h 69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20" h="695">
                <a:moveTo>
                  <a:pt x="0" y="15"/>
                </a:moveTo>
                <a:cubicBezTo>
                  <a:pt x="23" y="7"/>
                  <a:pt x="46" y="0"/>
                  <a:pt x="91" y="15"/>
                </a:cubicBezTo>
                <a:cubicBezTo>
                  <a:pt x="136" y="30"/>
                  <a:pt x="242" y="75"/>
                  <a:pt x="272" y="105"/>
                </a:cubicBezTo>
                <a:cubicBezTo>
                  <a:pt x="302" y="135"/>
                  <a:pt x="272" y="166"/>
                  <a:pt x="272" y="196"/>
                </a:cubicBezTo>
                <a:cubicBezTo>
                  <a:pt x="272" y="226"/>
                  <a:pt x="279" y="249"/>
                  <a:pt x="272" y="287"/>
                </a:cubicBezTo>
                <a:cubicBezTo>
                  <a:pt x="265" y="325"/>
                  <a:pt x="204" y="400"/>
                  <a:pt x="227" y="423"/>
                </a:cubicBezTo>
                <a:cubicBezTo>
                  <a:pt x="250" y="446"/>
                  <a:pt x="348" y="430"/>
                  <a:pt x="408" y="423"/>
                </a:cubicBezTo>
                <a:cubicBezTo>
                  <a:pt x="468" y="416"/>
                  <a:pt x="530" y="386"/>
                  <a:pt x="590" y="378"/>
                </a:cubicBezTo>
                <a:cubicBezTo>
                  <a:pt x="650" y="370"/>
                  <a:pt x="726" y="378"/>
                  <a:pt x="771" y="378"/>
                </a:cubicBezTo>
                <a:cubicBezTo>
                  <a:pt x="816" y="378"/>
                  <a:pt x="832" y="371"/>
                  <a:pt x="862" y="378"/>
                </a:cubicBezTo>
                <a:cubicBezTo>
                  <a:pt x="892" y="385"/>
                  <a:pt x="923" y="416"/>
                  <a:pt x="953" y="423"/>
                </a:cubicBezTo>
                <a:cubicBezTo>
                  <a:pt x="983" y="430"/>
                  <a:pt x="1013" y="416"/>
                  <a:pt x="1043" y="423"/>
                </a:cubicBezTo>
                <a:cubicBezTo>
                  <a:pt x="1073" y="430"/>
                  <a:pt x="1104" y="453"/>
                  <a:pt x="1134" y="468"/>
                </a:cubicBezTo>
                <a:cubicBezTo>
                  <a:pt x="1164" y="483"/>
                  <a:pt x="1210" y="521"/>
                  <a:pt x="1225" y="514"/>
                </a:cubicBezTo>
                <a:cubicBezTo>
                  <a:pt x="1240" y="507"/>
                  <a:pt x="1202" y="446"/>
                  <a:pt x="1225" y="423"/>
                </a:cubicBezTo>
                <a:cubicBezTo>
                  <a:pt x="1248" y="400"/>
                  <a:pt x="1323" y="385"/>
                  <a:pt x="1361" y="378"/>
                </a:cubicBezTo>
                <a:cubicBezTo>
                  <a:pt x="1399" y="371"/>
                  <a:pt x="1429" y="363"/>
                  <a:pt x="1452" y="378"/>
                </a:cubicBezTo>
                <a:cubicBezTo>
                  <a:pt x="1475" y="393"/>
                  <a:pt x="1467" y="468"/>
                  <a:pt x="1497" y="468"/>
                </a:cubicBezTo>
                <a:cubicBezTo>
                  <a:pt x="1527" y="468"/>
                  <a:pt x="1595" y="378"/>
                  <a:pt x="1633" y="378"/>
                </a:cubicBezTo>
                <a:cubicBezTo>
                  <a:pt x="1671" y="378"/>
                  <a:pt x="1686" y="438"/>
                  <a:pt x="1724" y="468"/>
                </a:cubicBezTo>
                <a:cubicBezTo>
                  <a:pt x="1762" y="498"/>
                  <a:pt x="1830" y="551"/>
                  <a:pt x="1860" y="559"/>
                </a:cubicBezTo>
                <a:cubicBezTo>
                  <a:pt x="1890" y="567"/>
                  <a:pt x="1898" y="552"/>
                  <a:pt x="1905" y="514"/>
                </a:cubicBezTo>
                <a:cubicBezTo>
                  <a:pt x="1912" y="476"/>
                  <a:pt x="1890" y="385"/>
                  <a:pt x="1905" y="332"/>
                </a:cubicBezTo>
                <a:cubicBezTo>
                  <a:pt x="1920" y="279"/>
                  <a:pt x="1943" y="234"/>
                  <a:pt x="1996" y="196"/>
                </a:cubicBezTo>
                <a:cubicBezTo>
                  <a:pt x="2049" y="158"/>
                  <a:pt x="2155" y="120"/>
                  <a:pt x="2223" y="105"/>
                </a:cubicBezTo>
                <a:cubicBezTo>
                  <a:pt x="2291" y="90"/>
                  <a:pt x="2329" y="90"/>
                  <a:pt x="2404" y="105"/>
                </a:cubicBezTo>
                <a:cubicBezTo>
                  <a:pt x="2479" y="120"/>
                  <a:pt x="2593" y="166"/>
                  <a:pt x="2676" y="196"/>
                </a:cubicBezTo>
                <a:cubicBezTo>
                  <a:pt x="2759" y="226"/>
                  <a:pt x="2850" y="249"/>
                  <a:pt x="2903" y="287"/>
                </a:cubicBezTo>
                <a:cubicBezTo>
                  <a:pt x="2956" y="325"/>
                  <a:pt x="2964" y="408"/>
                  <a:pt x="2994" y="423"/>
                </a:cubicBezTo>
                <a:cubicBezTo>
                  <a:pt x="3024" y="438"/>
                  <a:pt x="3032" y="401"/>
                  <a:pt x="3085" y="378"/>
                </a:cubicBezTo>
                <a:cubicBezTo>
                  <a:pt x="3138" y="355"/>
                  <a:pt x="3236" y="295"/>
                  <a:pt x="3311" y="287"/>
                </a:cubicBezTo>
                <a:cubicBezTo>
                  <a:pt x="3386" y="279"/>
                  <a:pt x="3485" y="302"/>
                  <a:pt x="3538" y="332"/>
                </a:cubicBezTo>
                <a:cubicBezTo>
                  <a:pt x="3591" y="362"/>
                  <a:pt x="3606" y="415"/>
                  <a:pt x="3629" y="468"/>
                </a:cubicBezTo>
                <a:cubicBezTo>
                  <a:pt x="3652" y="521"/>
                  <a:pt x="3659" y="612"/>
                  <a:pt x="3674" y="650"/>
                </a:cubicBezTo>
                <a:cubicBezTo>
                  <a:pt x="3689" y="688"/>
                  <a:pt x="3704" y="691"/>
                  <a:pt x="3720" y="695"/>
                </a:cubicBezTo>
              </a:path>
            </a:pathLst>
          </a:custGeom>
          <a:noFill/>
          <a:ln w="50800" cmpd="sng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0750" name="Группа 231"/>
          <p:cNvGrpSpPr>
            <a:grpSpLocks/>
          </p:cNvGrpSpPr>
          <p:nvPr/>
        </p:nvGrpSpPr>
        <p:grpSpPr bwMode="auto">
          <a:xfrm rot="4127487">
            <a:off x="7766050" y="5297488"/>
            <a:ext cx="504825" cy="200025"/>
            <a:chOff x="6827094" y="5825222"/>
            <a:chExt cx="504000" cy="200060"/>
          </a:xfrm>
        </p:grpSpPr>
        <p:sp>
          <p:nvSpPr>
            <p:cNvPr id="30847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48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51" name="Группа 231"/>
          <p:cNvGrpSpPr>
            <a:grpSpLocks/>
          </p:cNvGrpSpPr>
          <p:nvPr/>
        </p:nvGrpSpPr>
        <p:grpSpPr bwMode="auto">
          <a:xfrm rot="6240542">
            <a:off x="7759701" y="5745162"/>
            <a:ext cx="508000" cy="200025"/>
            <a:chOff x="6827094" y="5825222"/>
            <a:chExt cx="504000" cy="200060"/>
          </a:xfrm>
        </p:grpSpPr>
        <p:sp>
          <p:nvSpPr>
            <p:cNvPr id="30845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46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30752" name="Group 98"/>
          <p:cNvGrpSpPr>
            <a:grpSpLocks/>
          </p:cNvGrpSpPr>
          <p:nvPr/>
        </p:nvGrpSpPr>
        <p:grpSpPr bwMode="auto">
          <a:xfrm>
            <a:off x="7929563" y="2424113"/>
            <a:ext cx="2216150" cy="3908425"/>
            <a:chOff x="4904" y="1527"/>
            <a:chExt cx="1396" cy="2461"/>
          </a:xfrm>
        </p:grpSpPr>
        <p:grpSp>
          <p:nvGrpSpPr>
            <p:cNvPr id="30812" name="Group 99"/>
            <p:cNvGrpSpPr>
              <a:grpSpLocks/>
            </p:cNvGrpSpPr>
            <p:nvPr/>
          </p:nvGrpSpPr>
          <p:grpSpPr bwMode="auto">
            <a:xfrm rot="5022076">
              <a:off x="4354" y="2077"/>
              <a:ext cx="1225" cy="126"/>
              <a:chOff x="1764" y="4748"/>
              <a:chExt cx="1225" cy="126"/>
            </a:xfrm>
          </p:grpSpPr>
          <p:grpSp>
            <p:nvGrpSpPr>
              <p:cNvPr id="30833" name="Группа 231"/>
              <p:cNvGrpSpPr>
                <a:grpSpLocks/>
              </p:cNvGrpSpPr>
              <p:nvPr/>
            </p:nvGrpSpPr>
            <p:grpSpPr bwMode="auto">
              <a:xfrm>
                <a:off x="1764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43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44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34" name="Группа 231"/>
              <p:cNvGrpSpPr>
                <a:grpSpLocks/>
              </p:cNvGrpSpPr>
              <p:nvPr/>
            </p:nvGrpSpPr>
            <p:grpSpPr bwMode="auto">
              <a:xfrm>
                <a:off x="2036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41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42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35" name="Группа 231"/>
              <p:cNvGrpSpPr>
                <a:grpSpLocks/>
              </p:cNvGrpSpPr>
              <p:nvPr/>
            </p:nvGrpSpPr>
            <p:grpSpPr bwMode="auto">
              <a:xfrm>
                <a:off x="2354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39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40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36" name="Группа 231"/>
              <p:cNvGrpSpPr>
                <a:grpSpLocks/>
              </p:cNvGrpSpPr>
              <p:nvPr/>
            </p:nvGrpSpPr>
            <p:grpSpPr bwMode="auto">
              <a:xfrm>
                <a:off x="2671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37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38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30813" name="Group 112"/>
            <p:cNvGrpSpPr>
              <a:grpSpLocks/>
            </p:cNvGrpSpPr>
            <p:nvPr/>
          </p:nvGrpSpPr>
          <p:grpSpPr bwMode="auto">
            <a:xfrm rot="2708396">
              <a:off x="4843" y="3120"/>
              <a:ext cx="1225" cy="126"/>
              <a:chOff x="1764" y="4748"/>
              <a:chExt cx="1225" cy="126"/>
            </a:xfrm>
          </p:grpSpPr>
          <p:grpSp>
            <p:nvGrpSpPr>
              <p:cNvPr id="30821" name="Группа 231"/>
              <p:cNvGrpSpPr>
                <a:grpSpLocks/>
              </p:cNvGrpSpPr>
              <p:nvPr/>
            </p:nvGrpSpPr>
            <p:grpSpPr bwMode="auto">
              <a:xfrm>
                <a:off x="1764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31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32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22" name="Группа 231"/>
              <p:cNvGrpSpPr>
                <a:grpSpLocks/>
              </p:cNvGrpSpPr>
              <p:nvPr/>
            </p:nvGrpSpPr>
            <p:grpSpPr bwMode="auto">
              <a:xfrm>
                <a:off x="2036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29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30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23" name="Группа 231"/>
              <p:cNvGrpSpPr>
                <a:grpSpLocks/>
              </p:cNvGrpSpPr>
              <p:nvPr/>
            </p:nvGrpSpPr>
            <p:grpSpPr bwMode="auto">
              <a:xfrm>
                <a:off x="2354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27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28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24" name="Группа 231"/>
              <p:cNvGrpSpPr>
                <a:grpSpLocks/>
              </p:cNvGrpSpPr>
              <p:nvPr/>
            </p:nvGrpSpPr>
            <p:grpSpPr bwMode="auto">
              <a:xfrm>
                <a:off x="2671" y="4748"/>
                <a:ext cx="318" cy="126"/>
                <a:chOff x="6827094" y="5825222"/>
                <a:chExt cx="504000" cy="200060"/>
              </a:xfrm>
            </p:grpSpPr>
            <p:sp>
              <p:nvSpPr>
                <p:cNvPr id="30825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eaVert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26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30814" name="Group 125"/>
            <p:cNvGrpSpPr>
              <a:grpSpLocks/>
            </p:cNvGrpSpPr>
            <p:nvPr/>
          </p:nvGrpSpPr>
          <p:grpSpPr bwMode="auto">
            <a:xfrm rot="-1290764">
              <a:off x="5982" y="3478"/>
              <a:ext cx="318" cy="510"/>
              <a:chOff x="6070" y="3700"/>
              <a:chExt cx="318" cy="510"/>
            </a:xfrm>
          </p:grpSpPr>
          <p:grpSp>
            <p:nvGrpSpPr>
              <p:cNvPr id="30815" name="Группа 231"/>
              <p:cNvGrpSpPr>
                <a:grpSpLocks/>
              </p:cNvGrpSpPr>
              <p:nvPr/>
            </p:nvGrpSpPr>
            <p:grpSpPr bwMode="auto">
              <a:xfrm rot="2708396">
                <a:off x="5974" y="3796"/>
                <a:ext cx="318" cy="126"/>
                <a:chOff x="6827094" y="5825222"/>
                <a:chExt cx="504000" cy="200060"/>
              </a:xfrm>
            </p:grpSpPr>
            <p:sp>
              <p:nvSpPr>
                <p:cNvPr id="30819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rot="10800000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20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30816" name="Группа 231"/>
              <p:cNvGrpSpPr>
                <a:grpSpLocks/>
              </p:cNvGrpSpPr>
              <p:nvPr/>
            </p:nvGrpSpPr>
            <p:grpSpPr bwMode="auto">
              <a:xfrm rot="2708396">
                <a:off x="6166" y="3988"/>
                <a:ext cx="318" cy="126"/>
                <a:chOff x="6827094" y="5825222"/>
                <a:chExt cx="504000" cy="200060"/>
              </a:xfrm>
            </p:grpSpPr>
            <p:sp>
              <p:nvSpPr>
                <p:cNvPr id="30817" name="Овал 169"/>
                <p:cNvSpPr>
                  <a:spLocks noChangeArrowheads="1"/>
                </p:cNvSpPr>
                <p:nvPr/>
              </p:nvSpPr>
              <p:spPr bwMode="auto">
                <a:xfrm rot="-4345915">
                  <a:off x="7007458" y="5825250"/>
                  <a:ext cx="200060" cy="200004"/>
                </a:xfrm>
                <a:prstGeom prst="ellipse">
                  <a:avLst/>
                </a:prstGeom>
                <a:solidFill>
                  <a:srgbClr val="FFFF00"/>
                </a:solidFill>
                <a:ln w="25400" algn="ctr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rot="10800000" lIns="127800" tIns="63910" rIns="127800" bIns="63910" anchor="ctr"/>
                <a:lstStyle/>
                <a:p>
                  <a:pPr algn="ctr" defTabSz="1276350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30818" name="Прямая соединительная линия 170"/>
                <p:cNvCxnSpPr>
                  <a:cxnSpLocks noChangeShapeType="1"/>
                </p:cNvCxnSpPr>
                <p:nvPr/>
              </p:nvCxnSpPr>
              <p:spPr bwMode="auto">
                <a:xfrm rot="11854085" flipH="1">
                  <a:off x="6827094" y="5838990"/>
                  <a:ext cx="504000" cy="142875"/>
                </a:xfrm>
                <a:prstGeom prst="line">
                  <a:avLst/>
                </a:prstGeom>
                <a:noFill/>
                <a:ln w="34925" algn="ctr">
                  <a:solidFill>
                    <a:srgbClr val="FFFF00"/>
                  </a:solidFill>
                  <a:round/>
                  <a:headEnd/>
                  <a:tailEnd/>
                </a:ln>
              </p:spPr>
            </p:cxnSp>
          </p:grpSp>
        </p:grpSp>
      </p:grpSp>
      <p:grpSp>
        <p:nvGrpSpPr>
          <p:cNvPr id="30753" name="Группа 231"/>
          <p:cNvGrpSpPr>
            <a:grpSpLocks/>
          </p:cNvGrpSpPr>
          <p:nvPr/>
        </p:nvGrpSpPr>
        <p:grpSpPr bwMode="auto">
          <a:xfrm rot="2395960">
            <a:off x="7902575" y="7400925"/>
            <a:ext cx="508000" cy="200025"/>
            <a:chOff x="6827094" y="5825222"/>
            <a:chExt cx="504000" cy="200060"/>
          </a:xfrm>
        </p:grpSpPr>
        <p:sp>
          <p:nvSpPr>
            <p:cNvPr id="30810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800" tIns="63910" rIns="127800" bIns="63910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0811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sp>
        <p:nvSpPr>
          <p:cNvPr id="452743" name="Text Box 2072"/>
          <p:cNvSpPr txBox="1">
            <a:spLocks noChangeArrowheads="1"/>
          </p:cNvSpPr>
          <p:nvPr/>
        </p:nvSpPr>
        <p:spPr bwMode="auto">
          <a:xfrm>
            <a:off x="1387475" y="5954713"/>
            <a:ext cx="2259013" cy="896937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14" tIns="45657" rIns="91314" bIns="45657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Рощинское водохранилище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Длинна берега 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забора воды – 20 м.</a:t>
            </a:r>
          </a:p>
          <a:p>
            <a:pPr algn="ctr" defTabSz="654050">
              <a:defRPr/>
            </a:pPr>
            <a:r>
              <a:rPr lang="en-US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воды = 900000 куб.м</a:t>
            </a:r>
          </a:p>
        </p:txBody>
      </p:sp>
      <p:sp>
        <p:nvSpPr>
          <p:cNvPr id="452744" name="Text Box 2072"/>
          <p:cNvSpPr txBox="1">
            <a:spLocks noChangeArrowheads="1"/>
          </p:cNvSpPr>
          <p:nvPr/>
        </p:nvSpPr>
        <p:spPr bwMode="auto">
          <a:xfrm>
            <a:off x="10034588" y="5232400"/>
            <a:ext cx="2193925" cy="900113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14" tIns="45657" rIns="91314" bIns="45657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Беловское водохранилище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Длинна берега 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забора воды – 20 м.</a:t>
            </a:r>
          </a:p>
          <a:p>
            <a:pPr algn="ctr" defTabSz="654050">
              <a:defRPr/>
            </a:pPr>
            <a:r>
              <a:rPr lang="en-US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воды = 940000 куб.м</a:t>
            </a:r>
          </a:p>
        </p:txBody>
      </p:sp>
      <p:sp>
        <p:nvSpPr>
          <p:cNvPr id="452745" name="Text Box 2072"/>
          <p:cNvSpPr txBox="1">
            <a:spLocks noChangeArrowheads="1"/>
          </p:cNvSpPr>
          <p:nvPr/>
        </p:nvSpPr>
        <p:spPr bwMode="auto">
          <a:xfrm>
            <a:off x="10313988" y="6240463"/>
            <a:ext cx="2222500" cy="898525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14" tIns="45657" rIns="91314" bIns="45657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Линевское водохранилище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Длинна берега </a:t>
            </a:r>
          </a:p>
          <a:p>
            <a:pPr algn="ctr" defTabSz="654050">
              <a:defRPr/>
            </a:pP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забора воды – 30 м.</a:t>
            </a:r>
          </a:p>
          <a:p>
            <a:pPr algn="ctr" defTabSz="654050">
              <a:defRPr/>
            </a:pPr>
            <a:r>
              <a:rPr lang="en-US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13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воды = 2400000 куб.м</a:t>
            </a:r>
          </a:p>
        </p:txBody>
      </p:sp>
      <p:grpSp>
        <p:nvGrpSpPr>
          <p:cNvPr id="30757" name="Group 162"/>
          <p:cNvGrpSpPr>
            <a:grpSpLocks/>
          </p:cNvGrpSpPr>
          <p:nvPr/>
        </p:nvGrpSpPr>
        <p:grpSpPr bwMode="auto">
          <a:xfrm>
            <a:off x="6761163" y="5305425"/>
            <a:ext cx="430212" cy="215900"/>
            <a:chOff x="4150" y="3838"/>
            <a:chExt cx="272" cy="91"/>
          </a:xfrm>
        </p:grpSpPr>
        <p:sp>
          <p:nvSpPr>
            <p:cNvPr id="30808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7830" tIns="63920" rIns="127830" bIns="63920" anchor="ctr"/>
            <a:lstStyle/>
            <a:p>
              <a:pPr defTabSz="1276350"/>
              <a:endParaRPr lang="ru-RU">
                <a:latin typeface="Calibri" pitchFamily="34" charset="0"/>
              </a:endParaRPr>
            </a:p>
          </p:txBody>
        </p:sp>
        <p:sp>
          <p:nvSpPr>
            <p:cNvPr id="30809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7830" tIns="63920" rIns="127830" bIns="63920" anchor="ctr"/>
            <a:lstStyle/>
            <a:p>
              <a:pPr defTabSz="1276350"/>
              <a:endParaRPr lang="ru-RU">
                <a:latin typeface="Calibri" pitchFamily="34" charset="0"/>
              </a:endParaRPr>
            </a:p>
          </p:txBody>
        </p:sp>
      </p:grpSp>
      <p:sp>
        <p:nvSpPr>
          <p:cNvPr id="452749" name="AutoShape 192"/>
          <p:cNvSpPr>
            <a:spLocks noChangeArrowheads="1"/>
          </p:cNvSpPr>
          <p:nvPr/>
        </p:nvSpPr>
        <p:spPr bwMode="auto">
          <a:xfrm>
            <a:off x="9856788" y="3144838"/>
            <a:ext cx="2382837" cy="1531937"/>
          </a:xfrm>
          <a:prstGeom prst="wedgeRectCallout">
            <a:avLst>
              <a:gd name="adj1" fmla="val 31681"/>
              <a:gd name="adj2" fmla="val -21398"/>
            </a:avLst>
          </a:prstGeom>
          <a:gradFill rotWithShape="0">
            <a:gsLst>
              <a:gs pos="0">
                <a:srgbClr val="FFEFD1"/>
              </a:gs>
              <a:gs pos="64999">
                <a:srgbClr val="F0EBD5">
                  <a:alpha val="80500"/>
                </a:srgbClr>
              </a:gs>
              <a:gs pos="100000">
                <a:srgbClr val="D1C39F">
                  <a:alpha val="70000"/>
                </a:srgbClr>
              </a:gs>
            </a:gsLst>
            <a:lin ang="5400000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35966" tIns="52899" rIns="35966" bIns="52899">
            <a:spAutoFit/>
          </a:bodyPr>
          <a:lstStyle/>
          <a:p>
            <a:pPr algn="ctr" defTabSz="1477963">
              <a:defRPr/>
            </a:pPr>
            <a:r>
              <a:rPr lang="ru-RU" sz="1300" b="1" u="sng">
                <a:latin typeface="Calibri" pitchFamily="34" charset="0"/>
                <a:cs typeface="Times New Roman" pitchFamily="18" charset="0"/>
              </a:rPr>
              <a:t>р. Бердь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Протяженность –  </a:t>
            </a:r>
            <a:r>
              <a:rPr lang="ru-RU" sz="1000" b="1" i="1">
                <a:cs typeface="Times New Roman" pitchFamily="18" charset="0"/>
              </a:rPr>
              <a:t>392</a:t>
            </a:r>
            <a:r>
              <a:rPr lang="ru-RU" sz="1000" b="1" i="1">
                <a:latin typeface="Calibri" pitchFamily="34" charset="0"/>
                <a:cs typeface="Times New Roman" pitchFamily="18" charset="0"/>
              </a:rPr>
              <a:t>км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Характер дна – песок, глина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Скорость течения м\с – 0.</a:t>
            </a:r>
            <a:r>
              <a:rPr lang="ru-RU" sz="1000" b="1" i="1">
                <a:cs typeface="Times New Roman" pitchFamily="18" charset="0"/>
              </a:rPr>
              <a:t>5-1.5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Ширина – 30-</a:t>
            </a:r>
            <a:r>
              <a:rPr lang="ru-RU" sz="1000" b="1" i="1">
                <a:cs typeface="Times New Roman" pitchFamily="18" charset="0"/>
              </a:rPr>
              <a:t>300</a:t>
            </a:r>
            <a:r>
              <a:rPr lang="ru-RU" sz="1000" b="1" i="1">
                <a:latin typeface="Calibri" pitchFamily="34" charset="0"/>
                <a:cs typeface="Times New Roman" pitchFamily="18" charset="0"/>
              </a:rPr>
              <a:t> м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Глубина – </a:t>
            </a:r>
            <a:r>
              <a:rPr lang="ru-RU" sz="1000" b="1" i="1">
                <a:cs typeface="Times New Roman" pitchFamily="18" charset="0"/>
              </a:rPr>
              <a:t>2-4</a:t>
            </a:r>
            <a:r>
              <a:rPr lang="ru-RU" sz="1000" b="1" i="1">
                <a:latin typeface="Calibri" pitchFamily="34" charset="0"/>
                <a:cs typeface="Times New Roman" pitchFamily="18" charset="0"/>
              </a:rPr>
              <a:t> м. 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Период ледостава: ноябрь – апрель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Критический уровень – 480 см</a:t>
            </a:r>
          </a:p>
          <a:p>
            <a:pPr defTabSz="1477963">
              <a:defRPr/>
            </a:pPr>
            <a:r>
              <a:rPr lang="ru-RU" sz="1000" b="1" i="1">
                <a:latin typeface="Calibri" pitchFamily="34" charset="0"/>
                <a:cs typeface="Times New Roman" pitchFamily="18" charset="0"/>
              </a:rPr>
              <a:t>Уровень паводка – 385 см</a:t>
            </a:r>
          </a:p>
        </p:txBody>
      </p:sp>
      <p:sp>
        <p:nvSpPr>
          <p:cNvPr id="452750" name="Text Box 2072"/>
          <p:cNvSpPr txBox="1">
            <a:spLocks noChangeArrowheads="1"/>
          </p:cNvSpPr>
          <p:nvPr/>
        </p:nvSpPr>
        <p:spPr bwMode="auto">
          <a:xfrm>
            <a:off x="3735388" y="7466013"/>
            <a:ext cx="3455987" cy="700087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340" tIns="45671" rIns="91340" bIns="45671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МБУ Комплексный центр социального обслуживания «Вера» р.п. Линёво</a:t>
            </a:r>
          </a:p>
          <a:p>
            <a:pPr algn="ctr" defTabSz="654050">
              <a:defRPr/>
            </a:pPr>
            <a:r>
              <a:rPr lang="ru-RU" sz="13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тел. 8(38343)2-46-47</a:t>
            </a:r>
          </a:p>
        </p:txBody>
      </p:sp>
      <p:grpSp>
        <p:nvGrpSpPr>
          <p:cNvPr id="30762" name="Группа 279"/>
          <p:cNvGrpSpPr>
            <a:grpSpLocks/>
          </p:cNvGrpSpPr>
          <p:nvPr/>
        </p:nvGrpSpPr>
        <p:grpSpPr bwMode="auto">
          <a:xfrm>
            <a:off x="6977063" y="6961188"/>
            <a:ext cx="433387" cy="284162"/>
            <a:chOff x="6305556" y="8259762"/>
            <a:chExt cx="330990" cy="296862"/>
          </a:xfrm>
        </p:grpSpPr>
        <p:grpSp>
          <p:nvGrpSpPr>
            <p:cNvPr id="30798" name="Группа 374"/>
            <p:cNvGrpSpPr>
              <a:grpSpLocks/>
            </p:cNvGrpSpPr>
            <p:nvPr/>
          </p:nvGrpSpPr>
          <p:grpSpPr bwMode="auto">
            <a:xfrm>
              <a:off x="6305556" y="8259762"/>
              <a:ext cx="330990" cy="296862"/>
              <a:chOff x="534974" y="6954971"/>
              <a:chExt cx="330206" cy="296241"/>
            </a:xfrm>
          </p:grpSpPr>
          <p:grpSp>
            <p:nvGrpSpPr>
              <p:cNvPr id="30800" name="Group 56"/>
              <p:cNvGrpSpPr>
                <a:grpSpLocks/>
              </p:cNvGrpSpPr>
              <p:nvPr/>
            </p:nvGrpSpPr>
            <p:grpSpPr bwMode="auto">
              <a:xfrm>
                <a:off x="534974" y="6954971"/>
                <a:ext cx="330206" cy="296241"/>
                <a:chOff x="-497" y="1"/>
                <a:chExt cx="20746" cy="19999"/>
              </a:xfrm>
            </p:grpSpPr>
            <p:sp>
              <p:nvSpPr>
                <p:cNvPr id="30802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 lIns="91158" tIns="45580" rIns="91158" bIns="45580"/>
                <a:lstStyle/>
                <a:p>
                  <a:pPr defTabSz="1276350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30803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-497" y="1"/>
                  <a:ext cx="10828" cy="7593"/>
                </a:xfrm>
                <a:prstGeom prst="line">
                  <a:avLst/>
                </a:prstGeom>
                <a:noFill/>
                <a:ln w="254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04" name="Line 59"/>
                <p:cNvSpPr>
                  <a:spLocks noChangeShapeType="1"/>
                </p:cNvSpPr>
                <p:nvPr/>
              </p:nvSpPr>
              <p:spPr bwMode="auto">
                <a:xfrm>
                  <a:off x="9801" y="54"/>
                  <a:ext cx="10448" cy="7540"/>
                </a:xfrm>
                <a:prstGeom prst="line">
                  <a:avLst/>
                </a:prstGeom>
                <a:noFill/>
                <a:ln w="254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805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30806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807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0801" name="Rectangle 57"/>
              <p:cNvSpPr>
                <a:spLocks noChangeArrowheads="1"/>
              </p:cNvSpPr>
              <p:nvPr/>
            </p:nvSpPr>
            <p:spPr bwMode="auto">
              <a:xfrm>
                <a:off x="614322" y="7067447"/>
                <a:ext cx="175536" cy="181368"/>
              </a:xfrm>
              <a:prstGeom prst="rect">
                <a:avLst/>
              </a:prstGeom>
              <a:noFill/>
              <a:ln w="2540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lIns="91158" tIns="45580" rIns="91158" bIns="45580"/>
              <a:lstStyle/>
              <a:p>
                <a:pPr defTabSz="1276350"/>
                <a:endParaRPr lang="ru-RU">
                  <a:latin typeface="Calibri" pitchFamily="34" charset="0"/>
                </a:endParaRPr>
              </a:p>
            </p:txBody>
          </p:sp>
        </p:grpSp>
        <p:cxnSp>
          <p:nvCxnSpPr>
            <p:cNvPr id="30799" name="Прямая соединительная линия 281"/>
            <p:cNvCxnSpPr>
              <a:cxnSpLocks noChangeShapeType="1"/>
              <a:stCxn id="30802" idx="1"/>
              <a:endCxn id="30802" idx="3"/>
            </p:cNvCxnSpPr>
            <p:nvPr/>
          </p:nvCxnSpPr>
          <p:spPr bwMode="auto">
            <a:xfrm rot="10800000" flipH="1">
              <a:off x="6313486" y="8465344"/>
              <a:ext cx="308770" cy="40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</p:cxnSp>
      </p:grpSp>
      <p:sp>
        <p:nvSpPr>
          <p:cNvPr id="452762" name="Text Box 2072"/>
          <p:cNvSpPr txBox="1">
            <a:spLocks noChangeArrowheads="1"/>
          </p:cNvSpPr>
          <p:nvPr/>
        </p:nvSpPr>
        <p:spPr bwMode="auto">
          <a:xfrm>
            <a:off x="7265988" y="5880100"/>
            <a:ext cx="2735262" cy="700088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Детский оздоровительный лагерь</a:t>
            </a:r>
          </a:p>
          <a:p>
            <a:pPr algn="ctr" defTabSz="654050"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" Лесная сказка"  г. Искитим</a:t>
            </a:r>
          </a:p>
          <a:p>
            <a:pPr algn="ctr" defTabSz="654050">
              <a:defRPr/>
            </a:pPr>
            <a:r>
              <a:rPr lang="ru-RU" sz="13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тел. . 8(38343)-29-461</a:t>
            </a:r>
            <a:r>
              <a:rPr lang="ru-RU" sz="13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30764" name="Группа 290"/>
          <p:cNvGrpSpPr>
            <a:grpSpLocks/>
          </p:cNvGrpSpPr>
          <p:nvPr/>
        </p:nvGrpSpPr>
        <p:grpSpPr bwMode="auto">
          <a:xfrm>
            <a:off x="7410450" y="5521325"/>
            <a:ext cx="357188" cy="285750"/>
            <a:chOff x="6305556" y="8259762"/>
            <a:chExt cx="330990" cy="296862"/>
          </a:xfrm>
        </p:grpSpPr>
        <p:grpSp>
          <p:nvGrpSpPr>
            <p:cNvPr id="30788" name="Группа 374"/>
            <p:cNvGrpSpPr>
              <a:grpSpLocks/>
            </p:cNvGrpSpPr>
            <p:nvPr/>
          </p:nvGrpSpPr>
          <p:grpSpPr bwMode="auto">
            <a:xfrm>
              <a:off x="6305556" y="8259762"/>
              <a:ext cx="330990" cy="296862"/>
              <a:chOff x="534974" y="6954971"/>
              <a:chExt cx="330206" cy="296241"/>
            </a:xfrm>
          </p:grpSpPr>
          <p:grpSp>
            <p:nvGrpSpPr>
              <p:cNvPr id="30790" name="Group 56"/>
              <p:cNvGrpSpPr>
                <a:grpSpLocks/>
              </p:cNvGrpSpPr>
              <p:nvPr/>
            </p:nvGrpSpPr>
            <p:grpSpPr bwMode="auto">
              <a:xfrm>
                <a:off x="534974" y="6954971"/>
                <a:ext cx="330206" cy="296241"/>
                <a:chOff x="-497" y="1"/>
                <a:chExt cx="20746" cy="19999"/>
              </a:xfrm>
            </p:grpSpPr>
            <p:sp>
              <p:nvSpPr>
                <p:cNvPr id="30792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006600"/>
                  </a:solidFill>
                  <a:miter lim="800000"/>
                  <a:headEnd/>
                  <a:tailEnd/>
                </a:ln>
              </p:spPr>
              <p:txBody>
                <a:bodyPr lIns="91158" tIns="45580" rIns="91158" bIns="45580"/>
                <a:lstStyle/>
                <a:p>
                  <a:pPr defTabSz="1276350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30793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-497" y="1"/>
                  <a:ext cx="10828" cy="7593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94" name="Line 59"/>
                <p:cNvSpPr>
                  <a:spLocks noChangeShapeType="1"/>
                </p:cNvSpPr>
                <p:nvPr/>
              </p:nvSpPr>
              <p:spPr bwMode="auto">
                <a:xfrm>
                  <a:off x="9801" y="54"/>
                  <a:ext cx="10448" cy="7540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95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30796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97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0791" name="Rectangle 57"/>
              <p:cNvSpPr>
                <a:spLocks noChangeArrowheads="1"/>
              </p:cNvSpPr>
              <p:nvPr/>
            </p:nvSpPr>
            <p:spPr bwMode="auto">
              <a:xfrm>
                <a:off x="614322" y="7067447"/>
                <a:ext cx="175536" cy="181368"/>
              </a:xfrm>
              <a:prstGeom prst="rect">
                <a:avLst/>
              </a:prstGeom>
              <a:noFill/>
              <a:ln w="25400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lIns="91158" tIns="45580" rIns="91158" bIns="45580"/>
              <a:lstStyle/>
              <a:p>
                <a:pPr defTabSz="1276350"/>
                <a:endParaRPr lang="ru-RU">
                  <a:latin typeface="Calibri" pitchFamily="34" charset="0"/>
                </a:endParaRPr>
              </a:p>
            </p:txBody>
          </p:sp>
        </p:grpSp>
        <p:cxnSp>
          <p:nvCxnSpPr>
            <p:cNvPr id="30789" name="Прямая соединительная линия 292"/>
            <p:cNvCxnSpPr>
              <a:cxnSpLocks noChangeShapeType="1"/>
              <a:stCxn id="30792" idx="1"/>
              <a:endCxn id="30792" idx="3"/>
            </p:cNvCxnSpPr>
            <p:nvPr/>
          </p:nvCxnSpPr>
          <p:spPr bwMode="auto">
            <a:xfrm rot="10800000" flipH="1">
              <a:off x="6313486" y="8465344"/>
              <a:ext cx="308770" cy="406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miter lim="800000"/>
              <a:headEnd/>
              <a:tailEnd/>
            </a:ln>
          </p:spPr>
        </p:cxnSp>
      </p:grpSp>
      <p:sp>
        <p:nvSpPr>
          <p:cNvPr id="452774" name="Text Box 2072"/>
          <p:cNvSpPr txBox="1">
            <a:spLocks noChangeArrowheads="1"/>
          </p:cNvSpPr>
          <p:nvPr/>
        </p:nvSpPr>
        <p:spPr bwMode="auto">
          <a:xfrm>
            <a:off x="265113" y="7105650"/>
            <a:ext cx="2767012" cy="700088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654050"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Психоневрологический диспансер</a:t>
            </a:r>
          </a:p>
          <a:p>
            <a:pPr algn="ctr" defTabSz="654050"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Искитимский р-н, с. Завьялово</a:t>
            </a:r>
          </a:p>
          <a:p>
            <a:pPr algn="ctr" defTabSz="654050">
              <a:defRPr/>
            </a:pPr>
            <a:r>
              <a:rPr lang="ru-RU" sz="13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тел. . 8-383-43-77-228</a:t>
            </a:r>
          </a:p>
        </p:txBody>
      </p:sp>
      <p:grpSp>
        <p:nvGrpSpPr>
          <p:cNvPr id="30766" name="Группа 290"/>
          <p:cNvGrpSpPr>
            <a:grpSpLocks/>
          </p:cNvGrpSpPr>
          <p:nvPr/>
        </p:nvGrpSpPr>
        <p:grpSpPr bwMode="auto">
          <a:xfrm>
            <a:off x="498475" y="6456363"/>
            <a:ext cx="358775" cy="287337"/>
            <a:chOff x="6305556" y="8259762"/>
            <a:chExt cx="330990" cy="296862"/>
          </a:xfrm>
        </p:grpSpPr>
        <p:grpSp>
          <p:nvGrpSpPr>
            <p:cNvPr id="30778" name="Группа 374"/>
            <p:cNvGrpSpPr>
              <a:grpSpLocks/>
            </p:cNvGrpSpPr>
            <p:nvPr/>
          </p:nvGrpSpPr>
          <p:grpSpPr bwMode="auto">
            <a:xfrm>
              <a:off x="6305556" y="8259762"/>
              <a:ext cx="330990" cy="296862"/>
              <a:chOff x="534974" y="6954971"/>
              <a:chExt cx="330206" cy="296241"/>
            </a:xfrm>
          </p:grpSpPr>
          <p:grpSp>
            <p:nvGrpSpPr>
              <p:cNvPr id="30780" name="Group 56"/>
              <p:cNvGrpSpPr>
                <a:grpSpLocks/>
              </p:cNvGrpSpPr>
              <p:nvPr/>
            </p:nvGrpSpPr>
            <p:grpSpPr bwMode="auto">
              <a:xfrm>
                <a:off x="534974" y="6954971"/>
                <a:ext cx="330206" cy="296241"/>
                <a:chOff x="-497" y="1"/>
                <a:chExt cx="20746" cy="19999"/>
              </a:xfrm>
            </p:grpSpPr>
            <p:sp>
              <p:nvSpPr>
                <p:cNvPr id="30782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006600"/>
                  </a:solidFill>
                  <a:miter lim="800000"/>
                  <a:headEnd/>
                  <a:tailEnd/>
                </a:ln>
              </p:spPr>
              <p:txBody>
                <a:bodyPr lIns="91158" tIns="45580" rIns="91158" bIns="45580"/>
                <a:lstStyle/>
                <a:p>
                  <a:pPr defTabSz="1276350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30783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-497" y="1"/>
                  <a:ext cx="10828" cy="7593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84" name="Line 59"/>
                <p:cNvSpPr>
                  <a:spLocks noChangeShapeType="1"/>
                </p:cNvSpPr>
                <p:nvPr/>
              </p:nvSpPr>
              <p:spPr bwMode="auto">
                <a:xfrm>
                  <a:off x="9801" y="54"/>
                  <a:ext cx="10448" cy="7540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85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30786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87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0781" name="Rectangle 57"/>
              <p:cNvSpPr>
                <a:spLocks noChangeArrowheads="1"/>
              </p:cNvSpPr>
              <p:nvPr/>
            </p:nvSpPr>
            <p:spPr bwMode="auto">
              <a:xfrm>
                <a:off x="614322" y="7067447"/>
                <a:ext cx="175536" cy="181368"/>
              </a:xfrm>
              <a:prstGeom prst="rect">
                <a:avLst/>
              </a:prstGeom>
              <a:noFill/>
              <a:ln w="25400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lIns="91158" tIns="45580" rIns="91158" bIns="45580"/>
              <a:lstStyle/>
              <a:p>
                <a:pPr defTabSz="1276350"/>
                <a:endParaRPr lang="ru-RU">
                  <a:latin typeface="Calibri" pitchFamily="34" charset="0"/>
                </a:endParaRPr>
              </a:p>
            </p:txBody>
          </p:sp>
        </p:grpSp>
        <p:cxnSp>
          <p:nvCxnSpPr>
            <p:cNvPr id="30779" name="Прямая соединительная линия 292"/>
            <p:cNvCxnSpPr>
              <a:cxnSpLocks noChangeShapeType="1"/>
              <a:stCxn id="30782" idx="1"/>
              <a:endCxn id="30782" idx="3"/>
            </p:cNvCxnSpPr>
            <p:nvPr/>
          </p:nvCxnSpPr>
          <p:spPr bwMode="auto">
            <a:xfrm rot="10800000" flipH="1">
              <a:off x="6313486" y="8465344"/>
              <a:ext cx="308770" cy="406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miter lim="800000"/>
              <a:headEnd/>
              <a:tailEnd/>
            </a:ln>
          </p:spPr>
        </p:cxnSp>
      </p:grpSp>
      <p:grpSp>
        <p:nvGrpSpPr>
          <p:cNvPr id="30767" name="Группа 218"/>
          <p:cNvGrpSpPr>
            <a:grpSpLocks/>
          </p:cNvGrpSpPr>
          <p:nvPr/>
        </p:nvGrpSpPr>
        <p:grpSpPr bwMode="auto">
          <a:xfrm>
            <a:off x="6256338" y="5446713"/>
            <a:ext cx="309562" cy="304800"/>
            <a:chOff x="-1121598" y="5086352"/>
            <a:chExt cx="309408" cy="301197"/>
          </a:xfrm>
        </p:grpSpPr>
        <p:sp>
          <p:nvSpPr>
            <p:cNvPr id="30776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578" tIns="63794" rIns="127578" bIns="63794" anchor="ctr"/>
            <a:lstStyle/>
            <a:p>
              <a:pPr algn="ctr" defTabSz="1276350"/>
              <a:endParaRPr lang="ru-RU" sz="29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30777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 w="25400">
              <a:noFill/>
              <a:round/>
              <a:headEnd/>
              <a:tailEnd/>
            </a:ln>
          </p:spPr>
          <p:txBody>
            <a:bodyPr wrap="none" lIns="127578" tIns="63794" rIns="127578" bIns="63794" anchor="ctr"/>
            <a:lstStyle/>
            <a:p>
              <a:pPr algn="ctr" defTabSz="1276350"/>
              <a:r>
                <a:rPr lang="en-US" sz="2800" b="1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9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30768" name="AutoShape 181"/>
          <p:cNvSpPr>
            <a:spLocks noChangeArrowheads="1"/>
          </p:cNvSpPr>
          <p:nvPr/>
        </p:nvSpPr>
        <p:spPr bwMode="auto">
          <a:xfrm>
            <a:off x="6472238" y="4872038"/>
            <a:ext cx="430212" cy="357187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2791" name="AutoShape 183"/>
          <p:cNvSpPr>
            <a:spLocks noChangeArrowheads="1"/>
          </p:cNvSpPr>
          <p:nvPr/>
        </p:nvSpPr>
        <p:spPr bwMode="auto">
          <a:xfrm>
            <a:off x="8632825" y="7824788"/>
            <a:ext cx="2447925" cy="1585912"/>
          </a:xfrm>
          <a:prstGeom prst="wedgeRectCallout">
            <a:avLst>
              <a:gd name="adj1" fmla="val 38653"/>
              <a:gd name="adj2" fmla="val -81963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182" tIns="45591" rIns="91182" bIns="45591"/>
          <a:lstStyle/>
          <a:p>
            <a:pPr algn="ctr" defTabSz="1279525">
              <a:defRPr/>
            </a:pPr>
            <a:r>
              <a:rPr lang="ru-RU" sz="1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Участок МГ «Новосибирск - Барнаул»</a:t>
            </a:r>
          </a:p>
          <a:p>
            <a:pPr algn="ctr" defTabSz="1279525">
              <a:defRPr/>
            </a:pPr>
            <a:r>
              <a:rPr lang="ru-RU" sz="1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ОАО « Газпром трансгаз Томск»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Протяженность - 66 км.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Диаметр – 720 мм.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Давление - 5,5 МПа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Подача насоса – 500 м.куб./час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Подземный 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Глубина залегания - 1 м</a:t>
            </a:r>
          </a:p>
          <a:p>
            <a:pPr algn="ctr" defTabSz="1279525">
              <a:defRPr/>
            </a:pPr>
            <a:r>
              <a:rPr lang="ru-RU" sz="1000" i="1">
                <a:latin typeface="Calibri" pitchFamily="34" charset="0"/>
              </a:rPr>
              <a:t>Год ввода в эксплуатацию - 1990г</a:t>
            </a:r>
          </a:p>
        </p:txBody>
      </p:sp>
      <p:sp>
        <p:nvSpPr>
          <p:cNvPr id="452796" name="AutoShape 188"/>
          <p:cNvSpPr>
            <a:spLocks noChangeArrowheads="1"/>
          </p:cNvSpPr>
          <p:nvPr/>
        </p:nvSpPr>
        <p:spPr bwMode="auto">
          <a:xfrm>
            <a:off x="4471974" y="6086484"/>
            <a:ext cx="2016125" cy="431800"/>
          </a:xfrm>
          <a:prstGeom prst="wedgeRectCallout">
            <a:avLst>
              <a:gd name="adj1" fmla="val 42605"/>
              <a:gd name="adj2" fmla="val -137462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5832" tIns="0" rIns="0" bIns="0"/>
          <a:lstStyle/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Вертолетная площадка 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координаты  55’62”;83’26”</a:t>
            </a:r>
          </a:p>
        </p:txBody>
      </p:sp>
      <p:sp>
        <p:nvSpPr>
          <p:cNvPr id="452797" name="Text Box 189"/>
          <p:cNvSpPr txBox="1">
            <a:spLocks noChangeArrowheads="1"/>
          </p:cNvSpPr>
          <p:nvPr/>
        </p:nvSpPr>
        <p:spPr bwMode="auto">
          <a:xfrm>
            <a:off x="279400" y="4224338"/>
            <a:ext cx="3530600" cy="1308100"/>
          </a:xfrm>
          <a:prstGeom prst="rect">
            <a:avLst/>
          </a:prstGeom>
          <a:solidFill>
            <a:srgbClr val="FFFFFF">
              <a:alpha val="81000"/>
            </a:srgbClr>
          </a:solidFill>
          <a:ln w="76200" cmpd="tri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lIns="90502" tIns="45242" rIns="90502" bIns="45242">
            <a:spAutoFit/>
          </a:bodyPr>
          <a:lstStyle/>
          <a:p>
            <a:pPr defTabSz="912813">
              <a:buClr>
                <a:srgbClr val="000000"/>
              </a:buClr>
              <a:buSzPts val="1300"/>
              <a:buFont typeface="Times New Roman" pitchFamily="18" charset="0"/>
              <a:buNone/>
              <a:defRPr/>
            </a:pPr>
            <a:r>
              <a:rPr lang="ru-RU" sz="1500" b="1" i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Места добыч лесных ресурсов, места массового отдыха людей, дома отдыха, туристические маршруты, шахты, пещеры, горные выработки - </a:t>
            </a:r>
            <a:r>
              <a:rPr lang="ru-RU" sz="15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отсутствуют</a:t>
            </a:r>
          </a:p>
        </p:txBody>
      </p:sp>
      <p:sp>
        <p:nvSpPr>
          <p:cNvPr id="30772" name="Oval 190"/>
          <p:cNvSpPr>
            <a:spLocks noChangeArrowheads="1"/>
          </p:cNvSpPr>
          <p:nvPr/>
        </p:nvSpPr>
        <p:spPr bwMode="auto">
          <a:xfrm>
            <a:off x="5610225" y="4079875"/>
            <a:ext cx="214313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5900734" y="4014782"/>
            <a:ext cx="1169988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29" tIns="45665" rIns="91329" bIns="45665">
            <a:spAutoFit/>
          </a:bodyPr>
          <a:lstStyle/>
          <a:p>
            <a:pPr algn="ctr" defTabSz="654050">
              <a:spcBef>
                <a:spcPct val="50000"/>
              </a:spcBef>
              <a:defRPr/>
            </a:pPr>
            <a:r>
              <a:rPr lang="ru-RU" sz="1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  <p:sp>
        <p:nvSpPr>
          <p:cNvPr id="452800" name="Rectangle 77"/>
          <p:cNvSpPr>
            <a:spLocks noChangeArrowheads="1"/>
          </p:cNvSpPr>
          <p:nvPr/>
        </p:nvSpPr>
        <p:spPr bwMode="auto">
          <a:xfrm>
            <a:off x="8705850" y="4584700"/>
            <a:ext cx="1368425" cy="43338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lIns="91329" tIns="45667" rIns="91329" bIns="45667" anchor="ctr"/>
          <a:lstStyle/>
          <a:p>
            <a:pPr algn="ctr" defTabSz="654050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р. Бердь</a:t>
            </a:r>
          </a:p>
        </p:txBody>
      </p:sp>
      <p:sp>
        <p:nvSpPr>
          <p:cNvPr id="30775" name="Line 193"/>
          <p:cNvSpPr>
            <a:spLocks noChangeShapeType="1"/>
          </p:cNvSpPr>
          <p:nvPr/>
        </p:nvSpPr>
        <p:spPr bwMode="auto">
          <a:xfrm flipH="1">
            <a:off x="9496425" y="4945063"/>
            <a:ext cx="504825" cy="360362"/>
          </a:xfrm>
          <a:prstGeom prst="line">
            <a:avLst/>
          </a:prstGeom>
          <a:noFill/>
          <a:ln w="34925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6050"/>
            <a:ext cx="12801600" cy="818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84225" y="0"/>
            <a:ext cx="10882313" cy="2057400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rgbClr val="000000"/>
                </a:solidFill>
                <a:cs typeface="Times New Roman" pitchFamily="18" charset="0"/>
              </a:rPr>
              <a:t>Риски возникновения ЧС на ПЖВО</a:t>
            </a:r>
          </a:p>
        </p:txBody>
      </p:sp>
      <p:sp>
        <p:nvSpPr>
          <p:cNvPr id="3077" name="Line 4"/>
          <p:cNvSpPr>
            <a:spLocks noChangeShapeType="1"/>
          </p:cNvSpPr>
          <p:nvPr/>
        </p:nvSpPr>
        <p:spPr bwMode="auto">
          <a:xfrm flipH="1" flipV="1">
            <a:off x="560388" y="0"/>
            <a:ext cx="1385887" cy="1493838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 flipH="1" flipV="1">
            <a:off x="3187700" y="2151063"/>
            <a:ext cx="212725" cy="214312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Line 6"/>
          <p:cNvSpPr>
            <a:spLocks noChangeShapeType="1"/>
          </p:cNvSpPr>
          <p:nvPr/>
        </p:nvSpPr>
        <p:spPr bwMode="auto">
          <a:xfrm flipV="1">
            <a:off x="4773613" y="123825"/>
            <a:ext cx="639762" cy="117475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" name="Line 7"/>
          <p:cNvSpPr>
            <a:spLocks noChangeShapeType="1"/>
          </p:cNvSpPr>
          <p:nvPr/>
        </p:nvSpPr>
        <p:spPr bwMode="auto">
          <a:xfrm rot="20705742" flipV="1">
            <a:off x="1982788" y="498475"/>
            <a:ext cx="1066800" cy="639763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1" name="Line 8"/>
          <p:cNvSpPr>
            <a:spLocks noChangeShapeType="1"/>
          </p:cNvSpPr>
          <p:nvPr/>
        </p:nvSpPr>
        <p:spPr bwMode="auto">
          <a:xfrm flipV="1">
            <a:off x="2417763" y="587375"/>
            <a:ext cx="960437" cy="746125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2" name="Line 9"/>
          <p:cNvSpPr>
            <a:spLocks noChangeShapeType="1"/>
          </p:cNvSpPr>
          <p:nvPr/>
        </p:nvSpPr>
        <p:spPr bwMode="auto">
          <a:xfrm flipV="1">
            <a:off x="2390775" y="854075"/>
            <a:ext cx="915988" cy="630238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3" name="Line 10"/>
          <p:cNvSpPr>
            <a:spLocks noChangeShapeType="1"/>
          </p:cNvSpPr>
          <p:nvPr/>
        </p:nvSpPr>
        <p:spPr bwMode="auto">
          <a:xfrm>
            <a:off x="2773363" y="1209675"/>
            <a:ext cx="214312" cy="1778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7553325" y="6240463"/>
            <a:ext cx="790575" cy="241300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8851" tIns="54422" rIns="108851" bIns="54422">
            <a:spAutoFit/>
          </a:bodyPr>
          <a:lstStyle/>
          <a:p>
            <a:pPr algn="ctr" defTabSz="1104900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Arial" charset="0"/>
              </a:rPr>
              <a:t>с. Евсино</a:t>
            </a:r>
          </a:p>
        </p:txBody>
      </p:sp>
      <p:sp>
        <p:nvSpPr>
          <p:cNvPr id="3085" name="Oval 12"/>
          <p:cNvSpPr>
            <a:spLocks noChangeArrowheads="1"/>
          </p:cNvSpPr>
          <p:nvPr/>
        </p:nvSpPr>
        <p:spPr bwMode="auto">
          <a:xfrm>
            <a:off x="7337425" y="6456363"/>
            <a:ext cx="174625" cy="14128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Oval 13"/>
          <p:cNvSpPr>
            <a:spLocks noChangeArrowheads="1"/>
          </p:cNvSpPr>
          <p:nvPr/>
        </p:nvSpPr>
        <p:spPr bwMode="auto">
          <a:xfrm>
            <a:off x="8056563" y="2352675"/>
            <a:ext cx="100012" cy="6985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Oval 14"/>
          <p:cNvSpPr>
            <a:spLocks noChangeArrowheads="1"/>
          </p:cNvSpPr>
          <p:nvPr/>
        </p:nvSpPr>
        <p:spPr bwMode="auto">
          <a:xfrm>
            <a:off x="7480300" y="7105650"/>
            <a:ext cx="169863" cy="142875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88" name="Group 18"/>
          <p:cNvGrpSpPr>
            <a:grpSpLocks/>
          </p:cNvGrpSpPr>
          <p:nvPr/>
        </p:nvGrpSpPr>
        <p:grpSpPr bwMode="auto">
          <a:xfrm>
            <a:off x="8345488" y="2136775"/>
            <a:ext cx="1984375" cy="830263"/>
            <a:chOff x="3442" y="1436"/>
            <a:chExt cx="1250" cy="388"/>
          </a:xfrm>
        </p:grpSpPr>
        <p:sp>
          <p:nvSpPr>
            <p:cNvPr id="3143" name="Text Box 19"/>
            <p:cNvSpPr txBox="1">
              <a:spLocks noChangeArrowheads="1"/>
            </p:cNvSpPr>
            <p:nvPr/>
          </p:nvSpPr>
          <p:spPr bwMode="auto">
            <a:xfrm>
              <a:off x="3442" y="1436"/>
              <a:ext cx="1250" cy="163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900" b="1">
                  <a:cs typeface="Arial" charset="0"/>
                </a:rPr>
                <a:t>ГРС «Верх-Коен»                        ООО «ГазпромтрансгазТомск» » </a:t>
              </a:r>
            </a:p>
          </p:txBody>
        </p:sp>
        <p:sp>
          <p:nvSpPr>
            <p:cNvPr id="3144" name="Text Box 20"/>
            <p:cNvSpPr txBox="1">
              <a:spLocks noChangeArrowheads="1"/>
            </p:cNvSpPr>
            <p:nvPr/>
          </p:nvSpPr>
          <p:spPr bwMode="auto">
            <a:xfrm>
              <a:off x="3442" y="1618"/>
              <a:ext cx="1250" cy="206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5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Шмонин В.В.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8-383-338-11-00</a:t>
              </a:r>
            </a:p>
          </p:txBody>
        </p:sp>
      </p:grpSp>
      <p:sp>
        <p:nvSpPr>
          <p:cNvPr id="3089" name="Text Box 21"/>
          <p:cNvSpPr txBox="1">
            <a:spLocks noChangeArrowheads="1"/>
          </p:cNvSpPr>
          <p:nvPr/>
        </p:nvSpPr>
        <p:spPr bwMode="auto">
          <a:xfrm>
            <a:off x="7121525" y="2063750"/>
            <a:ext cx="936625" cy="239713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8851" tIns="54422" rIns="108851" bIns="54422">
            <a:spAutoFit/>
          </a:bodyPr>
          <a:lstStyle/>
          <a:p>
            <a:pPr algn="ctr" defTabSz="1104900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Arial" charset="0"/>
              </a:rPr>
              <a:t>п. Верх-Коен</a:t>
            </a:r>
          </a:p>
        </p:txBody>
      </p:sp>
      <p:grpSp>
        <p:nvGrpSpPr>
          <p:cNvPr id="3090" name="Group 22"/>
          <p:cNvGrpSpPr>
            <a:grpSpLocks/>
          </p:cNvGrpSpPr>
          <p:nvPr/>
        </p:nvGrpSpPr>
        <p:grpSpPr bwMode="auto">
          <a:xfrm>
            <a:off x="8472488" y="5514975"/>
            <a:ext cx="1763712" cy="889000"/>
            <a:chOff x="4498" y="2160"/>
            <a:chExt cx="1110" cy="560"/>
          </a:xfrm>
        </p:grpSpPr>
        <p:sp>
          <p:nvSpPr>
            <p:cNvPr id="3141" name="Text Box 23"/>
            <p:cNvSpPr txBox="1">
              <a:spLocks noChangeArrowheads="1"/>
            </p:cNvSpPr>
            <p:nvPr/>
          </p:nvSpPr>
          <p:spPr bwMode="auto">
            <a:xfrm>
              <a:off x="4498" y="2160"/>
              <a:ext cx="1110" cy="198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800" b="1">
                  <a:cs typeface="Arial" charset="0"/>
                </a:rPr>
                <a:t>ОАО «НОВОСИБИРСКАЯ ПТИЦЕФАБРИКА» </a:t>
              </a:r>
            </a:p>
          </p:txBody>
        </p:sp>
        <p:sp>
          <p:nvSpPr>
            <p:cNvPr id="3142" name="Text Box 24"/>
            <p:cNvSpPr txBox="1">
              <a:spLocks noChangeArrowheads="1"/>
            </p:cNvSpPr>
            <p:nvPr/>
          </p:nvSpPr>
          <p:spPr bwMode="auto">
            <a:xfrm>
              <a:off x="4526" y="2364"/>
              <a:ext cx="1076" cy="356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5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Рудаков  И.П.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8-383-43-76-412</a:t>
              </a:r>
            </a:p>
            <a:p>
              <a:pPr defTabSz="1279525"/>
              <a:endParaRPr lang="ru-RU" sz="800">
                <a:cs typeface="Arial" charset="0"/>
              </a:endParaRPr>
            </a:p>
          </p:txBody>
        </p:sp>
      </p:grpSp>
      <p:grpSp>
        <p:nvGrpSpPr>
          <p:cNvPr id="3091" name="Group 25"/>
          <p:cNvGrpSpPr>
            <a:grpSpLocks/>
          </p:cNvGrpSpPr>
          <p:nvPr/>
        </p:nvGrpSpPr>
        <p:grpSpPr bwMode="auto">
          <a:xfrm>
            <a:off x="4757738" y="6800850"/>
            <a:ext cx="1941512" cy="654050"/>
            <a:chOff x="4457" y="3884"/>
            <a:chExt cx="1223" cy="412"/>
          </a:xfrm>
        </p:grpSpPr>
        <p:sp>
          <p:nvSpPr>
            <p:cNvPr id="3139" name="Text Box 26"/>
            <p:cNvSpPr txBox="1">
              <a:spLocks noChangeArrowheads="1"/>
            </p:cNvSpPr>
            <p:nvPr/>
          </p:nvSpPr>
          <p:spPr bwMode="auto">
            <a:xfrm>
              <a:off x="4480" y="3884"/>
              <a:ext cx="1134" cy="123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800" b="1">
                  <a:cs typeface="Arial" charset="0"/>
                </a:rPr>
                <a:t>АО «СИБИРСКИЙ АНТРАЦИТ»</a:t>
              </a:r>
            </a:p>
          </p:txBody>
        </p:sp>
        <p:sp>
          <p:nvSpPr>
            <p:cNvPr id="3140" name="Text Box 27"/>
            <p:cNvSpPr txBox="1">
              <a:spLocks noChangeArrowheads="1"/>
            </p:cNvSpPr>
            <p:nvPr/>
          </p:nvSpPr>
          <p:spPr bwMode="auto">
            <a:xfrm>
              <a:off x="4457" y="4018"/>
              <a:ext cx="1223" cy="278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4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Шатохин Д.В.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8-383-43-368-13</a:t>
              </a:r>
            </a:p>
          </p:txBody>
        </p:sp>
      </p:grpSp>
      <p:grpSp>
        <p:nvGrpSpPr>
          <p:cNvPr id="3092" name="Group 28"/>
          <p:cNvGrpSpPr>
            <a:grpSpLocks/>
          </p:cNvGrpSpPr>
          <p:nvPr/>
        </p:nvGrpSpPr>
        <p:grpSpPr bwMode="auto">
          <a:xfrm>
            <a:off x="6977063" y="5808663"/>
            <a:ext cx="647700" cy="577850"/>
            <a:chOff x="4123" y="2297"/>
            <a:chExt cx="545" cy="500"/>
          </a:xfrm>
        </p:grpSpPr>
        <p:sp>
          <p:nvSpPr>
            <p:cNvPr id="3129" name="Oval 12"/>
            <p:cNvSpPr>
              <a:spLocks noChangeArrowheads="1"/>
            </p:cNvSpPr>
            <p:nvPr/>
          </p:nvSpPr>
          <p:spPr bwMode="auto">
            <a:xfrm>
              <a:off x="4123" y="2297"/>
              <a:ext cx="545" cy="5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wrap="none" lIns="90016" tIns="44981" rIns="90016" bIns="44981" anchor="ctr"/>
            <a:lstStyle/>
            <a:p>
              <a:pPr defTabSz="912813"/>
              <a:endParaRPr lang="ru-RU"/>
            </a:p>
          </p:txBody>
        </p:sp>
        <p:sp>
          <p:nvSpPr>
            <p:cNvPr id="3130" name="Oval 11"/>
            <p:cNvSpPr>
              <a:spLocks noChangeAspect="1" noChangeArrowheads="1"/>
            </p:cNvSpPr>
            <p:nvPr/>
          </p:nvSpPr>
          <p:spPr bwMode="auto">
            <a:xfrm>
              <a:off x="4168" y="2342"/>
              <a:ext cx="410" cy="409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lIns="90016" tIns="44981" rIns="90016" bIns="44981" anchor="ctr"/>
            <a:lstStyle/>
            <a:p>
              <a:pPr defTabSz="912813"/>
              <a:endParaRPr lang="ru-RU"/>
            </a:p>
          </p:txBody>
        </p:sp>
        <p:grpSp>
          <p:nvGrpSpPr>
            <p:cNvPr id="3131" name="Group 31"/>
            <p:cNvGrpSpPr>
              <a:grpSpLocks/>
            </p:cNvGrpSpPr>
            <p:nvPr/>
          </p:nvGrpSpPr>
          <p:grpSpPr bwMode="auto">
            <a:xfrm>
              <a:off x="4259" y="2403"/>
              <a:ext cx="256" cy="357"/>
              <a:chOff x="1214" y="3397"/>
              <a:chExt cx="215" cy="251"/>
            </a:xfrm>
          </p:grpSpPr>
          <p:sp>
            <p:nvSpPr>
              <p:cNvPr id="3132" name="Rectangle 32"/>
              <p:cNvSpPr>
                <a:spLocks noChangeArrowheads="1"/>
              </p:cNvSpPr>
              <p:nvPr/>
            </p:nvSpPr>
            <p:spPr bwMode="auto">
              <a:xfrm>
                <a:off x="1214" y="3510"/>
                <a:ext cx="215" cy="8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133" name="Group 33"/>
              <p:cNvGrpSpPr>
                <a:grpSpLocks/>
              </p:cNvGrpSpPr>
              <p:nvPr/>
            </p:nvGrpSpPr>
            <p:grpSpPr bwMode="auto">
              <a:xfrm>
                <a:off x="1214" y="3397"/>
                <a:ext cx="214" cy="251"/>
                <a:chOff x="1214" y="3386"/>
                <a:chExt cx="214" cy="251"/>
              </a:xfrm>
            </p:grpSpPr>
            <p:grpSp>
              <p:nvGrpSpPr>
                <p:cNvPr id="3134" name="Group 34"/>
                <p:cNvGrpSpPr>
                  <a:grpSpLocks/>
                </p:cNvGrpSpPr>
                <p:nvPr/>
              </p:nvGrpSpPr>
              <p:grpSpPr bwMode="auto">
                <a:xfrm>
                  <a:off x="1245" y="3404"/>
                  <a:ext cx="153" cy="89"/>
                  <a:chOff x="0" y="0"/>
                  <a:chExt cx="20000" cy="20000"/>
                </a:xfrm>
              </p:grpSpPr>
              <p:sp>
                <p:nvSpPr>
                  <p:cNvPr id="3137" name="Freeform 35"/>
                  <p:cNvSpPr>
                    <a:spLocks/>
                  </p:cNvSpPr>
                  <p:nvPr/>
                </p:nvSpPr>
                <p:spPr bwMode="auto">
                  <a:xfrm>
                    <a:off x="3944" y="0"/>
                    <a:ext cx="12533" cy="13555"/>
                  </a:xfrm>
                  <a:custGeom>
                    <a:avLst/>
                    <a:gdLst>
                      <a:gd name="T0" fmla="*/ 1 w 20000"/>
                      <a:gd name="T1" fmla="*/ 1 h 20000"/>
                      <a:gd name="T2" fmla="*/ 1 w 20000"/>
                      <a:gd name="T3" fmla="*/ 1 h 20000"/>
                      <a:gd name="T4" fmla="*/ 1 w 20000"/>
                      <a:gd name="T5" fmla="*/ 1 h 20000"/>
                      <a:gd name="T6" fmla="*/ 1 w 20000"/>
                      <a:gd name="T7" fmla="*/ 1 h 20000"/>
                      <a:gd name="T8" fmla="*/ 1 w 20000"/>
                      <a:gd name="T9" fmla="*/ 1 h 20000"/>
                      <a:gd name="T10" fmla="*/ 1 w 20000"/>
                      <a:gd name="T11" fmla="*/ 1 h 20000"/>
                      <a:gd name="T12" fmla="*/ 1 w 20000"/>
                      <a:gd name="T13" fmla="*/ 1 h 20000"/>
                      <a:gd name="T14" fmla="*/ 1 w 20000"/>
                      <a:gd name="T15" fmla="*/ 1 h 20000"/>
                      <a:gd name="T16" fmla="*/ 1 w 20000"/>
                      <a:gd name="T17" fmla="*/ 1 h 20000"/>
                      <a:gd name="T18" fmla="*/ 1 w 20000"/>
                      <a:gd name="T19" fmla="*/ 1 h 20000"/>
                      <a:gd name="T20" fmla="*/ 1 w 20000"/>
                      <a:gd name="T21" fmla="*/ 1 h 20000"/>
                      <a:gd name="T22" fmla="*/ 1 w 20000"/>
                      <a:gd name="T23" fmla="*/ 1 h 20000"/>
                      <a:gd name="T24" fmla="*/ 1 w 20000"/>
                      <a:gd name="T25" fmla="*/ 1 h 20000"/>
                      <a:gd name="T26" fmla="*/ 1 w 20000"/>
                      <a:gd name="T27" fmla="*/ 1 h 20000"/>
                      <a:gd name="T28" fmla="*/ 1 w 20000"/>
                      <a:gd name="T29" fmla="*/ 1 h 20000"/>
                      <a:gd name="T30" fmla="*/ 1 w 20000"/>
                      <a:gd name="T31" fmla="*/ 1 h 20000"/>
                      <a:gd name="T32" fmla="*/ 1 w 20000"/>
                      <a:gd name="T33" fmla="*/ 1 h 20000"/>
                      <a:gd name="T34" fmla="*/ 1 w 20000"/>
                      <a:gd name="T35" fmla="*/ 1 h 20000"/>
                      <a:gd name="T36" fmla="*/ 1 w 20000"/>
                      <a:gd name="T37" fmla="*/ 1 h 20000"/>
                      <a:gd name="T38" fmla="*/ 1 w 20000"/>
                      <a:gd name="T39" fmla="*/ 0 h 20000"/>
                      <a:gd name="T40" fmla="*/ 1 w 20000"/>
                      <a:gd name="T41" fmla="*/ 1 h 20000"/>
                      <a:gd name="T42" fmla="*/ 1 w 20000"/>
                      <a:gd name="T43" fmla="*/ 1 h 20000"/>
                      <a:gd name="T44" fmla="*/ 1 w 20000"/>
                      <a:gd name="T45" fmla="*/ 1 h 20000"/>
                      <a:gd name="T46" fmla="*/ 1 w 20000"/>
                      <a:gd name="T47" fmla="*/ 1 h 20000"/>
                      <a:gd name="T48" fmla="*/ 1 w 20000"/>
                      <a:gd name="T49" fmla="*/ 1 h 20000"/>
                      <a:gd name="T50" fmla="*/ 1 w 20000"/>
                      <a:gd name="T51" fmla="*/ 1 h 20000"/>
                      <a:gd name="T52" fmla="*/ 1 w 20000"/>
                      <a:gd name="T53" fmla="*/ 1 h 20000"/>
                      <a:gd name="T54" fmla="*/ 1 w 20000"/>
                      <a:gd name="T55" fmla="*/ 1 h 20000"/>
                      <a:gd name="T56" fmla="*/ 1 w 20000"/>
                      <a:gd name="T57" fmla="*/ 1 h 20000"/>
                      <a:gd name="T58" fmla="*/ 1 w 20000"/>
                      <a:gd name="T59" fmla="*/ 1 h 20000"/>
                      <a:gd name="T60" fmla="*/ 1 w 20000"/>
                      <a:gd name="T61" fmla="*/ 1 h 20000"/>
                      <a:gd name="T62" fmla="*/ 1 w 20000"/>
                      <a:gd name="T63" fmla="*/ 1 h 20000"/>
                      <a:gd name="T64" fmla="*/ 1 w 20000"/>
                      <a:gd name="T65" fmla="*/ 1 h 20000"/>
                      <a:gd name="T66" fmla="*/ 1 w 20000"/>
                      <a:gd name="T67" fmla="*/ 1 h 20000"/>
                      <a:gd name="T68" fmla="*/ 1 w 20000"/>
                      <a:gd name="T69" fmla="*/ 1 h 20000"/>
                      <a:gd name="T70" fmla="*/ 1 w 20000"/>
                      <a:gd name="T71" fmla="*/ 1 h 20000"/>
                      <a:gd name="T72" fmla="*/ 1 w 20000"/>
                      <a:gd name="T73" fmla="*/ 1 h 20000"/>
                      <a:gd name="T74" fmla="*/ 1 w 20000"/>
                      <a:gd name="T75" fmla="*/ 1 h 20000"/>
                      <a:gd name="T76" fmla="*/ 1 w 20000"/>
                      <a:gd name="T77" fmla="*/ 1 h 20000"/>
                      <a:gd name="T78" fmla="*/ 1 w 20000"/>
                      <a:gd name="T79" fmla="*/ 1 h 20000"/>
                      <a:gd name="T80" fmla="*/ 1 w 20000"/>
                      <a:gd name="T81" fmla="*/ 1 h 20000"/>
                      <a:gd name="T82" fmla="*/ 1 w 20000"/>
                      <a:gd name="T83" fmla="*/ 1 h 20000"/>
                      <a:gd name="T84" fmla="*/ 1 w 20000"/>
                      <a:gd name="T85" fmla="*/ 1 h 20000"/>
                      <a:gd name="T86" fmla="*/ 1 w 20000"/>
                      <a:gd name="T87" fmla="*/ 1 h 20000"/>
                      <a:gd name="T88" fmla="*/ 1 w 20000"/>
                      <a:gd name="T89" fmla="*/ 1 h 20000"/>
                      <a:gd name="T90" fmla="*/ 1 w 20000"/>
                      <a:gd name="T91" fmla="*/ 1 h 20000"/>
                      <a:gd name="T92" fmla="*/ 1 w 20000"/>
                      <a:gd name="T93" fmla="*/ 1 h 20000"/>
                      <a:gd name="T94" fmla="*/ 1 w 20000"/>
                      <a:gd name="T95" fmla="*/ 1 h 20000"/>
                      <a:gd name="T96" fmla="*/ 1 w 20000"/>
                      <a:gd name="T97" fmla="*/ 1 h 20000"/>
                      <a:gd name="T98" fmla="*/ 1 w 20000"/>
                      <a:gd name="T99" fmla="*/ 1 h 20000"/>
                      <a:gd name="T100" fmla="*/ 1 w 20000"/>
                      <a:gd name="T101" fmla="*/ 1 h 20000"/>
                      <a:gd name="T102" fmla="*/ 1 w 20000"/>
                      <a:gd name="T103" fmla="*/ 1 h 20000"/>
                      <a:gd name="T104" fmla="*/ 1 w 20000"/>
                      <a:gd name="T105" fmla="*/ 1 h 20000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20000"/>
                      <a:gd name="T160" fmla="*/ 0 h 20000"/>
                      <a:gd name="T161" fmla="*/ 20000 w 20000"/>
                      <a:gd name="T162" fmla="*/ 20000 h 20000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20000" h="20000">
                        <a:moveTo>
                          <a:pt x="4224" y="19380"/>
                        </a:moveTo>
                        <a:lnTo>
                          <a:pt x="4112" y="19638"/>
                        </a:lnTo>
                        <a:lnTo>
                          <a:pt x="3972" y="19638"/>
                        </a:lnTo>
                        <a:lnTo>
                          <a:pt x="3497" y="19380"/>
                        </a:lnTo>
                        <a:lnTo>
                          <a:pt x="3301" y="19380"/>
                        </a:lnTo>
                        <a:lnTo>
                          <a:pt x="2909" y="19018"/>
                        </a:lnTo>
                        <a:lnTo>
                          <a:pt x="2685" y="19018"/>
                        </a:lnTo>
                        <a:lnTo>
                          <a:pt x="2685" y="18760"/>
                        </a:lnTo>
                        <a:lnTo>
                          <a:pt x="2545" y="18398"/>
                        </a:lnTo>
                        <a:lnTo>
                          <a:pt x="2294" y="18398"/>
                        </a:lnTo>
                        <a:lnTo>
                          <a:pt x="2294" y="18140"/>
                        </a:lnTo>
                        <a:lnTo>
                          <a:pt x="1790" y="17829"/>
                        </a:lnTo>
                        <a:lnTo>
                          <a:pt x="1483" y="17209"/>
                        </a:lnTo>
                        <a:lnTo>
                          <a:pt x="1007" y="16951"/>
                        </a:lnTo>
                        <a:lnTo>
                          <a:pt x="867" y="16589"/>
                        </a:lnTo>
                        <a:lnTo>
                          <a:pt x="867" y="16021"/>
                        </a:lnTo>
                        <a:lnTo>
                          <a:pt x="671" y="15659"/>
                        </a:lnTo>
                        <a:lnTo>
                          <a:pt x="671" y="15401"/>
                        </a:lnTo>
                        <a:lnTo>
                          <a:pt x="420" y="15039"/>
                        </a:lnTo>
                        <a:lnTo>
                          <a:pt x="140" y="14470"/>
                        </a:lnTo>
                        <a:lnTo>
                          <a:pt x="0" y="14212"/>
                        </a:lnTo>
                        <a:lnTo>
                          <a:pt x="0" y="9561"/>
                        </a:lnTo>
                        <a:lnTo>
                          <a:pt x="140" y="9199"/>
                        </a:lnTo>
                        <a:lnTo>
                          <a:pt x="140" y="8372"/>
                        </a:lnTo>
                        <a:lnTo>
                          <a:pt x="420" y="8010"/>
                        </a:lnTo>
                        <a:lnTo>
                          <a:pt x="420" y="7649"/>
                        </a:lnTo>
                        <a:lnTo>
                          <a:pt x="671" y="7132"/>
                        </a:lnTo>
                        <a:lnTo>
                          <a:pt x="671" y="6098"/>
                        </a:lnTo>
                        <a:lnTo>
                          <a:pt x="867" y="6098"/>
                        </a:lnTo>
                        <a:lnTo>
                          <a:pt x="867" y="4651"/>
                        </a:lnTo>
                        <a:lnTo>
                          <a:pt x="1007" y="4289"/>
                        </a:lnTo>
                        <a:lnTo>
                          <a:pt x="1231" y="3721"/>
                        </a:lnTo>
                        <a:lnTo>
                          <a:pt x="2098" y="2481"/>
                        </a:lnTo>
                        <a:lnTo>
                          <a:pt x="2294" y="2481"/>
                        </a:lnTo>
                        <a:lnTo>
                          <a:pt x="2294" y="2222"/>
                        </a:lnTo>
                        <a:lnTo>
                          <a:pt x="2545" y="1912"/>
                        </a:lnTo>
                        <a:lnTo>
                          <a:pt x="2685" y="1912"/>
                        </a:lnTo>
                        <a:lnTo>
                          <a:pt x="2909" y="1189"/>
                        </a:lnTo>
                        <a:lnTo>
                          <a:pt x="3105" y="1189"/>
                        </a:lnTo>
                        <a:lnTo>
                          <a:pt x="3105" y="930"/>
                        </a:lnTo>
                        <a:lnTo>
                          <a:pt x="3301" y="930"/>
                        </a:lnTo>
                        <a:lnTo>
                          <a:pt x="3301" y="672"/>
                        </a:lnTo>
                        <a:lnTo>
                          <a:pt x="3497" y="672"/>
                        </a:lnTo>
                        <a:lnTo>
                          <a:pt x="3497" y="362"/>
                        </a:lnTo>
                        <a:lnTo>
                          <a:pt x="3748" y="362"/>
                        </a:lnTo>
                        <a:lnTo>
                          <a:pt x="3748" y="930"/>
                        </a:lnTo>
                        <a:lnTo>
                          <a:pt x="3497" y="1189"/>
                        </a:lnTo>
                        <a:lnTo>
                          <a:pt x="3497" y="2481"/>
                        </a:lnTo>
                        <a:lnTo>
                          <a:pt x="3301" y="2481"/>
                        </a:lnTo>
                        <a:lnTo>
                          <a:pt x="3301" y="6822"/>
                        </a:lnTo>
                        <a:lnTo>
                          <a:pt x="3497" y="7132"/>
                        </a:lnTo>
                        <a:lnTo>
                          <a:pt x="3497" y="7390"/>
                        </a:lnTo>
                        <a:lnTo>
                          <a:pt x="3748" y="7390"/>
                        </a:lnTo>
                        <a:lnTo>
                          <a:pt x="3748" y="7649"/>
                        </a:lnTo>
                        <a:lnTo>
                          <a:pt x="3972" y="7649"/>
                        </a:lnTo>
                        <a:lnTo>
                          <a:pt x="3972" y="8372"/>
                        </a:lnTo>
                        <a:lnTo>
                          <a:pt x="4364" y="8372"/>
                        </a:lnTo>
                        <a:lnTo>
                          <a:pt x="4364" y="8010"/>
                        </a:lnTo>
                        <a:lnTo>
                          <a:pt x="4783" y="8010"/>
                        </a:lnTo>
                        <a:lnTo>
                          <a:pt x="4979" y="7649"/>
                        </a:lnTo>
                        <a:lnTo>
                          <a:pt x="5147" y="7390"/>
                        </a:lnTo>
                        <a:lnTo>
                          <a:pt x="5790" y="7390"/>
                        </a:lnTo>
                        <a:lnTo>
                          <a:pt x="5790" y="7132"/>
                        </a:lnTo>
                        <a:lnTo>
                          <a:pt x="6042" y="6822"/>
                        </a:lnTo>
                        <a:lnTo>
                          <a:pt x="6462" y="6460"/>
                        </a:lnTo>
                        <a:lnTo>
                          <a:pt x="6657" y="6098"/>
                        </a:lnTo>
                        <a:lnTo>
                          <a:pt x="6657" y="5840"/>
                        </a:lnTo>
                        <a:lnTo>
                          <a:pt x="6825" y="5840"/>
                        </a:lnTo>
                        <a:lnTo>
                          <a:pt x="6825" y="4910"/>
                        </a:lnTo>
                        <a:lnTo>
                          <a:pt x="7105" y="4910"/>
                        </a:lnTo>
                        <a:lnTo>
                          <a:pt x="7273" y="4651"/>
                        </a:lnTo>
                        <a:lnTo>
                          <a:pt x="7273" y="3101"/>
                        </a:lnTo>
                        <a:lnTo>
                          <a:pt x="7105" y="3101"/>
                        </a:lnTo>
                        <a:lnTo>
                          <a:pt x="7105" y="2481"/>
                        </a:lnTo>
                        <a:lnTo>
                          <a:pt x="6825" y="2222"/>
                        </a:lnTo>
                        <a:lnTo>
                          <a:pt x="6825" y="1550"/>
                        </a:lnTo>
                        <a:lnTo>
                          <a:pt x="6657" y="1189"/>
                        </a:lnTo>
                        <a:lnTo>
                          <a:pt x="6657" y="672"/>
                        </a:lnTo>
                        <a:lnTo>
                          <a:pt x="6462" y="362"/>
                        </a:lnTo>
                        <a:lnTo>
                          <a:pt x="6462" y="0"/>
                        </a:lnTo>
                        <a:lnTo>
                          <a:pt x="7413" y="0"/>
                        </a:lnTo>
                        <a:lnTo>
                          <a:pt x="7664" y="362"/>
                        </a:lnTo>
                        <a:lnTo>
                          <a:pt x="8336" y="362"/>
                        </a:lnTo>
                        <a:lnTo>
                          <a:pt x="8476" y="672"/>
                        </a:lnTo>
                        <a:lnTo>
                          <a:pt x="9343" y="672"/>
                        </a:lnTo>
                        <a:lnTo>
                          <a:pt x="9343" y="930"/>
                        </a:lnTo>
                        <a:lnTo>
                          <a:pt x="9706" y="930"/>
                        </a:lnTo>
                        <a:lnTo>
                          <a:pt x="9706" y="1189"/>
                        </a:lnTo>
                        <a:lnTo>
                          <a:pt x="10154" y="1189"/>
                        </a:lnTo>
                        <a:lnTo>
                          <a:pt x="10154" y="1550"/>
                        </a:lnTo>
                        <a:lnTo>
                          <a:pt x="10434" y="1550"/>
                        </a:lnTo>
                        <a:lnTo>
                          <a:pt x="10629" y="1912"/>
                        </a:lnTo>
                        <a:lnTo>
                          <a:pt x="10629" y="2222"/>
                        </a:lnTo>
                        <a:lnTo>
                          <a:pt x="10881" y="2222"/>
                        </a:lnTo>
                        <a:lnTo>
                          <a:pt x="10881" y="2739"/>
                        </a:lnTo>
                        <a:lnTo>
                          <a:pt x="11021" y="2739"/>
                        </a:lnTo>
                        <a:lnTo>
                          <a:pt x="11021" y="3463"/>
                        </a:lnTo>
                        <a:lnTo>
                          <a:pt x="11245" y="3463"/>
                        </a:lnTo>
                        <a:lnTo>
                          <a:pt x="11245" y="3721"/>
                        </a:lnTo>
                        <a:lnTo>
                          <a:pt x="11497" y="4031"/>
                        </a:lnTo>
                        <a:lnTo>
                          <a:pt x="11497" y="4651"/>
                        </a:lnTo>
                        <a:lnTo>
                          <a:pt x="11692" y="4910"/>
                        </a:lnTo>
                        <a:lnTo>
                          <a:pt x="11692" y="8630"/>
                        </a:lnTo>
                        <a:lnTo>
                          <a:pt x="11692" y="8010"/>
                        </a:lnTo>
                        <a:lnTo>
                          <a:pt x="11832" y="8010"/>
                        </a:lnTo>
                        <a:lnTo>
                          <a:pt x="12112" y="7649"/>
                        </a:lnTo>
                        <a:lnTo>
                          <a:pt x="12252" y="7649"/>
                        </a:lnTo>
                        <a:lnTo>
                          <a:pt x="12252" y="7390"/>
                        </a:lnTo>
                        <a:lnTo>
                          <a:pt x="12559" y="7390"/>
                        </a:lnTo>
                        <a:lnTo>
                          <a:pt x="12559" y="7132"/>
                        </a:lnTo>
                        <a:lnTo>
                          <a:pt x="12699" y="7132"/>
                        </a:lnTo>
                        <a:lnTo>
                          <a:pt x="12699" y="6822"/>
                        </a:lnTo>
                        <a:lnTo>
                          <a:pt x="12923" y="6460"/>
                        </a:lnTo>
                        <a:lnTo>
                          <a:pt x="13175" y="6098"/>
                        </a:lnTo>
                        <a:lnTo>
                          <a:pt x="13175" y="5581"/>
                        </a:lnTo>
                        <a:lnTo>
                          <a:pt x="13371" y="5581"/>
                        </a:lnTo>
                        <a:lnTo>
                          <a:pt x="13371" y="4651"/>
                        </a:lnTo>
                        <a:lnTo>
                          <a:pt x="13510" y="4289"/>
                        </a:lnTo>
                        <a:lnTo>
                          <a:pt x="13510" y="3721"/>
                        </a:lnTo>
                        <a:lnTo>
                          <a:pt x="13371" y="3463"/>
                        </a:lnTo>
                        <a:lnTo>
                          <a:pt x="13371" y="2481"/>
                        </a:lnTo>
                        <a:lnTo>
                          <a:pt x="13175" y="2481"/>
                        </a:lnTo>
                        <a:lnTo>
                          <a:pt x="13175" y="1550"/>
                        </a:lnTo>
                        <a:lnTo>
                          <a:pt x="12923" y="1550"/>
                        </a:lnTo>
                        <a:lnTo>
                          <a:pt x="12923" y="1189"/>
                        </a:lnTo>
                        <a:lnTo>
                          <a:pt x="13371" y="1189"/>
                        </a:lnTo>
                        <a:lnTo>
                          <a:pt x="13371" y="1550"/>
                        </a:lnTo>
                        <a:lnTo>
                          <a:pt x="13762" y="1550"/>
                        </a:lnTo>
                        <a:lnTo>
                          <a:pt x="13930" y="1912"/>
                        </a:lnTo>
                        <a:lnTo>
                          <a:pt x="14322" y="1912"/>
                        </a:lnTo>
                        <a:lnTo>
                          <a:pt x="14322" y="2222"/>
                        </a:lnTo>
                        <a:lnTo>
                          <a:pt x="14601" y="2222"/>
                        </a:lnTo>
                        <a:lnTo>
                          <a:pt x="14853" y="2481"/>
                        </a:lnTo>
                        <a:lnTo>
                          <a:pt x="15049" y="2481"/>
                        </a:lnTo>
                        <a:lnTo>
                          <a:pt x="15049" y="2739"/>
                        </a:lnTo>
                        <a:lnTo>
                          <a:pt x="15161" y="3101"/>
                        </a:lnTo>
                        <a:lnTo>
                          <a:pt x="15161" y="3463"/>
                        </a:lnTo>
                        <a:lnTo>
                          <a:pt x="15441" y="3463"/>
                        </a:lnTo>
                        <a:lnTo>
                          <a:pt x="15664" y="3721"/>
                        </a:lnTo>
                        <a:lnTo>
                          <a:pt x="15664" y="4031"/>
                        </a:lnTo>
                        <a:lnTo>
                          <a:pt x="15804" y="4289"/>
                        </a:lnTo>
                        <a:lnTo>
                          <a:pt x="15804" y="4651"/>
                        </a:lnTo>
                        <a:lnTo>
                          <a:pt x="16000" y="4651"/>
                        </a:lnTo>
                        <a:lnTo>
                          <a:pt x="16000" y="5840"/>
                        </a:lnTo>
                        <a:lnTo>
                          <a:pt x="16224" y="6098"/>
                        </a:lnTo>
                        <a:lnTo>
                          <a:pt x="16224" y="6822"/>
                        </a:lnTo>
                        <a:lnTo>
                          <a:pt x="16476" y="7132"/>
                        </a:lnTo>
                        <a:lnTo>
                          <a:pt x="16476" y="8372"/>
                        </a:lnTo>
                        <a:lnTo>
                          <a:pt x="16476" y="7649"/>
                        </a:lnTo>
                        <a:lnTo>
                          <a:pt x="16671" y="7649"/>
                        </a:lnTo>
                        <a:lnTo>
                          <a:pt x="16671" y="7390"/>
                        </a:lnTo>
                        <a:lnTo>
                          <a:pt x="16839" y="7390"/>
                        </a:lnTo>
                        <a:lnTo>
                          <a:pt x="17119" y="7132"/>
                        </a:lnTo>
                        <a:lnTo>
                          <a:pt x="17343" y="7132"/>
                        </a:lnTo>
                        <a:lnTo>
                          <a:pt x="17343" y="6822"/>
                        </a:lnTo>
                        <a:lnTo>
                          <a:pt x="17678" y="6822"/>
                        </a:lnTo>
                        <a:lnTo>
                          <a:pt x="17678" y="6460"/>
                        </a:lnTo>
                        <a:lnTo>
                          <a:pt x="17902" y="6460"/>
                        </a:lnTo>
                        <a:lnTo>
                          <a:pt x="18154" y="6098"/>
                        </a:lnTo>
                        <a:lnTo>
                          <a:pt x="18154" y="5840"/>
                        </a:lnTo>
                        <a:lnTo>
                          <a:pt x="18490" y="5271"/>
                        </a:lnTo>
                        <a:lnTo>
                          <a:pt x="18965" y="4910"/>
                        </a:lnTo>
                        <a:lnTo>
                          <a:pt x="18965" y="4651"/>
                        </a:lnTo>
                        <a:lnTo>
                          <a:pt x="19161" y="4651"/>
                        </a:lnTo>
                        <a:lnTo>
                          <a:pt x="19161" y="3101"/>
                        </a:lnTo>
                        <a:lnTo>
                          <a:pt x="19357" y="3101"/>
                        </a:lnTo>
                        <a:lnTo>
                          <a:pt x="19357" y="3463"/>
                        </a:lnTo>
                        <a:lnTo>
                          <a:pt x="19608" y="3463"/>
                        </a:lnTo>
                        <a:lnTo>
                          <a:pt x="19608" y="3721"/>
                        </a:lnTo>
                        <a:lnTo>
                          <a:pt x="19720" y="3721"/>
                        </a:lnTo>
                        <a:lnTo>
                          <a:pt x="19720" y="5581"/>
                        </a:lnTo>
                        <a:lnTo>
                          <a:pt x="19972" y="5840"/>
                        </a:lnTo>
                        <a:lnTo>
                          <a:pt x="19972" y="11421"/>
                        </a:lnTo>
                        <a:lnTo>
                          <a:pt x="19720" y="11680"/>
                        </a:lnTo>
                        <a:lnTo>
                          <a:pt x="19720" y="12403"/>
                        </a:lnTo>
                        <a:lnTo>
                          <a:pt x="19608" y="12661"/>
                        </a:lnTo>
                        <a:lnTo>
                          <a:pt x="19608" y="12920"/>
                        </a:lnTo>
                        <a:lnTo>
                          <a:pt x="19357" y="12920"/>
                        </a:lnTo>
                        <a:lnTo>
                          <a:pt x="19357" y="13592"/>
                        </a:lnTo>
                        <a:lnTo>
                          <a:pt x="19161" y="13850"/>
                        </a:lnTo>
                        <a:lnTo>
                          <a:pt x="19161" y="14212"/>
                        </a:lnTo>
                        <a:lnTo>
                          <a:pt x="18965" y="14212"/>
                        </a:lnTo>
                        <a:lnTo>
                          <a:pt x="18965" y="14470"/>
                        </a:lnTo>
                        <a:lnTo>
                          <a:pt x="18797" y="14470"/>
                        </a:lnTo>
                        <a:lnTo>
                          <a:pt x="18490" y="15039"/>
                        </a:lnTo>
                        <a:lnTo>
                          <a:pt x="18350" y="15401"/>
                        </a:lnTo>
                        <a:lnTo>
                          <a:pt x="18350" y="15659"/>
                        </a:lnTo>
                        <a:lnTo>
                          <a:pt x="17902" y="16021"/>
                        </a:lnTo>
                        <a:lnTo>
                          <a:pt x="17483" y="16589"/>
                        </a:lnTo>
                        <a:lnTo>
                          <a:pt x="17343" y="16589"/>
                        </a:lnTo>
                        <a:lnTo>
                          <a:pt x="17343" y="16951"/>
                        </a:lnTo>
                        <a:lnTo>
                          <a:pt x="17119" y="17209"/>
                        </a:lnTo>
                        <a:lnTo>
                          <a:pt x="16671" y="17209"/>
                        </a:lnTo>
                        <a:lnTo>
                          <a:pt x="16671" y="17571"/>
                        </a:lnTo>
                        <a:lnTo>
                          <a:pt x="16476" y="17571"/>
                        </a:lnTo>
                        <a:lnTo>
                          <a:pt x="16224" y="17829"/>
                        </a:lnTo>
                        <a:lnTo>
                          <a:pt x="15804" y="17829"/>
                        </a:lnTo>
                        <a:lnTo>
                          <a:pt x="15664" y="18140"/>
                        </a:lnTo>
                        <a:lnTo>
                          <a:pt x="13930" y="18140"/>
                        </a:lnTo>
                        <a:lnTo>
                          <a:pt x="13762" y="18398"/>
                        </a:lnTo>
                        <a:lnTo>
                          <a:pt x="12699" y="18398"/>
                        </a:lnTo>
                        <a:lnTo>
                          <a:pt x="12559" y="18760"/>
                        </a:lnTo>
                        <a:lnTo>
                          <a:pt x="12112" y="18760"/>
                        </a:lnTo>
                        <a:lnTo>
                          <a:pt x="12112" y="19018"/>
                        </a:lnTo>
                        <a:lnTo>
                          <a:pt x="11692" y="19018"/>
                        </a:lnTo>
                        <a:lnTo>
                          <a:pt x="11692" y="19380"/>
                        </a:lnTo>
                        <a:lnTo>
                          <a:pt x="11021" y="19380"/>
                        </a:lnTo>
                        <a:lnTo>
                          <a:pt x="10881" y="19638"/>
                        </a:lnTo>
                        <a:lnTo>
                          <a:pt x="9343" y="19638"/>
                        </a:lnTo>
                        <a:lnTo>
                          <a:pt x="9343" y="19948"/>
                        </a:lnTo>
                        <a:lnTo>
                          <a:pt x="7413" y="19948"/>
                        </a:lnTo>
                        <a:lnTo>
                          <a:pt x="7273" y="19638"/>
                        </a:lnTo>
                        <a:lnTo>
                          <a:pt x="7105" y="19638"/>
                        </a:lnTo>
                        <a:lnTo>
                          <a:pt x="4224" y="1938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25400">
                    <a:noFill/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3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142"/>
                    <a:ext cx="20000" cy="10858"/>
                  </a:xfrm>
                  <a:prstGeom prst="ellips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135" name="Rectangle 37"/>
                <p:cNvSpPr>
                  <a:spLocks noChangeArrowheads="1"/>
                </p:cNvSpPr>
                <p:nvPr/>
              </p:nvSpPr>
              <p:spPr bwMode="auto">
                <a:xfrm>
                  <a:off x="1214" y="3386"/>
                  <a:ext cx="214" cy="12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6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1271" y="3499"/>
                  <a:ext cx="122" cy="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55952" tIns="27976" rIns="55952" bIns="27976">
                  <a:spAutoFit/>
                </a:bodyPr>
                <a:lstStyle/>
                <a:p>
                  <a:pPr defTabSz="1409700">
                    <a:spcBef>
                      <a:spcPct val="50000"/>
                    </a:spcBef>
                  </a:pPr>
                  <a:r>
                    <a:rPr lang="ru-RU" sz="1100" b="1">
                      <a:latin typeface="Times New Roman" pitchFamily="18" charset="0"/>
                      <a:cs typeface="Arial" charset="0"/>
                    </a:rPr>
                    <a:t>3</a:t>
                  </a:r>
                </a:p>
              </p:txBody>
            </p:sp>
          </p:grpSp>
        </p:grpSp>
      </p:grpSp>
      <p:grpSp>
        <p:nvGrpSpPr>
          <p:cNvPr id="3093" name="Group 39"/>
          <p:cNvGrpSpPr>
            <a:grpSpLocks/>
          </p:cNvGrpSpPr>
          <p:nvPr/>
        </p:nvGrpSpPr>
        <p:grpSpPr bwMode="auto">
          <a:xfrm>
            <a:off x="6905625" y="6816725"/>
            <a:ext cx="646113" cy="647700"/>
            <a:chOff x="4123" y="2297"/>
            <a:chExt cx="545" cy="500"/>
          </a:xfrm>
        </p:grpSpPr>
        <p:sp>
          <p:nvSpPr>
            <p:cNvPr id="3119" name="Oval 12"/>
            <p:cNvSpPr>
              <a:spLocks noChangeArrowheads="1"/>
            </p:cNvSpPr>
            <p:nvPr/>
          </p:nvSpPr>
          <p:spPr bwMode="auto">
            <a:xfrm>
              <a:off x="4123" y="2297"/>
              <a:ext cx="545" cy="5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wrap="none" lIns="90016" tIns="44981" rIns="90016" bIns="44981" anchor="ctr"/>
            <a:lstStyle/>
            <a:p>
              <a:pPr defTabSz="912813"/>
              <a:endParaRPr lang="ru-RU"/>
            </a:p>
          </p:txBody>
        </p:sp>
        <p:sp>
          <p:nvSpPr>
            <p:cNvPr id="3120" name="Oval 11"/>
            <p:cNvSpPr>
              <a:spLocks noChangeAspect="1" noChangeArrowheads="1"/>
            </p:cNvSpPr>
            <p:nvPr/>
          </p:nvSpPr>
          <p:spPr bwMode="auto">
            <a:xfrm>
              <a:off x="4168" y="2342"/>
              <a:ext cx="410" cy="409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lIns="90016" tIns="44981" rIns="90016" bIns="44981" anchor="ctr"/>
            <a:lstStyle/>
            <a:p>
              <a:pPr defTabSz="912813"/>
              <a:endParaRPr lang="ru-RU"/>
            </a:p>
          </p:txBody>
        </p:sp>
        <p:grpSp>
          <p:nvGrpSpPr>
            <p:cNvPr id="3121" name="Group 42"/>
            <p:cNvGrpSpPr>
              <a:grpSpLocks/>
            </p:cNvGrpSpPr>
            <p:nvPr/>
          </p:nvGrpSpPr>
          <p:grpSpPr bwMode="auto">
            <a:xfrm>
              <a:off x="4259" y="2403"/>
              <a:ext cx="256" cy="334"/>
              <a:chOff x="1214" y="3397"/>
              <a:chExt cx="215" cy="235"/>
            </a:xfrm>
          </p:grpSpPr>
          <p:sp>
            <p:nvSpPr>
              <p:cNvPr id="3122" name="Rectangle 43"/>
              <p:cNvSpPr>
                <a:spLocks noChangeArrowheads="1"/>
              </p:cNvSpPr>
              <p:nvPr/>
            </p:nvSpPr>
            <p:spPr bwMode="auto">
              <a:xfrm>
                <a:off x="1214" y="3510"/>
                <a:ext cx="215" cy="8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123" name="Group 44"/>
              <p:cNvGrpSpPr>
                <a:grpSpLocks/>
              </p:cNvGrpSpPr>
              <p:nvPr/>
            </p:nvGrpSpPr>
            <p:grpSpPr bwMode="auto">
              <a:xfrm>
                <a:off x="1214" y="3397"/>
                <a:ext cx="214" cy="235"/>
                <a:chOff x="1214" y="3386"/>
                <a:chExt cx="214" cy="235"/>
              </a:xfrm>
            </p:grpSpPr>
            <p:grpSp>
              <p:nvGrpSpPr>
                <p:cNvPr id="3124" name="Group 45"/>
                <p:cNvGrpSpPr>
                  <a:grpSpLocks/>
                </p:cNvGrpSpPr>
                <p:nvPr/>
              </p:nvGrpSpPr>
              <p:grpSpPr bwMode="auto">
                <a:xfrm>
                  <a:off x="1245" y="3404"/>
                  <a:ext cx="153" cy="89"/>
                  <a:chOff x="0" y="0"/>
                  <a:chExt cx="20000" cy="20000"/>
                </a:xfrm>
              </p:grpSpPr>
              <p:sp>
                <p:nvSpPr>
                  <p:cNvPr id="3127" name="Freeform 46"/>
                  <p:cNvSpPr>
                    <a:spLocks/>
                  </p:cNvSpPr>
                  <p:nvPr/>
                </p:nvSpPr>
                <p:spPr bwMode="auto">
                  <a:xfrm>
                    <a:off x="3944" y="0"/>
                    <a:ext cx="12533" cy="13555"/>
                  </a:xfrm>
                  <a:custGeom>
                    <a:avLst/>
                    <a:gdLst>
                      <a:gd name="T0" fmla="*/ 1 w 20000"/>
                      <a:gd name="T1" fmla="*/ 1 h 20000"/>
                      <a:gd name="T2" fmla="*/ 1 w 20000"/>
                      <a:gd name="T3" fmla="*/ 1 h 20000"/>
                      <a:gd name="T4" fmla="*/ 1 w 20000"/>
                      <a:gd name="T5" fmla="*/ 1 h 20000"/>
                      <a:gd name="T6" fmla="*/ 1 w 20000"/>
                      <a:gd name="T7" fmla="*/ 1 h 20000"/>
                      <a:gd name="T8" fmla="*/ 1 w 20000"/>
                      <a:gd name="T9" fmla="*/ 1 h 20000"/>
                      <a:gd name="T10" fmla="*/ 1 w 20000"/>
                      <a:gd name="T11" fmla="*/ 1 h 20000"/>
                      <a:gd name="T12" fmla="*/ 1 w 20000"/>
                      <a:gd name="T13" fmla="*/ 1 h 20000"/>
                      <a:gd name="T14" fmla="*/ 1 w 20000"/>
                      <a:gd name="T15" fmla="*/ 1 h 20000"/>
                      <a:gd name="T16" fmla="*/ 1 w 20000"/>
                      <a:gd name="T17" fmla="*/ 1 h 20000"/>
                      <a:gd name="T18" fmla="*/ 1 w 20000"/>
                      <a:gd name="T19" fmla="*/ 1 h 20000"/>
                      <a:gd name="T20" fmla="*/ 1 w 20000"/>
                      <a:gd name="T21" fmla="*/ 1 h 20000"/>
                      <a:gd name="T22" fmla="*/ 1 w 20000"/>
                      <a:gd name="T23" fmla="*/ 1 h 20000"/>
                      <a:gd name="T24" fmla="*/ 1 w 20000"/>
                      <a:gd name="T25" fmla="*/ 1 h 20000"/>
                      <a:gd name="T26" fmla="*/ 1 w 20000"/>
                      <a:gd name="T27" fmla="*/ 1 h 20000"/>
                      <a:gd name="T28" fmla="*/ 1 w 20000"/>
                      <a:gd name="T29" fmla="*/ 1 h 20000"/>
                      <a:gd name="T30" fmla="*/ 1 w 20000"/>
                      <a:gd name="T31" fmla="*/ 1 h 20000"/>
                      <a:gd name="T32" fmla="*/ 1 w 20000"/>
                      <a:gd name="T33" fmla="*/ 1 h 20000"/>
                      <a:gd name="T34" fmla="*/ 1 w 20000"/>
                      <a:gd name="T35" fmla="*/ 1 h 20000"/>
                      <a:gd name="T36" fmla="*/ 1 w 20000"/>
                      <a:gd name="T37" fmla="*/ 1 h 20000"/>
                      <a:gd name="T38" fmla="*/ 1 w 20000"/>
                      <a:gd name="T39" fmla="*/ 0 h 20000"/>
                      <a:gd name="T40" fmla="*/ 1 w 20000"/>
                      <a:gd name="T41" fmla="*/ 1 h 20000"/>
                      <a:gd name="T42" fmla="*/ 1 w 20000"/>
                      <a:gd name="T43" fmla="*/ 1 h 20000"/>
                      <a:gd name="T44" fmla="*/ 1 w 20000"/>
                      <a:gd name="T45" fmla="*/ 1 h 20000"/>
                      <a:gd name="T46" fmla="*/ 1 w 20000"/>
                      <a:gd name="T47" fmla="*/ 1 h 20000"/>
                      <a:gd name="T48" fmla="*/ 1 w 20000"/>
                      <a:gd name="T49" fmla="*/ 1 h 20000"/>
                      <a:gd name="T50" fmla="*/ 1 w 20000"/>
                      <a:gd name="T51" fmla="*/ 1 h 20000"/>
                      <a:gd name="T52" fmla="*/ 1 w 20000"/>
                      <a:gd name="T53" fmla="*/ 1 h 20000"/>
                      <a:gd name="T54" fmla="*/ 1 w 20000"/>
                      <a:gd name="T55" fmla="*/ 1 h 20000"/>
                      <a:gd name="T56" fmla="*/ 1 w 20000"/>
                      <a:gd name="T57" fmla="*/ 1 h 20000"/>
                      <a:gd name="T58" fmla="*/ 1 w 20000"/>
                      <a:gd name="T59" fmla="*/ 1 h 20000"/>
                      <a:gd name="T60" fmla="*/ 1 w 20000"/>
                      <a:gd name="T61" fmla="*/ 1 h 20000"/>
                      <a:gd name="T62" fmla="*/ 1 w 20000"/>
                      <a:gd name="T63" fmla="*/ 1 h 20000"/>
                      <a:gd name="T64" fmla="*/ 1 w 20000"/>
                      <a:gd name="T65" fmla="*/ 1 h 20000"/>
                      <a:gd name="T66" fmla="*/ 1 w 20000"/>
                      <a:gd name="T67" fmla="*/ 1 h 20000"/>
                      <a:gd name="T68" fmla="*/ 1 w 20000"/>
                      <a:gd name="T69" fmla="*/ 1 h 20000"/>
                      <a:gd name="T70" fmla="*/ 1 w 20000"/>
                      <a:gd name="T71" fmla="*/ 1 h 20000"/>
                      <a:gd name="T72" fmla="*/ 1 w 20000"/>
                      <a:gd name="T73" fmla="*/ 1 h 20000"/>
                      <a:gd name="T74" fmla="*/ 1 w 20000"/>
                      <a:gd name="T75" fmla="*/ 1 h 20000"/>
                      <a:gd name="T76" fmla="*/ 1 w 20000"/>
                      <a:gd name="T77" fmla="*/ 1 h 20000"/>
                      <a:gd name="T78" fmla="*/ 1 w 20000"/>
                      <a:gd name="T79" fmla="*/ 1 h 20000"/>
                      <a:gd name="T80" fmla="*/ 1 w 20000"/>
                      <a:gd name="T81" fmla="*/ 1 h 20000"/>
                      <a:gd name="T82" fmla="*/ 1 w 20000"/>
                      <a:gd name="T83" fmla="*/ 1 h 20000"/>
                      <a:gd name="T84" fmla="*/ 1 w 20000"/>
                      <a:gd name="T85" fmla="*/ 1 h 20000"/>
                      <a:gd name="T86" fmla="*/ 1 w 20000"/>
                      <a:gd name="T87" fmla="*/ 1 h 20000"/>
                      <a:gd name="T88" fmla="*/ 1 w 20000"/>
                      <a:gd name="T89" fmla="*/ 1 h 20000"/>
                      <a:gd name="T90" fmla="*/ 1 w 20000"/>
                      <a:gd name="T91" fmla="*/ 1 h 20000"/>
                      <a:gd name="T92" fmla="*/ 1 w 20000"/>
                      <a:gd name="T93" fmla="*/ 1 h 20000"/>
                      <a:gd name="T94" fmla="*/ 1 w 20000"/>
                      <a:gd name="T95" fmla="*/ 1 h 20000"/>
                      <a:gd name="T96" fmla="*/ 1 w 20000"/>
                      <a:gd name="T97" fmla="*/ 1 h 20000"/>
                      <a:gd name="T98" fmla="*/ 1 w 20000"/>
                      <a:gd name="T99" fmla="*/ 1 h 20000"/>
                      <a:gd name="T100" fmla="*/ 1 w 20000"/>
                      <a:gd name="T101" fmla="*/ 1 h 20000"/>
                      <a:gd name="T102" fmla="*/ 1 w 20000"/>
                      <a:gd name="T103" fmla="*/ 1 h 20000"/>
                      <a:gd name="T104" fmla="*/ 1 w 20000"/>
                      <a:gd name="T105" fmla="*/ 1 h 20000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20000"/>
                      <a:gd name="T160" fmla="*/ 0 h 20000"/>
                      <a:gd name="T161" fmla="*/ 20000 w 20000"/>
                      <a:gd name="T162" fmla="*/ 20000 h 20000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20000" h="20000">
                        <a:moveTo>
                          <a:pt x="4224" y="19380"/>
                        </a:moveTo>
                        <a:lnTo>
                          <a:pt x="4112" y="19638"/>
                        </a:lnTo>
                        <a:lnTo>
                          <a:pt x="3972" y="19638"/>
                        </a:lnTo>
                        <a:lnTo>
                          <a:pt x="3497" y="19380"/>
                        </a:lnTo>
                        <a:lnTo>
                          <a:pt x="3301" y="19380"/>
                        </a:lnTo>
                        <a:lnTo>
                          <a:pt x="2909" y="19018"/>
                        </a:lnTo>
                        <a:lnTo>
                          <a:pt x="2685" y="19018"/>
                        </a:lnTo>
                        <a:lnTo>
                          <a:pt x="2685" y="18760"/>
                        </a:lnTo>
                        <a:lnTo>
                          <a:pt x="2545" y="18398"/>
                        </a:lnTo>
                        <a:lnTo>
                          <a:pt x="2294" y="18398"/>
                        </a:lnTo>
                        <a:lnTo>
                          <a:pt x="2294" y="18140"/>
                        </a:lnTo>
                        <a:lnTo>
                          <a:pt x="1790" y="17829"/>
                        </a:lnTo>
                        <a:lnTo>
                          <a:pt x="1483" y="17209"/>
                        </a:lnTo>
                        <a:lnTo>
                          <a:pt x="1007" y="16951"/>
                        </a:lnTo>
                        <a:lnTo>
                          <a:pt x="867" y="16589"/>
                        </a:lnTo>
                        <a:lnTo>
                          <a:pt x="867" y="16021"/>
                        </a:lnTo>
                        <a:lnTo>
                          <a:pt x="671" y="15659"/>
                        </a:lnTo>
                        <a:lnTo>
                          <a:pt x="671" y="15401"/>
                        </a:lnTo>
                        <a:lnTo>
                          <a:pt x="420" y="15039"/>
                        </a:lnTo>
                        <a:lnTo>
                          <a:pt x="140" y="14470"/>
                        </a:lnTo>
                        <a:lnTo>
                          <a:pt x="0" y="14212"/>
                        </a:lnTo>
                        <a:lnTo>
                          <a:pt x="0" y="9561"/>
                        </a:lnTo>
                        <a:lnTo>
                          <a:pt x="140" y="9199"/>
                        </a:lnTo>
                        <a:lnTo>
                          <a:pt x="140" y="8372"/>
                        </a:lnTo>
                        <a:lnTo>
                          <a:pt x="420" y="8010"/>
                        </a:lnTo>
                        <a:lnTo>
                          <a:pt x="420" y="7649"/>
                        </a:lnTo>
                        <a:lnTo>
                          <a:pt x="671" y="7132"/>
                        </a:lnTo>
                        <a:lnTo>
                          <a:pt x="671" y="6098"/>
                        </a:lnTo>
                        <a:lnTo>
                          <a:pt x="867" y="6098"/>
                        </a:lnTo>
                        <a:lnTo>
                          <a:pt x="867" y="4651"/>
                        </a:lnTo>
                        <a:lnTo>
                          <a:pt x="1007" y="4289"/>
                        </a:lnTo>
                        <a:lnTo>
                          <a:pt x="1231" y="3721"/>
                        </a:lnTo>
                        <a:lnTo>
                          <a:pt x="2098" y="2481"/>
                        </a:lnTo>
                        <a:lnTo>
                          <a:pt x="2294" y="2481"/>
                        </a:lnTo>
                        <a:lnTo>
                          <a:pt x="2294" y="2222"/>
                        </a:lnTo>
                        <a:lnTo>
                          <a:pt x="2545" y="1912"/>
                        </a:lnTo>
                        <a:lnTo>
                          <a:pt x="2685" y="1912"/>
                        </a:lnTo>
                        <a:lnTo>
                          <a:pt x="2909" y="1189"/>
                        </a:lnTo>
                        <a:lnTo>
                          <a:pt x="3105" y="1189"/>
                        </a:lnTo>
                        <a:lnTo>
                          <a:pt x="3105" y="930"/>
                        </a:lnTo>
                        <a:lnTo>
                          <a:pt x="3301" y="930"/>
                        </a:lnTo>
                        <a:lnTo>
                          <a:pt x="3301" y="672"/>
                        </a:lnTo>
                        <a:lnTo>
                          <a:pt x="3497" y="672"/>
                        </a:lnTo>
                        <a:lnTo>
                          <a:pt x="3497" y="362"/>
                        </a:lnTo>
                        <a:lnTo>
                          <a:pt x="3748" y="362"/>
                        </a:lnTo>
                        <a:lnTo>
                          <a:pt x="3748" y="930"/>
                        </a:lnTo>
                        <a:lnTo>
                          <a:pt x="3497" y="1189"/>
                        </a:lnTo>
                        <a:lnTo>
                          <a:pt x="3497" y="2481"/>
                        </a:lnTo>
                        <a:lnTo>
                          <a:pt x="3301" y="2481"/>
                        </a:lnTo>
                        <a:lnTo>
                          <a:pt x="3301" y="6822"/>
                        </a:lnTo>
                        <a:lnTo>
                          <a:pt x="3497" y="7132"/>
                        </a:lnTo>
                        <a:lnTo>
                          <a:pt x="3497" y="7390"/>
                        </a:lnTo>
                        <a:lnTo>
                          <a:pt x="3748" y="7390"/>
                        </a:lnTo>
                        <a:lnTo>
                          <a:pt x="3748" y="7649"/>
                        </a:lnTo>
                        <a:lnTo>
                          <a:pt x="3972" y="7649"/>
                        </a:lnTo>
                        <a:lnTo>
                          <a:pt x="3972" y="8372"/>
                        </a:lnTo>
                        <a:lnTo>
                          <a:pt x="4364" y="8372"/>
                        </a:lnTo>
                        <a:lnTo>
                          <a:pt x="4364" y="8010"/>
                        </a:lnTo>
                        <a:lnTo>
                          <a:pt x="4783" y="8010"/>
                        </a:lnTo>
                        <a:lnTo>
                          <a:pt x="4979" y="7649"/>
                        </a:lnTo>
                        <a:lnTo>
                          <a:pt x="5147" y="7390"/>
                        </a:lnTo>
                        <a:lnTo>
                          <a:pt x="5790" y="7390"/>
                        </a:lnTo>
                        <a:lnTo>
                          <a:pt x="5790" y="7132"/>
                        </a:lnTo>
                        <a:lnTo>
                          <a:pt x="6042" y="6822"/>
                        </a:lnTo>
                        <a:lnTo>
                          <a:pt x="6462" y="6460"/>
                        </a:lnTo>
                        <a:lnTo>
                          <a:pt x="6657" y="6098"/>
                        </a:lnTo>
                        <a:lnTo>
                          <a:pt x="6657" y="5840"/>
                        </a:lnTo>
                        <a:lnTo>
                          <a:pt x="6825" y="5840"/>
                        </a:lnTo>
                        <a:lnTo>
                          <a:pt x="6825" y="4910"/>
                        </a:lnTo>
                        <a:lnTo>
                          <a:pt x="7105" y="4910"/>
                        </a:lnTo>
                        <a:lnTo>
                          <a:pt x="7273" y="4651"/>
                        </a:lnTo>
                        <a:lnTo>
                          <a:pt x="7273" y="3101"/>
                        </a:lnTo>
                        <a:lnTo>
                          <a:pt x="7105" y="3101"/>
                        </a:lnTo>
                        <a:lnTo>
                          <a:pt x="7105" y="2481"/>
                        </a:lnTo>
                        <a:lnTo>
                          <a:pt x="6825" y="2222"/>
                        </a:lnTo>
                        <a:lnTo>
                          <a:pt x="6825" y="1550"/>
                        </a:lnTo>
                        <a:lnTo>
                          <a:pt x="6657" y="1189"/>
                        </a:lnTo>
                        <a:lnTo>
                          <a:pt x="6657" y="672"/>
                        </a:lnTo>
                        <a:lnTo>
                          <a:pt x="6462" y="362"/>
                        </a:lnTo>
                        <a:lnTo>
                          <a:pt x="6462" y="0"/>
                        </a:lnTo>
                        <a:lnTo>
                          <a:pt x="7413" y="0"/>
                        </a:lnTo>
                        <a:lnTo>
                          <a:pt x="7664" y="362"/>
                        </a:lnTo>
                        <a:lnTo>
                          <a:pt x="8336" y="362"/>
                        </a:lnTo>
                        <a:lnTo>
                          <a:pt x="8476" y="672"/>
                        </a:lnTo>
                        <a:lnTo>
                          <a:pt x="9343" y="672"/>
                        </a:lnTo>
                        <a:lnTo>
                          <a:pt x="9343" y="930"/>
                        </a:lnTo>
                        <a:lnTo>
                          <a:pt x="9706" y="930"/>
                        </a:lnTo>
                        <a:lnTo>
                          <a:pt x="9706" y="1189"/>
                        </a:lnTo>
                        <a:lnTo>
                          <a:pt x="10154" y="1189"/>
                        </a:lnTo>
                        <a:lnTo>
                          <a:pt x="10154" y="1550"/>
                        </a:lnTo>
                        <a:lnTo>
                          <a:pt x="10434" y="1550"/>
                        </a:lnTo>
                        <a:lnTo>
                          <a:pt x="10629" y="1912"/>
                        </a:lnTo>
                        <a:lnTo>
                          <a:pt x="10629" y="2222"/>
                        </a:lnTo>
                        <a:lnTo>
                          <a:pt x="10881" y="2222"/>
                        </a:lnTo>
                        <a:lnTo>
                          <a:pt x="10881" y="2739"/>
                        </a:lnTo>
                        <a:lnTo>
                          <a:pt x="11021" y="2739"/>
                        </a:lnTo>
                        <a:lnTo>
                          <a:pt x="11021" y="3463"/>
                        </a:lnTo>
                        <a:lnTo>
                          <a:pt x="11245" y="3463"/>
                        </a:lnTo>
                        <a:lnTo>
                          <a:pt x="11245" y="3721"/>
                        </a:lnTo>
                        <a:lnTo>
                          <a:pt x="11497" y="4031"/>
                        </a:lnTo>
                        <a:lnTo>
                          <a:pt x="11497" y="4651"/>
                        </a:lnTo>
                        <a:lnTo>
                          <a:pt x="11692" y="4910"/>
                        </a:lnTo>
                        <a:lnTo>
                          <a:pt x="11692" y="8630"/>
                        </a:lnTo>
                        <a:lnTo>
                          <a:pt x="11692" y="8010"/>
                        </a:lnTo>
                        <a:lnTo>
                          <a:pt x="11832" y="8010"/>
                        </a:lnTo>
                        <a:lnTo>
                          <a:pt x="12112" y="7649"/>
                        </a:lnTo>
                        <a:lnTo>
                          <a:pt x="12252" y="7649"/>
                        </a:lnTo>
                        <a:lnTo>
                          <a:pt x="12252" y="7390"/>
                        </a:lnTo>
                        <a:lnTo>
                          <a:pt x="12559" y="7390"/>
                        </a:lnTo>
                        <a:lnTo>
                          <a:pt x="12559" y="7132"/>
                        </a:lnTo>
                        <a:lnTo>
                          <a:pt x="12699" y="7132"/>
                        </a:lnTo>
                        <a:lnTo>
                          <a:pt x="12699" y="6822"/>
                        </a:lnTo>
                        <a:lnTo>
                          <a:pt x="12923" y="6460"/>
                        </a:lnTo>
                        <a:lnTo>
                          <a:pt x="13175" y="6098"/>
                        </a:lnTo>
                        <a:lnTo>
                          <a:pt x="13175" y="5581"/>
                        </a:lnTo>
                        <a:lnTo>
                          <a:pt x="13371" y="5581"/>
                        </a:lnTo>
                        <a:lnTo>
                          <a:pt x="13371" y="4651"/>
                        </a:lnTo>
                        <a:lnTo>
                          <a:pt x="13510" y="4289"/>
                        </a:lnTo>
                        <a:lnTo>
                          <a:pt x="13510" y="3721"/>
                        </a:lnTo>
                        <a:lnTo>
                          <a:pt x="13371" y="3463"/>
                        </a:lnTo>
                        <a:lnTo>
                          <a:pt x="13371" y="2481"/>
                        </a:lnTo>
                        <a:lnTo>
                          <a:pt x="13175" y="2481"/>
                        </a:lnTo>
                        <a:lnTo>
                          <a:pt x="13175" y="1550"/>
                        </a:lnTo>
                        <a:lnTo>
                          <a:pt x="12923" y="1550"/>
                        </a:lnTo>
                        <a:lnTo>
                          <a:pt x="12923" y="1189"/>
                        </a:lnTo>
                        <a:lnTo>
                          <a:pt x="13371" y="1189"/>
                        </a:lnTo>
                        <a:lnTo>
                          <a:pt x="13371" y="1550"/>
                        </a:lnTo>
                        <a:lnTo>
                          <a:pt x="13762" y="1550"/>
                        </a:lnTo>
                        <a:lnTo>
                          <a:pt x="13930" y="1912"/>
                        </a:lnTo>
                        <a:lnTo>
                          <a:pt x="14322" y="1912"/>
                        </a:lnTo>
                        <a:lnTo>
                          <a:pt x="14322" y="2222"/>
                        </a:lnTo>
                        <a:lnTo>
                          <a:pt x="14601" y="2222"/>
                        </a:lnTo>
                        <a:lnTo>
                          <a:pt x="14853" y="2481"/>
                        </a:lnTo>
                        <a:lnTo>
                          <a:pt x="15049" y="2481"/>
                        </a:lnTo>
                        <a:lnTo>
                          <a:pt x="15049" y="2739"/>
                        </a:lnTo>
                        <a:lnTo>
                          <a:pt x="15161" y="3101"/>
                        </a:lnTo>
                        <a:lnTo>
                          <a:pt x="15161" y="3463"/>
                        </a:lnTo>
                        <a:lnTo>
                          <a:pt x="15441" y="3463"/>
                        </a:lnTo>
                        <a:lnTo>
                          <a:pt x="15664" y="3721"/>
                        </a:lnTo>
                        <a:lnTo>
                          <a:pt x="15664" y="4031"/>
                        </a:lnTo>
                        <a:lnTo>
                          <a:pt x="15804" y="4289"/>
                        </a:lnTo>
                        <a:lnTo>
                          <a:pt x="15804" y="4651"/>
                        </a:lnTo>
                        <a:lnTo>
                          <a:pt x="16000" y="4651"/>
                        </a:lnTo>
                        <a:lnTo>
                          <a:pt x="16000" y="5840"/>
                        </a:lnTo>
                        <a:lnTo>
                          <a:pt x="16224" y="6098"/>
                        </a:lnTo>
                        <a:lnTo>
                          <a:pt x="16224" y="6822"/>
                        </a:lnTo>
                        <a:lnTo>
                          <a:pt x="16476" y="7132"/>
                        </a:lnTo>
                        <a:lnTo>
                          <a:pt x="16476" y="8372"/>
                        </a:lnTo>
                        <a:lnTo>
                          <a:pt x="16476" y="7649"/>
                        </a:lnTo>
                        <a:lnTo>
                          <a:pt x="16671" y="7649"/>
                        </a:lnTo>
                        <a:lnTo>
                          <a:pt x="16671" y="7390"/>
                        </a:lnTo>
                        <a:lnTo>
                          <a:pt x="16839" y="7390"/>
                        </a:lnTo>
                        <a:lnTo>
                          <a:pt x="17119" y="7132"/>
                        </a:lnTo>
                        <a:lnTo>
                          <a:pt x="17343" y="7132"/>
                        </a:lnTo>
                        <a:lnTo>
                          <a:pt x="17343" y="6822"/>
                        </a:lnTo>
                        <a:lnTo>
                          <a:pt x="17678" y="6822"/>
                        </a:lnTo>
                        <a:lnTo>
                          <a:pt x="17678" y="6460"/>
                        </a:lnTo>
                        <a:lnTo>
                          <a:pt x="17902" y="6460"/>
                        </a:lnTo>
                        <a:lnTo>
                          <a:pt x="18154" y="6098"/>
                        </a:lnTo>
                        <a:lnTo>
                          <a:pt x="18154" y="5840"/>
                        </a:lnTo>
                        <a:lnTo>
                          <a:pt x="18490" y="5271"/>
                        </a:lnTo>
                        <a:lnTo>
                          <a:pt x="18965" y="4910"/>
                        </a:lnTo>
                        <a:lnTo>
                          <a:pt x="18965" y="4651"/>
                        </a:lnTo>
                        <a:lnTo>
                          <a:pt x="19161" y="4651"/>
                        </a:lnTo>
                        <a:lnTo>
                          <a:pt x="19161" y="3101"/>
                        </a:lnTo>
                        <a:lnTo>
                          <a:pt x="19357" y="3101"/>
                        </a:lnTo>
                        <a:lnTo>
                          <a:pt x="19357" y="3463"/>
                        </a:lnTo>
                        <a:lnTo>
                          <a:pt x="19608" y="3463"/>
                        </a:lnTo>
                        <a:lnTo>
                          <a:pt x="19608" y="3721"/>
                        </a:lnTo>
                        <a:lnTo>
                          <a:pt x="19720" y="3721"/>
                        </a:lnTo>
                        <a:lnTo>
                          <a:pt x="19720" y="5581"/>
                        </a:lnTo>
                        <a:lnTo>
                          <a:pt x="19972" y="5840"/>
                        </a:lnTo>
                        <a:lnTo>
                          <a:pt x="19972" y="11421"/>
                        </a:lnTo>
                        <a:lnTo>
                          <a:pt x="19720" y="11680"/>
                        </a:lnTo>
                        <a:lnTo>
                          <a:pt x="19720" y="12403"/>
                        </a:lnTo>
                        <a:lnTo>
                          <a:pt x="19608" y="12661"/>
                        </a:lnTo>
                        <a:lnTo>
                          <a:pt x="19608" y="12920"/>
                        </a:lnTo>
                        <a:lnTo>
                          <a:pt x="19357" y="12920"/>
                        </a:lnTo>
                        <a:lnTo>
                          <a:pt x="19357" y="13592"/>
                        </a:lnTo>
                        <a:lnTo>
                          <a:pt x="19161" y="13850"/>
                        </a:lnTo>
                        <a:lnTo>
                          <a:pt x="19161" y="14212"/>
                        </a:lnTo>
                        <a:lnTo>
                          <a:pt x="18965" y="14212"/>
                        </a:lnTo>
                        <a:lnTo>
                          <a:pt x="18965" y="14470"/>
                        </a:lnTo>
                        <a:lnTo>
                          <a:pt x="18797" y="14470"/>
                        </a:lnTo>
                        <a:lnTo>
                          <a:pt x="18490" y="15039"/>
                        </a:lnTo>
                        <a:lnTo>
                          <a:pt x="18350" y="15401"/>
                        </a:lnTo>
                        <a:lnTo>
                          <a:pt x="18350" y="15659"/>
                        </a:lnTo>
                        <a:lnTo>
                          <a:pt x="17902" y="16021"/>
                        </a:lnTo>
                        <a:lnTo>
                          <a:pt x="17483" y="16589"/>
                        </a:lnTo>
                        <a:lnTo>
                          <a:pt x="17343" y="16589"/>
                        </a:lnTo>
                        <a:lnTo>
                          <a:pt x="17343" y="16951"/>
                        </a:lnTo>
                        <a:lnTo>
                          <a:pt x="17119" y="17209"/>
                        </a:lnTo>
                        <a:lnTo>
                          <a:pt x="16671" y="17209"/>
                        </a:lnTo>
                        <a:lnTo>
                          <a:pt x="16671" y="17571"/>
                        </a:lnTo>
                        <a:lnTo>
                          <a:pt x="16476" y="17571"/>
                        </a:lnTo>
                        <a:lnTo>
                          <a:pt x="16224" y="17829"/>
                        </a:lnTo>
                        <a:lnTo>
                          <a:pt x="15804" y="17829"/>
                        </a:lnTo>
                        <a:lnTo>
                          <a:pt x="15664" y="18140"/>
                        </a:lnTo>
                        <a:lnTo>
                          <a:pt x="13930" y="18140"/>
                        </a:lnTo>
                        <a:lnTo>
                          <a:pt x="13762" y="18398"/>
                        </a:lnTo>
                        <a:lnTo>
                          <a:pt x="12699" y="18398"/>
                        </a:lnTo>
                        <a:lnTo>
                          <a:pt x="12559" y="18760"/>
                        </a:lnTo>
                        <a:lnTo>
                          <a:pt x="12112" y="18760"/>
                        </a:lnTo>
                        <a:lnTo>
                          <a:pt x="12112" y="19018"/>
                        </a:lnTo>
                        <a:lnTo>
                          <a:pt x="11692" y="19018"/>
                        </a:lnTo>
                        <a:lnTo>
                          <a:pt x="11692" y="19380"/>
                        </a:lnTo>
                        <a:lnTo>
                          <a:pt x="11021" y="19380"/>
                        </a:lnTo>
                        <a:lnTo>
                          <a:pt x="10881" y="19638"/>
                        </a:lnTo>
                        <a:lnTo>
                          <a:pt x="9343" y="19638"/>
                        </a:lnTo>
                        <a:lnTo>
                          <a:pt x="9343" y="19948"/>
                        </a:lnTo>
                        <a:lnTo>
                          <a:pt x="7413" y="19948"/>
                        </a:lnTo>
                        <a:lnTo>
                          <a:pt x="7273" y="19638"/>
                        </a:lnTo>
                        <a:lnTo>
                          <a:pt x="7105" y="19638"/>
                        </a:lnTo>
                        <a:lnTo>
                          <a:pt x="4224" y="1938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25400">
                    <a:noFill/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28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142"/>
                    <a:ext cx="20000" cy="10858"/>
                  </a:xfrm>
                  <a:prstGeom prst="ellips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125" name="Rectangle 48"/>
                <p:cNvSpPr>
                  <a:spLocks noChangeArrowheads="1"/>
                </p:cNvSpPr>
                <p:nvPr/>
              </p:nvSpPr>
              <p:spPr bwMode="auto">
                <a:xfrm>
                  <a:off x="1214" y="3386"/>
                  <a:ext cx="214" cy="12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6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71" y="3499"/>
                  <a:ext cx="122" cy="1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55952" tIns="27976" rIns="55952" bIns="27976">
                  <a:spAutoFit/>
                </a:bodyPr>
                <a:lstStyle/>
                <a:p>
                  <a:pPr defTabSz="1409700">
                    <a:spcBef>
                      <a:spcPct val="50000"/>
                    </a:spcBef>
                  </a:pPr>
                  <a:r>
                    <a:rPr lang="ru-RU" sz="1100" b="1">
                      <a:latin typeface="Times New Roman" pitchFamily="18" charset="0"/>
                      <a:cs typeface="Arial" charset="0"/>
                    </a:rPr>
                    <a:t>3</a:t>
                  </a:r>
                </a:p>
              </p:txBody>
            </p:sp>
          </p:grpSp>
        </p:grpSp>
      </p:grpSp>
      <p:grpSp>
        <p:nvGrpSpPr>
          <p:cNvPr id="3094" name="Group 50"/>
          <p:cNvGrpSpPr>
            <a:grpSpLocks/>
          </p:cNvGrpSpPr>
          <p:nvPr/>
        </p:nvGrpSpPr>
        <p:grpSpPr bwMode="auto">
          <a:xfrm>
            <a:off x="7553325" y="2279650"/>
            <a:ext cx="647700" cy="574675"/>
            <a:chOff x="4123" y="2297"/>
            <a:chExt cx="545" cy="500"/>
          </a:xfrm>
        </p:grpSpPr>
        <p:sp>
          <p:nvSpPr>
            <p:cNvPr id="3109" name="Oval 12"/>
            <p:cNvSpPr>
              <a:spLocks noChangeArrowheads="1"/>
            </p:cNvSpPr>
            <p:nvPr/>
          </p:nvSpPr>
          <p:spPr bwMode="auto">
            <a:xfrm>
              <a:off x="4123" y="2297"/>
              <a:ext cx="545" cy="5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wrap="none" lIns="90016" tIns="44981" rIns="90016" bIns="44981" anchor="ctr"/>
            <a:lstStyle/>
            <a:p>
              <a:pPr defTabSz="912813"/>
              <a:endParaRPr lang="ru-RU"/>
            </a:p>
          </p:txBody>
        </p:sp>
        <p:sp>
          <p:nvSpPr>
            <p:cNvPr id="3110" name="Oval 11"/>
            <p:cNvSpPr>
              <a:spLocks noChangeAspect="1" noChangeArrowheads="1"/>
            </p:cNvSpPr>
            <p:nvPr/>
          </p:nvSpPr>
          <p:spPr bwMode="auto">
            <a:xfrm>
              <a:off x="4168" y="2342"/>
              <a:ext cx="410" cy="409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lIns="90016" tIns="44981" rIns="90016" bIns="44981" anchor="ctr"/>
            <a:lstStyle/>
            <a:p>
              <a:pPr defTabSz="912813"/>
              <a:endParaRPr lang="ru-RU"/>
            </a:p>
          </p:txBody>
        </p:sp>
        <p:grpSp>
          <p:nvGrpSpPr>
            <p:cNvPr id="3111" name="Group 53"/>
            <p:cNvGrpSpPr>
              <a:grpSpLocks/>
            </p:cNvGrpSpPr>
            <p:nvPr/>
          </p:nvGrpSpPr>
          <p:grpSpPr bwMode="auto">
            <a:xfrm>
              <a:off x="4259" y="2403"/>
              <a:ext cx="256" cy="357"/>
              <a:chOff x="1214" y="3397"/>
              <a:chExt cx="215" cy="251"/>
            </a:xfrm>
          </p:grpSpPr>
          <p:sp>
            <p:nvSpPr>
              <p:cNvPr id="3112" name="Rectangle 54"/>
              <p:cNvSpPr>
                <a:spLocks noChangeArrowheads="1"/>
              </p:cNvSpPr>
              <p:nvPr/>
            </p:nvSpPr>
            <p:spPr bwMode="auto">
              <a:xfrm>
                <a:off x="1214" y="3510"/>
                <a:ext cx="215" cy="8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113" name="Group 55"/>
              <p:cNvGrpSpPr>
                <a:grpSpLocks/>
              </p:cNvGrpSpPr>
              <p:nvPr/>
            </p:nvGrpSpPr>
            <p:grpSpPr bwMode="auto">
              <a:xfrm>
                <a:off x="1214" y="3397"/>
                <a:ext cx="214" cy="251"/>
                <a:chOff x="1214" y="3386"/>
                <a:chExt cx="214" cy="251"/>
              </a:xfrm>
            </p:grpSpPr>
            <p:grpSp>
              <p:nvGrpSpPr>
                <p:cNvPr id="3114" name="Group 56"/>
                <p:cNvGrpSpPr>
                  <a:grpSpLocks/>
                </p:cNvGrpSpPr>
                <p:nvPr/>
              </p:nvGrpSpPr>
              <p:grpSpPr bwMode="auto">
                <a:xfrm>
                  <a:off x="1245" y="3404"/>
                  <a:ext cx="153" cy="89"/>
                  <a:chOff x="0" y="0"/>
                  <a:chExt cx="20000" cy="20000"/>
                </a:xfrm>
              </p:grpSpPr>
              <p:sp>
                <p:nvSpPr>
                  <p:cNvPr id="3117" name="Freeform 57"/>
                  <p:cNvSpPr>
                    <a:spLocks/>
                  </p:cNvSpPr>
                  <p:nvPr/>
                </p:nvSpPr>
                <p:spPr bwMode="auto">
                  <a:xfrm>
                    <a:off x="3944" y="0"/>
                    <a:ext cx="12533" cy="13555"/>
                  </a:xfrm>
                  <a:custGeom>
                    <a:avLst/>
                    <a:gdLst>
                      <a:gd name="T0" fmla="*/ 1 w 20000"/>
                      <a:gd name="T1" fmla="*/ 1 h 20000"/>
                      <a:gd name="T2" fmla="*/ 1 w 20000"/>
                      <a:gd name="T3" fmla="*/ 1 h 20000"/>
                      <a:gd name="T4" fmla="*/ 1 w 20000"/>
                      <a:gd name="T5" fmla="*/ 1 h 20000"/>
                      <a:gd name="T6" fmla="*/ 1 w 20000"/>
                      <a:gd name="T7" fmla="*/ 1 h 20000"/>
                      <a:gd name="T8" fmla="*/ 1 w 20000"/>
                      <a:gd name="T9" fmla="*/ 1 h 20000"/>
                      <a:gd name="T10" fmla="*/ 1 w 20000"/>
                      <a:gd name="T11" fmla="*/ 1 h 20000"/>
                      <a:gd name="T12" fmla="*/ 1 w 20000"/>
                      <a:gd name="T13" fmla="*/ 1 h 20000"/>
                      <a:gd name="T14" fmla="*/ 1 w 20000"/>
                      <a:gd name="T15" fmla="*/ 1 h 20000"/>
                      <a:gd name="T16" fmla="*/ 1 w 20000"/>
                      <a:gd name="T17" fmla="*/ 1 h 20000"/>
                      <a:gd name="T18" fmla="*/ 1 w 20000"/>
                      <a:gd name="T19" fmla="*/ 1 h 20000"/>
                      <a:gd name="T20" fmla="*/ 1 w 20000"/>
                      <a:gd name="T21" fmla="*/ 1 h 20000"/>
                      <a:gd name="T22" fmla="*/ 1 w 20000"/>
                      <a:gd name="T23" fmla="*/ 1 h 20000"/>
                      <a:gd name="T24" fmla="*/ 1 w 20000"/>
                      <a:gd name="T25" fmla="*/ 1 h 20000"/>
                      <a:gd name="T26" fmla="*/ 1 w 20000"/>
                      <a:gd name="T27" fmla="*/ 1 h 20000"/>
                      <a:gd name="T28" fmla="*/ 1 w 20000"/>
                      <a:gd name="T29" fmla="*/ 1 h 20000"/>
                      <a:gd name="T30" fmla="*/ 1 w 20000"/>
                      <a:gd name="T31" fmla="*/ 1 h 20000"/>
                      <a:gd name="T32" fmla="*/ 1 w 20000"/>
                      <a:gd name="T33" fmla="*/ 1 h 20000"/>
                      <a:gd name="T34" fmla="*/ 1 w 20000"/>
                      <a:gd name="T35" fmla="*/ 1 h 20000"/>
                      <a:gd name="T36" fmla="*/ 1 w 20000"/>
                      <a:gd name="T37" fmla="*/ 1 h 20000"/>
                      <a:gd name="T38" fmla="*/ 1 w 20000"/>
                      <a:gd name="T39" fmla="*/ 0 h 20000"/>
                      <a:gd name="T40" fmla="*/ 1 w 20000"/>
                      <a:gd name="T41" fmla="*/ 1 h 20000"/>
                      <a:gd name="T42" fmla="*/ 1 w 20000"/>
                      <a:gd name="T43" fmla="*/ 1 h 20000"/>
                      <a:gd name="T44" fmla="*/ 1 w 20000"/>
                      <a:gd name="T45" fmla="*/ 1 h 20000"/>
                      <a:gd name="T46" fmla="*/ 1 w 20000"/>
                      <a:gd name="T47" fmla="*/ 1 h 20000"/>
                      <a:gd name="T48" fmla="*/ 1 w 20000"/>
                      <a:gd name="T49" fmla="*/ 1 h 20000"/>
                      <a:gd name="T50" fmla="*/ 1 w 20000"/>
                      <a:gd name="T51" fmla="*/ 1 h 20000"/>
                      <a:gd name="T52" fmla="*/ 1 w 20000"/>
                      <a:gd name="T53" fmla="*/ 1 h 20000"/>
                      <a:gd name="T54" fmla="*/ 1 w 20000"/>
                      <a:gd name="T55" fmla="*/ 1 h 20000"/>
                      <a:gd name="T56" fmla="*/ 1 w 20000"/>
                      <a:gd name="T57" fmla="*/ 1 h 20000"/>
                      <a:gd name="T58" fmla="*/ 1 w 20000"/>
                      <a:gd name="T59" fmla="*/ 1 h 20000"/>
                      <a:gd name="T60" fmla="*/ 1 w 20000"/>
                      <a:gd name="T61" fmla="*/ 1 h 20000"/>
                      <a:gd name="T62" fmla="*/ 1 w 20000"/>
                      <a:gd name="T63" fmla="*/ 1 h 20000"/>
                      <a:gd name="T64" fmla="*/ 1 w 20000"/>
                      <a:gd name="T65" fmla="*/ 1 h 20000"/>
                      <a:gd name="T66" fmla="*/ 1 w 20000"/>
                      <a:gd name="T67" fmla="*/ 1 h 20000"/>
                      <a:gd name="T68" fmla="*/ 1 w 20000"/>
                      <a:gd name="T69" fmla="*/ 1 h 20000"/>
                      <a:gd name="T70" fmla="*/ 1 w 20000"/>
                      <a:gd name="T71" fmla="*/ 1 h 20000"/>
                      <a:gd name="T72" fmla="*/ 1 w 20000"/>
                      <a:gd name="T73" fmla="*/ 1 h 20000"/>
                      <a:gd name="T74" fmla="*/ 1 w 20000"/>
                      <a:gd name="T75" fmla="*/ 1 h 20000"/>
                      <a:gd name="T76" fmla="*/ 1 w 20000"/>
                      <a:gd name="T77" fmla="*/ 1 h 20000"/>
                      <a:gd name="T78" fmla="*/ 1 w 20000"/>
                      <a:gd name="T79" fmla="*/ 1 h 20000"/>
                      <a:gd name="T80" fmla="*/ 1 w 20000"/>
                      <a:gd name="T81" fmla="*/ 1 h 20000"/>
                      <a:gd name="T82" fmla="*/ 1 w 20000"/>
                      <a:gd name="T83" fmla="*/ 1 h 20000"/>
                      <a:gd name="T84" fmla="*/ 1 w 20000"/>
                      <a:gd name="T85" fmla="*/ 1 h 20000"/>
                      <a:gd name="T86" fmla="*/ 1 w 20000"/>
                      <a:gd name="T87" fmla="*/ 1 h 20000"/>
                      <a:gd name="T88" fmla="*/ 1 w 20000"/>
                      <a:gd name="T89" fmla="*/ 1 h 20000"/>
                      <a:gd name="T90" fmla="*/ 1 w 20000"/>
                      <a:gd name="T91" fmla="*/ 1 h 20000"/>
                      <a:gd name="T92" fmla="*/ 1 w 20000"/>
                      <a:gd name="T93" fmla="*/ 1 h 20000"/>
                      <a:gd name="T94" fmla="*/ 1 w 20000"/>
                      <a:gd name="T95" fmla="*/ 1 h 20000"/>
                      <a:gd name="T96" fmla="*/ 1 w 20000"/>
                      <a:gd name="T97" fmla="*/ 1 h 20000"/>
                      <a:gd name="T98" fmla="*/ 1 w 20000"/>
                      <a:gd name="T99" fmla="*/ 1 h 20000"/>
                      <a:gd name="T100" fmla="*/ 1 w 20000"/>
                      <a:gd name="T101" fmla="*/ 1 h 20000"/>
                      <a:gd name="T102" fmla="*/ 1 w 20000"/>
                      <a:gd name="T103" fmla="*/ 1 h 20000"/>
                      <a:gd name="T104" fmla="*/ 1 w 20000"/>
                      <a:gd name="T105" fmla="*/ 1 h 20000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20000"/>
                      <a:gd name="T160" fmla="*/ 0 h 20000"/>
                      <a:gd name="T161" fmla="*/ 20000 w 20000"/>
                      <a:gd name="T162" fmla="*/ 20000 h 20000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20000" h="20000">
                        <a:moveTo>
                          <a:pt x="4224" y="19380"/>
                        </a:moveTo>
                        <a:lnTo>
                          <a:pt x="4112" y="19638"/>
                        </a:lnTo>
                        <a:lnTo>
                          <a:pt x="3972" y="19638"/>
                        </a:lnTo>
                        <a:lnTo>
                          <a:pt x="3497" y="19380"/>
                        </a:lnTo>
                        <a:lnTo>
                          <a:pt x="3301" y="19380"/>
                        </a:lnTo>
                        <a:lnTo>
                          <a:pt x="2909" y="19018"/>
                        </a:lnTo>
                        <a:lnTo>
                          <a:pt x="2685" y="19018"/>
                        </a:lnTo>
                        <a:lnTo>
                          <a:pt x="2685" y="18760"/>
                        </a:lnTo>
                        <a:lnTo>
                          <a:pt x="2545" y="18398"/>
                        </a:lnTo>
                        <a:lnTo>
                          <a:pt x="2294" y="18398"/>
                        </a:lnTo>
                        <a:lnTo>
                          <a:pt x="2294" y="18140"/>
                        </a:lnTo>
                        <a:lnTo>
                          <a:pt x="1790" y="17829"/>
                        </a:lnTo>
                        <a:lnTo>
                          <a:pt x="1483" y="17209"/>
                        </a:lnTo>
                        <a:lnTo>
                          <a:pt x="1007" y="16951"/>
                        </a:lnTo>
                        <a:lnTo>
                          <a:pt x="867" y="16589"/>
                        </a:lnTo>
                        <a:lnTo>
                          <a:pt x="867" y="16021"/>
                        </a:lnTo>
                        <a:lnTo>
                          <a:pt x="671" y="15659"/>
                        </a:lnTo>
                        <a:lnTo>
                          <a:pt x="671" y="15401"/>
                        </a:lnTo>
                        <a:lnTo>
                          <a:pt x="420" y="15039"/>
                        </a:lnTo>
                        <a:lnTo>
                          <a:pt x="140" y="14470"/>
                        </a:lnTo>
                        <a:lnTo>
                          <a:pt x="0" y="14212"/>
                        </a:lnTo>
                        <a:lnTo>
                          <a:pt x="0" y="9561"/>
                        </a:lnTo>
                        <a:lnTo>
                          <a:pt x="140" y="9199"/>
                        </a:lnTo>
                        <a:lnTo>
                          <a:pt x="140" y="8372"/>
                        </a:lnTo>
                        <a:lnTo>
                          <a:pt x="420" y="8010"/>
                        </a:lnTo>
                        <a:lnTo>
                          <a:pt x="420" y="7649"/>
                        </a:lnTo>
                        <a:lnTo>
                          <a:pt x="671" y="7132"/>
                        </a:lnTo>
                        <a:lnTo>
                          <a:pt x="671" y="6098"/>
                        </a:lnTo>
                        <a:lnTo>
                          <a:pt x="867" y="6098"/>
                        </a:lnTo>
                        <a:lnTo>
                          <a:pt x="867" y="4651"/>
                        </a:lnTo>
                        <a:lnTo>
                          <a:pt x="1007" y="4289"/>
                        </a:lnTo>
                        <a:lnTo>
                          <a:pt x="1231" y="3721"/>
                        </a:lnTo>
                        <a:lnTo>
                          <a:pt x="2098" y="2481"/>
                        </a:lnTo>
                        <a:lnTo>
                          <a:pt x="2294" y="2481"/>
                        </a:lnTo>
                        <a:lnTo>
                          <a:pt x="2294" y="2222"/>
                        </a:lnTo>
                        <a:lnTo>
                          <a:pt x="2545" y="1912"/>
                        </a:lnTo>
                        <a:lnTo>
                          <a:pt x="2685" y="1912"/>
                        </a:lnTo>
                        <a:lnTo>
                          <a:pt x="2909" y="1189"/>
                        </a:lnTo>
                        <a:lnTo>
                          <a:pt x="3105" y="1189"/>
                        </a:lnTo>
                        <a:lnTo>
                          <a:pt x="3105" y="930"/>
                        </a:lnTo>
                        <a:lnTo>
                          <a:pt x="3301" y="930"/>
                        </a:lnTo>
                        <a:lnTo>
                          <a:pt x="3301" y="672"/>
                        </a:lnTo>
                        <a:lnTo>
                          <a:pt x="3497" y="672"/>
                        </a:lnTo>
                        <a:lnTo>
                          <a:pt x="3497" y="362"/>
                        </a:lnTo>
                        <a:lnTo>
                          <a:pt x="3748" y="362"/>
                        </a:lnTo>
                        <a:lnTo>
                          <a:pt x="3748" y="930"/>
                        </a:lnTo>
                        <a:lnTo>
                          <a:pt x="3497" y="1189"/>
                        </a:lnTo>
                        <a:lnTo>
                          <a:pt x="3497" y="2481"/>
                        </a:lnTo>
                        <a:lnTo>
                          <a:pt x="3301" y="2481"/>
                        </a:lnTo>
                        <a:lnTo>
                          <a:pt x="3301" y="6822"/>
                        </a:lnTo>
                        <a:lnTo>
                          <a:pt x="3497" y="7132"/>
                        </a:lnTo>
                        <a:lnTo>
                          <a:pt x="3497" y="7390"/>
                        </a:lnTo>
                        <a:lnTo>
                          <a:pt x="3748" y="7390"/>
                        </a:lnTo>
                        <a:lnTo>
                          <a:pt x="3748" y="7649"/>
                        </a:lnTo>
                        <a:lnTo>
                          <a:pt x="3972" y="7649"/>
                        </a:lnTo>
                        <a:lnTo>
                          <a:pt x="3972" y="8372"/>
                        </a:lnTo>
                        <a:lnTo>
                          <a:pt x="4364" y="8372"/>
                        </a:lnTo>
                        <a:lnTo>
                          <a:pt x="4364" y="8010"/>
                        </a:lnTo>
                        <a:lnTo>
                          <a:pt x="4783" y="8010"/>
                        </a:lnTo>
                        <a:lnTo>
                          <a:pt x="4979" y="7649"/>
                        </a:lnTo>
                        <a:lnTo>
                          <a:pt x="5147" y="7390"/>
                        </a:lnTo>
                        <a:lnTo>
                          <a:pt x="5790" y="7390"/>
                        </a:lnTo>
                        <a:lnTo>
                          <a:pt x="5790" y="7132"/>
                        </a:lnTo>
                        <a:lnTo>
                          <a:pt x="6042" y="6822"/>
                        </a:lnTo>
                        <a:lnTo>
                          <a:pt x="6462" y="6460"/>
                        </a:lnTo>
                        <a:lnTo>
                          <a:pt x="6657" y="6098"/>
                        </a:lnTo>
                        <a:lnTo>
                          <a:pt x="6657" y="5840"/>
                        </a:lnTo>
                        <a:lnTo>
                          <a:pt x="6825" y="5840"/>
                        </a:lnTo>
                        <a:lnTo>
                          <a:pt x="6825" y="4910"/>
                        </a:lnTo>
                        <a:lnTo>
                          <a:pt x="7105" y="4910"/>
                        </a:lnTo>
                        <a:lnTo>
                          <a:pt x="7273" y="4651"/>
                        </a:lnTo>
                        <a:lnTo>
                          <a:pt x="7273" y="3101"/>
                        </a:lnTo>
                        <a:lnTo>
                          <a:pt x="7105" y="3101"/>
                        </a:lnTo>
                        <a:lnTo>
                          <a:pt x="7105" y="2481"/>
                        </a:lnTo>
                        <a:lnTo>
                          <a:pt x="6825" y="2222"/>
                        </a:lnTo>
                        <a:lnTo>
                          <a:pt x="6825" y="1550"/>
                        </a:lnTo>
                        <a:lnTo>
                          <a:pt x="6657" y="1189"/>
                        </a:lnTo>
                        <a:lnTo>
                          <a:pt x="6657" y="672"/>
                        </a:lnTo>
                        <a:lnTo>
                          <a:pt x="6462" y="362"/>
                        </a:lnTo>
                        <a:lnTo>
                          <a:pt x="6462" y="0"/>
                        </a:lnTo>
                        <a:lnTo>
                          <a:pt x="7413" y="0"/>
                        </a:lnTo>
                        <a:lnTo>
                          <a:pt x="7664" y="362"/>
                        </a:lnTo>
                        <a:lnTo>
                          <a:pt x="8336" y="362"/>
                        </a:lnTo>
                        <a:lnTo>
                          <a:pt x="8476" y="672"/>
                        </a:lnTo>
                        <a:lnTo>
                          <a:pt x="9343" y="672"/>
                        </a:lnTo>
                        <a:lnTo>
                          <a:pt x="9343" y="930"/>
                        </a:lnTo>
                        <a:lnTo>
                          <a:pt x="9706" y="930"/>
                        </a:lnTo>
                        <a:lnTo>
                          <a:pt x="9706" y="1189"/>
                        </a:lnTo>
                        <a:lnTo>
                          <a:pt x="10154" y="1189"/>
                        </a:lnTo>
                        <a:lnTo>
                          <a:pt x="10154" y="1550"/>
                        </a:lnTo>
                        <a:lnTo>
                          <a:pt x="10434" y="1550"/>
                        </a:lnTo>
                        <a:lnTo>
                          <a:pt x="10629" y="1912"/>
                        </a:lnTo>
                        <a:lnTo>
                          <a:pt x="10629" y="2222"/>
                        </a:lnTo>
                        <a:lnTo>
                          <a:pt x="10881" y="2222"/>
                        </a:lnTo>
                        <a:lnTo>
                          <a:pt x="10881" y="2739"/>
                        </a:lnTo>
                        <a:lnTo>
                          <a:pt x="11021" y="2739"/>
                        </a:lnTo>
                        <a:lnTo>
                          <a:pt x="11021" y="3463"/>
                        </a:lnTo>
                        <a:lnTo>
                          <a:pt x="11245" y="3463"/>
                        </a:lnTo>
                        <a:lnTo>
                          <a:pt x="11245" y="3721"/>
                        </a:lnTo>
                        <a:lnTo>
                          <a:pt x="11497" y="4031"/>
                        </a:lnTo>
                        <a:lnTo>
                          <a:pt x="11497" y="4651"/>
                        </a:lnTo>
                        <a:lnTo>
                          <a:pt x="11692" y="4910"/>
                        </a:lnTo>
                        <a:lnTo>
                          <a:pt x="11692" y="8630"/>
                        </a:lnTo>
                        <a:lnTo>
                          <a:pt x="11692" y="8010"/>
                        </a:lnTo>
                        <a:lnTo>
                          <a:pt x="11832" y="8010"/>
                        </a:lnTo>
                        <a:lnTo>
                          <a:pt x="12112" y="7649"/>
                        </a:lnTo>
                        <a:lnTo>
                          <a:pt x="12252" y="7649"/>
                        </a:lnTo>
                        <a:lnTo>
                          <a:pt x="12252" y="7390"/>
                        </a:lnTo>
                        <a:lnTo>
                          <a:pt x="12559" y="7390"/>
                        </a:lnTo>
                        <a:lnTo>
                          <a:pt x="12559" y="7132"/>
                        </a:lnTo>
                        <a:lnTo>
                          <a:pt x="12699" y="7132"/>
                        </a:lnTo>
                        <a:lnTo>
                          <a:pt x="12699" y="6822"/>
                        </a:lnTo>
                        <a:lnTo>
                          <a:pt x="12923" y="6460"/>
                        </a:lnTo>
                        <a:lnTo>
                          <a:pt x="13175" y="6098"/>
                        </a:lnTo>
                        <a:lnTo>
                          <a:pt x="13175" y="5581"/>
                        </a:lnTo>
                        <a:lnTo>
                          <a:pt x="13371" y="5581"/>
                        </a:lnTo>
                        <a:lnTo>
                          <a:pt x="13371" y="4651"/>
                        </a:lnTo>
                        <a:lnTo>
                          <a:pt x="13510" y="4289"/>
                        </a:lnTo>
                        <a:lnTo>
                          <a:pt x="13510" y="3721"/>
                        </a:lnTo>
                        <a:lnTo>
                          <a:pt x="13371" y="3463"/>
                        </a:lnTo>
                        <a:lnTo>
                          <a:pt x="13371" y="2481"/>
                        </a:lnTo>
                        <a:lnTo>
                          <a:pt x="13175" y="2481"/>
                        </a:lnTo>
                        <a:lnTo>
                          <a:pt x="13175" y="1550"/>
                        </a:lnTo>
                        <a:lnTo>
                          <a:pt x="12923" y="1550"/>
                        </a:lnTo>
                        <a:lnTo>
                          <a:pt x="12923" y="1189"/>
                        </a:lnTo>
                        <a:lnTo>
                          <a:pt x="13371" y="1189"/>
                        </a:lnTo>
                        <a:lnTo>
                          <a:pt x="13371" y="1550"/>
                        </a:lnTo>
                        <a:lnTo>
                          <a:pt x="13762" y="1550"/>
                        </a:lnTo>
                        <a:lnTo>
                          <a:pt x="13930" y="1912"/>
                        </a:lnTo>
                        <a:lnTo>
                          <a:pt x="14322" y="1912"/>
                        </a:lnTo>
                        <a:lnTo>
                          <a:pt x="14322" y="2222"/>
                        </a:lnTo>
                        <a:lnTo>
                          <a:pt x="14601" y="2222"/>
                        </a:lnTo>
                        <a:lnTo>
                          <a:pt x="14853" y="2481"/>
                        </a:lnTo>
                        <a:lnTo>
                          <a:pt x="15049" y="2481"/>
                        </a:lnTo>
                        <a:lnTo>
                          <a:pt x="15049" y="2739"/>
                        </a:lnTo>
                        <a:lnTo>
                          <a:pt x="15161" y="3101"/>
                        </a:lnTo>
                        <a:lnTo>
                          <a:pt x="15161" y="3463"/>
                        </a:lnTo>
                        <a:lnTo>
                          <a:pt x="15441" y="3463"/>
                        </a:lnTo>
                        <a:lnTo>
                          <a:pt x="15664" y="3721"/>
                        </a:lnTo>
                        <a:lnTo>
                          <a:pt x="15664" y="4031"/>
                        </a:lnTo>
                        <a:lnTo>
                          <a:pt x="15804" y="4289"/>
                        </a:lnTo>
                        <a:lnTo>
                          <a:pt x="15804" y="4651"/>
                        </a:lnTo>
                        <a:lnTo>
                          <a:pt x="16000" y="4651"/>
                        </a:lnTo>
                        <a:lnTo>
                          <a:pt x="16000" y="5840"/>
                        </a:lnTo>
                        <a:lnTo>
                          <a:pt x="16224" y="6098"/>
                        </a:lnTo>
                        <a:lnTo>
                          <a:pt x="16224" y="6822"/>
                        </a:lnTo>
                        <a:lnTo>
                          <a:pt x="16476" y="7132"/>
                        </a:lnTo>
                        <a:lnTo>
                          <a:pt x="16476" y="8372"/>
                        </a:lnTo>
                        <a:lnTo>
                          <a:pt x="16476" y="7649"/>
                        </a:lnTo>
                        <a:lnTo>
                          <a:pt x="16671" y="7649"/>
                        </a:lnTo>
                        <a:lnTo>
                          <a:pt x="16671" y="7390"/>
                        </a:lnTo>
                        <a:lnTo>
                          <a:pt x="16839" y="7390"/>
                        </a:lnTo>
                        <a:lnTo>
                          <a:pt x="17119" y="7132"/>
                        </a:lnTo>
                        <a:lnTo>
                          <a:pt x="17343" y="7132"/>
                        </a:lnTo>
                        <a:lnTo>
                          <a:pt x="17343" y="6822"/>
                        </a:lnTo>
                        <a:lnTo>
                          <a:pt x="17678" y="6822"/>
                        </a:lnTo>
                        <a:lnTo>
                          <a:pt x="17678" y="6460"/>
                        </a:lnTo>
                        <a:lnTo>
                          <a:pt x="17902" y="6460"/>
                        </a:lnTo>
                        <a:lnTo>
                          <a:pt x="18154" y="6098"/>
                        </a:lnTo>
                        <a:lnTo>
                          <a:pt x="18154" y="5840"/>
                        </a:lnTo>
                        <a:lnTo>
                          <a:pt x="18490" y="5271"/>
                        </a:lnTo>
                        <a:lnTo>
                          <a:pt x="18965" y="4910"/>
                        </a:lnTo>
                        <a:lnTo>
                          <a:pt x="18965" y="4651"/>
                        </a:lnTo>
                        <a:lnTo>
                          <a:pt x="19161" y="4651"/>
                        </a:lnTo>
                        <a:lnTo>
                          <a:pt x="19161" y="3101"/>
                        </a:lnTo>
                        <a:lnTo>
                          <a:pt x="19357" y="3101"/>
                        </a:lnTo>
                        <a:lnTo>
                          <a:pt x="19357" y="3463"/>
                        </a:lnTo>
                        <a:lnTo>
                          <a:pt x="19608" y="3463"/>
                        </a:lnTo>
                        <a:lnTo>
                          <a:pt x="19608" y="3721"/>
                        </a:lnTo>
                        <a:lnTo>
                          <a:pt x="19720" y="3721"/>
                        </a:lnTo>
                        <a:lnTo>
                          <a:pt x="19720" y="5581"/>
                        </a:lnTo>
                        <a:lnTo>
                          <a:pt x="19972" y="5840"/>
                        </a:lnTo>
                        <a:lnTo>
                          <a:pt x="19972" y="11421"/>
                        </a:lnTo>
                        <a:lnTo>
                          <a:pt x="19720" y="11680"/>
                        </a:lnTo>
                        <a:lnTo>
                          <a:pt x="19720" y="12403"/>
                        </a:lnTo>
                        <a:lnTo>
                          <a:pt x="19608" y="12661"/>
                        </a:lnTo>
                        <a:lnTo>
                          <a:pt x="19608" y="12920"/>
                        </a:lnTo>
                        <a:lnTo>
                          <a:pt x="19357" y="12920"/>
                        </a:lnTo>
                        <a:lnTo>
                          <a:pt x="19357" y="13592"/>
                        </a:lnTo>
                        <a:lnTo>
                          <a:pt x="19161" y="13850"/>
                        </a:lnTo>
                        <a:lnTo>
                          <a:pt x="19161" y="14212"/>
                        </a:lnTo>
                        <a:lnTo>
                          <a:pt x="18965" y="14212"/>
                        </a:lnTo>
                        <a:lnTo>
                          <a:pt x="18965" y="14470"/>
                        </a:lnTo>
                        <a:lnTo>
                          <a:pt x="18797" y="14470"/>
                        </a:lnTo>
                        <a:lnTo>
                          <a:pt x="18490" y="15039"/>
                        </a:lnTo>
                        <a:lnTo>
                          <a:pt x="18350" y="15401"/>
                        </a:lnTo>
                        <a:lnTo>
                          <a:pt x="18350" y="15659"/>
                        </a:lnTo>
                        <a:lnTo>
                          <a:pt x="17902" y="16021"/>
                        </a:lnTo>
                        <a:lnTo>
                          <a:pt x="17483" y="16589"/>
                        </a:lnTo>
                        <a:lnTo>
                          <a:pt x="17343" y="16589"/>
                        </a:lnTo>
                        <a:lnTo>
                          <a:pt x="17343" y="16951"/>
                        </a:lnTo>
                        <a:lnTo>
                          <a:pt x="17119" y="17209"/>
                        </a:lnTo>
                        <a:lnTo>
                          <a:pt x="16671" y="17209"/>
                        </a:lnTo>
                        <a:lnTo>
                          <a:pt x="16671" y="17571"/>
                        </a:lnTo>
                        <a:lnTo>
                          <a:pt x="16476" y="17571"/>
                        </a:lnTo>
                        <a:lnTo>
                          <a:pt x="16224" y="17829"/>
                        </a:lnTo>
                        <a:lnTo>
                          <a:pt x="15804" y="17829"/>
                        </a:lnTo>
                        <a:lnTo>
                          <a:pt x="15664" y="18140"/>
                        </a:lnTo>
                        <a:lnTo>
                          <a:pt x="13930" y="18140"/>
                        </a:lnTo>
                        <a:lnTo>
                          <a:pt x="13762" y="18398"/>
                        </a:lnTo>
                        <a:lnTo>
                          <a:pt x="12699" y="18398"/>
                        </a:lnTo>
                        <a:lnTo>
                          <a:pt x="12559" y="18760"/>
                        </a:lnTo>
                        <a:lnTo>
                          <a:pt x="12112" y="18760"/>
                        </a:lnTo>
                        <a:lnTo>
                          <a:pt x="12112" y="19018"/>
                        </a:lnTo>
                        <a:lnTo>
                          <a:pt x="11692" y="19018"/>
                        </a:lnTo>
                        <a:lnTo>
                          <a:pt x="11692" y="19380"/>
                        </a:lnTo>
                        <a:lnTo>
                          <a:pt x="11021" y="19380"/>
                        </a:lnTo>
                        <a:lnTo>
                          <a:pt x="10881" y="19638"/>
                        </a:lnTo>
                        <a:lnTo>
                          <a:pt x="9343" y="19638"/>
                        </a:lnTo>
                        <a:lnTo>
                          <a:pt x="9343" y="19948"/>
                        </a:lnTo>
                        <a:lnTo>
                          <a:pt x="7413" y="19948"/>
                        </a:lnTo>
                        <a:lnTo>
                          <a:pt x="7273" y="19638"/>
                        </a:lnTo>
                        <a:lnTo>
                          <a:pt x="7105" y="19638"/>
                        </a:lnTo>
                        <a:lnTo>
                          <a:pt x="4224" y="1938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25400">
                    <a:noFill/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18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142"/>
                    <a:ext cx="20000" cy="10858"/>
                  </a:xfrm>
                  <a:prstGeom prst="ellips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115" name="Rectangle 59"/>
                <p:cNvSpPr>
                  <a:spLocks noChangeArrowheads="1"/>
                </p:cNvSpPr>
                <p:nvPr/>
              </p:nvSpPr>
              <p:spPr bwMode="auto">
                <a:xfrm>
                  <a:off x="1214" y="3386"/>
                  <a:ext cx="214" cy="12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6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1271" y="3499"/>
                  <a:ext cx="122" cy="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55952" tIns="27976" rIns="55952" bIns="27976">
                  <a:spAutoFit/>
                </a:bodyPr>
                <a:lstStyle/>
                <a:p>
                  <a:pPr defTabSz="1409700">
                    <a:spcBef>
                      <a:spcPct val="50000"/>
                    </a:spcBef>
                  </a:pPr>
                  <a:r>
                    <a:rPr lang="ru-RU" sz="1100" b="1">
                      <a:latin typeface="Times New Roman" pitchFamily="18" charset="0"/>
                      <a:cs typeface="Arial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3095" name="Text Box 64"/>
          <p:cNvSpPr txBox="1">
            <a:spLocks noChangeArrowheads="1"/>
          </p:cNvSpPr>
          <p:nvPr/>
        </p:nvSpPr>
        <p:spPr bwMode="auto">
          <a:xfrm>
            <a:off x="7840663" y="5016500"/>
            <a:ext cx="1008062" cy="317500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8851" tIns="54422" rIns="108851" bIns="54422">
            <a:spAutoFit/>
          </a:bodyPr>
          <a:lstStyle/>
          <a:p>
            <a:pPr algn="ctr" defTabSz="1104900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Arial" charset="0"/>
              </a:rPr>
              <a:t>Искитим</a:t>
            </a:r>
          </a:p>
        </p:txBody>
      </p:sp>
      <p:grpSp>
        <p:nvGrpSpPr>
          <p:cNvPr id="3096" name="Group 65"/>
          <p:cNvGrpSpPr>
            <a:grpSpLocks/>
          </p:cNvGrpSpPr>
          <p:nvPr/>
        </p:nvGrpSpPr>
        <p:grpSpPr bwMode="auto">
          <a:xfrm>
            <a:off x="8543925" y="6300788"/>
            <a:ext cx="1762125" cy="765175"/>
            <a:chOff x="4498" y="2160"/>
            <a:chExt cx="1110" cy="482"/>
          </a:xfrm>
        </p:grpSpPr>
        <p:sp>
          <p:nvSpPr>
            <p:cNvPr id="3107" name="Text Box 66"/>
            <p:cNvSpPr txBox="1">
              <a:spLocks noChangeArrowheads="1"/>
            </p:cNvSpPr>
            <p:nvPr/>
          </p:nvSpPr>
          <p:spPr bwMode="auto">
            <a:xfrm>
              <a:off x="4498" y="2160"/>
              <a:ext cx="1110" cy="198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800" b="1">
                  <a:cs typeface="Arial" charset="0"/>
                </a:rPr>
                <a:t>ОАО «ПТИЦЕФАБРИКА «ЕВСИНСКАЯ»</a:t>
              </a:r>
            </a:p>
          </p:txBody>
        </p:sp>
        <p:sp>
          <p:nvSpPr>
            <p:cNvPr id="3108" name="Text Box 67"/>
            <p:cNvSpPr txBox="1">
              <a:spLocks noChangeArrowheads="1"/>
            </p:cNvSpPr>
            <p:nvPr/>
          </p:nvSpPr>
          <p:spPr bwMode="auto">
            <a:xfrm>
              <a:off x="4526" y="2364"/>
              <a:ext cx="1076" cy="278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5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Павагин П.А.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8-383-43-76-583</a:t>
              </a:r>
            </a:p>
          </p:txBody>
        </p:sp>
      </p:grpSp>
      <p:grpSp>
        <p:nvGrpSpPr>
          <p:cNvPr id="3097" name="Group 79"/>
          <p:cNvGrpSpPr>
            <a:grpSpLocks/>
          </p:cNvGrpSpPr>
          <p:nvPr/>
        </p:nvGrpSpPr>
        <p:grpSpPr bwMode="auto">
          <a:xfrm>
            <a:off x="5753100" y="7608888"/>
            <a:ext cx="1943100" cy="987425"/>
            <a:chOff x="1706" y="885"/>
            <a:chExt cx="1223" cy="500"/>
          </a:xfrm>
        </p:grpSpPr>
        <p:sp>
          <p:nvSpPr>
            <p:cNvPr id="3105" name="Text Box 80"/>
            <p:cNvSpPr txBox="1">
              <a:spLocks noChangeArrowheads="1"/>
            </p:cNvSpPr>
            <p:nvPr/>
          </p:nvSpPr>
          <p:spPr bwMode="auto">
            <a:xfrm>
              <a:off x="1732" y="885"/>
              <a:ext cx="1193" cy="283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800" b="1">
                  <a:cs typeface="Arial" charset="0"/>
                </a:rPr>
                <a:t>ГРС «ЭНЕРГОПРОМ-НОВОСИБИРСКИЙ ЭЛЕКТРОДНЫЙ ЗАВОД» </a:t>
              </a:r>
            </a:p>
            <a:p>
              <a:pPr algn="ctr" defTabSz="912813"/>
              <a:r>
                <a:rPr lang="ru-RU" sz="800" b="1">
                  <a:cs typeface="Arial" charset="0"/>
                </a:rPr>
                <a:t>ООО «ГАЗПРОМ ТРАНСГАЗ </a:t>
              </a:r>
            </a:p>
          </p:txBody>
        </p:sp>
        <p:sp>
          <p:nvSpPr>
            <p:cNvPr id="3106" name="Text Box 81"/>
            <p:cNvSpPr txBox="1">
              <a:spLocks noChangeArrowheads="1"/>
            </p:cNvSpPr>
            <p:nvPr/>
          </p:nvSpPr>
          <p:spPr bwMode="auto">
            <a:xfrm>
              <a:off x="1706" y="1162"/>
              <a:ext cx="1223" cy="223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5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Шмонин В.В.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8-383-338-11-00</a:t>
              </a:r>
            </a:p>
          </p:txBody>
        </p:sp>
      </p:grpSp>
      <p:grpSp>
        <p:nvGrpSpPr>
          <p:cNvPr id="3098" name="Group 82"/>
          <p:cNvGrpSpPr>
            <a:grpSpLocks/>
          </p:cNvGrpSpPr>
          <p:nvPr/>
        </p:nvGrpSpPr>
        <p:grpSpPr bwMode="auto">
          <a:xfrm>
            <a:off x="10401300" y="5443538"/>
            <a:ext cx="2230438" cy="898525"/>
            <a:chOff x="3125" y="3115"/>
            <a:chExt cx="1235" cy="566"/>
          </a:xfrm>
        </p:grpSpPr>
        <p:sp>
          <p:nvSpPr>
            <p:cNvPr id="3103" name="Text Box 83"/>
            <p:cNvSpPr txBox="1">
              <a:spLocks noChangeArrowheads="1"/>
            </p:cNvSpPr>
            <p:nvPr/>
          </p:nvSpPr>
          <p:spPr bwMode="auto">
            <a:xfrm>
              <a:off x="3125" y="3115"/>
              <a:ext cx="1225" cy="278"/>
            </a:xfrm>
            <a:prstGeom prst="rect">
              <a:avLst/>
            </a:prstGeom>
            <a:gradFill rotWithShape="1">
              <a:gsLst>
                <a:gs pos="0">
                  <a:srgbClr val="F0E8AE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algn="ctr" defTabSz="912813"/>
              <a:r>
                <a:rPr lang="ru-RU" sz="800" b="1">
                  <a:cs typeface="Arial" charset="0"/>
                </a:rPr>
                <a:t>Комплекс по приему, хранению, отпуску нефтепродуктов </a:t>
              </a:r>
            </a:p>
            <a:p>
              <a:pPr algn="ctr" defTabSz="912813"/>
              <a:r>
                <a:rPr lang="ru-RU" sz="800" b="1">
                  <a:cs typeface="Arial" charset="0"/>
                </a:rPr>
                <a:t>ООО «Газпромнефть-Терминал» </a:t>
              </a:r>
            </a:p>
          </p:txBody>
        </p:sp>
        <p:sp>
          <p:nvSpPr>
            <p:cNvPr id="3104" name="Text Box 84"/>
            <p:cNvSpPr txBox="1">
              <a:spLocks noChangeArrowheads="1"/>
            </p:cNvSpPr>
            <p:nvPr/>
          </p:nvSpPr>
          <p:spPr bwMode="auto">
            <a:xfrm>
              <a:off x="3137" y="3403"/>
              <a:ext cx="1223" cy="278"/>
            </a:xfrm>
            <a:prstGeom prst="rect">
              <a:avLst/>
            </a:prstGeom>
            <a:solidFill>
              <a:srgbClr val="FF7D7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35668" tIns="35668" rIns="35668" bIns="35668">
              <a:spAutoFit/>
            </a:bodyPr>
            <a:lstStyle/>
            <a:p>
              <a:pPr defTabSz="1279525"/>
              <a:r>
                <a:rPr lang="ru-RU" sz="800">
                  <a:cs typeface="Arial" charset="0"/>
                </a:rPr>
                <a:t>Класс опасности: 2 класс;</a:t>
              </a:r>
            </a:p>
            <a:p>
              <a:pPr defTabSz="1279525"/>
              <a:r>
                <a:rPr lang="ru-RU" sz="800">
                  <a:cs typeface="Arial" charset="0"/>
                </a:rPr>
                <a:t>ФИО руководителя: Каторгин А.В..</a:t>
              </a:r>
            </a:p>
            <a:p>
              <a:pPr defTabSz="1279525"/>
              <a:r>
                <a:rPr lang="ru-RU" sz="800">
                  <a:cs typeface="Arial" charset="0"/>
                </a:rPr>
                <a:t>Телефон 8 (383)-43- 76-154</a:t>
              </a:r>
            </a:p>
          </p:txBody>
        </p:sp>
      </p:grpSp>
      <p:sp>
        <p:nvSpPr>
          <p:cNvPr id="3099" name="Text Box 85"/>
          <p:cNvSpPr txBox="1">
            <a:spLocks noChangeArrowheads="1"/>
          </p:cNvSpPr>
          <p:nvPr/>
        </p:nvSpPr>
        <p:spPr bwMode="auto">
          <a:xfrm>
            <a:off x="6400800" y="6600825"/>
            <a:ext cx="793750" cy="239713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8851" tIns="54422" rIns="108851" bIns="54422">
            <a:spAutoFit/>
          </a:bodyPr>
          <a:lstStyle/>
          <a:p>
            <a:pPr algn="ctr" defTabSz="1104900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Arial" charset="0"/>
              </a:rPr>
              <a:t>п. Линёво</a:t>
            </a:r>
          </a:p>
        </p:txBody>
      </p:sp>
      <p:graphicFrame>
        <p:nvGraphicFramePr>
          <p:cNvPr id="3074" name="Object 31"/>
          <p:cNvGraphicFramePr>
            <a:graphicFrameLocks noChangeAspect="1"/>
          </p:cNvGraphicFramePr>
          <p:nvPr/>
        </p:nvGraphicFramePr>
        <p:xfrm>
          <a:off x="0" y="1943100"/>
          <a:ext cx="6677025" cy="4200525"/>
        </p:xfrm>
        <a:graphic>
          <a:graphicData uri="http://schemas.openxmlformats.org/presentationml/2006/ole">
            <p:oleObj spid="_x0000_s3074" name="Worksheet" r:id="rId4" imgW="9286900" imgH="5829300" progId="Excel.Sheet.8">
              <p:embed/>
            </p:oleObj>
          </a:graphicData>
        </a:graphic>
      </p:graphicFrame>
      <p:sp>
        <p:nvSpPr>
          <p:cNvPr id="3100" name="Text Box 15"/>
          <p:cNvSpPr txBox="1">
            <a:spLocks noChangeArrowheads="1"/>
          </p:cNvSpPr>
          <p:nvPr/>
        </p:nvSpPr>
        <p:spPr bwMode="auto">
          <a:xfrm>
            <a:off x="0" y="-168275"/>
            <a:ext cx="12801600" cy="210502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4014" tIns="107013" rIns="214014" bIns="107013">
            <a:spAutoFit/>
          </a:bodyPr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п. Зональный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Обзорная карта наиболее значимых объектов прилегающих к сельскому поселению в границах района </a:t>
            </a:r>
            <a:endParaRPr lang="ru-RU" sz="3100"/>
          </a:p>
        </p:txBody>
      </p:sp>
      <p:sp>
        <p:nvSpPr>
          <p:cNvPr id="3101" name="Text Box 81"/>
          <p:cNvSpPr txBox="1">
            <a:spLocks noChangeArrowheads="1"/>
          </p:cNvSpPr>
          <p:nvPr/>
        </p:nvSpPr>
        <p:spPr bwMode="auto">
          <a:xfrm>
            <a:off x="7900988" y="7943850"/>
            <a:ext cx="1943100" cy="439738"/>
          </a:xfrm>
          <a:prstGeom prst="rect">
            <a:avLst/>
          </a:prstGeom>
          <a:solidFill>
            <a:srgbClr val="FF7D7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35668" tIns="35668" rIns="35668" bIns="35668">
            <a:spAutoFit/>
          </a:bodyPr>
          <a:lstStyle/>
          <a:p>
            <a:pPr defTabSz="1279525"/>
            <a:r>
              <a:rPr lang="ru-RU" sz="800">
                <a:cs typeface="Arial" charset="0"/>
              </a:rPr>
              <a:t>Класс опасности: 3 класс;</a:t>
            </a:r>
          </a:p>
          <a:p>
            <a:pPr defTabSz="1279525"/>
            <a:r>
              <a:rPr lang="ru-RU" sz="800">
                <a:cs typeface="Arial" charset="0"/>
              </a:rPr>
              <a:t>ФИО руководителя: Спекторук А.А.</a:t>
            </a:r>
          </a:p>
          <a:p>
            <a:pPr defTabSz="1279525"/>
            <a:r>
              <a:rPr lang="ru-RU" sz="800">
                <a:cs typeface="Arial" charset="0"/>
              </a:rPr>
              <a:t>Телефон 8-383-43-503-16</a:t>
            </a:r>
          </a:p>
        </p:txBody>
      </p:sp>
      <p:sp>
        <p:nvSpPr>
          <p:cNvPr id="3102" name="Text Box 80"/>
          <p:cNvSpPr txBox="1">
            <a:spLocks noChangeArrowheads="1"/>
          </p:cNvSpPr>
          <p:nvPr/>
        </p:nvSpPr>
        <p:spPr bwMode="auto">
          <a:xfrm>
            <a:off x="7972425" y="7515225"/>
            <a:ext cx="1895475" cy="441325"/>
          </a:xfrm>
          <a:prstGeom prst="rect">
            <a:avLst/>
          </a:prstGeom>
          <a:gradFill rotWithShape="1">
            <a:gsLst>
              <a:gs pos="0">
                <a:srgbClr val="F0E8AE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35668" tIns="35668" rIns="35668" bIns="35668">
            <a:spAutoFit/>
          </a:bodyPr>
          <a:lstStyle/>
          <a:p>
            <a:pPr algn="ctr" defTabSz="912813"/>
            <a:r>
              <a:rPr lang="ru-RU" sz="800" b="1">
                <a:cs typeface="Arial" charset="0"/>
              </a:rPr>
              <a:t>ЗАО «ЭНЕРГОПРОМ-НОВОСИБИРСКИЙ ЭЛЕКТРОДНЫЙ ЗАВОД»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10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977" t="7178" r="2162" b="9392"/>
          <a:stretch>
            <a:fillRect/>
          </a:stretch>
        </p:blipFill>
        <p:spPr bwMode="auto">
          <a:xfrm>
            <a:off x="-9525" y="1487488"/>
            <a:ext cx="12820650" cy="813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66700" y="149225"/>
            <a:ext cx="12134850" cy="450850"/>
          </a:xfrm>
        </p:spPr>
        <p:txBody>
          <a:bodyPr lIns="127739" tIns="63882" rIns="127739" bIns="63882"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Обзорная карта наиболее значимых объектов прилегающих к сельскому поселению в границах пятикилометровой зоны)</a:t>
            </a:r>
          </a:p>
        </p:txBody>
      </p:sp>
      <p:sp>
        <p:nvSpPr>
          <p:cNvPr id="31748" name="Text Box 553"/>
          <p:cNvSpPr txBox="1">
            <a:spLocks noChangeArrowheads="1"/>
          </p:cNvSpPr>
          <p:nvPr/>
        </p:nvSpPr>
        <p:spPr bwMode="auto">
          <a:xfrm>
            <a:off x="-9525" y="0"/>
            <a:ext cx="12811125" cy="1846263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22" tIns="23164" rIns="46322" bIns="23164" anchor="ctr" anchorCtr="1"/>
          <a:lstStyle/>
          <a:p>
            <a:pPr algn="ctr" defTabSz="1276350">
              <a:lnSpc>
                <a:spcPct val="90000"/>
              </a:lnSpc>
            </a:pPr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latin typeface="Times New Roman" pitchFamily="18" charset="0"/>
              <a:cs typeface="Times New Roman" pitchFamily="18" charset="0"/>
            </a:endParaRPr>
          </a:p>
          <a:p>
            <a:pPr algn="ctr" defTabSz="1276350">
              <a:lnSpc>
                <a:spcPct val="90000"/>
              </a:lnSpc>
            </a:pPr>
            <a:r>
              <a:rPr lang="ru-RU" sz="3100">
                <a:latin typeface="Times New Roman" pitchFamily="18" charset="0"/>
                <a:cs typeface="Times New Roman" pitchFamily="18" charset="0"/>
              </a:rPr>
              <a:t>Обзорная карта наиболее значимых объектов прилегающих к сельскому поселению в границах (пятикилометровой зоны)</a:t>
            </a: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3016250" y="2282825"/>
            <a:ext cx="6697663" cy="626268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Rectangle 104"/>
          <p:cNvSpPr>
            <a:spLocks noChangeArrowheads="1"/>
          </p:cNvSpPr>
          <p:nvPr/>
        </p:nvSpPr>
        <p:spPr bwMode="auto">
          <a:xfrm>
            <a:off x="1144588" y="7754938"/>
            <a:ext cx="10379075" cy="86201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91216" tIns="45608" rIns="91216" bIns="45608">
            <a:spAutoFit/>
          </a:bodyPr>
          <a:lstStyle/>
          <a:p>
            <a:pPr algn="ctr" defTabSz="1279525"/>
            <a:r>
              <a:rPr lang="ru-RU">
                <a:latin typeface="Times New Roman" pitchFamily="18" charset="0"/>
              </a:rPr>
              <a:t>Значимых объектов прилегающих к сельскому населенному пункту в границах пятикилометровой зоны нет</a:t>
            </a:r>
            <a:endParaRPr lang="ru-RU"/>
          </a:p>
        </p:txBody>
      </p:sp>
      <p:sp>
        <p:nvSpPr>
          <p:cNvPr id="31751" name="Freeform 111"/>
          <p:cNvSpPr>
            <a:spLocks/>
          </p:cNvSpPr>
          <p:nvPr/>
        </p:nvSpPr>
        <p:spPr bwMode="auto">
          <a:xfrm>
            <a:off x="6113463" y="4945063"/>
            <a:ext cx="1008062" cy="935037"/>
          </a:xfrm>
          <a:custGeom>
            <a:avLst/>
            <a:gdLst>
              <a:gd name="T0" fmla="*/ 2147483647 w 635"/>
              <a:gd name="T1" fmla="*/ 2147483647 h 589"/>
              <a:gd name="T2" fmla="*/ 2147483647 w 635"/>
              <a:gd name="T3" fmla="*/ 2147483647 h 589"/>
              <a:gd name="T4" fmla="*/ 0 w 635"/>
              <a:gd name="T5" fmla="*/ 2147483647 h 589"/>
              <a:gd name="T6" fmla="*/ 2147483647 w 635"/>
              <a:gd name="T7" fmla="*/ 0 h 589"/>
              <a:gd name="T8" fmla="*/ 2147483647 w 635"/>
              <a:gd name="T9" fmla="*/ 0 h 589"/>
              <a:gd name="T10" fmla="*/ 2147483647 w 635"/>
              <a:gd name="T11" fmla="*/ 2147483647 h 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5"/>
              <a:gd name="T19" fmla="*/ 0 h 589"/>
              <a:gd name="T20" fmla="*/ 635 w 635"/>
              <a:gd name="T21" fmla="*/ 589 h 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5" h="589">
                <a:moveTo>
                  <a:pt x="635" y="272"/>
                </a:moveTo>
                <a:lnTo>
                  <a:pt x="226" y="589"/>
                </a:lnTo>
                <a:lnTo>
                  <a:pt x="0" y="272"/>
                </a:lnTo>
                <a:lnTo>
                  <a:pt x="181" y="0"/>
                </a:lnTo>
                <a:lnTo>
                  <a:pt x="362" y="0"/>
                </a:lnTo>
                <a:lnTo>
                  <a:pt x="635" y="272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0242" name="Group 2"/>
          <p:cNvGraphicFramePr>
            <a:graphicFrameLocks noGrp="1"/>
          </p:cNvGraphicFramePr>
          <p:nvPr/>
        </p:nvGraphicFramePr>
        <p:xfrm>
          <a:off x="176213" y="1331913"/>
          <a:ext cx="12415837" cy="6924676"/>
        </p:xfrm>
        <a:graphic>
          <a:graphicData uri="http://schemas.openxmlformats.org/drawingml/2006/table">
            <a:tbl>
              <a:tblPr/>
              <a:tblGrid>
                <a:gridCol w="803275"/>
                <a:gridCol w="3800475"/>
                <a:gridCol w="2697162"/>
                <a:gridCol w="2433638"/>
                <a:gridCol w="2681287"/>
              </a:tblGrid>
              <a:tr h="13525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п.п.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район (городской округ)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27038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Январь-Март, Июль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Январь-Декабрь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 – п.Зональный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12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системах тепло-, водоснабжения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Январь-Апрель, Октябрь-Декабрь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электросетях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2826" name="Group 58"/>
          <p:cNvGrpSpPr>
            <a:grpSpLocks/>
          </p:cNvGrpSpPr>
          <p:nvPr/>
        </p:nvGrpSpPr>
        <p:grpSpPr bwMode="auto">
          <a:xfrm>
            <a:off x="4743450" y="3257550"/>
            <a:ext cx="2747963" cy="608013"/>
            <a:chOff x="2988" y="2231"/>
            <a:chExt cx="1731" cy="382"/>
          </a:xfrm>
        </p:grpSpPr>
        <p:grpSp>
          <p:nvGrpSpPr>
            <p:cNvPr id="32853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55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56" name="Text Box 61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36" tIns="55219" rIns="110436" bIns="55219" anchor="ctr"/>
          <a:lstStyle/>
          <a:p>
            <a:pPr algn="ctr" defTabSz="1546225">
              <a:defRPr/>
            </a:pPr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546225">
              <a:defRPr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(Оценка защищенности, исходя из рисков возникновения ЧС)</a:t>
            </a:r>
          </a:p>
        </p:txBody>
      </p:sp>
      <p:grpSp>
        <p:nvGrpSpPr>
          <p:cNvPr id="32828" name="Group 64"/>
          <p:cNvGrpSpPr>
            <a:grpSpLocks/>
          </p:cNvGrpSpPr>
          <p:nvPr/>
        </p:nvGrpSpPr>
        <p:grpSpPr bwMode="auto">
          <a:xfrm>
            <a:off x="4768850" y="4198938"/>
            <a:ext cx="2711450" cy="601662"/>
            <a:chOff x="2988" y="2231"/>
            <a:chExt cx="1731" cy="382"/>
          </a:xfrm>
        </p:grpSpPr>
        <p:grpSp>
          <p:nvGrpSpPr>
            <p:cNvPr id="32849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51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52" name="Text Box 67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" name="Прямоугольник 23"/>
            <p:cNvSpPr>
              <a:spLocks noChangeArrowheads="1"/>
            </p:cNvSpPr>
            <p:nvPr/>
          </p:nvSpPr>
          <p:spPr bwMode="auto">
            <a:xfrm>
              <a:off x="3188" y="2305"/>
              <a:ext cx="141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829" name="Group 69"/>
          <p:cNvGrpSpPr>
            <a:grpSpLocks/>
          </p:cNvGrpSpPr>
          <p:nvPr/>
        </p:nvGrpSpPr>
        <p:grpSpPr bwMode="auto">
          <a:xfrm>
            <a:off x="4746625" y="5200650"/>
            <a:ext cx="2747963" cy="609600"/>
            <a:chOff x="2988" y="2231"/>
            <a:chExt cx="1731" cy="382"/>
          </a:xfrm>
        </p:grpSpPr>
        <p:grpSp>
          <p:nvGrpSpPr>
            <p:cNvPr id="32845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47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48" name="Text Box 72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830" name="Group 74"/>
          <p:cNvGrpSpPr>
            <a:grpSpLocks/>
          </p:cNvGrpSpPr>
          <p:nvPr/>
        </p:nvGrpSpPr>
        <p:grpSpPr bwMode="auto">
          <a:xfrm>
            <a:off x="4762500" y="5991225"/>
            <a:ext cx="2747963" cy="609600"/>
            <a:chOff x="2988" y="2231"/>
            <a:chExt cx="1731" cy="382"/>
          </a:xfrm>
        </p:grpSpPr>
        <p:grpSp>
          <p:nvGrpSpPr>
            <p:cNvPr id="32841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43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44" name="Text Box 77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831" name="Group 79"/>
          <p:cNvGrpSpPr>
            <a:grpSpLocks/>
          </p:cNvGrpSpPr>
          <p:nvPr/>
        </p:nvGrpSpPr>
        <p:grpSpPr bwMode="auto">
          <a:xfrm>
            <a:off x="4765675" y="7466013"/>
            <a:ext cx="2747963" cy="603250"/>
            <a:chOff x="2988" y="2231"/>
            <a:chExt cx="1731" cy="382"/>
          </a:xfrm>
        </p:grpSpPr>
        <p:grpSp>
          <p:nvGrpSpPr>
            <p:cNvPr id="32837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39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40" name="Text Box 82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832" name="Group 84"/>
          <p:cNvGrpSpPr>
            <a:grpSpLocks/>
          </p:cNvGrpSpPr>
          <p:nvPr/>
        </p:nvGrpSpPr>
        <p:grpSpPr bwMode="auto">
          <a:xfrm>
            <a:off x="4789488" y="6672263"/>
            <a:ext cx="2690812" cy="606425"/>
            <a:chOff x="2988" y="2231"/>
            <a:chExt cx="1731" cy="382"/>
          </a:xfrm>
        </p:grpSpPr>
        <p:grpSp>
          <p:nvGrpSpPr>
            <p:cNvPr id="32833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2835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836" name="Text Box 87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83" y="2305"/>
              <a:ext cx="1407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1266" name="Group 2"/>
          <p:cNvGraphicFramePr>
            <a:graphicFrameLocks noGrp="1"/>
          </p:cNvGraphicFramePr>
          <p:nvPr/>
        </p:nvGraphicFramePr>
        <p:xfrm>
          <a:off x="176213" y="1812925"/>
          <a:ext cx="12415837" cy="3131821"/>
        </p:xfrm>
        <a:graphic>
          <a:graphicData uri="http://schemas.openxmlformats.org/drawingml/2006/table">
            <a:tbl>
              <a:tblPr/>
              <a:tblGrid>
                <a:gridCol w="803275"/>
                <a:gridCol w="3800475"/>
                <a:gridCol w="2697162"/>
                <a:gridCol w="2433638"/>
                <a:gridCol w="2681287"/>
              </a:tblGrid>
              <a:tr h="10445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п.п.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район (городской округ)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200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Январь-Декабрь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788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600" marR="936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Апрель-Октябрь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всей территории  района</a:t>
                      </a:r>
                    </a:p>
                  </a:txBody>
                  <a:tcPr marL="51675" marR="516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3832" name="Group 42"/>
          <p:cNvGrpSpPr>
            <a:grpSpLocks/>
          </p:cNvGrpSpPr>
          <p:nvPr/>
        </p:nvGrpSpPr>
        <p:grpSpPr bwMode="auto">
          <a:xfrm>
            <a:off x="4745038" y="3216275"/>
            <a:ext cx="2746375" cy="606425"/>
            <a:chOff x="2988" y="2231"/>
            <a:chExt cx="1731" cy="382"/>
          </a:xfrm>
        </p:grpSpPr>
        <p:grpSp>
          <p:nvGrpSpPr>
            <p:cNvPr id="33839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3841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42" name="Text Box 45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833" name="Group 47"/>
          <p:cNvGrpSpPr>
            <a:grpSpLocks/>
          </p:cNvGrpSpPr>
          <p:nvPr/>
        </p:nvGrpSpPr>
        <p:grpSpPr bwMode="auto">
          <a:xfrm>
            <a:off x="4783138" y="4265613"/>
            <a:ext cx="2697162" cy="606425"/>
            <a:chOff x="2988" y="2231"/>
            <a:chExt cx="1731" cy="382"/>
          </a:xfrm>
        </p:grpSpPr>
        <p:grpSp>
          <p:nvGrpSpPr>
            <p:cNvPr id="33835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33837" name="Прямоугольник 2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38" name="Text Box 50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7938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85" y="2305"/>
              <a:ext cx="1404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7938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36" tIns="55219" rIns="110436" bIns="55219" anchor="ctr"/>
          <a:lstStyle/>
          <a:p>
            <a:pPr algn="ctr" defTabSz="1279525">
              <a:defRPr/>
            </a:pPr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>
              <a:defRPr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</a:rPr>
              <a:t>(Оценка защищенности, исходя из рисков возникновения ЧС)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137160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6532" name="Group 180"/>
          <p:cNvGraphicFramePr>
            <a:graphicFrameLocks noGrp="1"/>
          </p:cNvGraphicFramePr>
          <p:nvPr/>
        </p:nvGraphicFramePr>
        <p:xfrm>
          <a:off x="279400" y="3646488"/>
          <a:ext cx="1982788" cy="1689101"/>
        </p:xfrm>
        <a:graphic>
          <a:graphicData uri="http://schemas.openxmlformats.org/drawingml/2006/table">
            <a:tbl>
              <a:tblPr/>
              <a:tblGrid>
                <a:gridCol w="1041400"/>
                <a:gridCol w="941388"/>
              </a:tblGrid>
              <a:tr h="600075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СОТОВЫЕ ОПЕРАТОРЫ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телеканала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Федеральный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BEELINE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MEGAFON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MTC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6533" name="Group 181"/>
          <p:cNvGraphicFramePr>
            <a:graphicFrameLocks noGrp="1"/>
          </p:cNvGraphicFramePr>
          <p:nvPr/>
        </p:nvGraphicFramePr>
        <p:xfrm>
          <a:off x="279400" y="1776413"/>
          <a:ext cx="3241675" cy="1512889"/>
        </p:xfrm>
        <a:graphic>
          <a:graphicData uri="http://schemas.openxmlformats.org/drawingml/2006/table">
            <a:tbl>
              <a:tblPr/>
              <a:tblGrid>
                <a:gridCol w="1700213"/>
                <a:gridCol w="1541462"/>
              </a:tblGrid>
              <a:tr h="341313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ИНТЕРНЕТ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Наличие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Выделенная линия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Через оператора сотовой связи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Общественные пункты доступа в интернет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6534" name="Group 182"/>
          <p:cNvGraphicFramePr>
            <a:graphicFrameLocks noGrp="1"/>
          </p:cNvGraphicFramePr>
          <p:nvPr/>
        </p:nvGraphicFramePr>
        <p:xfrm>
          <a:off x="8632825" y="7824788"/>
          <a:ext cx="3633788" cy="1500189"/>
        </p:xfrm>
        <a:graphic>
          <a:graphicData uri="http://schemas.openxmlformats.org/drawingml/2006/table">
            <a:tbl>
              <a:tblPr/>
              <a:tblGrid>
                <a:gridCol w="1044575"/>
                <a:gridCol w="936625"/>
                <a:gridCol w="985838"/>
                <a:gridCol w="666750"/>
              </a:tblGrid>
              <a:tr h="400050"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ТЕЛЕВИДЕНИЕ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телеканала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Федеральный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Региональный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Местный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«ГТРК»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РОССИЯ-1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ТВК - плюс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16" marR="25116" marT="25116" marB="251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6535" name="Group 183"/>
          <p:cNvGraphicFramePr>
            <a:graphicFrameLocks noGrp="1"/>
          </p:cNvGraphicFramePr>
          <p:nvPr/>
        </p:nvGraphicFramePr>
        <p:xfrm>
          <a:off x="65088" y="7032625"/>
          <a:ext cx="3670300" cy="2446339"/>
        </p:xfrm>
        <a:graphic>
          <a:graphicData uri="http://schemas.openxmlformats.org/drawingml/2006/table">
            <a:tbl>
              <a:tblPr/>
              <a:tblGrid>
                <a:gridCol w="1052512"/>
                <a:gridCol w="947738"/>
                <a:gridCol w="995362"/>
                <a:gridCol w="674688"/>
              </a:tblGrid>
              <a:tr h="266700"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ПЕЧАТНЫЕ СМИ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Федеральные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Региональные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Местные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Российская газета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Московский комсомолец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Искитимская газета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Советская Сибирь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6536" name="Group 184"/>
          <p:cNvGraphicFramePr>
            <a:graphicFrameLocks noGrp="1"/>
          </p:cNvGraphicFramePr>
          <p:nvPr/>
        </p:nvGraphicFramePr>
        <p:xfrm>
          <a:off x="8632825" y="1768475"/>
          <a:ext cx="3959225" cy="1878013"/>
        </p:xfrm>
        <a:graphic>
          <a:graphicData uri="http://schemas.openxmlformats.org/drawingml/2006/table">
            <a:tbl>
              <a:tblPr/>
              <a:tblGrid>
                <a:gridCol w="1133475"/>
                <a:gridCol w="1025525"/>
                <a:gridCol w="1071563"/>
                <a:gridCol w="728662"/>
              </a:tblGrid>
              <a:tr h="349250"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РАДИОВЕЩАНИЕ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радиостанции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Федеральное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Региональное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Местное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МАЯК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Ретро 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FM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Радио Юнитон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949" name="Text Box 553"/>
          <p:cNvSpPr txBox="1">
            <a:spLocks noChangeArrowheads="1"/>
          </p:cNvSpPr>
          <p:nvPr/>
        </p:nvSpPr>
        <p:spPr bwMode="auto">
          <a:xfrm>
            <a:off x="-9525" y="0"/>
            <a:ext cx="12811125" cy="1560513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54" tIns="23181" rIns="46354" bIns="23181" anchor="ctr" anchorCtr="1"/>
          <a:lstStyle/>
          <a:p>
            <a:pPr algn="ctr" defTabSz="1276350">
              <a:lnSpc>
                <a:spcPct val="90000"/>
              </a:lnSpc>
            </a:pPr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 defTabSz="1276350">
              <a:lnSpc>
                <a:spcPct val="90000"/>
              </a:lnSpc>
            </a:pPr>
            <a:r>
              <a:rPr lang="ru-RU" sz="3100">
                <a:latin typeface="Times New Roman" pitchFamily="18" charset="0"/>
                <a:cs typeface="Times New Roman" pitchFamily="18" charset="0"/>
              </a:rPr>
              <a:t>Сведения о наличии средств массовой информации</a:t>
            </a:r>
          </a:p>
        </p:txBody>
      </p:sp>
      <p:sp>
        <p:nvSpPr>
          <p:cNvPr id="356511" name="AutoShape 252"/>
          <p:cNvSpPr>
            <a:spLocks noChangeArrowheads="1"/>
          </p:cNvSpPr>
          <p:nvPr/>
        </p:nvSpPr>
        <p:spPr bwMode="auto">
          <a:xfrm>
            <a:off x="10288588" y="4295775"/>
            <a:ext cx="2230437" cy="527050"/>
          </a:xfrm>
          <a:prstGeom prst="wedgeRectCallout">
            <a:avLst>
              <a:gd name="adj1" fmla="val -19134"/>
              <a:gd name="adj2" fmla="val -5722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120" tIns="45562" rIns="91120" bIns="45562">
            <a:spAutoFit/>
          </a:bodyPr>
          <a:lstStyle/>
          <a:p>
            <a:pPr algn="ctr" defTabSz="1277938">
              <a:defRPr/>
            </a:pPr>
            <a:r>
              <a:rPr lang="ru-RU"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Общественных пунктов выхода в интернет - нет</a:t>
            </a:r>
            <a:endParaRPr lang="ru-RU" sz="1400" u="sng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520" name="Rectangle 168"/>
          <p:cNvSpPr>
            <a:spLocks noChangeArrowheads="1"/>
          </p:cNvSpPr>
          <p:nvPr/>
        </p:nvSpPr>
        <p:spPr bwMode="auto">
          <a:xfrm>
            <a:off x="9424988" y="6745288"/>
            <a:ext cx="3125787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56521" name="Rectangle 169"/>
          <p:cNvSpPr>
            <a:spLocks noChangeArrowheads="1"/>
          </p:cNvSpPr>
          <p:nvPr/>
        </p:nvSpPr>
        <p:spPr bwMode="auto">
          <a:xfrm>
            <a:off x="9713913" y="5305425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356537" name="AutoShape 185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34954" name="Group 186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34955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34956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3495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3495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95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960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3496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962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60438" y="2982913"/>
            <a:ext cx="10880725" cy="2057400"/>
          </a:xfrm>
        </p:spPr>
        <p:txBody>
          <a:bodyPr lIns="127617" tIns="63826" rIns="127617" bIns="63826"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РИСКИ ВОЗНИКНОВЕНИЯ ЧС НА ТРАНСПОРТЕ</a:t>
            </a:r>
            <a:r>
              <a:rPr lang="ru-RU" smtClean="0"/>
              <a:t> </a:t>
            </a:r>
            <a:r>
              <a:rPr lang="ru-RU" sz="100" smtClean="0"/>
              <a:t>Титульный лист</a:t>
            </a:r>
          </a:p>
        </p:txBody>
      </p:sp>
      <p:pic>
        <p:nvPicPr>
          <p:cNvPr id="35843" name="Picture 2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-23813"/>
            <a:ext cx="12801600" cy="96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0" y="3644900"/>
            <a:ext cx="12801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27362" tIns="63696" rIns="127362" bIns="63696">
            <a:spAutoFit/>
          </a:bodyPr>
          <a:lstStyle/>
          <a:p>
            <a:pPr algn="ctr" defTabSz="1279525">
              <a:defRPr/>
            </a:pPr>
            <a:r>
              <a:rPr lang="ru-RU" sz="4300" b="1">
                <a:solidFill>
                  <a:srgbClr val="FFFF00"/>
                </a:solidFill>
              </a:rPr>
              <a:t>РИСКИ ВОЗНИКНОВЕНИЯ ЧС НА ТРАНСПОРТЕ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53"/>
          <p:cNvSpPr txBox="1">
            <a:spLocks noChangeArrowheads="1"/>
          </p:cNvSpPr>
          <p:nvPr/>
        </p:nvSpPr>
        <p:spPr bwMode="auto">
          <a:xfrm>
            <a:off x="-9525" y="0"/>
            <a:ext cx="12801600" cy="1560513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295" tIns="23152" rIns="46295" bIns="23152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Риски возникновения ЧС на объектах автомобильного транспорта</a:t>
            </a:r>
          </a:p>
        </p:txBody>
      </p:sp>
      <p:sp>
        <p:nvSpPr>
          <p:cNvPr id="4101" name="TextBox 90"/>
          <p:cNvSpPr txBox="1">
            <a:spLocks noChangeArrowheads="1"/>
          </p:cNvSpPr>
          <p:nvPr/>
        </p:nvSpPr>
        <p:spPr bwMode="auto">
          <a:xfrm>
            <a:off x="1001713" y="7466013"/>
            <a:ext cx="1771650" cy="1119187"/>
          </a:xfrm>
          <a:prstGeom prst="rect">
            <a:avLst/>
          </a:prstGeom>
          <a:solidFill>
            <a:srgbClr val="0000FF">
              <a:alpha val="36078"/>
            </a:srgbClr>
          </a:solidFill>
          <a:ln w="34925">
            <a:solidFill>
              <a:srgbClr val="0000FF"/>
            </a:solidFill>
            <a:miter lim="800000"/>
            <a:headEnd/>
            <a:tailEnd/>
          </a:ln>
        </p:spPr>
        <p:txBody>
          <a:bodyPr wrap="none" lIns="91227" tIns="45613" rIns="91227" bIns="45613">
            <a:spAutoFit/>
          </a:bodyPr>
          <a:lstStyle/>
          <a:p>
            <a:pPr algn="ctr" defTabSz="1279525"/>
            <a:r>
              <a:rPr lang="ru-RU" sz="1300">
                <a:latin typeface="Calibri" pitchFamily="34" charset="0"/>
              </a:rPr>
              <a:t>БСПМ</a:t>
            </a:r>
          </a:p>
          <a:p>
            <a:pPr algn="ctr" defTabSz="1279525"/>
            <a:r>
              <a:rPr lang="ru-RU" sz="1300" i="1">
                <a:latin typeface="Calibri" pitchFamily="34" charset="0"/>
              </a:rPr>
              <a:t> Расстояние – </a:t>
            </a:r>
            <a:r>
              <a:rPr lang="ru-RU" sz="1300" i="1"/>
              <a:t> </a:t>
            </a:r>
            <a:r>
              <a:rPr lang="ru-RU" sz="1300" i="1">
                <a:latin typeface="Calibri" pitchFamily="34" charset="0"/>
              </a:rPr>
              <a:t>22 км,</a:t>
            </a:r>
          </a:p>
          <a:p>
            <a:pPr algn="ctr" defTabSz="1279525"/>
            <a:r>
              <a:rPr lang="ru-RU" sz="1300" i="1">
                <a:latin typeface="Calibri" pitchFamily="34" charset="0"/>
              </a:rPr>
              <a:t>Техники – 4 ед.</a:t>
            </a:r>
          </a:p>
          <a:p>
            <a:pPr algn="ctr" defTabSz="1279525"/>
            <a:r>
              <a:rPr lang="ru-RU" sz="1300" i="1">
                <a:latin typeface="Calibri" pitchFamily="34" charset="0"/>
              </a:rPr>
              <a:t>Личн. состава 12 чел.</a:t>
            </a:r>
          </a:p>
          <a:p>
            <a:pPr algn="ctr" defTabSz="1279525"/>
            <a:r>
              <a:rPr lang="ru-RU" sz="1300" i="1">
                <a:latin typeface="Calibri" pitchFamily="34" charset="0"/>
              </a:rPr>
              <a:t>г. Искитим</a:t>
            </a:r>
          </a:p>
        </p:txBody>
      </p:sp>
      <p:sp>
        <p:nvSpPr>
          <p:cNvPr id="468998" name="Rectangle 6"/>
          <p:cNvSpPr>
            <a:spLocks noChangeArrowheads="1"/>
          </p:cNvSpPr>
          <p:nvPr/>
        </p:nvSpPr>
        <p:spPr bwMode="auto">
          <a:xfrm>
            <a:off x="134938" y="8761413"/>
            <a:ext cx="2736850" cy="7302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lIns="91258" tIns="45627" rIns="91258" bIns="45627">
            <a:spAutoFit/>
          </a:bodyPr>
          <a:lstStyle/>
          <a:p>
            <a:pPr algn="ctr" defTabSz="1279525">
              <a:defRPr/>
            </a:pP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Автомобильных дорог федерального значения на территории села нет</a:t>
            </a:r>
          </a:p>
        </p:txBody>
      </p:sp>
      <p:graphicFrame>
        <p:nvGraphicFramePr>
          <p:cNvPr id="469263" name="Group 271"/>
          <p:cNvGraphicFramePr>
            <a:graphicFrameLocks noGrp="1"/>
          </p:cNvGraphicFramePr>
          <p:nvPr/>
        </p:nvGraphicFramePr>
        <p:xfrm>
          <a:off x="9569450" y="6096000"/>
          <a:ext cx="3098800" cy="1584325"/>
        </p:xfrm>
        <a:graphic>
          <a:graphicData uri="http://schemas.openxmlformats.org/drawingml/2006/table">
            <a:tbl>
              <a:tblPr/>
              <a:tblGrid>
                <a:gridCol w="1587500"/>
                <a:gridCol w="790575"/>
                <a:gridCol w="720725"/>
              </a:tblGrid>
              <a:tr h="447675"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Силы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средства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привлекаемые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ликвидации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последствий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ЧС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Формирования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подразделения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состав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чел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Техника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ед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ПСЧ-12 ОФПС-3</a:t>
                      </a: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5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ГБУЗ «Бердская ЦГБ"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12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4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ГИБДД г. Искитим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95" marR="25095" marT="25095" marB="2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/>
                    </a:solidFill>
                  </a:tcPr>
                </a:tc>
              </a:tr>
            </a:tbl>
          </a:graphicData>
        </a:graphic>
      </p:graphicFrame>
      <p:sp>
        <p:nvSpPr>
          <p:cNvPr id="469047" name="AutoShape 230"/>
          <p:cNvSpPr>
            <a:spLocks noChangeArrowheads="1"/>
          </p:cNvSpPr>
          <p:nvPr/>
        </p:nvSpPr>
        <p:spPr bwMode="auto">
          <a:xfrm>
            <a:off x="7331075" y="1631950"/>
            <a:ext cx="5470525" cy="1439863"/>
          </a:xfrm>
          <a:prstGeom prst="wedgeRectCallout">
            <a:avLst>
              <a:gd name="adj1" fmla="val -16292"/>
              <a:gd name="adj2" fmla="val -7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90" tIns="63854" rIns="127690" bIns="63854"/>
          <a:lstStyle/>
          <a:p>
            <a:pPr algn="ctr" defTabSz="1279525">
              <a:defRPr/>
            </a:pPr>
            <a:r>
              <a:rPr lang="ru-RU" sz="1500" b="1" i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Характеристика автотранспортной сети</a:t>
            </a: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</a:p>
          <a:p>
            <a:pPr algn="ctr" defTabSz="1279525"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Автотранспортная сеть территории развита удовлетворительно и состоит из дорог с переходным типом покрытия круглогодичного использования для всех видов транспорта. Тип покрытия-, черный щебень, протяженность дорог – 2 км. в т.ч. с твердым покрытием –2 км</a:t>
            </a:r>
            <a:endParaRPr lang="ru-RU"/>
          </a:p>
        </p:txBody>
      </p:sp>
      <p:sp>
        <p:nvSpPr>
          <p:cNvPr id="469048" name="Rectangle 56"/>
          <p:cNvSpPr>
            <a:spLocks noChangeArrowheads="1"/>
          </p:cNvSpPr>
          <p:nvPr/>
        </p:nvSpPr>
        <p:spPr bwMode="auto">
          <a:xfrm>
            <a:off x="65088" y="6672263"/>
            <a:ext cx="2659062" cy="695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58" tIns="45627" rIns="91258" bIns="45627">
            <a:spAutoFit/>
          </a:bodyPr>
          <a:lstStyle/>
          <a:p>
            <a:pPr algn="ctr" defTabSz="1279525">
              <a:defRPr/>
            </a:pPr>
            <a:r>
              <a:rPr lang="ru-RU" sz="15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Стационарных постов ДПС на территории НП</a:t>
            </a:r>
            <a:r>
              <a:rPr lang="ru-RU" sz="15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</a:t>
            </a:r>
            <a:r>
              <a:rPr lang="ru-RU" sz="2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нет</a:t>
            </a:r>
            <a:endParaRPr lang="ru-RU"/>
          </a:p>
        </p:txBody>
      </p:sp>
      <p:grpSp>
        <p:nvGrpSpPr>
          <p:cNvPr id="4129" name="Group 53"/>
          <p:cNvGrpSpPr>
            <a:grpSpLocks/>
          </p:cNvGrpSpPr>
          <p:nvPr/>
        </p:nvGrpSpPr>
        <p:grpSpPr bwMode="auto">
          <a:xfrm>
            <a:off x="11801475" y="5591175"/>
            <a:ext cx="822325" cy="287338"/>
            <a:chOff x="2290" y="4020"/>
            <a:chExt cx="768" cy="218"/>
          </a:xfrm>
        </p:grpSpPr>
        <p:sp>
          <p:nvSpPr>
            <p:cNvPr id="4185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>
                  <a:latin typeface="Times New Roman" pitchFamily="18" charset="0"/>
                </a:rPr>
                <a:t>ЦГБ</a:t>
              </a:r>
            </a:p>
            <a:p>
              <a:pPr algn="ctr" defTabSz="1279525"/>
              <a:r>
                <a:rPr lang="ru-RU" sz="1000">
                  <a:latin typeface="Times New Roman" pitchFamily="18" charset="0"/>
                </a:rPr>
                <a:t>577</a:t>
              </a:r>
              <a:endParaRPr lang="ru-RU"/>
            </a:p>
          </p:txBody>
        </p:sp>
        <p:grpSp>
          <p:nvGrpSpPr>
            <p:cNvPr id="4186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418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418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90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419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92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130" name="AutoShape 66"/>
          <p:cNvSpPr>
            <a:spLocks noChangeArrowheads="1"/>
          </p:cNvSpPr>
          <p:nvPr/>
        </p:nvSpPr>
        <p:spPr bwMode="auto">
          <a:xfrm>
            <a:off x="9355138" y="4584700"/>
            <a:ext cx="1944687" cy="1222375"/>
          </a:xfrm>
          <a:prstGeom prst="wedgeRectCallout">
            <a:avLst>
              <a:gd name="adj1" fmla="val 72449"/>
              <a:gd name="adj2" fmla="val 47403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grpSp>
        <p:nvGrpSpPr>
          <p:cNvPr id="4131" name="Group 95"/>
          <p:cNvGrpSpPr>
            <a:grpSpLocks/>
          </p:cNvGrpSpPr>
          <p:nvPr/>
        </p:nvGrpSpPr>
        <p:grpSpPr bwMode="auto">
          <a:xfrm>
            <a:off x="3376613" y="8688388"/>
            <a:ext cx="1862137" cy="647700"/>
            <a:chOff x="6890" y="5474"/>
            <a:chExt cx="1174" cy="408"/>
          </a:xfrm>
        </p:grpSpPr>
        <p:pic>
          <p:nvPicPr>
            <p:cNvPr id="4183" name="Picture 60" descr="менты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90" y="5564"/>
              <a:ext cx="233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9089" name="Rectangle 242"/>
            <p:cNvSpPr>
              <a:spLocks noChangeArrowheads="1"/>
            </p:cNvSpPr>
            <p:nvPr/>
          </p:nvSpPr>
          <p:spPr bwMode="auto">
            <a:xfrm>
              <a:off x="7116" y="5474"/>
              <a:ext cx="948" cy="408"/>
            </a:xfrm>
            <a:prstGeom prst="rect">
              <a:avLst/>
            </a:prstGeom>
            <a:solidFill>
              <a:srgbClr val="CCFFFF">
                <a:alpha val="85001"/>
              </a:srgb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593" tIns="63808" rIns="127593" bIns="63808" anchor="ctr"/>
            <a:lstStyle/>
            <a:p>
              <a:pPr algn="ctr" defTabSz="1279525">
                <a:defRPr/>
              </a:pPr>
              <a:r>
                <a:rPr lang="ru-RU" sz="800" b="1" u="sng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</a:rPr>
                <a:t>Передвижной пост ДПС</a:t>
              </a:r>
              <a:r>
                <a:rPr lang="ru-RU" sz="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</a:rPr>
                <a:t> Искитимский ГИБДД </a:t>
              </a:r>
            </a:p>
            <a:p>
              <a:pPr algn="ctr" defTabSz="1279525">
                <a:defRPr/>
              </a:pPr>
              <a:r>
                <a:rPr lang="ru-RU" sz="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</a:rPr>
                <a:t>– 1 автомобиль,</a:t>
              </a:r>
            </a:p>
            <a:p>
              <a:pPr algn="ctr" defTabSz="1279525">
                <a:defRPr/>
              </a:pPr>
              <a:r>
                <a:rPr lang="ru-RU" sz="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</a:rPr>
                <a:t> 2 сотрудника</a:t>
              </a:r>
            </a:p>
          </p:txBody>
        </p:sp>
      </p:grpSp>
      <p:sp>
        <p:nvSpPr>
          <p:cNvPr id="469094" name="AutoShape 323"/>
          <p:cNvSpPr>
            <a:spLocks noChangeArrowheads="1"/>
          </p:cNvSpPr>
          <p:nvPr/>
        </p:nvSpPr>
        <p:spPr bwMode="auto">
          <a:xfrm>
            <a:off x="3160713" y="5810250"/>
            <a:ext cx="1946275" cy="573088"/>
          </a:xfrm>
          <a:prstGeom prst="wedgeRectCallout">
            <a:avLst>
              <a:gd name="adj1" fmla="val -55139"/>
              <a:gd name="adj2" fmla="val 114639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37" tIns="63829" rIns="127637" bIns="63829"/>
          <a:lstStyle/>
          <a:p>
            <a:pPr algn="ctr" defTabSz="1279525">
              <a:defRPr/>
            </a:pPr>
            <a:r>
              <a:rPr lang="ru-RU" sz="11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Зона ответственности</a:t>
            </a: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Искитимской ГИБДД 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Протяженность 70 км</a:t>
            </a:r>
          </a:p>
        </p:txBody>
      </p:sp>
      <p:sp>
        <p:nvSpPr>
          <p:cNvPr id="4133" name="Rectangle 104"/>
          <p:cNvSpPr>
            <a:spLocks noChangeArrowheads="1"/>
          </p:cNvSpPr>
          <p:nvPr/>
        </p:nvSpPr>
        <p:spPr bwMode="auto">
          <a:xfrm>
            <a:off x="0" y="3811588"/>
            <a:ext cx="128016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34" name="Text Box 100"/>
          <p:cNvSpPr txBox="1">
            <a:spLocks noChangeArrowheads="1"/>
          </p:cNvSpPr>
          <p:nvPr/>
        </p:nvSpPr>
        <p:spPr bwMode="auto">
          <a:xfrm>
            <a:off x="7696200" y="7608888"/>
            <a:ext cx="649288" cy="241300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61" tIns="39131" rIns="78261" bIns="39131">
            <a:spAutoFit/>
          </a:bodyPr>
          <a:lstStyle/>
          <a:p>
            <a:pPr algn="ctr" defTabSz="1279525"/>
            <a:r>
              <a:rPr lang="ru-RU" sz="1000" b="1"/>
              <a:t>Н-0822</a:t>
            </a:r>
            <a:endParaRPr lang="ru-RU"/>
          </a:p>
        </p:txBody>
      </p:sp>
      <p:sp>
        <p:nvSpPr>
          <p:cNvPr id="469247" name="Rectangle 255"/>
          <p:cNvSpPr>
            <a:spLocks noChangeArrowheads="1"/>
          </p:cNvSpPr>
          <p:nvPr/>
        </p:nvSpPr>
        <p:spPr bwMode="auto">
          <a:xfrm>
            <a:off x="279400" y="4513263"/>
            <a:ext cx="3125788" cy="6524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136" name="Line 257"/>
          <p:cNvSpPr>
            <a:spLocks noChangeShapeType="1"/>
          </p:cNvSpPr>
          <p:nvPr/>
        </p:nvSpPr>
        <p:spPr bwMode="auto">
          <a:xfrm>
            <a:off x="1360488" y="5446713"/>
            <a:ext cx="5327650" cy="410845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7" name="Text Box 256"/>
          <p:cNvSpPr txBox="1">
            <a:spLocks noChangeArrowheads="1"/>
          </p:cNvSpPr>
          <p:nvPr/>
        </p:nvSpPr>
        <p:spPr bwMode="auto">
          <a:xfrm>
            <a:off x="2224088" y="6240463"/>
            <a:ext cx="647700" cy="23971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71" tIns="39136" rIns="78271" bIns="39136">
            <a:spAutoFit/>
          </a:bodyPr>
          <a:lstStyle/>
          <a:p>
            <a:pPr algn="ctr" defTabSz="1279525"/>
            <a:r>
              <a:rPr lang="ru-RU" sz="1000" b="1"/>
              <a:t>М-52</a:t>
            </a:r>
            <a:endParaRPr lang="ru-RU"/>
          </a:p>
        </p:txBody>
      </p:sp>
      <p:sp>
        <p:nvSpPr>
          <p:cNvPr id="4138" name="Oval 63"/>
          <p:cNvSpPr>
            <a:spLocks noChangeArrowheads="1"/>
          </p:cNvSpPr>
          <p:nvPr/>
        </p:nvSpPr>
        <p:spPr bwMode="auto">
          <a:xfrm rot="-3147583">
            <a:off x="4421981" y="5655469"/>
            <a:ext cx="288925" cy="4535488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rot="10800000" wrap="none" lIns="127207" tIns="63629" rIns="127207" bIns="63629" anchor="ctr"/>
          <a:lstStyle/>
          <a:p>
            <a:pPr defTabSz="1276350"/>
            <a:endParaRPr lang="ru-RU" sz="350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098" name="Object 150"/>
          <p:cNvGraphicFramePr>
            <a:graphicFrameLocks noChangeAspect="1"/>
          </p:cNvGraphicFramePr>
          <p:nvPr/>
        </p:nvGraphicFramePr>
        <p:xfrm>
          <a:off x="0" y="1704975"/>
          <a:ext cx="5256213" cy="1368425"/>
        </p:xfrm>
        <a:graphic>
          <a:graphicData uri="http://schemas.openxmlformats.org/presentationml/2006/ole">
            <p:oleObj spid="_x0000_s4098" name="Worksheet" r:id="rId5" imgW="7572367" imgH="2990790" progId="Excel.Sheet.8">
              <p:embed/>
            </p:oleObj>
          </a:graphicData>
        </a:graphic>
      </p:graphicFrame>
      <p:sp>
        <p:nvSpPr>
          <p:cNvPr id="4139" name="Freeform 261"/>
          <p:cNvSpPr>
            <a:spLocks/>
          </p:cNvSpPr>
          <p:nvPr/>
        </p:nvSpPr>
        <p:spPr bwMode="auto">
          <a:xfrm>
            <a:off x="6040438" y="6672263"/>
            <a:ext cx="3384550" cy="2230437"/>
          </a:xfrm>
          <a:custGeom>
            <a:avLst/>
            <a:gdLst>
              <a:gd name="T0" fmla="*/ 0 w 2132"/>
              <a:gd name="T1" fmla="*/ 2147483647 h 1406"/>
              <a:gd name="T2" fmla="*/ 2147483647 w 2132"/>
              <a:gd name="T3" fmla="*/ 2147483647 h 1406"/>
              <a:gd name="T4" fmla="*/ 2147483647 w 2132"/>
              <a:gd name="T5" fmla="*/ 2147483647 h 1406"/>
              <a:gd name="T6" fmla="*/ 2147483647 w 2132"/>
              <a:gd name="T7" fmla="*/ 0 h 1406"/>
              <a:gd name="T8" fmla="*/ 2147483647 w 2132"/>
              <a:gd name="T9" fmla="*/ 2147483647 h 14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32"/>
              <a:gd name="T16" fmla="*/ 0 h 1406"/>
              <a:gd name="T17" fmla="*/ 2132 w 2132"/>
              <a:gd name="T18" fmla="*/ 1406 h 14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32" h="1406">
                <a:moveTo>
                  <a:pt x="0" y="1406"/>
                </a:moveTo>
                <a:lnTo>
                  <a:pt x="1043" y="817"/>
                </a:lnTo>
                <a:lnTo>
                  <a:pt x="862" y="726"/>
                </a:lnTo>
                <a:lnTo>
                  <a:pt x="1679" y="0"/>
                </a:lnTo>
                <a:lnTo>
                  <a:pt x="2132" y="273"/>
                </a:lnTo>
              </a:path>
            </a:pathLst>
          </a:custGeom>
          <a:noFill/>
          <a:ln w="76200" cmpd="sng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0" name="Oval 63"/>
          <p:cNvSpPr>
            <a:spLocks noChangeArrowheads="1"/>
          </p:cNvSpPr>
          <p:nvPr/>
        </p:nvSpPr>
        <p:spPr bwMode="auto">
          <a:xfrm rot="5915621">
            <a:off x="6872287" y="8145463"/>
            <a:ext cx="365125" cy="444500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127366" tIns="63693" rIns="127366" bIns="63693" anchor="ctr"/>
          <a:lstStyle/>
          <a:p>
            <a:pPr algn="ctr" defTabSz="1276350"/>
            <a:endParaRPr lang="ru-RU" sz="3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69086" name="AutoShape 820"/>
          <p:cNvSpPr>
            <a:spLocks noChangeArrowheads="1"/>
          </p:cNvSpPr>
          <p:nvPr/>
        </p:nvSpPr>
        <p:spPr bwMode="auto">
          <a:xfrm flipH="1">
            <a:off x="4384675" y="7246938"/>
            <a:ext cx="2555875" cy="596900"/>
          </a:xfrm>
          <a:prstGeom prst="wedgeRectCallout">
            <a:avLst>
              <a:gd name="adj1" fmla="val -52236"/>
              <a:gd name="adj2" fmla="val 125199"/>
            </a:avLst>
          </a:prstGeom>
          <a:solidFill>
            <a:srgbClr val="FF0000">
              <a:alpha val="4588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1067" tIns="65547" rIns="131067" bIns="65547">
            <a:spAutoFit/>
          </a:bodyPr>
          <a:lstStyle/>
          <a:p>
            <a:pPr algn="ctr" defTabSz="1493838">
              <a:defRPr/>
            </a:pPr>
            <a:r>
              <a:rPr lang="ru-RU" sz="10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ХАРАКТЕРИСТИКА ОПАСНОГО УЧАСТКА</a:t>
            </a:r>
          </a:p>
          <a:p>
            <a:pPr algn="ctr" defTabSz="1493838">
              <a:defRPr/>
            </a:pPr>
            <a:r>
              <a:rPr lang="ru-RU" sz="10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ЖД. переезд</a:t>
            </a:r>
          </a:p>
          <a:p>
            <a:pPr algn="ctr" defTabSz="1493838">
              <a:defRPr/>
            </a:pPr>
            <a:r>
              <a:rPr lang="ru-RU" sz="10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Протяженность участка 70</a:t>
            </a:r>
            <a:r>
              <a:rPr lang="ru-RU" sz="1000" b="1">
                <a:latin typeface="Calibri" pitchFamily="34" charset="0"/>
              </a:rPr>
              <a:t> м</a:t>
            </a:r>
          </a:p>
        </p:txBody>
      </p:sp>
      <p:sp>
        <p:nvSpPr>
          <p:cNvPr id="298" name="Прямоугольник 297"/>
          <p:cNvSpPr>
            <a:spLocks noChangeArrowheads="1"/>
          </p:cNvSpPr>
          <p:nvPr/>
        </p:nvSpPr>
        <p:spPr bwMode="auto">
          <a:xfrm>
            <a:off x="65088" y="5376863"/>
            <a:ext cx="2162175" cy="700087"/>
          </a:xfrm>
          <a:prstGeom prst="rect">
            <a:avLst/>
          </a:prstGeom>
          <a:solidFill>
            <a:srgbClr val="3366CC"/>
          </a:solidFill>
          <a:ln w="9525" algn="ctr">
            <a:solidFill>
              <a:srgbClr val="3366CC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27908" tIns="63959" rIns="127908" bIns="63959" anchor="ctr"/>
          <a:lstStyle/>
          <a:p>
            <a:pPr algn="ctr" defTabSz="1279525">
              <a:defRPr/>
            </a:pPr>
            <a:r>
              <a:rPr lang="ru-RU" sz="15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Автомобильных мостов нет</a:t>
            </a:r>
          </a:p>
        </p:txBody>
      </p:sp>
      <p:sp>
        <p:nvSpPr>
          <p:cNvPr id="469254" name="Rectangle 262"/>
          <p:cNvSpPr>
            <a:spLocks noChangeArrowheads="1"/>
          </p:cNvSpPr>
          <p:nvPr/>
        </p:nvSpPr>
        <p:spPr bwMode="auto">
          <a:xfrm>
            <a:off x="3663950" y="4368800"/>
            <a:ext cx="2665413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469267" name="AutoShape 275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4145" name="Group 276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4175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4176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417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417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80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418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82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469305" name="Group 313"/>
          <p:cNvGraphicFramePr>
            <a:graphicFrameLocks noGrp="1"/>
          </p:cNvGraphicFramePr>
          <p:nvPr/>
        </p:nvGraphicFramePr>
        <p:xfrm>
          <a:off x="8986838" y="7935913"/>
          <a:ext cx="3814762" cy="1668992"/>
        </p:xfrm>
        <a:graphic>
          <a:graphicData uri="http://schemas.openxmlformats.org/drawingml/2006/table">
            <a:tbl>
              <a:tblPr/>
              <a:tblGrid>
                <a:gridCol w="1222375"/>
                <a:gridCol w="1152525"/>
                <a:gridCol w="1439862"/>
              </a:tblGrid>
              <a:tr h="207963"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Таблица вызовов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Наименование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Ф.И.О. руководителя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Телефон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ПСЧ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-12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ОФПС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-3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Нагибнев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М.А.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8-383-43-20-708</a:t>
                      </a: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моб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. 8-913-377-52-24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ГБУЗ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«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Бердская ЦРБ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"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Краморов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Ю.Н.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8-383-41-26-675 </a:t>
                      </a: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ГИБДД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г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.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Искитим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Чулков А.А.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8-383-43-29-861</a:t>
                      </a: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8-383-43-25-616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109" marR="25109" marT="25109" marB="251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4170" name="Group 337"/>
          <p:cNvGrpSpPr>
            <a:grpSpLocks/>
          </p:cNvGrpSpPr>
          <p:nvPr/>
        </p:nvGrpSpPr>
        <p:grpSpPr bwMode="auto">
          <a:xfrm>
            <a:off x="3663950" y="6600825"/>
            <a:ext cx="2747963" cy="433388"/>
            <a:chOff x="2988" y="2231"/>
            <a:chExt cx="1731" cy="382"/>
          </a:xfrm>
        </p:grpSpPr>
        <p:grpSp>
          <p:nvGrpSpPr>
            <p:cNvPr id="4171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4173" name="Прямоугольник 22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74" name="Text Box 340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4553" name="Group 441"/>
          <p:cNvGraphicFramePr>
            <a:graphicFrameLocks noGrp="1"/>
          </p:cNvGraphicFramePr>
          <p:nvPr/>
        </p:nvGraphicFramePr>
        <p:xfrm>
          <a:off x="134938" y="760413"/>
          <a:ext cx="12568237" cy="7880059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247650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87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05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ФПС ПСЧ-12, 21, 26 ОФПС-3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ПСО МЧС России–филиал ФГУ СРПСО МЧС России (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Ярманов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Н.Е. тел. 8-383-41-24-188)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Психологическая служба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(оперативная группа психологов) 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8-383-222-10-51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</a:t>
                      </a: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России от 20.09.2011 №525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6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172" name="Rectangle 282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37173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424" tIns="106723" rIns="213424" bIns="106723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автомобильном транспорте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47942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28" tIns="45664" rIns="91328" bIns="45664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СОДЕРЖАНИЕ </a:t>
            </a:r>
          </a:p>
        </p:txBody>
      </p:sp>
      <p:graphicFrame>
        <p:nvGraphicFramePr>
          <p:cNvPr id="440461" name="Group 141"/>
          <p:cNvGraphicFramePr>
            <a:graphicFrameLocks noGrp="1"/>
          </p:cNvGraphicFramePr>
          <p:nvPr/>
        </p:nvGraphicFramePr>
        <p:xfrm>
          <a:off x="260350" y="698500"/>
          <a:ext cx="12261850" cy="8147603"/>
        </p:xfrm>
        <a:graphic>
          <a:graphicData uri="http://schemas.openxmlformats.org/drawingml/2006/table">
            <a:tbl>
              <a:tblPr/>
              <a:tblGrid>
                <a:gridCol w="11139488"/>
                <a:gridCol w="1122362"/>
              </a:tblGrid>
              <a:tr h="439738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Условные обозначения</a:t>
                      </a:r>
                    </a:p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3-4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Общая информация (характеристика)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5-16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Риски возникновения ЧС на транспорте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621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2.1.  Риски возникновения ЧС на объектах автомобильного транспорта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525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2.2.  Ведомость привлечения сил и средств для ликвидации ЧС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19-20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525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2.3.  Риски возникновения ЧС на объектах железнодорожного транспорта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525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4. Ведомость привлечения сил и средств для ликвидации ЧС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22-23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525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2.5.  Риски возникновения ЧС на объектах воздушного транспорта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Риски возникновения  техногенных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168275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3.1. Риски возникновения аварии на системах  водоснабжения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3.2. Ведомость привлечения сил и средств для ликвидации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27-28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3.3. Риски возникновения аварии на системах   электроснабжения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29-30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3.4. Ведомость привлечения сил и средств для ликвидации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31-34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3.5. Риски возникновения аварии на системах    газоснабжения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3.6. Риски возникновения аварии на системах    теплоснабжения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3.7. Ведомость привлечения сил и средств для ликвидации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9391">
                <a:tc>
                  <a:txBody>
                    <a:bodyPr/>
                    <a:lstStyle/>
                    <a:p>
                      <a:pPr marL="179388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Риски возникновения  техногенных ЧС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17145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4.1. Риски возникновения аварий на газопроводах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17145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4.2. Риски возникновения аварий на нефтепроводах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 Риски возникновения пожаров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5.1. Риски возникновения техногенных пожаров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4080">
                <a:tc>
                  <a:txBody>
                    <a:bodyPr/>
                    <a:lstStyle/>
                    <a:p>
                      <a:pPr marL="17938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5.2. Выписка из Расписания выезда подразделений пожарной охраны на тушение пожаров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5.3. Ведомость привлечения сил и средств для ликвидации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43-44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 Риски  возникновения   ЧС природного характера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2540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6.1. Риски возникновения природных пожаров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46-47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25400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6.2. Ведомость привлечения сил и средств для ликвидации 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48-49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25400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6.3. Риски  подтоплений (затоплений) аварии на ГТС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50-53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1778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 Информационно-справочные материалы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2540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7.1  Информационно-справочные материалы по силам и средствам РСЧС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261938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7.2. Информационно-справочные материалы по резервам финансовых и материальных средств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2540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7.3. Схема производственного  объекта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2540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8. Организация оповещения и информирования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58-77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25400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 Схемы связи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78-81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5406" name="Group 270"/>
          <p:cNvGraphicFramePr>
            <a:graphicFrameLocks noGrp="1"/>
          </p:cNvGraphicFramePr>
          <p:nvPr/>
        </p:nvGraphicFramePr>
        <p:xfrm>
          <a:off x="134938" y="1076325"/>
          <a:ext cx="12568237" cy="7775963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61950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4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60" marR="91160" marT="45580" marB="4558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моб. 8-913-762-66-11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ПЧ-102 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Грабченко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В.Е.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8(38343)  91-061; 8-913- 376-27-03;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Ч+0.05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60" marR="91160" marT="45580" marB="45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140" name="Rectangle 267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38141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424" tIns="106723" rIns="213424" bIns="106723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автомобильном транспорте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264" y="156210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Риски возникновения ЧС на объектах железнодорожного транспорта</a:t>
            </a: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5130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5843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126" tIns="23066" rIns="46126" bIns="23066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600">
              <a:latin typeface="Times New Roman" pitchFamily="18" charset="0"/>
            </a:endParaRPr>
          </a:p>
          <a:p>
            <a:pPr algn="ctr" defTabSz="1279525"/>
            <a:r>
              <a:rPr lang="ru-RU" sz="3100">
                <a:latin typeface="Times New Roman" pitchFamily="18" charset="0"/>
              </a:rPr>
              <a:t>Риски возникновения ЧС на объектах железнодорожного транспорта</a:t>
            </a: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131763" y="7435850"/>
          <a:ext cx="5549900" cy="2044700"/>
        </p:xfrm>
        <a:graphic>
          <a:graphicData uri="http://schemas.openxmlformats.org/presentationml/2006/ole">
            <p:oleObj spid="_x0000_s5122" name="Worksheet" r:id="rId4" imgW="7420012" imgH="2733750" progId="Excel.Sheet.8">
              <p:embed/>
            </p:oleObj>
          </a:graphicData>
        </a:graphic>
      </p:graphicFrame>
      <p:sp>
        <p:nvSpPr>
          <p:cNvPr id="5131" name="Oval 63"/>
          <p:cNvSpPr>
            <a:spLocks noChangeArrowheads="1"/>
          </p:cNvSpPr>
          <p:nvPr/>
        </p:nvSpPr>
        <p:spPr bwMode="auto">
          <a:xfrm rot="-3204479">
            <a:off x="5261769" y="4887119"/>
            <a:ext cx="403225" cy="4678363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rot="10800000" wrap="none" lIns="127623" tIns="63818" rIns="127623" bIns="63818" anchor="ctr"/>
          <a:lstStyle/>
          <a:p>
            <a:pPr algn="ctr" defTabSz="1276350"/>
            <a:endParaRPr lang="ru-RU" sz="350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123" name="Object 20"/>
          <p:cNvGraphicFramePr>
            <a:graphicFrameLocks/>
          </p:cNvGraphicFramePr>
          <p:nvPr/>
        </p:nvGraphicFramePr>
        <p:xfrm>
          <a:off x="8853488" y="1704975"/>
          <a:ext cx="3948112" cy="2265363"/>
        </p:xfrm>
        <a:graphic>
          <a:graphicData uri="http://schemas.openxmlformats.org/presentationml/2006/ole">
            <p:oleObj spid="_x0000_s5123" name="Worksheet" r:id="rId5" imgW="5924662" imgH="3505088" progId="Excel.Sheet.8">
              <p:embed/>
            </p:oleObj>
          </a:graphicData>
        </a:graphic>
      </p:graphicFrame>
      <p:sp>
        <p:nvSpPr>
          <p:cNvPr id="5132" name="Прямоугольная выноска 388"/>
          <p:cNvSpPr>
            <a:spLocks noChangeArrowheads="1"/>
          </p:cNvSpPr>
          <p:nvPr/>
        </p:nvSpPr>
        <p:spPr bwMode="auto">
          <a:xfrm>
            <a:off x="10217150" y="6456363"/>
            <a:ext cx="2446338" cy="1368425"/>
          </a:xfrm>
          <a:prstGeom prst="wedgeRectCallout">
            <a:avLst>
              <a:gd name="adj1" fmla="val -16579"/>
              <a:gd name="adj2" fmla="val -7542"/>
            </a:avLst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27847" tIns="63931" rIns="127847" bIns="63931" anchor="ctr"/>
          <a:lstStyle/>
          <a:p>
            <a:pPr algn="ctr" defTabSz="1279525"/>
            <a:r>
              <a:rPr lang="ru-RU" sz="800" u="sng">
                <a:latin typeface="Calibri" pitchFamily="34" charset="0"/>
              </a:rPr>
              <a:t>Начальник станции</a:t>
            </a:r>
            <a:r>
              <a:rPr lang="ru-RU" sz="800" u="sng"/>
              <a:t> г. Бердск (1 км)</a:t>
            </a:r>
          </a:p>
          <a:p>
            <a:pPr algn="ctr" defTabSz="1279525"/>
            <a:r>
              <a:rPr lang="ru-RU" sz="800">
                <a:latin typeface="Calibri" pitchFamily="34" charset="0"/>
              </a:rPr>
              <a:t>Жестков Евгений Петрович</a:t>
            </a:r>
          </a:p>
          <a:p>
            <a:pPr algn="ctr" defTabSz="1279525"/>
            <a:r>
              <a:rPr lang="ru-RU" sz="800">
                <a:latin typeface="Calibri" pitchFamily="34" charset="0"/>
              </a:rPr>
              <a:t>8-383-41-20-259</a:t>
            </a:r>
          </a:p>
          <a:p>
            <a:pPr algn="ctr" defTabSz="1279525"/>
            <a:r>
              <a:rPr lang="ru-RU" sz="800">
                <a:latin typeface="Calibri" pitchFamily="34" charset="0"/>
              </a:rPr>
              <a:t>8-923-248-79-72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Для ликвидации  аварий и 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происшествий предусмотрено :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л/с – 10 чел; 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техники – 2;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маневренный поезд – 1 ед. </a:t>
            </a:r>
          </a:p>
        </p:txBody>
      </p:sp>
      <p:sp>
        <p:nvSpPr>
          <p:cNvPr id="477206" name="AutoShape 820"/>
          <p:cNvSpPr>
            <a:spLocks noChangeArrowheads="1"/>
          </p:cNvSpPr>
          <p:nvPr/>
        </p:nvSpPr>
        <p:spPr bwMode="auto">
          <a:xfrm flipH="1">
            <a:off x="6977063" y="7032625"/>
            <a:ext cx="3103562" cy="803275"/>
          </a:xfrm>
          <a:prstGeom prst="wedgeRectCallout">
            <a:avLst>
              <a:gd name="adj1" fmla="val 42375"/>
              <a:gd name="adj2" fmla="val 123514"/>
            </a:avLst>
          </a:prstGeom>
          <a:solidFill>
            <a:srgbClr val="FF0000">
              <a:alpha val="66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83700" tIns="91846" rIns="183700" bIns="91846">
            <a:spAutoFit/>
          </a:bodyPr>
          <a:lstStyle/>
          <a:p>
            <a:pPr algn="ctr" defTabSz="2090738">
              <a:defRPr/>
            </a:pPr>
            <a:r>
              <a:rPr lang="ru-RU" sz="1000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ХАРАКТЕРИСТИКА ОПАСНОГО УЧАСТКА</a:t>
            </a:r>
          </a:p>
          <a:p>
            <a:pPr algn="ctr" defTabSz="2090738">
              <a:defRPr/>
            </a:pPr>
            <a:r>
              <a:rPr lang="ru-RU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Возможен переход людей и домашних животных </a:t>
            </a:r>
          </a:p>
          <a:p>
            <a:pPr algn="ctr" defTabSz="2090738">
              <a:defRPr/>
            </a:pPr>
            <a:r>
              <a:rPr lang="ru-RU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через ж/д полотно</a:t>
            </a:r>
            <a:r>
              <a:rPr lang="ru-RU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жд. переезд</a:t>
            </a:r>
          </a:p>
          <a:p>
            <a:pPr algn="ctr" defTabSz="2090738">
              <a:defRPr/>
            </a:pPr>
            <a:r>
              <a:rPr lang="ru-RU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Протяженность участка 2000 м</a:t>
            </a:r>
          </a:p>
        </p:txBody>
      </p:sp>
      <p:graphicFrame>
        <p:nvGraphicFramePr>
          <p:cNvPr id="5124" name="Object 53"/>
          <p:cNvGraphicFramePr>
            <a:graphicFrameLocks noChangeAspect="1"/>
          </p:cNvGraphicFramePr>
          <p:nvPr/>
        </p:nvGraphicFramePr>
        <p:xfrm>
          <a:off x="9136063" y="5338763"/>
          <a:ext cx="3586162" cy="901700"/>
        </p:xfrm>
        <a:graphic>
          <a:graphicData uri="http://schemas.openxmlformats.org/presentationml/2006/ole">
            <p:oleObj spid="_x0000_s5124" name="Worksheet" r:id="rId6" imgW="4438638" imgH="1124003" progId="Excel.Sheet.8">
              <p:embed/>
            </p:oleObj>
          </a:graphicData>
        </a:graphic>
      </p:graphicFrame>
      <p:grpSp>
        <p:nvGrpSpPr>
          <p:cNvPr id="5134" name="Group 53"/>
          <p:cNvGrpSpPr>
            <a:grpSpLocks/>
          </p:cNvGrpSpPr>
          <p:nvPr/>
        </p:nvGrpSpPr>
        <p:grpSpPr bwMode="auto">
          <a:xfrm>
            <a:off x="6615114" y="4371972"/>
            <a:ext cx="822325" cy="287338"/>
            <a:chOff x="2290" y="4020"/>
            <a:chExt cx="768" cy="218"/>
          </a:xfrm>
        </p:grpSpPr>
        <p:sp>
          <p:nvSpPr>
            <p:cNvPr id="5155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5156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515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515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60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516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2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135" name="AutoShape 97"/>
          <p:cNvSpPr>
            <a:spLocks noChangeArrowheads="1"/>
          </p:cNvSpPr>
          <p:nvPr/>
        </p:nvSpPr>
        <p:spPr bwMode="auto">
          <a:xfrm>
            <a:off x="6686552" y="2657460"/>
            <a:ext cx="1941512" cy="1222375"/>
          </a:xfrm>
          <a:prstGeom prst="wedgeRectCallout">
            <a:avLst>
              <a:gd name="adj1" fmla="val -46403"/>
              <a:gd name="adj2" fmla="val 90000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graphicFrame>
        <p:nvGraphicFramePr>
          <p:cNvPr id="5125" name="Object 17"/>
          <p:cNvGraphicFramePr>
            <a:graphicFrameLocks/>
          </p:cNvGraphicFramePr>
          <p:nvPr/>
        </p:nvGraphicFramePr>
        <p:xfrm>
          <a:off x="65088" y="4945063"/>
          <a:ext cx="3022600" cy="1943100"/>
        </p:xfrm>
        <a:graphic>
          <a:graphicData uri="http://schemas.openxmlformats.org/presentationml/2006/ole">
            <p:oleObj spid="_x0000_s5125" name="Worksheet" r:id="rId7" imgW="4067122" imgH="2524230" progId="Excel.Sheet.8">
              <p:embed/>
            </p:oleObj>
          </a:graphicData>
        </a:graphic>
      </p:graphicFrame>
      <p:sp>
        <p:nvSpPr>
          <p:cNvPr id="477293" name="Rectangle 109"/>
          <p:cNvSpPr>
            <a:spLocks noChangeArrowheads="1"/>
          </p:cNvSpPr>
          <p:nvPr/>
        </p:nvSpPr>
        <p:spPr bwMode="auto">
          <a:xfrm>
            <a:off x="3954463" y="3144838"/>
            <a:ext cx="2446337" cy="7905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126" name="Object 110"/>
          <p:cNvGraphicFramePr>
            <a:graphicFrameLocks noChangeAspect="1"/>
          </p:cNvGraphicFramePr>
          <p:nvPr/>
        </p:nvGraphicFramePr>
        <p:xfrm>
          <a:off x="9567863" y="7969250"/>
          <a:ext cx="2954337" cy="1498600"/>
        </p:xfrm>
        <a:graphic>
          <a:graphicData uri="http://schemas.openxmlformats.org/presentationml/2006/ole">
            <p:oleObj spid="_x0000_s5126" name="Лист" r:id="rId8" imgW="4600575" imgH="2333625" progId="Excel.Sheet.8">
              <p:embed/>
            </p:oleObj>
          </a:graphicData>
        </a:graphic>
      </p:graphicFrame>
      <p:sp>
        <p:nvSpPr>
          <p:cNvPr id="477295" name="Text Box 2072"/>
          <p:cNvSpPr txBox="1">
            <a:spLocks noChangeArrowheads="1"/>
          </p:cNvSpPr>
          <p:nvPr/>
        </p:nvSpPr>
        <p:spPr bwMode="auto">
          <a:xfrm>
            <a:off x="3810000" y="4224338"/>
            <a:ext cx="2519363" cy="530225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325" tIns="45662" rIns="91325" bIns="45662">
            <a:spAutoFit/>
          </a:bodyPr>
          <a:lstStyle/>
          <a:p>
            <a:pPr algn="ctr" defTabSz="654050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ЖД. станции и ОП</a:t>
            </a:r>
          </a:p>
          <a:p>
            <a:pPr algn="ctr" defTabSz="654050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на территории НП - </a:t>
            </a:r>
            <a:r>
              <a:rPr lang="ru-RU" sz="1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НЕТ</a:t>
            </a:r>
          </a:p>
        </p:txBody>
      </p:sp>
      <p:sp>
        <p:nvSpPr>
          <p:cNvPr id="477296" name="Rectangle 112"/>
          <p:cNvSpPr>
            <a:spLocks noChangeArrowheads="1"/>
          </p:cNvSpPr>
          <p:nvPr/>
        </p:nvSpPr>
        <p:spPr bwMode="auto">
          <a:xfrm>
            <a:off x="6688138" y="9097963"/>
            <a:ext cx="2663825" cy="50323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139" name="AutoShape 252"/>
          <p:cNvSpPr>
            <a:spLocks noChangeArrowheads="1"/>
          </p:cNvSpPr>
          <p:nvPr/>
        </p:nvSpPr>
        <p:spPr bwMode="auto">
          <a:xfrm>
            <a:off x="2079625" y="6961188"/>
            <a:ext cx="2376488" cy="330200"/>
          </a:xfrm>
          <a:prstGeom prst="wedgeRectCallout">
            <a:avLst>
              <a:gd name="adj1" fmla="val -5625"/>
              <a:gd name="adj2" fmla="val 48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6" rIns="91253" bIns="45626">
            <a:spAutoFit/>
          </a:bodyPr>
          <a:lstStyle/>
          <a:p>
            <a:pPr defTabSz="1279525"/>
            <a:r>
              <a:rPr lang="ru-RU" sz="1500" b="1" u="sng">
                <a:latin typeface="Times New Roman" pitchFamily="18" charset="0"/>
              </a:rPr>
              <a:t>Ж</a:t>
            </a:r>
            <a:r>
              <a:rPr lang="ru-RU" sz="1500" b="1" u="sng">
                <a:latin typeface="Calibri" pitchFamily="34" charset="0"/>
              </a:rPr>
              <a:t>/</a:t>
            </a:r>
            <a:r>
              <a:rPr lang="ru-RU" sz="1500" b="1" u="sng">
                <a:latin typeface="Times New Roman" pitchFamily="18" charset="0"/>
              </a:rPr>
              <a:t>д</a:t>
            </a:r>
            <a:r>
              <a:rPr lang="ru-RU" sz="1500" b="1" u="sng">
                <a:latin typeface="Calibri" pitchFamily="34" charset="0"/>
              </a:rPr>
              <a:t> </a:t>
            </a:r>
            <a:r>
              <a:rPr lang="ru-RU" sz="1500" b="1" u="sng">
                <a:latin typeface="Times New Roman" pitchFamily="18" charset="0"/>
              </a:rPr>
              <a:t>мосты</a:t>
            </a:r>
            <a:r>
              <a:rPr lang="ru-RU" sz="1500" b="1" u="sng">
                <a:latin typeface="Calibri" pitchFamily="34" charset="0"/>
              </a:rPr>
              <a:t> - </a:t>
            </a:r>
            <a:r>
              <a:rPr lang="ru-RU" sz="1500" b="1" u="sng">
                <a:latin typeface="Times New Roman" pitchFamily="18" charset="0"/>
              </a:rPr>
              <a:t>отсутствуют</a:t>
            </a:r>
            <a:endParaRPr lang="ru-RU"/>
          </a:p>
        </p:txBody>
      </p:sp>
      <p:sp>
        <p:nvSpPr>
          <p:cNvPr id="477301" name="AutoShape 117"/>
          <p:cNvSpPr>
            <a:spLocks noChangeArrowheads="1"/>
          </p:cNvSpPr>
          <p:nvPr/>
        </p:nvSpPr>
        <p:spPr bwMode="auto">
          <a:xfrm>
            <a:off x="6829425" y="4872038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5141" name="Group 118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5147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5148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514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5150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52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515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54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5127" name="Object 130"/>
          <p:cNvGraphicFramePr>
            <a:graphicFrameLocks/>
          </p:cNvGraphicFramePr>
          <p:nvPr>
            <p:ph idx="1"/>
          </p:nvPr>
        </p:nvGraphicFramePr>
        <p:xfrm>
          <a:off x="207963" y="1776413"/>
          <a:ext cx="3448050" cy="1944687"/>
        </p:xfrm>
        <a:graphic>
          <a:graphicData uri="http://schemas.openxmlformats.org/presentationml/2006/ole">
            <p:oleObj spid="_x0000_s5127" name="Worksheet" r:id="rId9" imgW="5210054" imgH="2562300" progId="Excel.Sheet.8">
              <p:embed/>
            </p:oleObj>
          </a:graphicData>
        </a:graphic>
      </p:graphicFrame>
      <p:grpSp>
        <p:nvGrpSpPr>
          <p:cNvPr id="5142" name="Group 131"/>
          <p:cNvGrpSpPr>
            <a:grpSpLocks/>
          </p:cNvGrpSpPr>
          <p:nvPr/>
        </p:nvGrpSpPr>
        <p:grpSpPr bwMode="auto">
          <a:xfrm>
            <a:off x="3808413" y="5808663"/>
            <a:ext cx="2747962" cy="433387"/>
            <a:chOff x="2988" y="2231"/>
            <a:chExt cx="1731" cy="382"/>
          </a:xfrm>
        </p:grpSpPr>
        <p:grpSp>
          <p:nvGrpSpPr>
            <p:cNvPr id="5143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5145" name="Прямоугольник 22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46" name="Text Box 134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9644" name="Group 476"/>
          <p:cNvGraphicFramePr>
            <a:graphicFrameLocks noGrp="1"/>
          </p:cNvGraphicFramePr>
          <p:nvPr/>
        </p:nvGraphicFramePr>
        <p:xfrm>
          <a:off x="134938" y="1063625"/>
          <a:ext cx="12568237" cy="8044749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344613"/>
                <a:gridCol w="655637"/>
                <a:gridCol w="871538"/>
                <a:gridCol w="873125"/>
                <a:gridCol w="1003300"/>
                <a:gridCol w="1385887"/>
              </a:tblGrid>
              <a:tr h="252413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88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75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ФПС ПСЧ-12, 21, 26 ОФПС-3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Бердский ПСО МЧС России–филиал ФГУ СРПСО МЧС России (Ярманов Н.Е. тел. 8-383-41-24-188)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Психологическая служба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(оперативная группа психологов) 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8-383-222-10-51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</a:t>
                      </a: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России от 20.09.2011 №525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«Искитимский»,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13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8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Минтранс: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поезд на ст. Инская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т. 8-383-337-92-59;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8 -383- 229-34-50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Восстановительный поезд на ст. Инская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8-383-337-93-11;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262" name="Rectangle 327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314325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39263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9921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450" tIns="106736" rIns="213450" bIns="106736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железнодорожном транспорте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0450" name="Group 258"/>
          <p:cNvGraphicFramePr>
            <a:graphicFrameLocks noGrp="1"/>
          </p:cNvGraphicFramePr>
          <p:nvPr/>
        </p:nvGraphicFramePr>
        <p:xfrm>
          <a:off x="134938" y="1076325"/>
          <a:ext cx="12568237" cy="7911385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61950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4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71" marR="91171" marT="45585" marB="455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моб. 8-913-762-66-11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ПЧ-102 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Грабченко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В.Е.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8(38343)  91-061; 8-913- 376-27-03;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Ч+0.05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МКП ИР « ПАТП» Богатов Ф.Д.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8-383-43-24-699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«Технический регламент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171" marR="91171" marT="45585" marB="455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188" name="Rectangle 256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40189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9921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450" tIns="106736" rIns="213450" bIns="106736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железнодорожном транспорте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Риски возникновения ЧС на объектах воздушного транспорта</a:t>
            </a:r>
          </a:p>
        </p:txBody>
      </p:sp>
      <p:sp>
        <p:nvSpPr>
          <p:cNvPr id="40964" name="Text Box 553"/>
          <p:cNvSpPr txBox="1">
            <a:spLocks noChangeArrowheads="1"/>
          </p:cNvSpPr>
          <p:nvPr/>
        </p:nvSpPr>
        <p:spPr bwMode="auto">
          <a:xfrm>
            <a:off x="0" y="0"/>
            <a:ext cx="12792075" cy="14874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084" tIns="23044" rIns="46084" bIns="23044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Риски возникновения ЧС на объектах воздушного транспорта</a:t>
            </a:r>
          </a:p>
        </p:txBody>
      </p:sp>
      <p:sp>
        <p:nvSpPr>
          <p:cNvPr id="479238" name="Text Box 1354"/>
          <p:cNvSpPr txBox="1">
            <a:spLocks noChangeArrowheads="1"/>
          </p:cNvSpPr>
          <p:nvPr/>
        </p:nvSpPr>
        <p:spPr bwMode="auto">
          <a:xfrm>
            <a:off x="568325" y="7824788"/>
            <a:ext cx="11377613" cy="14779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27585" tIns="63812" rIns="127585" bIns="63812">
            <a:spAutoFit/>
          </a:bodyPr>
          <a:lstStyle/>
          <a:p>
            <a:pPr algn="ctr" defTabSz="1279525">
              <a:defRPr/>
            </a:pPr>
            <a:r>
              <a:rPr lang="ru-RU" sz="2800" b="1">
                <a:solidFill>
                  <a:srgbClr val="00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Риски возникновения аварий на воздушном транспорте </a:t>
            </a:r>
            <a:r>
              <a:rPr lang="ru-RU" sz="3200" b="1" u="sng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отсутствуют</a:t>
            </a:r>
            <a:r>
              <a:rPr lang="ru-RU" sz="2800" b="1">
                <a:solidFill>
                  <a:srgbClr val="00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в связи с отсутствием аэродромов, воздушных трасс проходящих через территорию  н.п.</a:t>
            </a:r>
          </a:p>
        </p:txBody>
      </p:sp>
      <p:sp>
        <p:nvSpPr>
          <p:cNvPr id="479279" name="Rectangle 47"/>
          <p:cNvSpPr>
            <a:spLocks noChangeArrowheads="1"/>
          </p:cNvSpPr>
          <p:nvPr/>
        </p:nvSpPr>
        <p:spPr bwMode="auto">
          <a:xfrm>
            <a:off x="9424988" y="6745288"/>
            <a:ext cx="3125787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40967" name="Group 53"/>
          <p:cNvGrpSpPr>
            <a:grpSpLocks/>
          </p:cNvGrpSpPr>
          <p:nvPr/>
        </p:nvGrpSpPr>
        <p:grpSpPr bwMode="auto">
          <a:xfrm>
            <a:off x="9280525" y="4295775"/>
            <a:ext cx="822325" cy="287338"/>
            <a:chOff x="2290" y="4020"/>
            <a:chExt cx="768" cy="218"/>
          </a:xfrm>
        </p:grpSpPr>
        <p:sp>
          <p:nvSpPr>
            <p:cNvPr id="40980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40981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40982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40983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4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0985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40986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987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0968" name="AutoShape 57"/>
          <p:cNvSpPr>
            <a:spLocks noChangeArrowheads="1"/>
          </p:cNvSpPr>
          <p:nvPr/>
        </p:nvSpPr>
        <p:spPr bwMode="auto">
          <a:xfrm>
            <a:off x="9424988" y="2498725"/>
            <a:ext cx="2190786" cy="1087429"/>
          </a:xfrm>
          <a:prstGeom prst="wedgeRectCallout">
            <a:avLst>
              <a:gd name="adj1" fmla="val -43306"/>
              <a:gd name="adj2" fmla="val 113051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479290" name="Rectangle 58"/>
          <p:cNvSpPr>
            <a:spLocks noChangeArrowheads="1"/>
          </p:cNvSpPr>
          <p:nvPr/>
        </p:nvSpPr>
        <p:spPr bwMode="auto">
          <a:xfrm>
            <a:off x="9713913" y="4729163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479294" name="AutoShape 62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40971" name="Group 63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40972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40973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4097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4097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0977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4097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979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5440363"/>
            <a:ext cx="8959850" cy="2454275"/>
          </a:xfrm>
        </p:spPr>
        <p:txBody>
          <a:bodyPr lIns="127662" tIns="63847" rIns="127662" bIns="63847"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Титульный лист</a:t>
            </a:r>
          </a:p>
        </p:txBody>
      </p:sp>
      <p:pic>
        <p:nvPicPr>
          <p:cNvPr id="41987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22613"/>
            <a:ext cx="12801600" cy="3365500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127662" tIns="63847" rIns="127662" bIns="63847"/>
          <a:lstStyle/>
          <a:p>
            <a:pPr eaLnBrk="1" hangingPunct="1">
              <a:defRPr/>
            </a:pPr>
            <a:r>
              <a:rPr lang="ru-RU" sz="4300" b="1" smtClean="0">
                <a:solidFill>
                  <a:srgbClr val="FFFF00"/>
                </a:solidFill>
              </a:rPr>
              <a:t>РИСКИ ВОЗНИКНОВЕНИЯ ТЕХНОГЕННЫХ ЧС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1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7" name="Прямая соединительная линия 96"/>
          <p:cNvCxnSpPr/>
          <p:nvPr/>
        </p:nvCxnSpPr>
        <p:spPr bwMode="auto">
          <a:xfrm rot="5400000" flipH="1" flipV="1">
            <a:off x="9436894" y="835819"/>
            <a:ext cx="714375" cy="214313"/>
          </a:xfrm>
          <a:prstGeom prst="line">
            <a:avLst/>
          </a:prstGeom>
          <a:ln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151" name="Picture 43" descr="пг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674435">
            <a:off x="10341769" y="923132"/>
            <a:ext cx="21907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Line 138"/>
          <p:cNvSpPr>
            <a:spLocks noChangeShapeType="1"/>
          </p:cNvSpPr>
          <p:nvPr/>
        </p:nvSpPr>
        <p:spPr bwMode="auto">
          <a:xfrm>
            <a:off x="9258300" y="1300163"/>
            <a:ext cx="188913" cy="142875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3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46685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290" tIns="23149" rIns="46290" bIns="23149" anchor="ctr" anchorCtr="1">
            <a:spAutoFit/>
          </a:bodyPr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 </a:t>
            </a:r>
            <a:r>
              <a:rPr lang="ru-RU" sz="3100"/>
              <a:t/>
            </a:r>
            <a:br>
              <a:rPr lang="ru-RU" sz="3100"/>
            </a:br>
            <a:r>
              <a:rPr lang="ru-RU" sz="3100">
                <a:latin typeface="Times New Roman" pitchFamily="18" charset="0"/>
              </a:rPr>
              <a:t>Риски возникновения ЧС на объектах ЖКХ (системы водоснабжения)</a:t>
            </a:r>
          </a:p>
        </p:txBody>
      </p:sp>
      <p:sp>
        <p:nvSpPr>
          <p:cNvPr id="6154" name="Прямоугольник 145"/>
          <p:cNvSpPr>
            <a:spLocks noChangeArrowheads="1"/>
          </p:cNvSpPr>
          <p:nvPr/>
        </p:nvSpPr>
        <p:spPr bwMode="auto">
          <a:xfrm>
            <a:off x="7191375" y="6169025"/>
            <a:ext cx="144463" cy="144463"/>
          </a:xfrm>
          <a:prstGeom prst="rect">
            <a:avLst/>
          </a:prstGeom>
          <a:noFill/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lIns="127417" tIns="63727" rIns="127417" bIns="63727" anchor="ctr"/>
          <a:lstStyle/>
          <a:p>
            <a:pPr algn="ctr" defTabSz="912813"/>
            <a:endParaRPr lang="ru-RU" sz="5500" b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155" name="Прямоугольник 145"/>
          <p:cNvSpPr>
            <a:spLocks noChangeArrowheads="1"/>
          </p:cNvSpPr>
          <p:nvPr/>
        </p:nvSpPr>
        <p:spPr bwMode="auto">
          <a:xfrm>
            <a:off x="4816475" y="4368800"/>
            <a:ext cx="144463" cy="144463"/>
          </a:xfrm>
          <a:prstGeom prst="rect">
            <a:avLst/>
          </a:prstGeom>
          <a:noFill/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lIns="127417" tIns="63727" rIns="127417" bIns="63727" anchor="ctr"/>
          <a:lstStyle/>
          <a:p>
            <a:pPr algn="ctr" defTabSz="912813"/>
            <a:endParaRPr lang="ru-RU" sz="5500" b="1">
              <a:solidFill>
                <a:srgbClr val="FFFFFF"/>
              </a:solidFill>
              <a:latin typeface="Times New Roman" pitchFamily="18" charset="0"/>
            </a:endParaRPr>
          </a:p>
        </p:txBody>
      </p:sp>
      <p:graphicFrame>
        <p:nvGraphicFramePr>
          <p:cNvPr id="6146" name="Object 16"/>
          <p:cNvGraphicFramePr>
            <a:graphicFrameLocks/>
          </p:cNvGraphicFramePr>
          <p:nvPr/>
        </p:nvGraphicFramePr>
        <p:xfrm>
          <a:off x="10072688" y="1631950"/>
          <a:ext cx="2506662" cy="1758950"/>
        </p:xfrm>
        <a:graphic>
          <a:graphicData uri="http://schemas.openxmlformats.org/presentationml/2006/ole">
            <p:oleObj spid="_x0000_s6146" name="Лист" r:id="rId5" imgW="3162300" imgH="2066925" progId="Excel.Sheet.8">
              <p:embed/>
            </p:oleObj>
          </a:graphicData>
        </a:graphic>
      </p:graphicFrame>
      <p:sp>
        <p:nvSpPr>
          <p:cNvPr id="6156" name="Line 30"/>
          <p:cNvSpPr>
            <a:spLocks noChangeShapeType="1"/>
          </p:cNvSpPr>
          <p:nvPr/>
        </p:nvSpPr>
        <p:spPr bwMode="auto">
          <a:xfrm flipH="1">
            <a:off x="4960938" y="4079875"/>
            <a:ext cx="1655762" cy="865188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7" name="Line 37"/>
          <p:cNvSpPr>
            <a:spLocks noChangeShapeType="1"/>
          </p:cNvSpPr>
          <p:nvPr/>
        </p:nvSpPr>
        <p:spPr bwMode="auto">
          <a:xfrm flipV="1">
            <a:off x="9066213" y="5160963"/>
            <a:ext cx="2014537" cy="1008062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8" name="Line 38"/>
          <p:cNvSpPr>
            <a:spLocks noChangeShapeType="1"/>
          </p:cNvSpPr>
          <p:nvPr/>
        </p:nvSpPr>
        <p:spPr bwMode="auto">
          <a:xfrm>
            <a:off x="9066213" y="6169025"/>
            <a:ext cx="2517775" cy="1654175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9" name="Line 41"/>
          <p:cNvSpPr>
            <a:spLocks noChangeShapeType="1"/>
          </p:cNvSpPr>
          <p:nvPr/>
        </p:nvSpPr>
        <p:spPr bwMode="auto">
          <a:xfrm flipH="1">
            <a:off x="5680075" y="4656138"/>
            <a:ext cx="3311525" cy="1944687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0" name="Line 42"/>
          <p:cNvSpPr>
            <a:spLocks noChangeShapeType="1"/>
          </p:cNvSpPr>
          <p:nvPr/>
        </p:nvSpPr>
        <p:spPr bwMode="auto">
          <a:xfrm flipV="1">
            <a:off x="7410450" y="6169025"/>
            <a:ext cx="1655763" cy="1655763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1" name="Line 46"/>
          <p:cNvSpPr>
            <a:spLocks noChangeShapeType="1"/>
          </p:cNvSpPr>
          <p:nvPr/>
        </p:nvSpPr>
        <p:spPr bwMode="auto">
          <a:xfrm>
            <a:off x="3087688" y="4010025"/>
            <a:ext cx="1584325" cy="6985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2" name="Line 47"/>
          <p:cNvSpPr>
            <a:spLocks noChangeShapeType="1"/>
          </p:cNvSpPr>
          <p:nvPr/>
        </p:nvSpPr>
        <p:spPr bwMode="auto">
          <a:xfrm flipV="1">
            <a:off x="5680075" y="4295775"/>
            <a:ext cx="2665413" cy="1584325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3" name="Line 57"/>
          <p:cNvSpPr>
            <a:spLocks noChangeShapeType="1"/>
          </p:cNvSpPr>
          <p:nvPr/>
        </p:nvSpPr>
        <p:spPr bwMode="auto">
          <a:xfrm flipH="1" flipV="1">
            <a:off x="2513013" y="4368800"/>
            <a:ext cx="4897437" cy="3455988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4" name="Line 67"/>
          <p:cNvSpPr>
            <a:spLocks noChangeShapeType="1"/>
          </p:cNvSpPr>
          <p:nvPr/>
        </p:nvSpPr>
        <p:spPr bwMode="auto">
          <a:xfrm flipV="1">
            <a:off x="2513013" y="4010025"/>
            <a:ext cx="574675" cy="357188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5" name="Line 68"/>
          <p:cNvSpPr>
            <a:spLocks noChangeShapeType="1"/>
          </p:cNvSpPr>
          <p:nvPr/>
        </p:nvSpPr>
        <p:spPr bwMode="auto">
          <a:xfrm flipH="1" flipV="1">
            <a:off x="4960938" y="4943475"/>
            <a:ext cx="719137" cy="936625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0027" name="AutoShape 252"/>
          <p:cNvSpPr>
            <a:spLocks noChangeArrowheads="1"/>
          </p:cNvSpPr>
          <p:nvPr/>
        </p:nvSpPr>
        <p:spPr bwMode="auto">
          <a:xfrm>
            <a:off x="9785350" y="6529388"/>
            <a:ext cx="1871663" cy="592137"/>
          </a:xfrm>
          <a:prstGeom prst="wedgeRectCallout">
            <a:avLst>
              <a:gd name="adj1" fmla="val 48898"/>
              <a:gd name="adj2" fmla="val 125806"/>
            </a:avLst>
          </a:prstGeom>
          <a:solidFill>
            <a:schemeClr val="accent1">
              <a:alpha val="8313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139" tIns="45569" rIns="91139" bIns="45569">
            <a:spAutoFit/>
          </a:bodyPr>
          <a:lstStyle/>
          <a:p>
            <a:pPr algn="ctr" defTabSz="1279525">
              <a:defRPr/>
            </a:pPr>
            <a:r>
              <a:rPr lang="ru-RU" sz="8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Водозабор( г. Берцк 1 км)</a:t>
            </a:r>
          </a:p>
          <a:p>
            <a:pPr defTabSz="1279525">
              <a:defRPr/>
            </a:pPr>
            <a:r>
              <a:rPr lang="ru-RU" sz="8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перекачиваемой воды - </a:t>
            </a:r>
          </a:p>
          <a:p>
            <a:pPr defTabSz="1279525">
              <a:defRPr/>
            </a:pPr>
            <a:r>
              <a:rPr lang="ru-RU" sz="8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2000 куб.в сутки</a:t>
            </a:r>
          </a:p>
          <a:p>
            <a:pPr defTabSz="1279525">
              <a:defRPr/>
            </a:pPr>
            <a:r>
              <a:rPr lang="ru-RU" sz="800" b="1" i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% износа оборудования – 50 %</a:t>
            </a:r>
            <a:endParaRPr lang="ru-RU" sz="8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7" name="Прямоугольник 145"/>
          <p:cNvSpPr>
            <a:spLocks noChangeArrowheads="1"/>
          </p:cNvSpPr>
          <p:nvPr/>
        </p:nvSpPr>
        <p:spPr bwMode="auto">
          <a:xfrm>
            <a:off x="10721975" y="5810250"/>
            <a:ext cx="144463" cy="144463"/>
          </a:xfrm>
          <a:prstGeom prst="rect">
            <a:avLst/>
          </a:prstGeom>
          <a:noFill/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lIns="127417" tIns="63727" rIns="127417" bIns="63727" anchor="ctr"/>
          <a:lstStyle/>
          <a:p>
            <a:pPr algn="ctr" defTabSz="912813"/>
            <a:endParaRPr lang="ru-RU" sz="5500" b="1">
              <a:solidFill>
                <a:srgbClr val="FFFFFF"/>
              </a:solidFill>
              <a:latin typeface="Times New Roman" pitchFamily="18" charset="0"/>
            </a:endParaRPr>
          </a:p>
        </p:txBody>
      </p:sp>
      <p:graphicFrame>
        <p:nvGraphicFramePr>
          <p:cNvPr id="6147" name="Object 81"/>
          <p:cNvGraphicFramePr>
            <a:graphicFrameLocks/>
          </p:cNvGraphicFramePr>
          <p:nvPr/>
        </p:nvGraphicFramePr>
        <p:xfrm>
          <a:off x="139700" y="5735638"/>
          <a:ext cx="3359150" cy="1549400"/>
        </p:xfrm>
        <a:graphic>
          <a:graphicData uri="http://schemas.openxmlformats.org/presentationml/2006/ole">
            <p:oleObj spid="_x0000_s6147" name="Worksheet" r:id="rId6" imgW="4124390" imgH="1885950" progId="Excel.Sheet.8">
              <p:embed/>
            </p:oleObj>
          </a:graphicData>
        </a:graphic>
      </p:graphicFrame>
      <p:grpSp>
        <p:nvGrpSpPr>
          <p:cNvPr id="6168" name="Group 53"/>
          <p:cNvGrpSpPr>
            <a:grpSpLocks/>
          </p:cNvGrpSpPr>
          <p:nvPr/>
        </p:nvGrpSpPr>
        <p:grpSpPr bwMode="auto">
          <a:xfrm>
            <a:off x="10217150" y="8902700"/>
            <a:ext cx="822325" cy="288925"/>
            <a:chOff x="2290" y="4020"/>
            <a:chExt cx="768" cy="218"/>
          </a:xfrm>
        </p:grpSpPr>
        <p:sp>
          <p:nvSpPr>
            <p:cNvPr id="6197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198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19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200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0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202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20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04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169" name="AutoShape 123"/>
          <p:cNvSpPr>
            <a:spLocks noChangeArrowheads="1"/>
          </p:cNvSpPr>
          <p:nvPr/>
        </p:nvSpPr>
        <p:spPr bwMode="auto">
          <a:xfrm>
            <a:off x="8472488" y="7443789"/>
            <a:ext cx="2143154" cy="1143026"/>
          </a:xfrm>
          <a:prstGeom prst="wedgeRectCallout">
            <a:avLst>
              <a:gd name="adj1" fmla="val 40523"/>
              <a:gd name="adj2" fmla="val 80648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6170" name="AutoShape 252"/>
          <p:cNvSpPr>
            <a:spLocks noChangeArrowheads="1"/>
          </p:cNvSpPr>
          <p:nvPr/>
        </p:nvSpPr>
        <p:spPr bwMode="auto">
          <a:xfrm>
            <a:off x="4098925" y="7391400"/>
            <a:ext cx="2036763" cy="533400"/>
          </a:xfrm>
          <a:prstGeom prst="wedgeRectCallout">
            <a:avLst>
              <a:gd name="adj1" fmla="val 48676"/>
              <a:gd name="adj2" fmla="val -147319"/>
            </a:avLst>
          </a:prstGeom>
          <a:solidFill>
            <a:schemeClr val="accent1">
              <a:alpha val="9607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7742" tIns="63875" rIns="127742" bIns="63875">
            <a:spAutoFit/>
          </a:bodyPr>
          <a:lstStyle/>
          <a:p>
            <a:pPr algn="ctr" defTabSz="1790700"/>
            <a:r>
              <a:rPr lang="ru-RU" sz="1000" b="1">
                <a:latin typeface="Times New Roman" pitchFamily="18" charset="0"/>
                <a:cs typeface="Times New Roman" pitchFamily="18" charset="0"/>
              </a:rPr>
              <a:t>Характеристика трубопровода</a:t>
            </a:r>
          </a:p>
          <a:p>
            <a:pPr algn="ctr" defTabSz="1790700"/>
            <a:r>
              <a:rPr lang="ru-RU" sz="800" b="1" i="1">
                <a:latin typeface="Times New Roman" pitchFamily="18" charset="0"/>
                <a:cs typeface="Times New Roman" pitchFamily="18" charset="0"/>
              </a:rPr>
              <a:t>Диаметр – 250мм</a:t>
            </a:r>
          </a:p>
          <a:p>
            <a:pPr algn="ctr" defTabSz="1790700"/>
            <a:r>
              <a:rPr lang="ru-RU" sz="800" b="1" i="1">
                <a:latin typeface="Times New Roman" pitchFamily="18" charset="0"/>
                <a:cs typeface="Times New Roman" pitchFamily="18" charset="0"/>
              </a:rPr>
              <a:t>Давление – 2 Атм.</a:t>
            </a:r>
          </a:p>
        </p:txBody>
      </p:sp>
      <p:grpSp>
        <p:nvGrpSpPr>
          <p:cNvPr id="6171" name="Группа 144"/>
          <p:cNvGrpSpPr>
            <a:grpSpLocks/>
          </p:cNvGrpSpPr>
          <p:nvPr/>
        </p:nvGrpSpPr>
        <p:grpSpPr bwMode="auto">
          <a:xfrm>
            <a:off x="11369675" y="7610475"/>
            <a:ext cx="307975" cy="300038"/>
            <a:chOff x="346075" y="6327775"/>
            <a:chExt cx="215900" cy="215900"/>
          </a:xfrm>
        </p:grpSpPr>
        <p:sp>
          <p:nvSpPr>
            <p:cNvPr id="6195" name="Овал 138"/>
            <p:cNvSpPr>
              <a:spLocks noChangeArrowheads="1"/>
            </p:cNvSpPr>
            <p:nvPr/>
          </p:nvSpPr>
          <p:spPr bwMode="auto">
            <a:xfrm>
              <a:off x="346075" y="6327775"/>
              <a:ext cx="215900" cy="215900"/>
            </a:xfrm>
            <a:prstGeom prst="ellips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90772" tIns="45384" rIns="90772" bIns="45384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196" name="Овал 139"/>
            <p:cNvSpPr>
              <a:spLocks noChangeArrowheads="1"/>
            </p:cNvSpPr>
            <p:nvPr/>
          </p:nvSpPr>
          <p:spPr bwMode="auto"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 w="25400" algn="ctr">
              <a:noFill/>
              <a:round/>
              <a:headEnd/>
              <a:tailEnd/>
            </a:ln>
          </p:spPr>
          <p:txBody>
            <a:bodyPr lIns="90772" tIns="45384" rIns="90772" bIns="45384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510128" name="Rectangle 176"/>
          <p:cNvSpPr>
            <a:spLocks noChangeArrowheads="1"/>
          </p:cNvSpPr>
          <p:nvPr/>
        </p:nvSpPr>
        <p:spPr bwMode="auto">
          <a:xfrm>
            <a:off x="4600575" y="1704975"/>
            <a:ext cx="3125788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173" name="Line 177"/>
          <p:cNvSpPr>
            <a:spLocks noChangeShapeType="1"/>
          </p:cNvSpPr>
          <p:nvPr/>
        </p:nvSpPr>
        <p:spPr bwMode="auto">
          <a:xfrm flipH="1">
            <a:off x="5321300" y="5880100"/>
            <a:ext cx="358775" cy="5080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0130" name="Rectangle 178"/>
          <p:cNvSpPr>
            <a:spLocks noChangeArrowheads="1"/>
          </p:cNvSpPr>
          <p:nvPr/>
        </p:nvSpPr>
        <p:spPr bwMode="auto">
          <a:xfrm>
            <a:off x="4097338" y="8256588"/>
            <a:ext cx="2662237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10134" name="AutoShape 182"/>
          <p:cNvSpPr>
            <a:spLocks noChangeArrowheads="1"/>
          </p:cNvSpPr>
          <p:nvPr/>
        </p:nvSpPr>
        <p:spPr bwMode="auto">
          <a:xfrm>
            <a:off x="8201025" y="3863975"/>
            <a:ext cx="1584325" cy="1296988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176" name="Group 183"/>
          <p:cNvGrpSpPr>
            <a:grpSpLocks/>
          </p:cNvGrpSpPr>
          <p:nvPr/>
        </p:nvGrpSpPr>
        <p:grpSpPr bwMode="auto">
          <a:xfrm>
            <a:off x="8129588" y="5664200"/>
            <a:ext cx="722312" cy="219075"/>
            <a:chOff x="3350" y="2525"/>
            <a:chExt cx="455" cy="227"/>
          </a:xfrm>
        </p:grpSpPr>
        <p:sp>
          <p:nvSpPr>
            <p:cNvPr id="6187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188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18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190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9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192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19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94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6148" name="Object 102"/>
          <p:cNvGraphicFramePr>
            <a:graphicFrameLocks noChangeAspect="1"/>
          </p:cNvGraphicFramePr>
          <p:nvPr/>
        </p:nvGraphicFramePr>
        <p:xfrm>
          <a:off x="0" y="7632700"/>
          <a:ext cx="3876675" cy="1700213"/>
        </p:xfrm>
        <a:graphic>
          <a:graphicData uri="http://schemas.openxmlformats.org/presentationml/2006/ole">
            <p:oleObj spid="_x0000_s6148" name="Worksheet" r:id="rId7" imgW="5895922" imgH="2562300" progId="Excel.Sheet.8">
              <p:embed/>
            </p:oleObj>
          </a:graphicData>
        </a:graphic>
      </p:graphicFrame>
      <p:grpSp>
        <p:nvGrpSpPr>
          <p:cNvPr id="6177" name="Group 194"/>
          <p:cNvGrpSpPr>
            <a:grpSpLocks/>
          </p:cNvGrpSpPr>
          <p:nvPr/>
        </p:nvGrpSpPr>
        <p:grpSpPr bwMode="auto">
          <a:xfrm>
            <a:off x="207963" y="5160963"/>
            <a:ext cx="2747962" cy="433387"/>
            <a:chOff x="2988" y="2231"/>
            <a:chExt cx="1731" cy="382"/>
          </a:xfrm>
        </p:grpSpPr>
        <p:grpSp>
          <p:nvGrpSpPr>
            <p:cNvPr id="6183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6185" name="Прямоугольник 22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86" name="Text Box 197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  <p:sp>
        <p:nvSpPr>
          <p:cNvPr id="510153" name="Rectangle 201"/>
          <p:cNvSpPr>
            <a:spLocks noChangeArrowheads="1"/>
          </p:cNvSpPr>
          <p:nvPr/>
        </p:nvSpPr>
        <p:spPr bwMode="auto">
          <a:xfrm>
            <a:off x="0" y="1487488"/>
            <a:ext cx="4105275" cy="12239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61" tIns="45681" rIns="91361" bIns="45681" anchor="ctr"/>
          <a:lstStyle/>
          <a:p>
            <a:pPr algn="ctr" defTabSz="1279525">
              <a:defRPr/>
            </a:pPr>
            <a:r>
              <a:rPr lang="ru-RU" sz="13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СЭС 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ФГУЗ «Центр гигиены и эпидемиологии в 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НСО 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 </a:t>
            </a:r>
            <a:r>
              <a:rPr lang="ru-RU" sz="13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Искитимском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район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» 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Руководитель </a:t>
            </a:r>
            <a:r>
              <a:rPr lang="ru-RU" sz="13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Тихонов А.В.</a:t>
            </a:r>
          </a:p>
          <a:p>
            <a:pPr algn="ctr" defTabSz="1279525">
              <a:defRPr/>
            </a:pPr>
            <a:r>
              <a:rPr lang="ru-RU" sz="130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8-(383-43)-2-56-33,8-962-840-61-95</a:t>
            </a:r>
          </a:p>
          <a:p>
            <a:pPr algn="ctr" defTabSz="1279525">
              <a:defRPr/>
            </a:pPr>
            <a:r>
              <a:rPr lang="ru-RU" sz="130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</a:t>
            </a: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Юбилейный, 4а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510154" name="Rectangle 202"/>
          <p:cNvSpPr>
            <a:spLocks noChangeArrowheads="1"/>
          </p:cNvSpPr>
          <p:nvPr/>
        </p:nvSpPr>
        <p:spPr bwMode="auto">
          <a:xfrm>
            <a:off x="0" y="2928938"/>
            <a:ext cx="2520950" cy="466725"/>
          </a:xfrm>
          <a:prstGeom prst="rect">
            <a:avLst/>
          </a:prstGeom>
          <a:solidFill>
            <a:srgbClr val="FF99CC">
              <a:alpha val="7000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17" tIns="45709" rIns="91417" bIns="45709" anchor="ctr"/>
          <a:lstStyle/>
          <a:p>
            <a:pPr algn="ctr" defTabSz="1279525">
              <a:defRPr/>
            </a:pPr>
            <a:r>
              <a:rPr lang="ru-RU" sz="1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Очистные сооружения отсутствуют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6180" name="AutoShape 203"/>
          <p:cNvSpPr>
            <a:spLocks noChangeArrowheads="1"/>
          </p:cNvSpPr>
          <p:nvPr/>
        </p:nvSpPr>
        <p:spPr bwMode="auto">
          <a:xfrm>
            <a:off x="11009313" y="4656138"/>
            <a:ext cx="1079500" cy="431800"/>
          </a:xfrm>
          <a:prstGeom prst="wedgeRectCallout">
            <a:avLst>
              <a:gd name="adj1" fmla="val -68528"/>
              <a:gd name="adj2" fmla="val 220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36" tIns="45667" rIns="91336" bIns="45667"/>
          <a:lstStyle/>
          <a:p>
            <a:pPr algn="ctr" defTabSz="1279525"/>
            <a:r>
              <a:rPr lang="ru-RU" sz="1000" i="1">
                <a:latin typeface="Times New Roman" pitchFamily="18" charset="0"/>
              </a:rPr>
              <a:t>Колодец </a:t>
            </a:r>
          </a:p>
          <a:p>
            <a:pPr algn="ctr" defTabSz="1279525"/>
            <a:r>
              <a:rPr lang="ru-RU" sz="1000" i="1">
                <a:latin typeface="Times New Roman" pitchFamily="18" charset="0"/>
              </a:rPr>
              <a:t>Дебит 6 м.куб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6181" name="AutoShape 204"/>
          <p:cNvSpPr>
            <a:spLocks noChangeArrowheads="1"/>
          </p:cNvSpPr>
          <p:nvPr/>
        </p:nvSpPr>
        <p:spPr bwMode="auto">
          <a:xfrm>
            <a:off x="6184900" y="5087938"/>
            <a:ext cx="1079500" cy="431800"/>
          </a:xfrm>
          <a:prstGeom prst="wedgeRectCallout">
            <a:avLst>
              <a:gd name="adj1" fmla="val 56616"/>
              <a:gd name="adj2" fmla="val 183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36" tIns="45667" rIns="91336" bIns="45667"/>
          <a:lstStyle/>
          <a:p>
            <a:pPr algn="ctr" defTabSz="1279525"/>
            <a:r>
              <a:rPr lang="ru-RU" sz="1000" i="1">
                <a:latin typeface="Times New Roman" pitchFamily="18" charset="0"/>
              </a:rPr>
              <a:t>Колодец </a:t>
            </a:r>
          </a:p>
          <a:p>
            <a:pPr algn="ctr" defTabSz="1279525"/>
            <a:r>
              <a:rPr lang="ru-RU" sz="1000" i="1">
                <a:latin typeface="Times New Roman" pitchFamily="18" charset="0"/>
              </a:rPr>
              <a:t>Дебит 6 м.куб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6182" name="AutoShape 205"/>
          <p:cNvSpPr>
            <a:spLocks noChangeArrowheads="1"/>
          </p:cNvSpPr>
          <p:nvPr/>
        </p:nvSpPr>
        <p:spPr bwMode="auto">
          <a:xfrm>
            <a:off x="3448050" y="3576638"/>
            <a:ext cx="1079500" cy="431800"/>
          </a:xfrm>
          <a:prstGeom prst="wedgeRectCallout">
            <a:avLst>
              <a:gd name="adj1" fmla="val 76028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36" tIns="45667" rIns="91336" bIns="45667"/>
          <a:lstStyle/>
          <a:p>
            <a:pPr algn="ctr" defTabSz="1279525"/>
            <a:r>
              <a:rPr lang="ru-RU" sz="1000" i="1">
                <a:latin typeface="Times New Roman" pitchFamily="18" charset="0"/>
              </a:rPr>
              <a:t>Колодец </a:t>
            </a:r>
          </a:p>
          <a:p>
            <a:pPr algn="ctr" defTabSz="1279525"/>
            <a:r>
              <a:rPr lang="ru-RU" sz="1000" i="1">
                <a:latin typeface="Times New Roman" pitchFamily="18" charset="0"/>
              </a:rPr>
              <a:t>Дебит 6 м.куб</a:t>
            </a: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43011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860" tIns="106938" rIns="213860" bIns="106938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системах водоснабжения</a:t>
            </a:r>
          </a:p>
        </p:txBody>
      </p:sp>
      <p:graphicFrame>
        <p:nvGraphicFramePr>
          <p:cNvPr id="681841" name="Group 881"/>
          <p:cNvGraphicFramePr>
            <a:graphicFrameLocks noGrp="1"/>
          </p:cNvGraphicFramePr>
          <p:nvPr/>
        </p:nvGraphicFramePr>
        <p:xfrm>
          <a:off x="134938" y="911225"/>
          <a:ext cx="12568237" cy="7377429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212725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57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8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Сергей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9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ПСО МЧС России–филиал ФГУ СРПСО МЧС России (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Ярманов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Н.Е. тел. 8-383-41-24-188)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44035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860" tIns="106938" rIns="213860" bIns="106938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системах водоснабжения</a:t>
            </a:r>
          </a:p>
        </p:txBody>
      </p:sp>
      <p:graphicFrame>
        <p:nvGraphicFramePr>
          <p:cNvPr id="682848" name="Group 864"/>
          <p:cNvGraphicFramePr>
            <a:graphicFrameLocks noGrp="1"/>
          </p:cNvGraphicFramePr>
          <p:nvPr/>
        </p:nvGraphicFramePr>
        <p:xfrm>
          <a:off x="242888" y="836613"/>
          <a:ext cx="12568237" cy="7297676"/>
        </p:xfrm>
        <a:graphic>
          <a:graphicData uri="http://schemas.openxmlformats.org/drawingml/2006/table">
            <a:tbl>
              <a:tblPr/>
              <a:tblGrid>
                <a:gridCol w="2389187"/>
                <a:gridCol w="579438"/>
                <a:gridCol w="639762"/>
                <a:gridCol w="658813"/>
                <a:gridCol w="719137"/>
                <a:gridCol w="717550"/>
                <a:gridCol w="730250"/>
                <a:gridCol w="1000125"/>
                <a:gridCol w="1000125"/>
                <a:gridCol w="869950"/>
                <a:gridCol w="874713"/>
                <a:gridCol w="1001712"/>
                <a:gridCol w="1387475"/>
              </a:tblGrid>
              <a:tr h="152400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14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677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моб. 8-913-762-66-11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ЖКХ «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Агролесовское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Жевлаков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В.В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8-383-41-58-684, 8-383-41-59-030, 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8-903-049-54-46 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2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46685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01" tIns="23155" rIns="46301" bIns="23155" anchor="ctr" anchorCtr="1">
            <a:spAutoFit/>
          </a:bodyPr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6350"/>
            <a:r>
              <a:rPr lang="ru-RU" sz="3100">
                <a:latin typeface="Times New Roman" pitchFamily="18" charset="0"/>
              </a:rPr>
              <a:t>Риски возникновения ЧС на объектах ТЭК и ЖКХ (эл. сети)</a:t>
            </a: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6977063" y="5016500"/>
            <a:ext cx="214312" cy="215900"/>
          </a:xfrm>
          <a:prstGeom prst="rect">
            <a:avLst/>
          </a:prstGeom>
          <a:noFill/>
          <a:ln w="130175">
            <a:noFill/>
            <a:miter lim="800000"/>
            <a:headEnd/>
            <a:tailEnd/>
          </a:ln>
        </p:spPr>
        <p:txBody>
          <a:bodyPr wrap="none" lIns="91301" tIns="45651" rIns="91301" bIns="45651" anchor="ctr"/>
          <a:lstStyle/>
          <a:p>
            <a:pPr algn="ctr" defTabSz="1279525"/>
            <a:r>
              <a:rPr lang="ru-RU" sz="1300">
                <a:latin typeface="Calibri" pitchFamily="34" charset="0"/>
              </a:rPr>
              <a:t>4</a:t>
            </a:r>
          </a:p>
        </p:txBody>
      </p:sp>
      <p:sp>
        <p:nvSpPr>
          <p:cNvPr id="7176" name="Line 142"/>
          <p:cNvSpPr>
            <a:spLocks noChangeShapeType="1"/>
          </p:cNvSpPr>
          <p:nvPr/>
        </p:nvSpPr>
        <p:spPr bwMode="auto">
          <a:xfrm>
            <a:off x="3087688" y="4010025"/>
            <a:ext cx="1584325" cy="69850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7" name="Line 144"/>
          <p:cNvSpPr>
            <a:spLocks noChangeShapeType="1"/>
          </p:cNvSpPr>
          <p:nvPr/>
        </p:nvSpPr>
        <p:spPr bwMode="auto">
          <a:xfrm>
            <a:off x="2513013" y="4368800"/>
            <a:ext cx="4897437" cy="33861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Line 146"/>
          <p:cNvSpPr>
            <a:spLocks noChangeShapeType="1"/>
          </p:cNvSpPr>
          <p:nvPr/>
        </p:nvSpPr>
        <p:spPr bwMode="auto">
          <a:xfrm flipV="1">
            <a:off x="4960938" y="4079875"/>
            <a:ext cx="1655762" cy="866775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9" name="Line 147"/>
          <p:cNvSpPr>
            <a:spLocks noChangeShapeType="1"/>
          </p:cNvSpPr>
          <p:nvPr/>
        </p:nvSpPr>
        <p:spPr bwMode="auto">
          <a:xfrm flipH="1">
            <a:off x="5535613" y="4295775"/>
            <a:ext cx="2665412" cy="1514475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Line 149"/>
          <p:cNvSpPr>
            <a:spLocks noChangeShapeType="1"/>
          </p:cNvSpPr>
          <p:nvPr/>
        </p:nvSpPr>
        <p:spPr bwMode="auto">
          <a:xfrm flipH="1">
            <a:off x="9066213" y="5232400"/>
            <a:ext cx="2014537" cy="863600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1" name="Line 152"/>
          <p:cNvSpPr>
            <a:spLocks noChangeShapeType="1"/>
          </p:cNvSpPr>
          <p:nvPr/>
        </p:nvSpPr>
        <p:spPr bwMode="auto">
          <a:xfrm flipV="1">
            <a:off x="5465763" y="5810250"/>
            <a:ext cx="69850" cy="57308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2" name="Line 155"/>
          <p:cNvSpPr>
            <a:spLocks noChangeShapeType="1"/>
          </p:cNvSpPr>
          <p:nvPr/>
        </p:nvSpPr>
        <p:spPr bwMode="auto">
          <a:xfrm flipH="1">
            <a:off x="7410450" y="6096000"/>
            <a:ext cx="1655763" cy="16589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3" name="Line 156"/>
          <p:cNvSpPr>
            <a:spLocks noChangeShapeType="1"/>
          </p:cNvSpPr>
          <p:nvPr/>
        </p:nvSpPr>
        <p:spPr bwMode="auto">
          <a:xfrm>
            <a:off x="4960938" y="4945063"/>
            <a:ext cx="574675" cy="865187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4" name="Line 158"/>
          <p:cNvSpPr>
            <a:spLocks noChangeShapeType="1"/>
          </p:cNvSpPr>
          <p:nvPr/>
        </p:nvSpPr>
        <p:spPr bwMode="auto">
          <a:xfrm flipH="1">
            <a:off x="5754688" y="4584700"/>
            <a:ext cx="3236912" cy="20145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5" name="Line 162"/>
          <p:cNvSpPr>
            <a:spLocks noChangeShapeType="1"/>
          </p:cNvSpPr>
          <p:nvPr/>
        </p:nvSpPr>
        <p:spPr bwMode="auto">
          <a:xfrm flipV="1">
            <a:off x="2513013" y="4010025"/>
            <a:ext cx="574675" cy="35718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7170" name="Object 169"/>
          <p:cNvGraphicFramePr>
            <a:graphicFrameLocks/>
          </p:cNvGraphicFramePr>
          <p:nvPr/>
        </p:nvGraphicFramePr>
        <p:xfrm>
          <a:off x="4306888" y="8185150"/>
          <a:ext cx="2932112" cy="1339850"/>
        </p:xfrm>
        <a:graphic>
          <a:graphicData uri="http://schemas.openxmlformats.org/presentationml/2006/ole">
            <p:oleObj spid="_x0000_s7170" name="Лист" r:id="rId4" imgW="4105275" imgH="1876425" progId="Excel.Sheet.8">
              <p:embed/>
            </p:oleObj>
          </a:graphicData>
        </a:graphic>
      </p:graphicFrame>
      <p:grpSp>
        <p:nvGrpSpPr>
          <p:cNvPr id="7186" name="Group 53"/>
          <p:cNvGrpSpPr>
            <a:grpSpLocks/>
          </p:cNvGrpSpPr>
          <p:nvPr/>
        </p:nvGrpSpPr>
        <p:grpSpPr bwMode="auto">
          <a:xfrm>
            <a:off x="10288588" y="7032625"/>
            <a:ext cx="822325" cy="288925"/>
            <a:chOff x="2290" y="4020"/>
            <a:chExt cx="768" cy="218"/>
          </a:xfrm>
        </p:grpSpPr>
        <p:sp>
          <p:nvSpPr>
            <p:cNvPr id="7215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7216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721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721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1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220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722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2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7187" name="AutoShape 187"/>
          <p:cNvSpPr>
            <a:spLocks noChangeArrowheads="1"/>
          </p:cNvSpPr>
          <p:nvPr/>
        </p:nvSpPr>
        <p:spPr bwMode="auto">
          <a:xfrm>
            <a:off x="10187014" y="7896225"/>
            <a:ext cx="2260574" cy="976341"/>
          </a:xfrm>
          <a:prstGeom prst="wedgeRectCallout">
            <a:avLst>
              <a:gd name="adj1" fmla="val -36921"/>
              <a:gd name="adj2" fmla="val -96698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graphicFrame>
        <p:nvGraphicFramePr>
          <p:cNvPr id="7171" name="Object 168"/>
          <p:cNvGraphicFramePr>
            <a:graphicFrameLocks/>
          </p:cNvGraphicFramePr>
          <p:nvPr/>
        </p:nvGraphicFramePr>
        <p:xfrm>
          <a:off x="212725" y="5954713"/>
          <a:ext cx="2730500" cy="1689100"/>
        </p:xfrm>
        <a:graphic>
          <a:graphicData uri="http://schemas.openxmlformats.org/presentationml/2006/ole">
            <p:oleObj spid="_x0000_s7171" name="Worksheet" r:id="rId5" imgW="3571968" imgH="2209680" progId="Excel.Sheet.8">
              <p:embed/>
            </p:oleObj>
          </a:graphicData>
        </a:graphic>
      </p:graphicFrame>
      <p:grpSp>
        <p:nvGrpSpPr>
          <p:cNvPr id="7188" name="Group 265"/>
          <p:cNvGrpSpPr>
            <a:grpSpLocks/>
          </p:cNvGrpSpPr>
          <p:nvPr/>
        </p:nvGrpSpPr>
        <p:grpSpPr bwMode="auto">
          <a:xfrm>
            <a:off x="4343400" y="5446713"/>
            <a:ext cx="544513" cy="200025"/>
            <a:chOff x="249" y="2931"/>
            <a:chExt cx="907" cy="363"/>
          </a:xfrm>
        </p:grpSpPr>
        <p:sp>
          <p:nvSpPr>
            <p:cNvPr id="7210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68202" tIns="34103" rIns="68202" bIns="34103" anchor="ctr"/>
            <a:lstStyle/>
            <a:p>
              <a:pPr defTabSz="954088"/>
              <a:endParaRPr lang="ru-RU" sz="41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7211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2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3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4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0458" name="Rectangle 266"/>
          <p:cNvSpPr>
            <a:spLocks noChangeArrowheads="1"/>
          </p:cNvSpPr>
          <p:nvPr/>
        </p:nvSpPr>
        <p:spPr bwMode="auto">
          <a:xfrm>
            <a:off x="3590925" y="2855913"/>
            <a:ext cx="3127375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190" name="Line 267"/>
          <p:cNvSpPr>
            <a:spLocks noChangeShapeType="1"/>
          </p:cNvSpPr>
          <p:nvPr/>
        </p:nvSpPr>
        <p:spPr bwMode="auto">
          <a:xfrm flipV="1">
            <a:off x="4529138" y="5591175"/>
            <a:ext cx="215900" cy="1476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1" name="Line 268"/>
          <p:cNvSpPr>
            <a:spLocks noChangeShapeType="1"/>
          </p:cNvSpPr>
          <p:nvPr/>
        </p:nvSpPr>
        <p:spPr bwMode="auto">
          <a:xfrm flipH="1" flipV="1">
            <a:off x="2513013" y="4010025"/>
            <a:ext cx="2232025" cy="1511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0461" name="Rectangle 269"/>
          <p:cNvSpPr>
            <a:spLocks noChangeArrowheads="1"/>
          </p:cNvSpPr>
          <p:nvPr/>
        </p:nvSpPr>
        <p:spPr bwMode="auto">
          <a:xfrm>
            <a:off x="9640888" y="4800600"/>
            <a:ext cx="2662237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20465" name="AutoShape 273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7194" name="Group 274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7202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7203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720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720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207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720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09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20475" name="Rectangle 283"/>
          <p:cNvSpPr>
            <a:spLocks noChangeArrowheads="1"/>
          </p:cNvSpPr>
          <p:nvPr/>
        </p:nvSpPr>
        <p:spPr bwMode="auto">
          <a:xfrm>
            <a:off x="9569450" y="2568575"/>
            <a:ext cx="2951163" cy="1944688"/>
          </a:xfrm>
          <a:prstGeom prst="rect">
            <a:avLst/>
          </a:prstGeom>
          <a:solidFill>
            <a:srgbClr val="FFFF99">
              <a:alpha val="8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72" tIns="45686" rIns="91372" bIns="45686" anchor="ctr"/>
          <a:lstStyle/>
          <a:p>
            <a:pPr algn="ctr" defTabSz="1279525">
              <a:defRPr/>
            </a:pPr>
            <a:r>
              <a:rPr lang="ru-RU" sz="1400" b="1" dirty="0">
                <a:solidFill>
                  <a:srgbClr val="0033CC"/>
                </a:solidFill>
                <a:latin typeface="Calibri" pitchFamily="34" charset="0"/>
              </a:rPr>
              <a:t>Виды отопления </a:t>
            </a:r>
          </a:p>
          <a:p>
            <a:pPr algn="ctr" defTabSz="1279525">
              <a:defRPr/>
            </a:pPr>
            <a:r>
              <a:rPr lang="ru-RU" sz="1400" b="1" dirty="0">
                <a:solidFill>
                  <a:srgbClr val="0033CC"/>
                </a:solidFill>
                <a:latin typeface="Calibri" pitchFamily="34" charset="0"/>
              </a:rPr>
              <a:t>в населенном пункте:</a:t>
            </a:r>
          </a:p>
          <a:p>
            <a:pPr algn="ctr" defTabSz="1279525">
              <a:defRPr/>
            </a:pPr>
            <a:r>
              <a:rPr lang="ru-RU" sz="1300" u="sng" dirty="0">
                <a:solidFill>
                  <a:srgbClr val="993300"/>
                </a:solidFill>
                <a:latin typeface="Calibri" pitchFamily="34" charset="0"/>
              </a:rPr>
              <a:t>централизованное отопление домов:</a:t>
            </a:r>
            <a:r>
              <a:rPr lang="ru-RU" sz="1300" dirty="0">
                <a:latin typeface="Calibri" pitchFamily="34" charset="0"/>
              </a:rPr>
              <a:t> 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количество домов -нет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количество населения- нет</a:t>
            </a:r>
          </a:p>
          <a:p>
            <a:pPr algn="ctr" defTabSz="1279525">
              <a:defRPr/>
            </a:pPr>
            <a:r>
              <a:rPr lang="ru-RU" sz="1300" u="sng" dirty="0">
                <a:solidFill>
                  <a:srgbClr val="993300"/>
                </a:solidFill>
                <a:latin typeface="Calibri" pitchFamily="34" charset="0"/>
              </a:rPr>
              <a:t>печное отопление:</a:t>
            </a:r>
            <a:r>
              <a:rPr lang="ru-RU" sz="1300" dirty="0">
                <a:latin typeface="Calibri" pitchFamily="34" charset="0"/>
              </a:rPr>
              <a:t> 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количество домов -23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количество населения-57</a:t>
            </a:r>
          </a:p>
          <a:p>
            <a:pPr algn="ctr" defTabSz="1279525">
              <a:defRPr/>
            </a:pPr>
            <a:r>
              <a:rPr lang="ru-RU" sz="13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количество детей- 7</a:t>
            </a:r>
            <a:endParaRPr lang="ru-RU" dirty="0"/>
          </a:p>
        </p:txBody>
      </p:sp>
      <p:graphicFrame>
        <p:nvGraphicFramePr>
          <p:cNvPr id="7172" name="Object 285"/>
          <p:cNvGraphicFramePr>
            <a:graphicFrameLocks/>
          </p:cNvGraphicFramePr>
          <p:nvPr/>
        </p:nvGraphicFramePr>
        <p:xfrm>
          <a:off x="279400" y="7715250"/>
          <a:ext cx="3695700" cy="1619250"/>
        </p:xfrm>
        <a:graphic>
          <a:graphicData uri="http://schemas.openxmlformats.org/presentationml/2006/ole">
            <p:oleObj spid="_x0000_s7172" name="Worksheet" r:id="rId6" imgW="5276777" imgH="2314710" progId="Excel.Sheet.8">
              <p:embed/>
            </p:oleObj>
          </a:graphicData>
        </a:graphic>
      </p:graphicFrame>
      <p:grpSp>
        <p:nvGrpSpPr>
          <p:cNvPr id="7196" name="Group 286"/>
          <p:cNvGrpSpPr>
            <a:grpSpLocks/>
          </p:cNvGrpSpPr>
          <p:nvPr/>
        </p:nvGrpSpPr>
        <p:grpSpPr bwMode="auto">
          <a:xfrm>
            <a:off x="9569450" y="5737225"/>
            <a:ext cx="2747963" cy="433388"/>
            <a:chOff x="2988" y="2231"/>
            <a:chExt cx="1731" cy="382"/>
          </a:xfrm>
        </p:grpSpPr>
        <p:grpSp>
          <p:nvGrpSpPr>
            <p:cNvPr id="7198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7200" name="Прямоугольник 22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01" name="Text Box 289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  <p:sp>
        <p:nvSpPr>
          <p:cNvPr id="723" name="Прямоугольник 722"/>
          <p:cNvSpPr>
            <a:spLocks noChangeArrowheads="1"/>
          </p:cNvSpPr>
          <p:nvPr/>
        </p:nvSpPr>
        <p:spPr bwMode="auto">
          <a:xfrm>
            <a:off x="4600575" y="1631950"/>
            <a:ext cx="3024188" cy="649288"/>
          </a:xfrm>
          <a:prstGeom prst="rect">
            <a:avLst/>
          </a:prstGeom>
          <a:solidFill>
            <a:srgbClr val="FF00FF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lIns="127698" tIns="63854" rIns="127698" bIns="63854" anchor="ctr"/>
          <a:lstStyle/>
          <a:p>
            <a:pPr algn="ctr" defTabSz="1279525">
              <a:defRPr/>
            </a:pP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Характеристика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подстанций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слайд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№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29-30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109664" y="320676"/>
            <a:ext cx="10582275" cy="5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19" tIns="63549" rIns="127019" bIns="63549">
            <a:spAutoFit/>
          </a:bodyPr>
          <a:lstStyle/>
          <a:p>
            <a:pPr algn="ctr" defTabSz="1276197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15365" name="Прямоугольник 53"/>
          <p:cNvSpPr>
            <a:spLocks noChangeArrowheads="1"/>
          </p:cNvSpPr>
          <p:nvPr/>
        </p:nvSpPr>
        <p:spPr bwMode="auto">
          <a:xfrm>
            <a:off x="1144216" y="1128194"/>
            <a:ext cx="400050" cy="20002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127072" tIns="63577" rIns="127072" bIns="63577" anchor="ctr"/>
          <a:lstStyle/>
          <a:p>
            <a:pPr algn="ctr" defTabSz="1276197"/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6" name="TextBox 54"/>
          <p:cNvSpPr txBox="1">
            <a:spLocks noChangeArrowheads="1"/>
          </p:cNvSpPr>
          <p:nvPr/>
        </p:nvSpPr>
        <p:spPr bwMode="auto">
          <a:xfrm>
            <a:off x="1576264" y="1056184"/>
            <a:ext cx="4318000" cy="36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72" tIns="63577" rIns="127072" bIns="63577">
            <a:spAutoFit/>
          </a:bodyPr>
          <a:lstStyle/>
          <a:p>
            <a:pPr defTabSz="1276197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15367" name="Прямоугольник 55"/>
          <p:cNvSpPr>
            <a:spLocks noChangeArrowheads="1"/>
          </p:cNvSpPr>
          <p:nvPr/>
        </p:nvSpPr>
        <p:spPr bwMode="auto">
          <a:xfrm>
            <a:off x="1144216" y="1488233"/>
            <a:ext cx="400050" cy="20002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127072" tIns="63577" rIns="127072" bIns="63577" anchor="ctr"/>
          <a:lstStyle/>
          <a:p>
            <a:pPr algn="ctr" defTabSz="1276197"/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8" name="TextBox 56"/>
          <p:cNvSpPr txBox="1">
            <a:spLocks noChangeArrowheads="1"/>
          </p:cNvSpPr>
          <p:nvPr/>
        </p:nvSpPr>
        <p:spPr bwMode="auto">
          <a:xfrm>
            <a:off x="1648273" y="1344216"/>
            <a:ext cx="3455988" cy="36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72" tIns="63577" rIns="127072" bIns="63577">
            <a:spAutoFit/>
          </a:bodyPr>
          <a:lstStyle/>
          <a:p>
            <a:pPr defTabSz="1276197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15372" name="TextBox 52"/>
          <p:cNvSpPr txBox="1">
            <a:spLocks noChangeArrowheads="1"/>
          </p:cNvSpPr>
          <p:nvPr/>
        </p:nvSpPr>
        <p:spPr bwMode="auto">
          <a:xfrm>
            <a:off x="1648272" y="1632249"/>
            <a:ext cx="4330452" cy="82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7072" tIns="63577" rIns="127072" bIns="63577">
            <a:spAutoFit/>
          </a:bodyPr>
          <a:lstStyle/>
          <a:p>
            <a:pPr defTabSz="1276197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одноэтажные строения жилые огнестойкие (кирпичные,  каменные, бетонные, шлакоблочные и др.)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3" name="TextBox 54"/>
          <p:cNvSpPr txBox="1">
            <a:spLocks noChangeArrowheads="1"/>
          </p:cNvSpPr>
          <p:nvPr/>
        </p:nvSpPr>
        <p:spPr bwMode="auto">
          <a:xfrm>
            <a:off x="1720280" y="2280320"/>
            <a:ext cx="4318000" cy="82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72" tIns="63577" rIns="127072" bIns="63577">
            <a:spAutoFit/>
          </a:bodyPr>
          <a:lstStyle/>
          <a:p>
            <a:pPr defTabSz="1276197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строения жилые выше одного этажа огнестойкие (кирпичные,  каменные, бетонные, шлакоблочные и др.)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7" name="TextBox 54"/>
          <p:cNvSpPr txBox="1">
            <a:spLocks noChangeArrowheads="1"/>
          </p:cNvSpPr>
          <p:nvPr/>
        </p:nvSpPr>
        <p:spPr bwMode="auto">
          <a:xfrm>
            <a:off x="1648272" y="2928393"/>
            <a:ext cx="4318000" cy="59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72" tIns="63577" rIns="127072" bIns="63577">
            <a:spAutoFit/>
          </a:bodyPr>
          <a:lstStyle/>
          <a:p>
            <a:pPr defTabSz="1276197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одноэтажные строения жилые 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неогнестойкие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(деревянные, саманные, глинобетонные);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9" name="Picture 60" descr="мен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4589" y="3579812"/>
            <a:ext cx="36671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0" name="Text Box 61"/>
          <p:cNvSpPr txBox="1">
            <a:spLocks noChangeArrowheads="1"/>
          </p:cNvSpPr>
          <p:nvPr/>
        </p:nvSpPr>
        <p:spPr bwMode="auto">
          <a:xfrm>
            <a:off x="1522413" y="3443289"/>
            <a:ext cx="3100387" cy="48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8055" tIns="124088" rIns="248055" bIns="124088">
            <a:spAutoFit/>
          </a:bodyPr>
          <a:lstStyle/>
          <a:p>
            <a:pPr defTabSz="1784136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15381" name="Text Box 55"/>
          <p:cNvSpPr txBox="1">
            <a:spLocks noChangeArrowheads="1"/>
          </p:cNvSpPr>
          <p:nvPr/>
        </p:nvSpPr>
        <p:spPr bwMode="auto">
          <a:xfrm>
            <a:off x="1590675" y="3900489"/>
            <a:ext cx="3367088" cy="64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20" tIns="88774" rIns="177520" bIns="88774">
            <a:spAutoFit/>
          </a:bodyPr>
          <a:lstStyle/>
          <a:p>
            <a:pPr defTabSz="1784136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сельская больница 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мед.пункт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 с    указанием номера и кол. коек;</a:t>
            </a:r>
          </a:p>
        </p:txBody>
      </p:sp>
      <p:sp>
        <p:nvSpPr>
          <p:cNvPr id="15382" name="Oval 63"/>
          <p:cNvSpPr>
            <a:spLocks noChangeArrowheads="1"/>
          </p:cNvSpPr>
          <p:nvPr/>
        </p:nvSpPr>
        <p:spPr bwMode="auto">
          <a:xfrm>
            <a:off x="968377" y="5087939"/>
            <a:ext cx="642937" cy="179388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126819" tIns="63451" rIns="126819" bIns="63451" anchor="ctr"/>
          <a:lstStyle/>
          <a:p>
            <a:pPr algn="ctr" defTabSz="1276197"/>
            <a:endParaRPr lang="ru-RU" sz="3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5383" name="Line 59"/>
          <p:cNvSpPr>
            <a:spLocks noChangeShapeType="1"/>
          </p:cNvSpPr>
          <p:nvPr/>
        </p:nvSpPr>
        <p:spPr bwMode="auto">
          <a:xfrm>
            <a:off x="354014" y="4583113"/>
            <a:ext cx="357188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 lIns="91406" tIns="45703" rIns="91406" bIns="45703"/>
          <a:lstStyle/>
          <a:p>
            <a:endParaRPr lang="ru-RU"/>
          </a:p>
        </p:txBody>
      </p:sp>
      <p:sp>
        <p:nvSpPr>
          <p:cNvPr id="15384" name="Text Box 47"/>
          <p:cNvSpPr txBox="1">
            <a:spLocks noChangeArrowheads="1"/>
          </p:cNvSpPr>
          <p:nvPr/>
        </p:nvSpPr>
        <p:spPr bwMode="auto">
          <a:xfrm>
            <a:off x="1654177" y="4957763"/>
            <a:ext cx="3540125" cy="35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76" tIns="60080" rIns="120176" bIns="60080">
            <a:spAutoFit/>
          </a:bodyPr>
          <a:lstStyle/>
          <a:p>
            <a:pPr defTabSz="1212704" eaLnBrk="0" hangingPunct="0"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1087440" y="5643565"/>
            <a:ext cx="414337" cy="234949"/>
            <a:chOff x="0" y="0"/>
            <a:chExt cx="20000" cy="20000"/>
          </a:xfrm>
        </p:grpSpPr>
        <p:sp>
          <p:nvSpPr>
            <p:cNvPr id="15560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6864" tIns="63472" rIns="126864" bIns="63472"/>
            <a:lstStyle/>
            <a:p>
              <a:endParaRPr lang="ru-RU"/>
            </a:p>
          </p:txBody>
        </p:sp>
        <p:sp>
          <p:nvSpPr>
            <p:cNvPr id="15561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6864" tIns="63472" rIns="126864" bIns="63472"/>
            <a:lstStyle/>
            <a:p>
              <a:endParaRPr lang="ru-RU"/>
            </a:p>
          </p:txBody>
        </p:sp>
      </p:grpSp>
      <p:sp>
        <p:nvSpPr>
          <p:cNvPr id="15386" name="Text Box 64"/>
          <p:cNvSpPr txBox="1">
            <a:spLocks noChangeArrowheads="1"/>
          </p:cNvSpPr>
          <p:nvPr/>
        </p:nvSpPr>
        <p:spPr bwMode="auto">
          <a:xfrm>
            <a:off x="1646240" y="5549900"/>
            <a:ext cx="1660525" cy="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966" tIns="59977" rIns="119966" bIns="59977">
            <a:spAutoFit/>
          </a:bodyPr>
          <a:lstStyle/>
          <a:p>
            <a:pPr defTabSz="1784136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811214" y="3962400"/>
            <a:ext cx="822325" cy="393700"/>
            <a:chOff x="2290" y="4020"/>
            <a:chExt cx="768" cy="218"/>
          </a:xfrm>
        </p:grpSpPr>
        <p:sp>
          <p:nvSpPr>
            <p:cNvPr id="15552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13" tIns="17613" rIns="17613" bIns="17613"/>
            <a:lstStyle/>
            <a:p>
              <a:pPr algn="ctr" defTabSz="1784136"/>
              <a:r>
                <a:rPr lang="ru-RU" sz="1100" b="1" u="sng" dirty="0">
                  <a:latin typeface="Times New Roman" pitchFamily="18" charset="0"/>
                  <a:cs typeface="Times New Roman" pitchFamily="18" charset="0"/>
                </a:rPr>
                <a:t>№12</a:t>
              </a:r>
              <a:endParaRPr lang="ru-RU" sz="1100" u="sng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784136"/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sz="35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555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6864" tIns="63472" rIns="126864" bIns="63472"/>
              <a:lstStyle/>
              <a:p>
                <a:pPr defTabSz="1784136"/>
                <a:endParaRPr lang="ru-RU" sz="3500" dirty="0">
                  <a:latin typeface="Calibri" pitchFamily="34" charset="0"/>
                </a:endParaRPr>
              </a:p>
            </p:txBody>
          </p:sp>
          <p:sp>
            <p:nvSpPr>
              <p:cNvPr id="1555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5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1555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59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5388" name="Text Box 47"/>
          <p:cNvSpPr txBox="1">
            <a:spLocks noChangeArrowheads="1"/>
          </p:cNvSpPr>
          <p:nvPr/>
        </p:nvSpPr>
        <p:spPr bwMode="auto">
          <a:xfrm>
            <a:off x="1651000" y="5295901"/>
            <a:ext cx="2760663" cy="35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76" tIns="60080" rIns="120176" bIns="60080">
            <a:spAutoFit/>
          </a:bodyPr>
          <a:lstStyle/>
          <a:p>
            <a:pPr defTabSz="1212704" eaLnBrk="0" hangingPunct="0"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15389" name="Oval 63"/>
          <p:cNvSpPr>
            <a:spLocks noChangeArrowheads="1"/>
          </p:cNvSpPr>
          <p:nvPr/>
        </p:nvSpPr>
        <p:spPr bwMode="auto">
          <a:xfrm>
            <a:off x="968377" y="4802188"/>
            <a:ext cx="642937" cy="177800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126819" tIns="63451" rIns="126819" bIns="63451" anchor="ctr"/>
          <a:lstStyle/>
          <a:p>
            <a:pPr algn="ctr" defTabSz="1276197"/>
            <a:endParaRPr lang="ru-RU" sz="3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5390" name="Text Box 47"/>
          <p:cNvSpPr txBox="1">
            <a:spLocks noChangeArrowheads="1"/>
          </p:cNvSpPr>
          <p:nvPr/>
        </p:nvSpPr>
        <p:spPr bwMode="auto">
          <a:xfrm>
            <a:off x="1651001" y="4679952"/>
            <a:ext cx="3271838" cy="35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76" tIns="60080" rIns="120176" bIns="60080">
            <a:spAutoFit/>
          </a:bodyPr>
          <a:lstStyle/>
          <a:p>
            <a:pPr defTabSz="1212704" eaLnBrk="0" hangingPunct="0"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зона ответственности ГИБДД;</a:t>
            </a:r>
          </a:p>
        </p:txBody>
      </p:sp>
      <p:sp>
        <p:nvSpPr>
          <p:cNvPr id="15391" name="Text Box 64"/>
          <p:cNvSpPr txBox="1">
            <a:spLocks noChangeArrowheads="1"/>
          </p:cNvSpPr>
          <p:nvPr/>
        </p:nvSpPr>
        <p:spPr bwMode="auto">
          <a:xfrm>
            <a:off x="1646238" y="4368801"/>
            <a:ext cx="5041900" cy="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966" tIns="59977" rIns="119966" bIns="59977">
            <a:spAutoFit/>
          </a:bodyPr>
          <a:lstStyle/>
          <a:p>
            <a:pPr defTabSz="1784136"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автотрассы федерального,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субъектового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местного значения</a:t>
            </a:r>
          </a:p>
        </p:txBody>
      </p:sp>
      <p:sp>
        <p:nvSpPr>
          <p:cNvPr id="15392" name="Line 499"/>
          <p:cNvSpPr>
            <a:spLocks noChangeShapeType="1"/>
          </p:cNvSpPr>
          <p:nvPr/>
        </p:nvSpPr>
        <p:spPr bwMode="auto">
          <a:xfrm>
            <a:off x="7769224" y="768826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406" tIns="45703" rIns="91406" bIns="45703" anchor="ctr"/>
          <a:lstStyle/>
          <a:p>
            <a:endParaRPr lang="ru-RU"/>
          </a:p>
        </p:txBody>
      </p:sp>
      <p:sp>
        <p:nvSpPr>
          <p:cNvPr id="15393" name="Line 159"/>
          <p:cNvSpPr>
            <a:spLocks noChangeShapeType="1"/>
          </p:cNvSpPr>
          <p:nvPr/>
        </p:nvSpPr>
        <p:spPr bwMode="auto">
          <a:xfrm>
            <a:off x="939801" y="6445250"/>
            <a:ext cx="609601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 lIns="91406" tIns="45703" rIns="91406" bIns="45703"/>
          <a:lstStyle/>
          <a:p>
            <a:endParaRPr lang="ru-RU"/>
          </a:p>
        </p:txBody>
      </p:sp>
      <p:sp>
        <p:nvSpPr>
          <p:cNvPr id="15394" name="Text Box 160"/>
          <p:cNvSpPr txBox="1">
            <a:spLocks noChangeArrowheads="1"/>
          </p:cNvSpPr>
          <p:nvPr/>
        </p:nvSpPr>
        <p:spPr bwMode="auto">
          <a:xfrm>
            <a:off x="1589088" y="5891215"/>
            <a:ext cx="1735138" cy="41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702" tIns="88858" rIns="177702" bIns="88858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ж\д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станция;</a:t>
            </a:r>
          </a:p>
        </p:txBody>
      </p:sp>
      <p:sp>
        <p:nvSpPr>
          <p:cNvPr id="15395" name="Text Box 161"/>
          <p:cNvSpPr txBox="1">
            <a:spLocks noChangeArrowheads="1"/>
          </p:cNvSpPr>
          <p:nvPr/>
        </p:nvSpPr>
        <p:spPr bwMode="auto">
          <a:xfrm>
            <a:off x="1579564" y="6211889"/>
            <a:ext cx="1914109" cy="41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77702" tIns="88858" rIns="177702" bIns="88858">
            <a:spAutoFit/>
          </a:bodyPr>
          <a:lstStyle/>
          <a:p>
            <a:pPr defTabSz="1784136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6" name="Group 162"/>
          <p:cNvGrpSpPr>
            <a:grpSpLocks/>
          </p:cNvGrpSpPr>
          <p:nvPr/>
        </p:nvGrpSpPr>
        <p:grpSpPr bwMode="auto">
          <a:xfrm>
            <a:off x="989014" y="5973764"/>
            <a:ext cx="565151" cy="280987"/>
            <a:chOff x="4150" y="3838"/>
            <a:chExt cx="272" cy="91"/>
          </a:xfrm>
        </p:grpSpPr>
        <p:sp>
          <p:nvSpPr>
            <p:cNvPr id="15550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7119" tIns="63598" rIns="127119" bIns="63598" anchor="ctr"/>
            <a:lstStyle/>
            <a:p>
              <a:pPr defTabSz="1276197"/>
              <a:endParaRPr lang="ru-RU" dirty="0">
                <a:latin typeface="Calibri" pitchFamily="34" charset="0"/>
              </a:endParaRPr>
            </a:p>
          </p:txBody>
        </p:sp>
        <p:sp>
          <p:nvSpPr>
            <p:cNvPr id="15551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7119" tIns="63598" rIns="127119" bIns="63598" anchor="ctr"/>
            <a:lstStyle/>
            <a:p>
              <a:pPr defTabSz="1276197"/>
              <a:endParaRPr lang="ru-RU" dirty="0">
                <a:latin typeface="Calibri" pitchFamily="34" charset="0"/>
              </a:endParaRPr>
            </a:p>
          </p:txBody>
        </p:sp>
      </p:grpSp>
      <p:sp>
        <p:nvSpPr>
          <p:cNvPr id="15397" name="Text Box 457"/>
          <p:cNvSpPr txBox="1">
            <a:spLocks noChangeArrowheads="1"/>
          </p:cNvSpPr>
          <p:nvPr/>
        </p:nvSpPr>
        <p:spPr bwMode="auto">
          <a:xfrm>
            <a:off x="7594599" y="3446465"/>
            <a:ext cx="2417764" cy="2369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68258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7" name="Group 120"/>
          <p:cNvGrpSpPr>
            <a:grpSpLocks/>
          </p:cNvGrpSpPr>
          <p:nvPr/>
        </p:nvGrpSpPr>
        <p:grpSpPr bwMode="auto">
          <a:xfrm>
            <a:off x="6923089" y="3479784"/>
            <a:ext cx="284162" cy="225425"/>
            <a:chOff x="-50" y="4479"/>
            <a:chExt cx="136" cy="101"/>
          </a:xfrm>
        </p:grpSpPr>
        <p:sp>
          <p:nvSpPr>
            <p:cNvPr id="15547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207" tIns="50548" rIns="101207" bIns="50548" anchor="ctr"/>
            <a:lstStyle/>
            <a:p>
              <a:pPr defTabSz="1428578"/>
              <a:endParaRPr lang="ru-RU" sz="29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48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01"/>
            </a:xfrm>
            <a:prstGeom prst="rect">
              <a:avLst/>
            </a:prstGeom>
            <a:noFill/>
            <a:ln w="76200" cmpd="tri">
              <a:noFill/>
              <a:miter lim="800000"/>
              <a:headEnd/>
              <a:tailEnd/>
            </a:ln>
          </p:spPr>
          <p:txBody>
            <a:bodyPr lIns="101142" tIns="50520" rIns="101142" bIns="50520">
              <a:spAutoFit/>
            </a:bodyPr>
            <a:lstStyle/>
            <a:p>
              <a:pPr algn="ctr" defTabSz="766671">
                <a:spcBef>
                  <a:spcPct val="50000"/>
                </a:spcBef>
              </a:pPr>
              <a:endParaRPr lang="ru-RU" sz="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49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9" name="Rectangle 54"/>
          <p:cNvSpPr>
            <a:spLocks noChangeArrowheads="1"/>
          </p:cNvSpPr>
          <p:nvPr/>
        </p:nvSpPr>
        <p:spPr bwMode="auto">
          <a:xfrm>
            <a:off x="6838950" y="3795714"/>
            <a:ext cx="427038" cy="214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7089" tIns="63584" rIns="127089" bIns="63584" anchor="ctr"/>
          <a:lstStyle/>
          <a:p>
            <a:pPr algn="ctr" defTabSz="912703"/>
            <a:r>
              <a:rPr lang="ru-RU" sz="1100" b="1" dirty="0">
                <a:latin typeface="Times New Roman" pitchFamily="18" charset="0"/>
              </a:rPr>
              <a:t>ПВР</a:t>
            </a:r>
          </a:p>
        </p:txBody>
      </p:sp>
      <p:sp>
        <p:nvSpPr>
          <p:cNvPr id="15400" name="Text Box 457"/>
          <p:cNvSpPr txBox="1">
            <a:spLocks noChangeArrowheads="1"/>
          </p:cNvSpPr>
          <p:nvPr/>
        </p:nvSpPr>
        <p:spPr bwMode="auto">
          <a:xfrm>
            <a:off x="7602540" y="3756026"/>
            <a:ext cx="4067175" cy="2369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68258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15401" name="Полилиния 115"/>
          <p:cNvSpPr>
            <a:spLocks noChangeArrowheads="1"/>
          </p:cNvSpPr>
          <p:nvPr/>
        </p:nvSpPr>
        <p:spPr bwMode="auto">
          <a:xfrm>
            <a:off x="6127752" y="3043240"/>
            <a:ext cx="279399" cy="200025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</p:spPr>
        <p:txBody>
          <a:bodyPr lIns="90779" tIns="45388" rIns="90779" bIns="45388"/>
          <a:lstStyle/>
          <a:p>
            <a:endParaRPr lang="ru-RU"/>
          </a:p>
        </p:txBody>
      </p:sp>
      <p:sp>
        <p:nvSpPr>
          <p:cNvPr id="15402" name="Text Box 965"/>
          <p:cNvSpPr txBox="1">
            <a:spLocks noChangeArrowheads="1"/>
          </p:cNvSpPr>
          <p:nvPr/>
        </p:nvSpPr>
        <p:spPr bwMode="auto">
          <a:xfrm>
            <a:off x="7523163" y="2889251"/>
            <a:ext cx="4356100" cy="5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21" tIns="39014" rIns="78021" bIns="39014">
            <a:spAutoFit/>
          </a:bodyPr>
          <a:lstStyle/>
          <a:p>
            <a:pPr algn="just" defTabSz="1257150">
              <a:lnSpc>
                <a:spcPct val="70000"/>
              </a:lnSpc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" name="Группа 114"/>
          <p:cNvGrpSpPr>
            <a:grpSpLocks/>
          </p:cNvGrpSpPr>
          <p:nvPr/>
        </p:nvGrpSpPr>
        <p:grpSpPr bwMode="auto">
          <a:xfrm>
            <a:off x="6516688" y="2460625"/>
            <a:ext cx="925811" cy="371491"/>
            <a:chOff x="7847002" y="5565765"/>
            <a:chExt cx="925166" cy="369535"/>
          </a:xfrm>
        </p:grpSpPr>
        <p:grpSp>
          <p:nvGrpSpPr>
            <p:cNvPr id="9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60000"/>
              <a:chOff x="6757990" y="3514716"/>
              <a:chExt cx="540000" cy="540000"/>
            </a:xfrm>
          </p:grpSpPr>
          <p:sp>
            <p:nvSpPr>
              <p:cNvPr id="15545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0789" tIns="45394" rIns="90789" bIns="45394"/>
              <a:lstStyle/>
              <a:p>
                <a:pPr algn="ctr" defTabSz="912703"/>
                <a:endParaRPr lang="ru-RU" sz="1500" b="1" dirty="0">
                  <a:latin typeface="Times New Roman" pitchFamily="18" charset="0"/>
                </a:endParaRPr>
              </a:p>
            </p:txBody>
          </p:sp>
          <p:sp>
            <p:nvSpPr>
              <p:cNvPr id="15546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032"/>
                <a:ext cx="285462" cy="481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789" tIns="45394" rIns="90789" bIns="45394">
                <a:spAutoFit/>
              </a:bodyPr>
              <a:lstStyle/>
              <a:p>
                <a:pPr defTabSz="912703"/>
                <a:r>
                  <a:rPr lang="ru-RU" sz="1500" b="1" dirty="0">
                    <a:latin typeface="Times New Roman" pitchFamily="18" charset="0"/>
                  </a:rPr>
                  <a:t>1</a:t>
                </a:r>
                <a:endParaRPr lang="ru-RU" sz="4300" b="1" dirty="0">
                  <a:latin typeface="Times New Roman" pitchFamily="18" charset="0"/>
                </a:endParaRPr>
              </a:p>
            </p:txBody>
          </p:sp>
        </p:grpSp>
        <p:sp>
          <p:nvSpPr>
            <p:cNvPr id="15544" name="Rectangle 9"/>
            <p:cNvSpPr>
              <a:spLocks noChangeArrowheads="1"/>
            </p:cNvSpPr>
            <p:nvPr/>
          </p:nvSpPr>
          <p:spPr bwMode="auto">
            <a:xfrm>
              <a:off x="8232204" y="5565765"/>
              <a:ext cx="539964" cy="355713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669" tIns="24669" rIns="24669" bIns="24669">
              <a:spAutoFit/>
            </a:bodyPr>
            <a:lstStyle/>
            <a:p>
              <a:pPr algn="ctr" defTabSz="1788899"/>
              <a:r>
                <a:rPr lang="ru-RU" sz="1000" b="1" u="sng" dirty="0">
                  <a:latin typeface="Times New Roman" pitchFamily="18" charset="0"/>
                  <a:cs typeface="Times New Roman" pitchFamily="18" charset="0"/>
                </a:rPr>
                <a:t>№7,9,13</a:t>
              </a:r>
            </a:p>
            <a:p>
              <a:pPr algn="ctr" defTabSz="1788899"/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15404" name="Text Box 965"/>
          <p:cNvSpPr txBox="1">
            <a:spLocks noChangeArrowheads="1"/>
          </p:cNvSpPr>
          <p:nvPr/>
        </p:nvSpPr>
        <p:spPr bwMode="auto">
          <a:xfrm>
            <a:off x="7513638" y="2465388"/>
            <a:ext cx="3714750" cy="4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21" tIns="39014" rIns="78021" bIns="39014">
            <a:spAutoFit/>
          </a:bodyPr>
          <a:lstStyle/>
          <a:p>
            <a:pPr defTabSz="1257150">
              <a:lnSpc>
                <a:spcPct val="70000"/>
              </a:lnSpc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сборный эвакуационный пункт (в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числ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 номера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припис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домов, человек)</a:t>
            </a:r>
          </a:p>
        </p:txBody>
      </p:sp>
      <p:grpSp>
        <p:nvGrpSpPr>
          <p:cNvPr id="10" name="Группа 118"/>
          <p:cNvGrpSpPr>
            <a:grpSpLocks/>
          </p:cNvGrpSpPr>
          <p:nvPr/>
        </p:nvGrpSpPr>
        <p:grpSpPr bwMode="auto">
          <a:xfrm>
            <a:off x="6424612" y="2949572"/>
            <a:ext cx="987426" cy="367122"/>
            <a:chOff x="3186092" y="7871684"/>
            <a:chExt cx="721494" cy="366237"/>
          </a:xfrm>
        </p:grpSpPr>
        <p:sp>
          <p:nvSpPr>
            <p:cNvPr id="15540" name="Rectangle 9"/>
            <p:cNvSpPr>
              <a:spLocks noChangeArrowheads="1"/>
            </p:cNvSpPr>
            <p:nvPr/>
          </p:nvSpPr>
          <p:spPr bwMode="auto">
            <a:xfrm>
              <a:off x="3186092" y="7871684"/>
              <a:ext cx="721494" cy="356734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669" tIns="24669" rIns="24669" bIns="24669">
              <a:spAutoFit/>
            </a:bodyPr>
            <a:lstStyle/>
            <a:p>
              <a:pPr defTabSz="1788899"/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ru-RU" sz="1000" b="1" u="sng" dirty="0">
                  <a:latin typeface="Times New Roman" pitchFamily="18" charset="0"/>
                  <a:cs typeface="Times New Roman" pitchFamily="18" charset="0"/>
                </a:rPr>
                <a:t>__13__</a:t>
              </a:r>
            </a:p>
            <a:p>
              <a:pPr defTabSz="1788899"/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sz="10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15541" name="Rectangle 9"/>
            <p:cNvSpPr>
              <a:spLocks noChangeArrowheads="1"/>
            </p:cNvSpPr>
            <p:nvPr/>
          </p:nvSpPr>
          <p:spPr bwMode="auto">
            <a:xfrm>
              <a:off x="3218949" y="7871684"/>
              <a:ext cx="130105" cy="356734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669" tIns="24669" rIns="24669" bIns="24669">
              <a:spAutoFit/>
            </a:bodyPr>
            <a:lstStyle/>
            <a:p>
              <a:pPr algn="ctr" defTabSz="1788899"/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5542" name="Rectangle 9"/>
            <p:cNvSpPr>
              <a:spLocks noChangeArrowheads="1"/>
            </p:cNvSpPr>
            <p:nvPr/>
          </p:nvSpPr>
          <p:spPr bwMode="auto">
            <a:xfrm>
              <a:off x="3689215" y="7881187"/>
              <a:ext cx="172271" cy="356734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669" tIns="24669" rIns="24669" bIns="24669">
              <a:spAutoFit/>
            </a:bodyPr>
            <a:lstStyle/>
            <a:p>
              <a:pPr algn="ctr" defTabSz="1788899"/>
              <a:r>
                <a:rPr lang="ru-RU" sz="2000" dirty="0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15406" name="Line 499"/>
          <p:cNvSpPr>
            <a:spLocks noChangeShapeType="1"/>
          </p:cNvSpPr>
          <p:nvPr/>
        </p:nvSpPr>
        <p:spPr bwMode="auto">
          <a:xfrm>
            <a:off x="9269413" y="86471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128001" tIns="64001" rIns="128001" bIns="64001" anchor="ctr"/>
          <a:lstStyle/>
          <a:p>
            <a:endParaRPr lang="ru-RU"/>
          </a:p>
        </p:txBody>
      </p:sp>
      <p:sp>
        <p:nvSpPr>
          <p:cNvPr id="15407" name="Text Box 47"/>
          <p:cNvSpPr txBox="1">
            <a:spLocks noChangeArrowheads="1"/>
          </p:cNvSpPr>
          <p:nvPr/>
        </p:nvSpPr>
        <p:spPr bwMode="auto">
          <a:xfrm>
            <a:off x="1633538" y="7918451"/>
            <a:ext cx="1056889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1076325" y="9040814"/>
            <a:ext cx="401638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09" name="Text Box 47"/>
          <p:cNvSpPr txBox="1">
            <a:spLocks noChangeArrowheads="1"/>
          </p:cNvSpPr>
          <p:nvPr/>
        </p:nvSpPr>
        <p:spPr bwMode="auto">
          <a:xfrm>
            <a:off x="1611313" y="8836027"/>
            <a:ext cx="2216245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15410" name="Text Box 47"/>
          <p:cNvSpPr txBox="1">
            <a:spLocks noChangeArrowheads="1"/>
          </p:cNvSpPr>
          <p:nvPr/>
        </p:nvSpPr>
        <p:spPr bwMode="auto">
          <a:xfrm>
            <a:off x="1633538" y="8596314"/>
            <a:ext cx="2208358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11" name="Группа 144"/>
          <p:cNvGrpSpPr>
            <a:grpSpLocks/>
          </p:cNvGrpSpPr>
          <p:nvPr/>
        </p:nvGrpSpPr>
        <p:grpSpPr bwMode="auto">
          <a:xfrm>
            <a:off x="1122363" y="8667752"/>
            <a:ext cx="306387" cy="301624"/>
            <a:chOff x="346075" y="6327775"/>
            <a:chExt cx="215900" cy="215900"/>
          </a:xfrm>
        </p:grpSpPr>
        <p:sp>
          <p:nvSpPr>
            <p:cNvPr id="15538" name="Овал 138"/>
            <p:cNvSpPr>
              <a:spLocks noChangeArrowheads="1"/>
            </p:cNvSpPr>
            <p:nvPr/>
          </p:nvSpPr>
          <p:spPr bwMode="auto">
            <a:xfrm>
              <a:off x="346075" y="6327775"/>
              <a:ext cx="215900" cy="215900"/>
            </a:xfrm>
            <a:prstGeom prst="ellips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90789" tIns="45394" rIns="90789" bIns="45394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5539" name="Овал 139"/>
            <p:cNvSpPr>
              <a:spLocks noChangeArrowheads="1"/>
            </p:cNvSpPr>
            <p:nvPr/>
          </p:nvSpPr>
          <p:spPr bwMode="auto"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 w="25400" algn="ctr">
              <a:noFill/>
              <a:round/>
              <a:headEnd/>
              <a:tailEnd/>
            </a:ln>
          </p:spPr>
          <p:txBody>
            <a:bodyPr lIns="90789" tIns="45394" rIns="90789" bIns="45394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2" name="Группа 143"/>
          <p:cNvGrpSpPr>
            <a:grpSpLocks/>
          </p:cNvGrpSpPr>
          <p:nvPr/>
        </p:nvGrpSpPr>
        <p:grpSpPr bwMode="auto">
          <a:xfrm>
            <a:off x="1122363" y="8340726"/>
            <a:ext cx="306387" cy="303213"/>
            <a:chOff x="785786" y="6215082"/>
            <a:chExt cx="215900" cy="215900"/>
          </a:xfrm>
        </p:grpSpPr>
        <p:sp>
          <p:nvSpPr>
            <p:cNvPr id="15535" name="Овал 141"/>
            <p:cNvSpPr>
              <a:spLocks noChangeArrowheads="1"/>
            </p:cNvSpPr>
            <p:nvPr/>
          </p:nvSpPr>
          <p:spPr bwMode="auto">
            <a:xfrm>
              <a:off x="785786" y="6215082"/>
              <a:ext cx="215900" cy="215900"/>
            </a:xfrm>
            <a:prstGeom prst="ellips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</p:spPr>
          <p:txBody>
            <a:bodyPr lIns="90789" tIns="45394" rIns="90789" bIns="45394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14" y="6258197"/>
              <a:ext cx="152600" cy="138713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413" name="Text Box 47"/>
          <p:cNvSpPr txBox="1">
            <a:spLocks noChangeArrowheads="1"/>
          </p:cNvSpPr>
          <p:nvPr/>
        </p:nvSpPr>
        <p:spPr bwMode="auto">
          <a:xfrm>
            <a:off x="1633539" y="8274051"/>
            <a:ext cx="2170463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5414" name="Прямоугольник 145"/>
          <p:cNvSpPr>
            <a:spLocks noChangeArrowheads="1"/>
          </p:cNvSpPr>
          <p:nvPr/>
        </p:nvSpPr>
        <p:spPr bwMode="auto">
          <a:xfrm>
            <a:off x="1122363" y="7980362"/>
            <a:ext cx="306387" cy="304800"/>
          </a:xfrm>
          <a:prstGeom prst="rect">
            <a:avLst/>
          </a:prstGeom>
          <a:noFill/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lIns="127103" tIns="63591" rIns="127103" bIns="63591" anchor="ctr"/>
          <a:lstStyle/>
          <a:p>
            <a:pPr algn="ctr" defTabSz="912703"/>
            <a:endParaRPr lang="ru-RU" sz="55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3" name="Группа 186"/>
          <p:cNvGrpSpPr/>
          <p:nvPr/>
        </p:nvGrpSpPr>
        <p:grpSpPr bwMode="auto">
          <a:xfrm>
            <a:off x="1125466" y="7509010"/>
            <a:ext cx="300010" cy="398460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4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500" b="1" dirty="0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500" b="1" dirty="0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500" b="1" dirty="0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500" b="1" dirty="0"/>
            </a:p>
          </p:txBody>
        </p:sp>
      </p:grpSp>
      <p:sp>
        <p:nvSpPr>
          <p:cNvPr id="15416" name="Text Box 47"/>
          <p:cNvSpPr txBox="1">
            <a:spLocks noChangeArrowheads="1"/>
          </p:cNvSpPr>
          <p:nvPr/>
        </p:nvSpPr>
        <p:spPr bwMode="auto">
          <a:xfrm>
            <a:off x="1633539" y="7485064"/>
            <a:ext cx="2107241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15417" name="Text Box 47"/>
          <p:cNvSpPr txBox="1">
            <a:spLocks noChangeArrowheads="1"/>
          </p:cNvSpPr>
          <p:nvPr/>
        </p:nvSpPr>
        <p:spPr bwMode="auto">
          <a:xfrm>
            <a:off x="1638301" y="7013577"/>
            <a:ext cx="1254764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15" name="Group 253"/>
          <p:cNvGrpSpPr>
            <a:grpSpLocks/>
          </p:cNvGrpSpPr>
          <p:nvPr/>
        </p:nvGrpSpPr>
        <p:grpSpPr bwMode="auto">
          <a:xfrm>
            <a:off x="1028700" y="6962776"/>
            <a:ext cx="493713" cy="466725"/>
            <a:chOff x="476" y="3248"/>
            <a:chExt cx="408" cy="409"/>
          </a:xfrm>
        </p:grpSpPr>
        <p:sp>
          <p:nvSpPr>
            <p:cNvPr id="15533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789" tIns="45394" rIns="90789" bIns="45394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5534" name="AutoShape 255"/>
            <p:cNvSpPr>
              <a:spLocks noChangeArrowheads="1"/>
            </p:cNvSpPr>
            <p:nvPr/>
          </p:nvSpPr>
          <p:spPr bwMode="auto">
            <a:xfrm rot="10800000">
              <a:off x="703" y="3248"/>
              <a:ext cx="181" cy="4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35 w 21600"/>
                <a:gd name="T13" fmla="*/ 4489 h 21600"/>
                <a:gd name="T14" fmla="*/ 17065 w 21600"/>
                <a:gd name="T15" fmla="*/ 171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lIns="90789" tIns="45394" rIns="90789" bIns="45394" anchor="ctr"/>
            <a:lstStyle/>
            <a:p>
              <a:endParaRPr lang="ru-RU"/>
            </a:p>
          </p:txBody>
        </p:sp>
      </p:grpSp>
      <p:sp>
        <p:nvSpPr>
          <p:cNvPr id="15419" name="Text Box 47"/>
          <p:cNvSpPr txBox="1">
            <a:spLocks noChangeArrowheads="1"/>
          </p:cNvSpPr>
          <p:nvPr/>
        </p:nvSpPr>
        <p:spPr bwMode="auto">
          <a:xfrm>
            <a:off x="1624014" y="6534151"/>
            <a:ext cx="1683150" cy="3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5420" name="Овал 166"/>
          <p:cNvSpPr>
            <a:spLocks noChangeArrowheads="1"/>
          </p:cNvSpPr>
          <p:nvPr/>
        </p:nvSpPr>
        <p:spPr bwMode="auto">
          <a:xfrm>
            <a:off x="1122363" y="6591301"/>
            <a:ext cx="306387" cy="304800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127103" tIns="63591" rIns="127103" bIns="63591" anchor="ctr"/>
          <a:lstStyle/>
          <a:p>
            <a:pPr algn="ctr" defTabSz="912703"/>
            <a:endParaRPr lang="ru-RU" sz="55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421" name="Line 499"/>
          <p:cNvSpPr>
            <a:spLocks noChangeShapeType="1"/>
          </p:cNvSpPr>
          <p:nvPr/>
        </p:nvSpPr>
        <p:spPr bwMode="auto">
          <a:xfrm>
            <a:off x="8472488" y="197802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127954" tIns="63980" rIns="127954" bIns="63980" anchor="ctr"/>
          <a:lstStyle/>
          <a:p>
            <a:endParaRPr lang="ru-RU"/>
          </a:p>
        </p:txBody>
      </p:sp>
      <p:grpSp>
        <p:nvGrpSpPr>
          <p:cNvPr id="16" name="Group 265"/>
          <p:cNvGrpSpPr>
            <a:grpSpLocks/>
          </p:cNvGrpSpPr>
          <p:nvPr/>
        </p:nvGrpSpPr>
        <p:grpSpPr bwMode="auto">
          <a:xfrm>
            <a:off x="6678613" y="1566864"/>
            <a:ext cx="709612" cy="279399"/>
            <a:chOff x="249" y="2931"/>
            <a:chExt cx="907" cy="363"/>
          </a:xfrm>
        </p:grpSpPr>
        <p:sp>
          <p:nvSpPr>
            <p:cNvPr id="15528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789" tIns="45394" rIns="90789" bIns="45394" anchor="ctr"/>
            <a:lstStyle/>
            <a:p>
              <a:pPr defTabSz="1277784"/>
              <a:endParaRPr lang="ru-RU" sz="5500" b="1" dirty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5529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30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31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32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423" name="Text Box 47"/>
          <p:cNvSpPr txBox="1">
            <a:spLocks noChangeArrowheads="1"/>
          </p:cNvSpPr>
          <p:nvPr/>
        </p:nvSpPr>
        <p:spPr bwMode="auto">
          <a:xfrm>
            <a:off x="7466014" y="1522414"/>
            <a:ext cx="3240087" cy="35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62" tIns="60073" rIns="120162" bIns="60073">
            <a:spAutoFit/>
          </a:bodyPr>
          <a:lstStyle/>
          <a:p>
            <a:pPr defTabSz="1212704" eaLnBrk="0" hangingPunct="0"/>
            <a:r>
              <a:rPr lang="en-US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6686551" y="1984375"/>
            <a:ext cx="703263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6686550" y="2300288"/>
            <a:ext cx="698501" cy="1588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26" name="Text Box 47"/>
          <p:cNvSpPr txBox="1">
            <a:spLocks noChangeArrowheads="1"/>
          </p:cNvSpPr>
          <p:nvPr/>
        </p:nvSpPr>
        <p:spPr bwMode="auto">
          <a:xfrm>
            <a:off x="7466014" y="1828801"/>
            <a:ext cx="2952750" cy="35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62" tIns="60073" rIns="120162" bIns="60073">
            <a:spAutoFit/>
          </a:bodyPr>
          <a:lstStyle/>
          <a:p>
            <a:pPr defTabSz="1212704" eaLnBrk="0" hangingPunct="0"/>
            <a:r>
              <a:rPr lang="en-US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</a:t>
            </a:r>
            <a:r>
              <a:rPr lang="ru-RU" sz="15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снабжения  35 кВ;</a:t>
            </a:r>
          </a:p>
        </p:txBody>
      </p:sp>
      <p:sp>
        <p:nvSpPr>
          <p:cNvPr id="15427" name="Text Box 47"/>
          <p:cNvSpPr txBox="1">
            <a:spLocks noChangeArrowheads="1"/>
          </p:cNvSpPr>
          <p:nvPr/>
        </p:nvSpPr>
        <p:spPr bwMode="auto">
          <a:xfrm>
            <a:off x="7466015" y="2143126"/>
            <a:ext cx="2955925" cy="35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62" tIns="60073" rIns="120162" bIns="60073">
            <a:spAutoFit/>
          </a:bodyPr>
          <a:lstStyle/>
          <a:p>
            <a:pPr defTabSz="1212704" eaLnBrk="0" hangingPunct="0"/>
            <a:r>
              <a:rPr lang="en-US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</a:t>
            </a:r>
            <a:r>
              <a:rPr lang="ru-RU" sz="15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снабжения  0,4 кВ;</a:t>
            </a:r>
          </a:p>
        </p:txBody>
      </p:sp>
      <p:grpSp>
        <p:nvGrpSpPr>
          <p:cNvPr id="17" name="Group 265"/>
          <p:cNvGrpSpPr>
            <a:grpSpLocks/>
          </p:cNvGrpSpPr>
          <p:nvPr/>
        </p:nvGrpSpPr>
        <p:grpSpPr bwMode="auto">
          <a:xfrm>
            <a:off x="6685880" y="1176528"/>
            <a:ext cx="698279" cy="278627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79544">
                <a:defRPr/>
              </a:pPr>
              <a:endParaRPr lang="ru-RU" sz="5500" b="1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1279544">
                <a:defRPr/>
              </a:pPr>
              <a:endParaRPr lang="ru-RU" sz="5500" b="1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1279544">
                <a:defRPr/>
              </a:pPr>
              <a:endParaRPr lang="ru-RU" sz="5500" b="1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1279544">
                <a:defRPr/>
              </a:pPr>
              <a:endParaRPr lang="ru-RU" sz="5500" b="1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1279544">
                <a:defRPr/>
              </a:pPr>
              <a:endParaRPr lang="ru-RU" sz="55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5429" name="Text Box 47"/>
          <p:cNvSpPr txBox="1">
            <a:spLocks noChangeArrowheads="1"/>
          </p:cNvSpPr>
          <p:nvPr/>
        </p:nvSpPr>
        <p:spPr bwMode="auto">
          <a:xfrm>
            <a:off x="7466015" y="1146177"/>
            <a:ext cx="917575" cy="35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62" tIns="60073" rIns="120162" bIns="60073">
            <a:spAutoFit/>
          </a:bodyPr>
          <a:lstStyle/>
          <a:p>
            <a:pPr defTabSz="1212704" eaLnBrk="0" hangingPunct="0"/>
            <a:r>
              <a:rPr lang="en-US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15430" name="Line 499"/>
          <p:cNvSpPr>
            <a:spLocks noChangeShapeType="1"/>
          </p:cNvSpPr>
          <p:nvPr/>
        </p:nvSpPr>
        <p:spPr bwMode="auto">
          <a:xfrm>
            <a:off x="8691563" y="418465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127985" tIns="63994" rIns="127985" bIns="63994" anchor="ctr"/>
          <a:lstStyle/>
          <a:p>
            <a:endParaRPr lang="ru-RU"/>
          </a:p>
        </p:txBody>
      </p:sp>
      <p:sp>
        <p:nvSpPr>
          <p:cNvPr id="15431" name="Text Box 47"/>
          <p:cNvSpPr txBox="1">
            <a:spLocks noChangeArrowheads="1"/>
          </p:cNvSpPr>
          <p:nvPr/>
        </p:nvSpPr>
        <p:spPr bwMode="auto">
          <a:xfrm>
            <a:off x="7477126" y="4071939"/>
            <a:ext cx="3100388" cy="35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90" tIns="60087" rIns="120190" bIns="60087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6672263" y="4583113"/>
            <a:ext cx="704850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3" name="Text Box 47"/>
          <p:cNvSpPr txBox="1">
            <a:spLocks noChangeArrowheads="1"/>
          </p:cNvSpPr>
          <p:nvPr/>
        </p:nvSpPr>
        <p:spPr bwMode="auto">
          <a:xfrm>
            <a:off x="7488238" y="4376738"/>
            <a:ext cx="2825750" cy="35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190" tIns="60087" rIns="120190" bIns="60087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15434" name="Прямоугольник 216"/>
          <p:cNvSpPr>
            <a:spLocks noChangeArrowheads="1"/>
          </p:cNvSpPr>
          <p:nvPr/>
        </p:nvSpPr>
        <p:spPr bwMode="auto">
          <a:xfrm>
            <a:off x="6913563" y="4122738"/>
            <a:ext cx="298451" cy="300037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FF00"/>
            </a:solidFill>
            <a:miter lim="800000"/>
            <a:headEnd/>
            <a:tailEnd/>
          </a:ln>
        </p:spPr>
        <p:txBody>
          <a:bodyPr lIns="127089" tIns="63584" rIns="127089" bIns="63584" anchor="ctr"/>
          <a:lstStyle/>
          <a:p>
            <a:pPr algn="ctr" defTabSz="912703"/>
            <a:endParaRPr lang="ru-RU" sz="55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6661149" y="4840289"/>
            <a:ext cx="70485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6" name="Text Box 47"/>
          <p:cNvSpPr txBox="1">
            <a:spLocks noChangeArrowheads="1"/>
          </p:cNvSpPr>
          <p:nvPr/>
        </p:nvSpPr>
        <p:spPr bwMode="auto">
          <a:xfrm>
            <a:off x="7488238" y="4645026"/>
            <a:ext cx="2640012" cy="35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15437" name="Прямоугольник 219"/>
          <p:cNvSpPr>
            <a:spLocks noChangeArrowheads="1"/>
          </p:cNvSpPr>
          <p:nvPr/>
        </p:nvSpPr>
        <p:spPr bwMode="auto">
          <a:xfrm>
            <a:off x="6996114" y="5040313"/>
            <a:ext cx="214312" cy="142876"/>
          </a:xfrm>
          <a:prstGeom prst="rect">
            <a:avLst/>
          </a:prstGeom>
          <a:solidFill>
            <a:srgbClr val="FFC000"/>
          </a:solidFill>
          <a:ln w="25400" algn="ctr">
            <a:solidFill>
              <a:srgbClr val="FFC000"/>
            </a:solidFill>
            <a:miter lim="800000"/>
            <a:headEnd/>
            <a:tailEnd/>
          </a:ln>
        </p:spPr>
        <p:txBody>
          <a:bodyPr lIns="90779" tIns="45388" rIns="90779" bIns="45388" anchor="ctr"/>
          <a:lstStyle/>
          <a:p>
            <a:pPr algn="ctr" defTabSz="912703"/>
            <a:endParaRPr lang="ru-RU" sz="55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438" name="Прямоугольник 220"/>
          <p:cNvSpPr>
            <a:spLocks noChangeArrowheads="1"/>
          </p:cNvSpPr>
          <p:nvPr/>
        </p:nvSpPr>
        <p:spPr bwMode="auto">
          <a:xfrm>
            <a:off x="6996114" y="5310188"/>
            <a:ext cx="214312" cy="139700"/>
          </a:xfrm>
          <a:prstGeom prst="rect">
            <a:avLst/>
          </a:prstGeom>
          <a:solidFill>
            <a:srgbClr val="996633"/>
          </a:solidFill>
          <a:ln w="25400" algn="ctr">
            <a:solidFill>
              <a:srgbClr val="996633"/>
            </a:solidFill>
            <a:miter lim="800000"/>
            <a:headEnd/>
            <a:tailEnd/>
          </a:ln>
        </p:spPr>
        <p:txBody>
          <a:bodyPr lIns="90779" tIns="45388" rIns="90779" bIns="45388" anchor="ctr"/>
          <a:lstStyle/>
          <a:p>
            <a:pPr algn="ctr" defTabSz="912703"/>
            <a:endParaRPr lang="ru-RU" sz="55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439" name="Text Box 47"/>
          <p:cNvSpPr txBox="1">
            <a:spLocks noChangeArrowheads="1"/>
          </p:cNvSpPr>
          <p:nvPr/>
        </p:nvSpPr>
        <p:spPr bwMode="auto">
          <a:xfrm>
            <a:off x="7478714" y="4902202"/>
            <a:ext cx="3810001" cy="35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15440" name="Text Box 47"/>
          <p:cNvSpPr txBox="1">
            <a:spLocks noChangeArrowheads="1"/>
          </p:cNvSpPr>
          <p:nvPr/>
        </p:nvSpPr>
        <p:spPr bwMode="auto">
          <a:xfrm>
            <a:off x="7478713" y="5207001"/>
            <a:ext cx="3378200" cy="35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0204" tIns="60094" rIns="120204" bIns="60094">
            <a:spAutoFit/>
          </a:bodyPr>
          <a:lstStyle/>
          <a:p>
            <a:pPr defTabSz="1212704" eaLnBrk="0" hangingPunct="0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15441" name="Line 499"/>
          <p:cNvSpPr>
            <a:spLocks noChangeShapeType="1"/>
          </p:cNvSpPr>
          <p:nvPr/>
        </p:nvSpPr>
        <p:spPr bwMode="auto">
          <a:xfrm>
            <a:off x="8572500" y="755491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406" tIns="45703" rIns="91406" bIns="45703" anchor="ctr"/>
          <a:lstStyle/>
          <a:p>
            <a:endParaRPr lang="ru-RU"/>
          </a:p>
        </p:txBody>
      </p:sp>
      <p:grpSp>
        <p:nvGrpSpPr>
          <p:cNvPr id="18" name="Group 105"/>
          <p:cNvGrpSpPr>
            <a:grpSpLocks/>
          </p:cNvGrpSpPr>
          <p:nvPr/>
        </p:nvGrpSpPr>
        <p:grpSpPr bwMode="auto">
          <a:xfrm>
            <a:off x="6923088" y="5924551"/>
            <a:ext cx="393700" cy="396875"/>
            <a:chOff x="3061" y="3475"/>
            <a:chExt cx="182" cy="182"/>
          </a:xfrm>
        </p:grpSpPr>
        <p:grpSp>
          <p:nvGrpSpPr>
            <p:cNvPr id="19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20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2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15526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25400">
                    <a:noFill/>
                    <a:round/>
                    <a:headEnd/>
                    <a:tailEnd/>
                  </a:ln>
                </p:spPr>
                <p:txBody>
                  <a:bodyPr lIns="126993" tIns="63535" rIns="126993" bIns="63535"/>
                  <a:lstStyle/>
                  <a:p>
                    <a:endParaRPr lang="ru-RU"/>
                  </a:p>
                </p:txBody>
              </p:sp>
              <p:sp>
                <p:nvSpPr>
                  <p:cNvPr id="15527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126993" tIns="63535" rIns="126993" bIns="6353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15524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25400">
                    <a:noFill/>
                    <a:round/>
                    <a:headEnd/>
                    <a:tailEnd/>
                  </a:ln>
                </p:spPr>
                <p:txBody>
                  <a:bodyPr lIns="126993" tIns="63535" rIns="126993" bIns="63535"/>
                  <a:lstStyle/>
                  <a:p>
                    <a:endParaRPr lang="ru-RU"/>
                  </a:p>
                </p:txBody>
              </p:sp>
              <p:sp>
                <p:nvSpPr>
                  <p:cNvPr id="15525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126993" tIns="63535" rIns="126993" bIns="6353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5520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21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518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26993" tIns="63535" rIns="126993" bIns="63535" anchor="ctr"/>
            <a:lstStyle/>
            <a:p>
              <a:pPr defTabSz="1276197"/>
              <a:endParaRPr lang="ru-RU" sz="3500" dirty="0">
                <a:latin typeface="Calibri" pitchFamily="34" charset="0"/>
              </a:endParaRPr>
            </a:p>
          </p:txBody>
        </p:sp>
      </p:grpSp>
      <p:grpSp>
        <p:nvGrpSpPr>
          <p:cNvPr id="23" name="Group 117"/>
          <p:cNvGrpSpPr>
            <a:grpSpLocks/>
          </p:cNvGrpSpPr>
          <p:nvPr/>
        </p:nvGrpSpPr>
        <p:grpSpPr bwMode="auto">
          <a:xfrm>
            <a:off x="6469062" y="6257927"/>
            <a:ext cx="1230312" cy="684082"/>
            <a:chOff x="2971" y="3847"/>
            <a:chExt cx="347" cy="220"/>
          </a:xfrm>
        </p:grpSpPr>
        <p:grpSp>
          <p:nvGrpSpPr>
            <p:cNvPr id="24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25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15515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126993" tIns="63535" rIns="126993" bIns="63535"/>
                <a:lstStyle/>
                <a:p>
                  <a:endParaRPr lang="ru-RU"/>
                </a:p>
              </p:txBody>
            </p:sp>
            <p:sp>
              <p:nvSpPr>
                <p:cNvPr id="15516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lIns="126993" tIns="63535" rIns="126993" bIns="63535"/>
                <a:lstStyle/>
                <a:p>
                  <a:endParaRPr lang="ru-RU"/>
                </a:p>
              </p:txBody>
            </p:sp>
          </p:grpSp>
          <p:sp>
            <p:nvSpPr>
              <p:cNvPr id="15513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lIns="126993" tIns="63535" rIns="126993" bIns="63535"/>
              <a:lstStyle/>
              <a:p>
                <a:pPr defTabSz="1276197"/>
                <a:endParaRPr lang="ru-RU" sz="4100" b="1" dirty="0">
                  <a:latin typeface="Calibri" pitchFamily="34" charset="0"/>
                </a:endParaRPr>
              </a:p>
            </p:txBody>
          </p:sp>
          <p:sp>
            <p:nvSpPr>
              <p:cNvPr id="15514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509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10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60" tIns="88700" rIns="177360" bIns="88700">
              <a:spAutoFit/>
            </a:bodyPr>
            <a:lstStyle/>
            <a:p>
              <a:pPr defTabSz="1784136">
                <a:spcBef>
                  <a:spcPct val="50000"/>
                </a:spcBef>
              </a:pPr>
              <a:r>
                <a:rPr lang="ru-RU" sz="1800" b="1" dirty="0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15511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60" tIns="88700" rIns="177360" bIns="88700">
              <a:spAutoFit/>
            </a:bodyPr>
            <a:lstStyle/>
            <a:p>
              <a:pPr defTabSz="1784136">
                <a:spcBef>
                  <a:spcPct val="50000"/>
                </a:spcBef>
              </a:pPr>
              <a:r>
                <a:rPr lang="ru-RU" sz="1800" b="1" dirty="0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15444" name="Text Box 95"/>
          <p:cNvSpPr txBox="1">
            <a:spLocks noChangeArrowheads="1"/>
          </p:cNvSpPr>
          <p:nvPr/>
        </p:nvSpPr>
        <p:spPr bwMode="auto">
          <a:xfrm>
            <a:off x="7443789" y="9166224"/>
            <a:ext cx="3101974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15445" name="Text Box 101"/>
          <p:cNvSpPr txBox="1">
            <a:spLocks noChangeArrowheads="1"/>
          </p:cNvSpPr>
          <p:nvPr/>
        </p:nvSpPr>
        <p:spPr bwMode="auto">
          <a:xfrm>
            <a:off x="7434264" y="5943599"/>
            <a:ext cx="3668713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15446" name="Text Box 102"/>
          <p:cNvSpPr txBox="1">
            <a:spLocks noChangeArrowheads="1"/>
          </p:cNvSpPr>
          <p:nvPr/>
        </p:nvSpPr>
        <p:spPr bwMode="auto">
          <a:xfrm>
            <a:off x="7413627" y="6357939"/>
            <a:ext cx="3665537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15447" name="Овал 171"/>
          <p:cNvSpPr>
            <a:spLocks noChangeArrowheads="1"/>
          </p:cNvSpPr>
          <p:nvPr/>
        </p:nvSpPr>
        <p:spPr bwMode="auto">
          <a:xfrm>
            <a:off x="6934200" y="6921501"/>
            <a:ext cx="400050" cy="4000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127072" tIns="63577" rIns="127072" bIns="63577" anchor="ctr"/>
          <a:lstStyle/>
          <a:p>
            <a:pPr algn="ctr" defTabSz="1276197"/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448" name="Text Box 67"/>
          <p:cNvSpPr txBox="1">
            <a:spLocks noChangeArrowheads="1"/>
          </p:cNvSpPr>
          <p:nvPr/>
        </p:nvSpPr>
        <p:spPr bwMode="auto">
          <a:xfrm>
            <a:off x="7610476" y="6965951"/>
            <a:ext cx="4379913" cy="48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784136">
              <a:lnSpc>
                <a:spcPct val="70000"/>
              </a:lnSpc>
              <a:buFontTx/>
              <a:buChar char="-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водные объекты, овраги и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defTabSz="1784136">
              <a:lnSpc>
                <a:spcPct val="70000"/>
              </a:lnSpc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49" name="Oval 63"/>
          <p:cNvSpPr>
            <a:spLocks noChangeArrowheads="1"/>
          </p:cNvSpPr>
          <p:nvPr/>
        </p:nvSpPr>
        <p:spPr bwMode="auto">
          <a:xfrm rot="-5400000">
            <a:off x="6931821" y="5391945"/>
            <a:ext cx="295275" cy="68738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eaVert" wrap="none" lIns="126819" tIns="63451" rIns="126819" bIns="63451" anchor="ctr"/>
          <a:lstStyle/>
          <a:p>
            <a:pPr algn="ctr" defTabSz="1276197"/>
            <a:endParaRPr lang="ru-RU" sz="3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5450" name="Text Box 95"/>
          <p:cNvSpPr txBox="1">
            <a:spLocks noChangeArrowheads="1"/>
          </p:cNvSpPr>
          <p:nvPr/>
        </p:nvSpPr>
        <p:spPr bwMode="auto">
          <a:xfrm>
            <a:off x="7429501" y="5546726"/>
            <a:ext cx="4427538" cy="50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lnSpc>
                <a:spcPct val="7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зона возможного риска при аварии на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газо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-, нефтепроводе;</a:t>
            </a:r>
          </a:p>
        </p:txBody>
      </p:sp>
      <p:sp>
        <p:nvSpPr>
          <p:cNvPr id="15451" name="Полилиния 254"/>
          <p:cNvSpPr>
            <a:spLocks noChangeArrowheads="1"/>
          </p:cNvSpPr>
          <p:nvPr/>
        </p:nvSpPr>
        <p:spPr bwMode="auto">
          <a:xfrm>
            <a:off x="7011988" y="7456489"/>
            <a:ext cx="355600" cy="242887"/>
          </a:xfrm>
          <a:custGeom>
            <a:avLst/>
            <a:gdLst>
              <a:gd name="T0" fmla="*/ 77221 w 353730"/>
              <a:gd name="T1" fmla="*/ 223808 h 241429"/>
              <a:gd name="T2" fmla="*/ 34980 w 353730"/>
              <a:gd name="T3" fmla="*/ 208472 h 241429"/>
              <a:gd name="T4" fmla="*/ 49062 w 353730"/>
              <a:gd name="T5" fmla="*/ 116461 h 241429"/>
              <a:gd name="T6" fmla="*/ 105385 w 353730"/>
              <a:gd name="T7" fmla="*/ 24449 h 241429"/>
              <a:gd name="T8" fmla="*/ 133549 w 353730"/>
              <a:gd name="T9" fmla="*/ 70444 h 241429"/>
              <a:gd name="T10" fmla="*/ 175797 w 353730"/>
              <a:gd name="T11" fmla="*/ 85791 h 241429"/>
              <a:gd name="T12" fmla="*/ 274363 w 353730"/>
              <a:gd name="T13" fmla="*/ 101131 h 241429"/>
              <a:gd name="T14" fmla="*/ 246202 w 353730"/>
              <a:gd name="T15" fmla="*/ 193136 h 241429"/>
              <a:gd name="T16" fmla="*/ 330689 w 353730"/>
              <a:gd name="T17" fmla="*/ 223808 h 241429"/>
              <a:gd name="T18" fmla="*/ 161707 w 353730"/>
              <a:gd name="T19" fmla="*/ 269813 h 241429"/>
              <a:gd name="T20" fmla="*/ 133549 w 353730"/>
              <a:gd name="T21" fmla="*/ 315820 h 241429"/>
              <a:gd name="T22" fmla="*/ 91311 w 353730"/>
              <a:gd name="T23" fmla="*/ 300485 h 241429"/>
              <a:gd name="T24" fmla="*/ 77221 w 353730"/>
              <a:gd name="T25" fmla="*/ 223808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127072" tIns="63577" rIns="127072" bIns="63577" anchor="ctr"/>
          <a:lstStyle/>
          <a:p>
            <a:endParaRPr lang="ru-RU"/>
          </a:p>
        </p:txBody>
      </p:sp>
      <p:sp>
        <p:nvSpPr>
          <p:cNvPr id="15452" name="Полилиния 255"/>
          <p:cNvSpPr>
            <a:spLocks noChangeArrowheads="1"/>
          </p:cNvSpPr>
          <p:nvPr/>
        </p:nvSpPr>
        <p:spPr bwMode="auto">
          <a:xfrm>
            <a:off x="7011988" y="7777164"/>
            <a:ext cx="355600" cy="241300"/>
          </a:xfrm>
          <a:custGeom>
            <a:avLst/>
            <a:gdLst>
              <a:gd name="T0" fmla="*/ 77221 w 353730"/>
              <a:gd name="T1" fmla="*/ 165545 h 241429"/>
              <a:gd name="T2" fmla="*/ 34980 w 353730"/>
              <a:gd name="T3" fmla="*/ 154200 h 241429"/>
              <a:gd name="T4" fmla="*/ 49062 w 353730"/>
              <a:gd name="T5" fmla="*/ 86146 h 241429"/>
              <a:gd name="T6" fmla="*/ 105385 w 353730"/>
              <a:gd name="T7" fmla="*/ 18074 h 241429"/>
              <a:gd name="T8" fmla="*/ 133549 w 353730"/>
              <a:gd name="T9" fmla="*/ 52114 h 241429"/>
              <a:gd name="T10" fmla="*/ 175797 w 353730"/>
              <a:gd name="T11" fmla="*/ 63456 h 241429"/>
              <a:gd name="T12" fmla="*/ 274363 w 353730"/>
              <a:gd name="T13" fmla="*/ 74802 h 241429"/>
              <a:gd name="T14" fmla="*/ 246202 w 353730"/>
              <a:gd name="T15" fmla="*/ 142858 h 241429"/>
              <a:gd name="T16" fmla="*/ 330689 w 353730"/>
              <a:gd name="T17" fmla="*/ 165545 h 241429"/>
              <a:gd name="T18" fmla="*/ 161707 w 353730"/>
              <a:gd name="T19" fmla="*/ 199572 h 241429"/>
              <a:gd name="T20" fmla="*/ 133549 w 353730"/>
              <a:gd name="T21" fmla="*/ 233601 h 241429"/>
              <a:gd name="T22" fmla="*/ 91311 w 353730"/>
              <a:gd name="T23" fmla="*/ 222258 h 241429"/>
              <a:gd name="T24" fmla="*/ 77221 w 353730"/>
              <a:gd name="T25" fmla="*/ 165545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127072" tIns="63577" rIns="127072" bIns="63577" anchor="ctr"/>
          <a:lstStyle/>
          <a:p>
            <a:endParaRPr lang="ru-RU"/>
          </a:p>
        </p:txBody>
      </p:sp>
      <p:sp>
        <p:nvSpPr>
          <p:cNvPr id="15453" name="Полилиния 256"/>
          <p:cNvSpPr>
            <a:spLocks noChangeArrowheads="1"/>
          </p:cNvSpPr>
          <p:nvPr/>
        </p:nvSpPr>
        <p:spPr bwMode="auto">
          <a:xfrm>
            <a:off x="7011988" y="8077201"/>
            <a:ext cx="355600" cy="241300"/>
          </a:xfrm>
          <a:custGeom>
            <a:avLst/>
            <a:gdLst>
              <a:gd name="T0" fmla="*/ 77221 w 353730"/>
              <a:gd name="T1" fmla="*/ 165545 h 241429"/>
              <a:gd name="T2" fmla="*/ 34980 w 353730"/>
              <a:gd name="T3" fmla="*/ 154200 h 241429"/>
              <a:gd name="T4" fmla="*/ 49062 w 353730"/>
              <a:gd name="T5" fmla="*/ 86146 h 241429"/>
              <a:gd name="T6" fmla="*/ 105385 w 353730"/>
              <a:gd name="T7" fmla="*/ 18074 h 241429"/>
              <a:gd name="T8" fmla="*/ 133549 w 353730"/>
              <a:gd name="T9" fmla="*/ 52114 h 241429"/>
              <a:gd name="T10" fmla="*/ 175797 w 353730"/>
              <a:gd name="T11" fmla="*/ 63456 h 241429"/>
              <a:gd name="T12" fmla="*/ 274363 w 353730"/>
              <a:gd name="T13" fmla="*/ 74802 h 241429"/>
              <a:gd name="T14" fmla="*/ 246202 w 353730"/>
              <a:gd name="T15" fmla="*/ 142858 h 241429"/>
              <a:gd name="T16" fmla="*/ 330689 w 353730"/>
              <a:gd name="T17" fmla="*/ 165545 h 241429"/>
              <a:gd name="T18" fmla="*/ 161707 w 353730"/>
              <a:gd name="T19" fmla="*/ 199572 h 241429"/>
              <a:gd name="T20" fmla="*/ 133549 w 353730"/>
              <a:gd name="T21" fmla="*/ 233601 h 241429"/>
              <a:gd name="T22" fmla="*/ 91311 w 353730"/>
              <a:gd name="T23" fmla="*/ 222258 h 241429"/>
              <a:gd name="T24" fmla="*/ 77221 w 353730"/>
              <a:gd name="T25" fmla="*/ 165545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</p:spPr>
        <p:txBody>
          <a:bodyPr lIns="127072" tIns="63577" rIns="127072" bIns="63577" anchor="ctr"/>
          <a:lstStyle/>
          <a:p>
            <a:endParaRPr lang="ru-RU"/>
          </a:p>
        </p:txBody>
      </p:sp>
      <p:sp>
        <p:nvSpPr>
          <p:cNvPr id="15454" name="Text Box 101"/>
          <p:cNvSpPr txBox="1">
            <a:spLocks noChangeArrowheads="1"/>
          </p:cNvSpPr>
          <p:nvPr/>
        </p:nvSpPr>
        <p:spPr bwMode="auto">
          <a:xfrm>
            <a:off x="7421565" y="7361238"/>
            <a:ext cx="3667125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15455" name="Text Box 101"/>
          <p:cNvSpPr txBox="1">
            <a:spLocks noChangeArrowheads="1"/>
          </p:cNvSpPr>
          <p:nvPr/>
        </p:nvSpPr>
        <p:spPr bwMode="auto">
          <a:xfrm>
            <a:off x="7421565" y="7643814"/>
            <a:ext cx="3667125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15456" name="Text Box 101"/>
          <p:cNvSpPr txBox="1">
            <a:spLocks noChangeArrowheads="1"/>
          </p:cNvSpPr>
          <p:nvPr/>
        </p:nvSpPr>
        <p:spPr bwMode="auto">
          <a:xfrm>
            <a:off x="7432676" y="7947024"/>
            <a:ext cx="3848100" cy="41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297" tIns="88669" rIns="177297" bIns="88669">
            <a:spAutoFit/>
          </a:bodyPr>
          <a:lstStyle/>
          <a:p>
            <a:pPr defTabSz="1784136">
              <a:spcBef>
                <a:spcPct val="50000"/>
              </a:spcBef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15457" name="Line 499"/>
          <p:cNvSpPr>
            <a:spLocks noChangeShapeType="1"/>
          </p:cNvSpPr>
          <p:nvPr/>
        </p:nvSpPr>
        <p:spPr bwMode="auto">
          <a:xfrm>
            <a:off x="6078538" y="856773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406" tIns="45703" rIns="91406" bIns="45703" anchor="ctr"/>
          <a:lstStyle/>
          <a:p>
            <a:endParaRPr lang="ru-RU"/>
          </a:p>
        </p:txBody>
      </p:sp>
      <p:sp>
        <p:nvSpPr>
          <p:cNvPr id="15458" name="Text Box 89"/>
          <p:cNvSpPr txBox="1">
            <a:spLocks noChangeArrowheads="1"/>
          </p:cNvSpPr>
          <p:nvPr/>
        </p:nvSpPr>
        <p:spPr bwMode="auto">
          <a:xfrm>
            <a:off x="7300913" y="8202612"/>
            <a:ext cx="4211637" cy="73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8072" tIns="124102" rIns="248072" bIns="124102">
            <a:spAutoFit/>
          </a:bodyPr>
          <a:lstStyle/>
          <a:p>
            <a:pPr algn="just" defTabSz="2501600">
              <a:lnSpc>
                <a:spcPct val="7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сатнции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мазутохранилища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и др.);</a:t>
            </a:r>
          </a:p>
        </p:txBody>
      </p:sp>
      <p:grpSp>
        <p:nvGrpSpPr>
          <p:cNvPr id="26" name="Группа 168"/>
          <p:cNvGrpSpPr>
            <a:grpSpLocks/>
          </p:cNvGrpSpPr>
          <p:nvPr/>
        </p:nvGrpSpPr>
        <p:grpSpPr bwMode="auto">
          <a:xfrm rot="-4345915">
            <a:off x="1080295" y="9001919"/>
            <a:ext cx="200025" cy="595314"/>
            <a:chOff x="5857884" y="3714752"/>
            <a:chExt cx="142876" cy="428628"/>
          </a:xfrm>
        </p:grpSpPr>
        <p:sp>
          <p:nvSpPr>
            <p:cNvPr id="15506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vert="eaVert" lIns="127119" tIns="63598" rIns="127119" bIns="63598" anchor="ctr"/>
            <a:lstStyle/>
            <a:p>
              <a:pPr algn="ctr" defTabSz="1276197"/>
              <a:endParaRPr lang="ru-RU" sz="15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225"/>
          <p:cNvGrpSpPr>
            <a:grpSpLocks/>
          </p:cNvGrpSpPr>
          <p:nvPr/>
        </p:nvGrpSpPr>
        <p:grpSpPr bwMode="auto">
          <a:xfrm>
            <a:off x="7016750" y="8369301"/>
            <a:ext cx="311150" cy="404813"/>
            <a:chOff x="783" y="2063"/>
            <a:chExt cx="479" cy="307"/>
          </a:xfrm>
        </p:grpSpPr>
        <p:sp>
          <p:nvSpPr>
            <p:cNvPr id="15481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8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29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15504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 h 21600"/>
                    <a:gd name="T4" fmla="*/ 0 w 21600"/>
                    <a:gd name="T5" fmla="*/ 5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  <p:sp>
              <p:nvSpPr>
                <p:cNvPr id="15505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 h 21600"/>
                    <a:gd name="T4" fmla="*/ 0 w 21600"/>
                    <a:gd name="T5" fmla="*/ 5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</p:grpSp>
          <p:sp>
            <p:nvSpPr>
              <p:cNvPr id="15500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1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2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3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3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15497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 h 21600"/>
                    <a:gd name="T4" fmla="*/ 0 w 21600"/>
                    <a:gd name="T5" fmla="*/ 5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  <p:sp>
              <p:nvSpPr>
                <p:cNvPr id="15498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49 h 21600"/>
                    <a:gd name="T4" fmla="*/ 0 w 21600"/>
                    <a:gd name="T5" fmla="*/ 4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</p:grpSp>
          <p:sp>
            <p:nvSpPr>
              <p:cNvPr id="15493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4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5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6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484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85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rot="10800000" lIns="127119" tIns="63598" rIns="127119" bIns="63598"/>
            <a:lstStyle/>
            <a:p>
              <a:endParaRPr lang="ru-RU"/>
            </a:p>
          </p:txBody>
        </p:sp>
        <p:sp>
          <p:nvSpPr>
            <p:cNvPr id="15486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127119" tIns="63598" rIns="127119" bIns="63598"/>
            <a:lstStyle/>
            <a:p>
              <a:endParaRPr lang="ru-RU"/>
            </a:p>
          </p:txBody>
        </p:sp>
        <p:sp>
          <p:nvSpPr>
            <p:cNvPr id="15487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127119" tIns="63598" rIns="127119" bIns="63598"/>
            <a:lstStyle/>
            <a:p>
              <a:endParaRPr lang="ru-RU"/>
            </a:p>
          </p:txBody>
        </p:sp>
        <p:sp>
          <p:nvSpPr>
            <p:cNvPr id="15488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89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90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127119" tIns="63598" rIns="127119" bIns="63598"/>
            <a:lstStyle/>
            <a:p>
              <a:endParaRPr lang="ru-RU"/>
            </a:p>
          </p:txBody>
        </p:sp>
        <p:sp>
          <p:nvSpPr>
            <p:cNvPr id="15491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459" name="Group 1873"/>
          <p:cNvGrpSpPr>
            <a:grpSpLocks/>
          </p:cNvGrpSpPr>
          <p:nvPr/>
        </p:nvGrpSpPr>
        <p:grpSpPr bwMode="auto">
          <a:xfrm rot="-1334384">
            <a:off x="6989763" y="8866189"/>
            <a:ext cx="409576" cy="403225"/>
            <a:chOff x="258" y="12222"/>
            <a:chExt cx="457" cy="457"/>
          </a:xfrm>
        </p:grpSpPr>
        <p:sp>
          <p:nvSpPr>
            <p:cNvPr id="15474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7119" tIns="63598" rIns="127119" bIns="63598"/>
            <a:lstStyle/>
            <a:p>
              <a:pPr defTabSz="1276197"/>
              <a:endParaRPr lang="ru-RU" sz="15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460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15461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15479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  <p:sp>
              <p:nvSpPr>
                <p:cNvPr id="15480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7119" tIns="63598" rIns="127119" bIns="63598"/>
                <a:lstStyle/>
                <a:p>
                  <a:endParaRPr lang="ru-RU"/>
                </a:p>
              </p:txBody>
            </p:sp>
          </p:grpSp>
          <p:sp>
            <p:nvSpPr>
              <p:cNvPr id="15477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8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5462" name="Text Box 89"/>
          <p:cNvSpPr txBox="1">
            <a:spLocks noChangeArrowheads="1"/>
          </p:cNvSpPr>
          <p:nvPr/>
        </p:nvSpPr>
        <p:spPr bwMode="auto">
          <a:xfrm>
            <a:off x="1446214" y="9080502"/>
            <a:ext cx="1809360" cy="44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48072" tIns="124102" rIns="248072" bIns="124102">
            <a:spAutoFit/>
          </a:bodyPr>
          <a:lstStyle/>
          <a:p>
            <a:pPr defTabSz="2501600">
              <a:lnSpc>
                <a:spcPct val="8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15463" name="Text Box 89"/>
          <p:cNvSpPr txBox="1">
            <a:spLocks noChangeArrowheads="1"/>
          </p:cNvSpPr>
          <p:nvPr/>
        </p:nvSpPr>
        <p:spPr bwMode="auto">
          <a:xfrm>
            <a:off x="7327899" y="8869364"/>
            <a:ext cx="2640014" cy="44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8072" tIns="124102" rIns="248072" bIns="124102">
            <a:spAutoFit/>
          </a:bodyPr>
          <a:lstStyle/>
          <a:p>
            <a:pPr defTabSz="2501600">
              <a:lnSpc>
                <a:spcPct val="8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15464" name="Группа 231"/>
          <p:cNvGrpSpPr>
            <a:grpSpLocks/>
          </p:cNvGrpSpPr>
          <p:nvPr/>
        </p:nvGrpSpPr>
        <p:grpSpPr bwMode="auto">
          <a:xfrm>
            <a:off x="6780215" y="9317040"/>
            <a:ext cx="503237" cy="200025"/>
            <a:chOff x="6827094" y="5825222"/>
            <a:chExt cx="504000" cy="200060"/>
          </a:xfrm>
        </p:grpSpPr>
        <p:sp>
          <p:nvSpPr>
            <p:cNvPr id="15472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rot="10800000" lIns="127088" tIns="63584" rIns="127088" bIns="6358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15473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</p:spPr>
        </p:cxnSp>
      </p:grpSp>
      <p:grpSp>
        <p:nvGrpSpPr>
          <p:cNvPr id="15465" name="Группа 218"/>
          <p:cNvGrpSpPr>
            <a:grpSpLocks/>
          </p:cNvGrpSpPr>
          <p:nvPr/>
        </p:nvGrpSpPr>
        <p:grpSpPr bwMode="auto">
          <a:xfrm>
            <a:off x="1155702" y="5335588"/>
            <a:ext cx="309562" cy="303212"/>
            <a:chOff x="-1121598" y="5086352"/>
            <a:chExt cx="309408" cy="301197"/>
          </a:xfrm>
        </p:grpSpPr>
        <p:sp>
          <p:nvSpPr>
            <p:cNvPr id="15470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6864" tIns="63472" rIns="126864" bIns="63472" anchor="ctr"/>
            <a:lstStyle/>
            <a:p>
              <a:pPr algn="ctr" defTabSz="1276197"/>
              <a:endParaRPr lang="ru-RU" sz="2900" b="1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5471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 w="25400">
              <a:noFill/>
              <a:round/>
              <a:headEnd/>
              <a:tailEnd/>
            </a:ln>
          </p:spPr>
          <p:txBody>
            <a:bodyPr wrap="none" lIns="126864" tIns="63472" rIns="126864" bIns="63472" anchor="ctr"/>
            <a:lstStyle/>
            <a:p>
              <a:pPr algn="ctr" defTabSz="1276197"/>
              <a:r>
                <a:rPr lang="en-US" sz="28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900" b="1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839789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0779" tIns="45388" rIns="90779" bIns="45388" anchor="ctr"/>
          <a:lstStyle/>
          <a:p>
            <a:pPr algn="ctr" defTabSz="1279372">
              <a:lnSpc>
                <a:spcPct val="80000"/>
              </a:lnSpc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15468" name="Line 1557"/>
          <p:cNvSpPr>
            <a:spLocks noChangeShapeType="1"/>
          </p:cNvSpPr>
          <p:nvPr/>
        </p:nvSpPr>
        <p:spPr bwMode="auto">
          <a:xfrm flipV="1">
            <a:off x="1360488" y="4583113"/>
            <a:ext cx="361950" cy="0"/>
          </a:xfrm>
          <a:prstGeom prst="line">
            <a:avLst/>
          </a:prstGeom>
          <a:noFill/>
          <a:ln w="76200">
            <a:solidFill>
              <a:srgbClr val="9900CC"/>
            </a:solidFill>
            <a:round/>
            <a:headEnd/>
            <a:tailEnd/>
          </a:ln>
        </p:spPr>
        <p:txBody>
          <a:bodyPr lIns="91428" tIns="45714" rIns="91428" bIns="45714"/>
          <a:lstStyle/>
          <a:p>
            <a:endParaRPr lang="ru-RU"/>
          </a:p>
        </p:txBody>
      </p:sp>
      <p:sp>
        <p:nvSpPr>
          <p:cNvPr id="15469" name="Line 1557"/>
          <p:cNvSpPr>
            <a:spLocks noChangeShapeType="1"/>
          </p:cNvSpPr>
          <p:nvPr/>
        </p:nvSpPr>
        <p:spPr bwMode="auto">
          <a:xfrm flipV="1">
            <a:off x="855663" y="4583113"/>
            <a:ext cx="357188" cy="0"/>
          </a:xfrm>
          <a:prstGeom prst="line">
            <a:avLst/>
          </a:prstGeom>
          <a:noFill/>
          <a:ln w="76200">
            <a:solidFill>
              <a:srgbClr val="CC0099"/>
            </a:solidFill>
            <a:round/>
            <a:headEnd/>
            <a:tailEnd/>
          </a:ln>
        </p:spPr>
        <p:txBody>
          <a:bodyPr lIns="91428" tIns="45714" rIns="91428" bIns="45714"/>
          <a:lstStyle/>
          <a:p>
            <a:endParaRPr lang="ru-RU"/>
          </a:p>
        </p:txBody>
      </p:sp>
      <p:sp>
        <p:nvSpPr>
          <p:cNvPr id="225" name="Rectangle 1" descr="Темный диагональный 2"/>
          <p:cNvSpPr>
            <a:spLocks noChangeArrowheads="1"/>
          </p:cNvSpPr>
          <p:nvPr/>
        </p:nvSpPr>
        <p:spPr bwMode="auto">
          <a:xfrm>
            <a:off x="1144216" y="3072408"/>
            <a:ext cx="432048" cy="216026"/>
          </a:xfrm>
          <a:prstGeom prst="rect">
            <a:avLst/>
          </a:prstGeom>
          <a:pattFill prst="dkUpDiag">
            <a:fgClr>
              <a:srgbClr val="FFFFFF"/>
            </a:fgClr>
            <a:bgClr>
              <a:srgbClr val="767676"/>
            </a:bgClr>
          </a:patt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sz="15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3" name="Прямоугольник 3"/>
          <p:cNvSpPr>
            <a:spLocks noChangeArrowheads="1"/>
          </p:cNvSpPr>
          <p:nvPr/>
        </p:nvSpPr>
        <p:spPr bwMode="auto">
          <a:xfrm>
            <a:off x="1144216" y="1848272"/>
            <a:ext cx="432048" cy="21602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5466" name="Группа 223"/>
          <p:cNvGrpSpPr/>
          <p:nvPr/>
        </p:nvGrpSpPr>
        <p:grpSpPr>
          <a:xfrm>
            <a:off x="1144216" y="2424332"/>
            <a:ext cx="581025" cy="311249"/>
            <a:chOff x="103740" y="8897369"/>
            <a:chExt cx="581025" cy="311250"/>
          </a:xfrm>
        </p:grpSpPr>
        <p:grpSp>
          <p:nvGrpSpPr>
            <p:cNvPr id="15467" name="Группа 3"/>
            <p:cNvGrpSpPr>
              <a:grpSpLocks/>
            </p:cNvGrpSpPr>
            <p:nvPr/>
          </p:nvGrpSpPr>
          <p:grpSpPr bwMode="auto">
            <a:xfrm>
              <a:off x="103740" y="8897369"/>
              <a:ext cx="581025" cy="311250"/>
              <a:chOff x="0" y="8412"/>
              <a:chExt cx="5817" cy="3111"/>
            </a:xfrm>
          </p:grpSpPr>
          <p:sp>
            <p:nvSpPr>
              <p:cNvPr id="229" name="Rectangle 21"/>
              <p:cNvSpPr>
                <a:spLocks noChangeArrowheads="1"/>
              </p:cNvSpPr>
              <p:nvPr/>
            </p:nvSpPr>
            <p:spPr bwMode="auto">
              <a:xfrm>
                <a:off x="0" y="8413"/>
                <a:ext cx="5817" cy="3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0" name="Прямоугольник 7"/>
              <p:cNvSpPr>
                <a:spLocks noChangeArrowheads="1"/>
              </p:cNvSpPr>
              <p:nvPr/>
            </p:nvSpPr>
            <p:spPr bwMode="auto">
              <a:xfrm>
                <a:off x="2908" y="8412"/>
                <a:ext cx="2909" cy="1397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28" name="Text Box 23"/>
            <p:cNvSpPr txBox="1">
              <a:spLocks noChangeArrowheads="1"/>
            </p:cNvSpPr>
            <p:nvPr/>
          </p:nvSpPr>
          <p:spPr bwMode="auto">
            <a:xfrm>
              <a:off x="184047" y="8929874"/>
              <a:ext cx="129749" cy="2462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290" eaLnBrk="0" hangingPunct="0"/>
              <a:r>
                <a:rPr lang="ru-RU" altLang="ru-RU" sz="1000" dirty="0" smtClean="0">
                  <a:solidFill>
                    <a:srgbClr val="000000"/>
                  </a:solidFill>
                  <a:latin typeface="Calibri" panose="020F0502020204030204" pitchFamily="34" charset="0"/>
                </a:rPr>
                <a:t>3</a:t>
              </a:r>
              <a:endParaRPr lang="ru-RU" altLang="ru-RU" sz="1800" dirty="0" smtClean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46685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01" tIns="23155" rIns="46301" bIns="23155" anchor="ctr" anchorCtr="1">
            <a:spAutoFit/>
          </a:bodyPr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6350"/>
            <a:r>
              <a:rPr lang="ru-RU" sz="310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(риски возникновения ЧС на электросетях)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977063" y="5016500"/>
            <a:ext cx="214312" cy="215900"/>
          </a:xfrm>
          <a:prstGeom prst="rect">
            <a:avLst/>
          </a:prstGeom>
          <a:noFill/>
          <a:ln w="130175">
            <a:noFill/>
            <a:miter lim="800000"/>
            <a:headEnd/>
            <a:tailEnd/>
          </a:ln>
        </p:spPr>
        <p:txBody>
          <a:bodyPr wrap="none" lIns="91301" tIns="45651" rIns="91301" bIns="45651" anchor="ctr"/>
          <a:lstStyle/>
          <a:p>
            <a:pPr algn="ctr" defTabSz="1279525"/>
            <a:r>
              <a:rPr lang="ru-RU" sz="1300">
                <a:latin typeface="Calibri" pitchFamily="34" charset="0"/>
              </a:rPr>
              <a:t>4</a:t>
            </a:r>
          </a:p>
        </p:txBody>
      </p:sp>
      <p:sp>
        <p:nvSpPr>
          <p:cNvPr id="45061" name="Line 30"/>
          <p:cNvSpPr>
            <a:spLocks noChangeShapeType="1"/>
          </p:cNvSpPr>
          <p:nvPr/>
        </p:nvSpPr>
        <p:spPr bwMode="auto">
          <a:xfrm>
            <a:off x="3087688" y="4010025"/>
            <a:ext cx="1584325" cy="69850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2" name="Line 31"/>
          <p:cNvSpPr>
            <a:spLocks noChangeShapeType="1"/>
          </p:cNvSpPr>
          <p:nvPr/>
        </p:nvSpPr>
        <p:spPr bwMode="auto">
          <a:xfrm>
            <a:off x="2513013" y="4368800"/>
            <a:ext cx="4897437" cy="33861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3" name="Line 32"/>
          <p:cNvSpPr>
            <a:spLocks noChangeShapeType="1"/>
          </p:cNvSpPr>
          <p:nvPr/>
        </p:nvSpPr>
        <p:spPr bwMode="auto">
          <a:xfrm flipV="1">
            <a:off x="4960938" y="4079875"/>
            <a:ext cx="1655762" cy="866775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4" name="Line 33"/>
          <p:cNvSpPr>
            <a:spLocks noChangeShapeType="1"/>
          </p:cNvSpPr>
          <p:nvPr/>
        </p:nvSpPr>
        <p:spPr bwMode="auto">
          <a:xfrm flipH="1">
            <a:off x="5535613" y="4295775"/>
            <a:ext cx="2665412" cy="1514475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5" name="Line 34"/>
          <p:cNvSpPr>
            <a:spLocks noChangeShapeType="1"/>
          </p:cNvSpPr>
          <p:nvPr/>
        </p:nvSpPr>
        <p:spPr bwMode="auto">
          <a:xfrm flipH="1">
            <a:off x="9066213" y="5232400"/>
            <a:ext cx="2014537" cy="863600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6" name="Line 35"/>
          <p:cNvSpPr>
            <a:spLocks noChangeShapeType="1"/>
          </p:cNvSpPr>
          <p:nvPr/>
        </p:nvSpPr>
        <p:spPr bwMode="auto">
          <a:xfrm flipV="1">
            <a:off x="5465763" y="5810250"/>
            <a:ext cx="69850" cy="57308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7" name="Line 36"/>
          <p:cNvSpPr>
            <a:spLocks noChangeShapeType="1"/>
          </p:cNvSpPr>
          <p:nvPr/>
        </p:nvSpPr>
        <p:spPr bwMode="auto">
          <a:xfrm flipH="1">
            <a:off x="7410450" y="6096000"/>
            <a:ext cx="1655763" cy="16589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8" name="Line 37"/>
          <p:cNvSpPr>
            <a:spLocks noChangeShapeType="1"/>
          </p:cNvSpPr>
          <p:nvPr/>
        </p:nvSpPr>
        <p:spPr bwMode="auto">
          <a:xfrm>
            <a:off x="4960938" y="4945063"/>
            <a:ext cx="574675" cy="865187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9" name="Line 38"/>
          <p:cNvSpPr>
            <a:spLocks noChangeShapeType="1"/>
          </p:cNvSpPr>
          <p:nvPr/>
        </p:nvSpPr>
        <p:spPr bwMode="auto">
          <a:xfrm flipH="1">
            <a:off x="5754688" y="4584700"/>
            <a:ext cx="3236912" cy="20145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0" name="Line 39"/>
          <p:cNvSpPr>
            <a:spLocks noChangeShapeType="1"/>
          </p:cNvSpPr>
          <p:nvPr/>
        </p:nvSpPr>
        <p:spPr bwMode="auto">
          <a:xfrm flipV="1">
            <a:off x="2513013" y="4010025"/>
            <a:ext cx="574675" cy="35718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5071" name="Group 53"/>
          <p:cNvGrpSpPr>
            <a:grpSpLocks/>
          </p:cNvGrpSpPr>
          <p:nvPr/>
        </p:nvGrpSpPr>
        <p:grpSpPr bwMode="auto">
          <a:xfrm>
            <a:off x="10288588" y="7032625"/>
            <a:ext cx="822325" cy="288925"/>
            <a:chOff x="2290" y="4020"/>
            <a:chExt cx="768" cy="218"/>
          </a:xfrm>
        </p:grpSpPr>
        <p:sp>
          <p:nvSpPr>
            <p:cNvPr id="45095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45096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4509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4509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9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5100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4510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102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5072" name="AutoShape 52"/>
          <p:cNvSpPr>
            <a:spLocks noChangeArrowheads="1"/>
          </p:cNvSpPr>
          <p:nvPr/>
        </p:nvSpPr>
        <p:spPr bwMode="auto">
          <a:xfrm>
            <a:off x="10187014" y="7896225"/>
            <a:ext cx="2260574" cy="1047779"/>
          </a:xfrm>
          <a:prstGeom prst="wedgeRectCallout">
            <a:avLst>
              <a:gd name="adj1" fmla="val -38679"/>
              <a:gd name="adj2" fmla="val -106996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634942" name="Rectangle 62"/>
          <p:cNvSpPr>
            <a:spLocks noChangeArrowheads="1"/>
          </p:cNvSpPr>
          <p:nvPr/>
        </p:nvSpPr>
        <p:spPr bwMode="auto">
          <a:xfrm>
            <a:off x="1216025" y="8401050"/>
            <a:ext cx="3127375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5074" name="Line 63"/>
          <p:cNvSpPr>
            <a:spLocks noChangeShapeType="1"/>
          </p:cNvSpPr>
          <p:nvPr/>
        </p:nvSpPr>
        <p:spPr bwMode="auto">
          <a:xfrm flipV="1">
            <a:off x="4529138" y="5591175"/>
            <a:ext cx="215900" cy="147638"/>
          </a:xfrm>
          <a:prstGeom prst="line">
            <a:avLst/>
          </a:prstGeom>
          <a:noFill/>
          <a:ln w="38100">
            <a:solidFill>
              <a:srgbClr val="9966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5" name="Line 64"/>
          <p:cNvSpPr>
            <a:spLocks noChangeShapeType="1"/>
          </p:cNvSpPr>
          <p:nvPr/>
        </p:nvSpPr>
        <p:spPr bwMode="auto">
          <a:xfrm flipH="1" flipV="1">
            <a:off x="2513013" y="4010025"/>
            <a:ext cx="2232025" cy="15113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6" name="AutoShape 252"/>
          <p:cNvSpPr>
            <a:spLocks noChangeArrowheads="1"/>
          </p:cNvSpPr>
          <p:nvPr/>
        </p:nvSpPr>
        <p:spPr bwMode="auto">
          <a:xfrm>
            <a:off x="1720850" y="5810250"/>
            <a:ext cx="2124075" cy="1325563"/>
          </a:xfrm>
          <a:prstGeom prst="wedgeRectCallout">
            <a:avLst>
              <a:gd name="adj1" fmla="val 91106"/>
              <a:gd name="adj2" fmla="val -673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65" tIns="63840" rIns="127665" bIns="63840">
            <a:spAutoFit/>
          </a:bodyPr>
          <a:lstStyle/>
          <a:p>
            <a:pPr algn="ctr" defTabSz="1789113"/>
            <a:r>
              <a:rPr lang="ru-RU" sz="10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Трансформаторная </a:t>
            </a:r>
          </a:p>
          <a:p>
            <a:pPr algn="ctr" defTabSz="1789113"/>
            <a:r>
              <a:rPr lang="ru-RU" sz="10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подстанция</a:t>
            </a:r>
          </a:p>
          <a:p>
            <a:pPr algn="ctr" defTabSz="1789113"/>
            <a:r>
              <a:rPr lang="ru-RU" sz="10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Тип здания – 1этаж. Металл.</a:t>
            </a:r>
          </a:p>
          <a:p>
            <a:pPr algn="ctr" defTabSz="1789113"/>
            <a:r>
              <a:rPr lang="ru-RU" sz="8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Мощность – </a:t>
            </a:r>
            <a:r>
              <a:rPr lang="ru-RU" sz="800" b="1" i="1">
                <a:solidFill>
                  <a:srgbClr val="000000"/>
                </a:solidFill>
                <a:cs typeface="Times New Roman" pitchFamily="18" charset="0"/>
              </a:rPr>
              <a:t>210-240</a:t>
            </a:r>
            <a:r>
              <a:rPr lang="ru-RU" sz="8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кВт</a:t>
            </a:r>
          </a:p>
          <a:p>
            <a:pPr algn="ctr" defTabSz="1789113"/>
            <a:r>
              <a:rPr lang="ru-RU" sz="8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% износа – 30%</a:t>
            </a:r>
          </a:p>
          <a:p>
            <a:pPr defTabSz="1789113"/>
            <a:r>
              <a:rPr lang="ru-RU" sz="8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Население –   </a:t>
            </a:r>
            <a:r>
              <a:rPr lang="ru-RU" sz="800" b="1">
                <a:solidFill>
                  <a:srgbClr val="000000"/>
                </a:solidFill>
                <a:cs typeface="Times New Roman" pitchFamily="18" charset="0"/>
              </a:rPr>
              <a:t>59</a:t>
            </a:r>
            <a:r>
              <a:rPr lang="ru-RU" sz="8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чел.</a:t>
            </a:r>
          </a:p>
          <a:p>
            <a:pPr defTabSz="1789113"/>
            <a:r>
              <a:rPr lang="ru-RU" sz="8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Домов – </a:t>
            </a:r>
            <a:r>
              <a:rPr lang="ru-RU" sz="800" b="1">
                <a:solidFill>
                  <a:srgbClr val="000000"/>
                </a:solidFill>
                <a:cs typeface="Times New Roman" pitchFamily="18" charset="0"/>
              </a:rPr>
              <a:t>50</a:t>
            </a:r>
          </a:p>
          <a:p>
            <a:pPr defTabSz="1789113"/>
            <a:r>
              <a:rPr lang="ru-RU" sz="8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Соц/важные объекты – </a:t>
            </a:r>
            <a:r>
              <a:rPr lang="ru-RU" sz="800" b="1">
                <a:solidFill>
                  <a:srgbClr val="000000"/>
                </a:solidFill>
                <a:cs typeface="Times New Roman" pitchFamily="18" charset="0"/>
              </a:rPr>
              <a:t>нет</a:t>
            </a:r>
          </a:p>
          <a:p>
            <a:pPr defTabSz="1789113"/>
            <a:r>
              <a:rPr lang="ru-RU" sz="8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Пром. объекты – </a:t>
            </a:r>
            <a:r>
              <a:rPr lang="ru-RU" sz="800" b="1">
                <a:solidFill>
                  <a:srgbClr val="000000"/>
                </a:solidFill>
                <a:cs typeface="Times New Roman" pitchFamily="18" charset="0"/>
              </a:rPr>
              <a:t>нет</a:t>
            </a:r>
          </a:p>
        </p:txBody>
      </p:sp>
      <p:grpSp>
        <p:nvGrpSpPr>
          <p:cNvPr id="45077" name="Group 265"/>
          <p:cNvGrpSpPr>
            <a:grpSpLocks/>
          </p:cNvGrpSpPr>
          <p:nvPr/>
        </p:nvGrpSpPr>
        <p:grpSpPr bwMode="auto">
          <a:xfrm>
            <a:off x="4343400" y="5446713"/>
            <a:ext cx="544513" cy="200025"/>
            <a:chOff x="249" y="2931"/>
            <a:chExt cx="907" cy="363"/>
          </a:xfrm>
        </p:grpSpPr>
        <p:sp>
          <p:nvSpPr>
            <p:cNvPr id="45090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68202" tIns="34103" rIns="68202" bIns="34103" anchor="ctr"/>
            <a:lstStyle/>
            <a:p>
              <a:pPr defTabSz="954088"/>
              <a:endParaRPr lang="ru-RU" sz="4100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5091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92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93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94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4946" name="Rectangle 66"/>
          <p:cNvSpPr>
            <a:spLocks noChangeArrowheads="1"/>
          </p:cNvSpPr>
          <p:nvPr/>
        </p:nvSpPr>
        <p:spPr bwMode="auto">
          <a:xfrm>
            <a:off x="9424988" y="2279650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634947" name="AutoShape 67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45080" name="Group 68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45082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45083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4508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4508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8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5087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4508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089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723" name="Прямоугольник 722"/>
          <p:cNvSpPr>
            <a:spLocks noChangeArrowheads="1"/>
          </p:cNvSpPr>
          <p:nvPr/>
        </p:nvSpPr>
        <p:spPr bwMode="auto">
          <a:xfrm>
            <a:off x="4600575" y="1631950"/>
            <a:ext cx="3024188" cy="649288"/>
          </a:xfrm>
          <a:prstGeom prst="rect">
            <a:avLst/>
          </a:prstGeom>
          <a:solidFill>
            <a:srgbClr val="FF00FF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lIns="127698" tIns="63854" rIns="127698" bIns="63854" anchor="ctr"/>
          <a:lstStyle/>
          <a:p>
            <a:pPr algn="ctr" defTabSz="1279525">
              <a:defRPr/>
            </a:pP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Характеристика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подстанций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слайд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№</a:t>
            </a:r>
            <a:r>
              <a:rPr lang="ru-RU" sz="1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29-30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246063"/>
            <a:ext cx="11522075" cy="1600200"/>
          </a:xfrm>
        </p:spPr>
        <p:txBody>
          <a:bodyPr/>
          <a:lstStyle/>
          <a:p>
            <a:pPr eaLnBrk="1" hangingPunct="1"/>
            <a:r>
              <a:rPr lang="ru-RU" sz="100" b="1" smtClean="0">
                <a:solidFill>
                  <a:srgbClr val="0000FF"/>
                </a:solidFill>
              </a:rPr>
              <a:t>(сведения по электросетям)</a:t>
            </a:r>
          </a:p>
        </p:txBody>
      </p:sp>
      <p:sp>
        <p:nvSpPr>
          <p:cNvPr id="13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0795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39" tIns="45669" rIns="91339" bIns="45669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п. ЗОНАЛЬНЫЙ  МИЧУРИНСКОГО СЕЛЬСОВЕТА ИСКИТИМСКОГО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(сведения по электросетям)  </a:t>
            </a:r>
          </a:p>
        </p:txBody>
      </p:sp>
      <p:graphicFrame>
        <p:nvGraphicFramePr>
          <p:cNvPr id="431166" name="Group 62"/>
          <p:cNvGraphicFramePr>
            <a:graphicFrameLocks noGrp="1"/>
          </p:cNvGraphicFramePr>
          <p:nvPr/>
        </p:nvGraphicFramePr>
        <p:xfrm>
          <a:off x="134938" y="1300163"/>
          <a:ext cx="12550775" cy="5000625"/>
        </p:xfrm>
        <a:graphic>
          <a:graphicData uri="http://schemas.openxmlformats.org/drawingml/2006/table">
            <a:tbl>
              <a:tblPr/>
              <a:tblGrid>
                <a:gridCol w="4249737"/>
                <a:gridCol w="3167063"/>
                <a:gridCol w="5133975"/>
              </a:tblGrid>
              <a:tr h="16668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объекта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Количество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668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Трансф. подстанции (шт.)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210-240 кВ- 1 шт.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668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Дизельные электростанции (шт.)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58" marR="25158" marT="25158" marB="251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11523663" cy="500063"/>
          </a:xfrm>
        </p:spPr>
        <p:txBody>
          <a:bodyPr lIns="127694" tIns="63857" rIns="127694" bIns="63857"/>
          <a:lstStyle/>
          <a:p>
            <a:pPr eaLnBrk="1" hangingPunct="1"/>
            <a:r>
              <a:rPr lang="ru-RU" sz="100" smtClean="0"/>
              <a:t>Таблица вызовов и статистика по годам</a:t>
            </a:r>
          </a:p>
        </p:txBody>
      </p:sp>
      <p:sp>
        <p:nvSpPr>
          <p:cNvPr id="13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0795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39" tIns="45669" rIns="91339" bIns="45669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п. ЗОНАЛЬНЫЙ МИЧУРИНСКОГО СЕЛЬСОВЕТА ИСКИТИМСКОГО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(Информация о ЧС на электросетях) </a:t>
            </a:r>
          </a:p>
        </p:txBody>
      </p:sp>
      <p:graphicFrame>
        <p:nvGraphicFramePr>
          <p:cNvPr id="432194" name="Group 66"/>
          <p:cNvGraphicFramePr>
            <a:graphicFrameLocks noGrp="1"/>
          </p:cNvGraphicFramePr>
          <p:nvPr/>
        </p:nvGraphicFramePr>
        <p:xfrm>
          <a:off x="360363" y="1704975"/>
          <a:ext cx="12441237" cy="5686426"/>
        </p:xfrm>
        <a:graphic>
          <a:graphicData uri="http://schemas.openxmlformats.org/drawingml/2006/table">
            <a:tbl>
              <a:tblPr/>
              <a:tblGrid>
                <a:gridCol w="3846512"/>
                <a:gridCol w="4994275"/>
                <a:gridCol w="3600450"/>
              </a:tblGrid>
              <a:tr h="102711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Ф.И.О. Должность руководителя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25152" marR="25152" marT="25152" marB="251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5557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ПСЧ-12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Нагибнев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М.А.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8-383-43-20-708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525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РЭС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Мысякин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К.Ю.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8-383-41-24-411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509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Черепановские электрические сети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Толкалин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8-383-45-21-857</a:t>
                      </a:r>
                    </a:p>
                  </a:txBody>
                  <a:tcPr marL="24314" marR="24314" marT="26338" marB="26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314325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48131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578" tIns="106799" rIns="213578" bIns="106799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электросетях</a:t>
            </a:r>
          </a:p>
        </p:txBody>
      </p:sp>
      <p:graphicFrame>
        <p:nvGraphicFramePr>
          <p:cNvPr id="645498" name="Group 378"/>
          <p:cNvGraphicFramePr>
            <a:graphicFrameLocks noGrp="1"/>
          </p:cNvGraphicFramePr>
          <p:nvPr/>
        </p:nvGraphicFramePr>
        <p:xfrm>
          <a:off x="134938" y="911225"/>
          <a:ext cx="12568237" cy="8007155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212725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57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8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9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ФПС ПСЧ-12, 21, 26 ОФПС-3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ПСО МЧС России–филиал ФГУ СРПСО МЧС России (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Ярманов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Н.Е. тел. 8-383-41-24-188)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7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192088"/>
            <a:ext cx="11522075" cy="314325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49155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578" tIns="106799" rIns="213578" bIns="106799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на электросетях</a:t>
            </a:r>
          </a:p>
        </p:txBody>
      </p:sp>
      <p:graphicFrame>
        <p:nvGraphicFramePr>
          <p:cNvPr id="646573" name="Group 429"/>
          <p:cNvGraphicFramePr>
            <a:graphicFrameLocks noGrp="1"/>
          </p:cNvGraphicFramePr>
          <p:nvPr/>
        </p:nvGraphicFramePr>
        <p:xfrm>
          <a:off x="242888" y="901700"/>
          <a:ext cx="12568237" cy="8473566"/>
        </p:xfrm>
        <a:graphic>
          <a:graphicData uri="http://schemas.openxmlformats.org/drawingml/2006/table">
            <a:tbl>
              <a:tblPr/>
              <a:tblGrid>
                <a:gridCol w="2389187"/>
                <a:gridCol w="579438"/>
                <a:gridCol w="639762"/>
                <a:gridCol w="658813"/>
                <a:gridCol w="719137"/>
                <a:gridCol w="717550"/>
                <a:gridCol w="730250"/>
                <a:gridCol w="1000125"/>
                <a:gridCol w="1000125"/>
                <a:gridCol w="869950"/>
                <a:gridCol w="874713"/>
                <a:gridCol w="1001712"/>
                <a:gridCol w="1387475"/>
              </a:tblGrid>
              <a:tr h="236538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47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2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05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моб. 8-913-762-66-11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ПЧ-102 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Грабченко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В.Е.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8(38343)  91-061; 8-913- 376-27-03;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Ч+0.05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ЖКХ «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Агролесовское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Жевлаков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В.В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8-383-41-58-684, 8-383-41-59-030, 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8-903-049-54-46 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РЭС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Бердские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РЭС филиал 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Черепановские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электросети»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Мысякин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К.Ю.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т.8-383-41-24-411, 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16" marR="91216" marT="45608" marB="456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Риски возникновения ЧС на объектах ЖКХ (сети газоснабжения)</a:t>
            </a:r>
          </a:p>
        </p:txBody>
      </p:sp>
      <p:sp>
        <p:nvSpPr>
          <p:cNvPr id="50180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7287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094" tIns="23051" rIns="46094" bIns="23051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>
              <a:lnSpc>
                <a:spcPct val="90000"/>
              </a:lnSpc>
            </a:pPr>
            <a:r>
              <a:rPr lang="ru-RU" sz="3100">
                <a:latin typeface="Times New Roman" pitchFamily="18" charset="0"/>
              </a:rPr>
              <a:t>Риски возникновения ЧС на объектах ЖКХ (сети газоснабжения)</a:t>
            </a:r>
          </a:p>
        </p:txBody>
      </p:sp>
      <p:sp>
        <p:nvSpPr>
          <p:cNvPr id="523437" name="Text Box 1354"/>
          <p:cNvSpPr txBox="1">
            <a:spLocks noChangeArrowheads="1"/>
          </p:cNvSpPr>
          <p:nvPr/>
        </p:nvSpPr>
        <p:spPr bwMode="auto">
          <a:xfrm>
            <a:off x="134938" y="6816725"/>
            <a:ext cx="12598400" cy="2333625"/>
          </a:xfrm>
          <a:prstGeom prst="rect">
            <a:avLst/>
          </a:prstGeom>
          <a:solidFill>
            <a:srgbClr val="FFFF99">
              <a:alpha val="70000"/>
            </a:srgb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27631" tIns="63833" rIns="127631" bIns="63833">
            <a:spAutoFit/>
          </a:bodyPr>
          <a:lstStyle/>
          <a:p>
            <a:pPr algn="ctr" defTabSz="1279525">
              <a:defRPr/>
            </a:pPr>
            <a:r>
              <a:rPr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На территории  н.п</a:t>
            </a:r>
            <a:r>
              <a:rPr lang="ru-RU" sz="3600" b="1">
                <a:solidFill>
                  <a:srgbClr val="FFCC00"/>
                </a:solidFill>
                <a:latin typeface="Calibri" pitchFamily="34" charset="0"/>
              </a:rPr>
              <a:t>.</a:t>
            </a:r>
            <a:r>
              <a:rPr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риск возникновения</a:t>
            </a:r>
            <a:r>
              <a:rPr lang="ru-RU" sz="360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ЧС на сетях газоснабжения </a:t>
            </a:r>
            <a:r>
              <a:rPr lang="ru-RU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отсутствуют</a:t>
            </a:r>
            <a:r>
              <a:rPr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в виду отсутствия Объектов ЖКХ сети газоснабжения (газораспределительных станций и линий  газоснабжения)</a:t>
            </a:r>
            <a:r>
              <a:rPr lang="ru-RU" sz="32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523442" name="Rectangle 178"/>
          <p:cNvSpPr>
            <a:spLocks noChangeArrowheads="1"/>
          </p:cNvSpPr>
          <p:nvPr/>
        </p:nvSpPr>
        <p:spPr bwMode="auto">
          <a:xfrm>
            <a:off x="9210675" y="5376863"/>
            <a:ext cx="3124200" cy="6524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50183" name="Group 53"/>
          <p:cNvGrpSpPr>
            <a:grpSpLocks/>
          </p:cNvGrpSpPr>
          <p:nvPr/>
        </p:nvGrpSpPr>
        <p:grpSpPr bwMode="auto">
          <a:xfrm>
            <a:off x="9496425" y="4800600"/>
            <a:ext cx="822325" cy="287338"/>
            <a:chOff x="2290" y="4020"/>
            <a:chExt cx="768" cy="218"/>
          </a:xfrm>
        </p:grpSpPr>
        <p:sp>
          <p:nvSpPr>
            <p:cNvPr id="50196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50197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50198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50199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200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0201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50202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203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0184" name="AutoShape 188"/>
          <p:cNvSpPr>
            <a:spLocks noChangeArrowheads="1"/>
          </p:cNvSpPr>
          <p:nvPr/>
        </p:nvSpPr>
        <p:spPr bwMode="auto">
          <a:xfrm>
            <a:off x="9258320" y="3001963"/>
            <a:ext cx="2325668" cy="941381"/>
          </a:xfrm>
          <a:prstGeom prst="wedgeRectCallout">
            <a:avLst>
              <a:gd name="adj1" fmla="val -29008"/>
              <a:gd name="adj2" fmla="val 139708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23453" name="Rectangle 189"/>
          <p:cNvSpPr>
            <a:spLocks noChangeArrowheads="1"/>
          </p:cNvSpPr>
          <p:nvPr/>
        </p:nvSpPr>
        <p:spPr bwMode="auto">
          <a:xfrm>
            <a:off x="5824538" y="3216275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23457" name="AutoShape 193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50187" name="Group 194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50188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50189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50190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50191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2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0193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50194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195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553"/>
          <p:cNvSpPr txBox="1">
            <a:spLocks noChangeArrowheads="1"/>
          </p:cNvSpPr>
          <p:nvPr/>
        </p:nvSpPr>
        <p:spPr bwMode="auto">
          <a:xfrm>
            <a:off x="-9525" y="-23813"/>
            <a:ext cx="12811125" cy="13684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271" tIns="23139" rIns="46271" bIns="23139" anchor="ctr" anchorCtr="1"/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solidFill>
                <a:srgbClr val="000000"/>
              </a:solidFill>
              <a:latin typeface="Times New Roman" pitchFamily="18" charset="0"/>
            </a:endParaRPr>
          </a:p>
          <a:p>
            <a:pPr algn="ctr" defTabSz="1276350">
              <a:lnSpc>
                <a:spcPct val="90000"/>
              </a:lnSpc>
            </a:pPr>
            <a:r>
              <a:rPr lang="ru-RU" sz="3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Риски возникновения ЧС на объектах ЖКХ (системы теплоснабжения)</a:t>
            </a:r>
          </a:p>
        </p:txBody>
      </p:sp>
      <p:sp>
        <p:nvSpPr>
          <p:cNvPr id="526484" name="Rectangle 148"/>
          <p:cNvSpPr>
            <a:spLocks noChangeArrowheads="1"/>
          </p:cNvSpPr>
          <p:nvPr/>
        </p:nvSpPr>
        <p:spPr bwMode="auto">
          <a:xfrm>
            <a:off x="9280525" y="6529388"/>
            <a:ext cx="3125788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51205" name="Group 53"/>
          <p:cNvGrpSpPr>
            <a:grpSpLocks/>
          </p:cNvGrpSpPr>
          <p:nvPr/>
        </p:nvGrpSpPr>
        <p:grpSpPr bwMode="auto">
          <a:xfrm>
            <a:off x="9712325" y="5016500"/>
            <a:ext cx="822325" cy="285750"/>
            <a:chOff x="2290" y="4020"/>
            <a:chExt cx="768" cy="218"/>
          </a:xfrm>
        </p:grpSpPr>
        <p:sp>
          <p:nvSpPr>
            <p:cNvPr id="51220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51221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51222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51223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24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225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51226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27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1206" name="AutoShape 158"/>
          <p:cNvSpPr>
            <a:spLocks noChangeArrowheads="1"/>
          </p:cNvSpPr>
          <p:nvPr/>
        </p:nvSpPr>
        <p:spPr bwMode="auto">
          <a:xfrm>
            <a:off x="9856788" y="3217863"/>
            <a:ext cx="2116176" cy="1222375"/>
          </a:xfrm>
          <a:prstGeom prst="wedgeRectCallout">
            <a:avLst>
              <a:gd name="adj1" fmla="val -42768"/>
              <a:gd name="adj2" fmla="val 100255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526520" name="Text Box 1354"/>
          <p:cNvSpPr txBox="1">
            <a:spLocks noChangeArrowheads="1"/>
          </p:cNvSpPr>
          <p:nvPr/>
        </p:nvSpPr>
        <p:spPr bwMode="auto">
          <a:xfrm>
            <a:off x="498475" y="7680325"/>
            <a:ext cx="11879263" cy="1660525"/>
          </a:xfrm>
          <a:prstGeom prst="rect">
            <a:avLst/>
          </a:prstGeom>
          <a:solidFill>
            <a:srgbClr val="FFFF99">
              <a:alpha val="70000"/>
            </a:srgb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27646" tIns="63840" rIns="127646" bIns="63840">
            <a:spAutoFit/>
          </a:bodyPr>
          <a:lstStyle/>
          <a:p>
            <a:pPr algn="ctr" defTabSz="1279525">
              <a:defRPr/>
            </a:pPr>
            <a:r>
              <a:rPr lang="ru-RU" sz="3200" b="1">
                <a:solidFill>
                  <a:srgbClr val="00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На территории Н.П. риск возникновения ЧС на объектах ЖКХ (системы теплоснабжения) </a:t>
            </a:r>
            <a:r>
              <a:rPr lang="ru-RU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ОТСУТСТВУЕТ</a:t>
            </a:r>
            <a:r>
              <a:rPr lang="ru-RU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3200" b="1">
                <a:solidFill>
                  <a:srgbClr val="00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 виду отсутствия котельных, тепловых пунктов и линий теплоснабжения.</a:t>
            </a:r>
          </a:p>
        </p:txBody>
      </p:sp>
      <p:sp>
        <p:nvSpPr>
          <p:cNvPr id="526521" name="Rectangle 185"/>
          <p:cNvSpPr>
            <a:spLocks noChangeArrowheads="1"/>
          </p:cNvSpPr>
          <p:nvPr/>
        </p:nvSpPr>
        <p:spPr bwMode="auto">
          <a:xfrm>
            <a:off x="5321300" y="3287713"/>
            <a:ext cx="2663825" cy="50323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26526" name="AutoShape 190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51210" name="Group 191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51212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51213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5121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5121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217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5121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219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1211" name="Rectangle 200"/>
          <p:cNvSpPr>
            <a:spLocks noChangeArrowheads="1"/>
          </p:cNvSpPr>
          <p:nvPr/>
        </p:nvSpPr>
        <p:spPr bwMode="auto">
          <a:xfrm>
            <a:off x="568325" y="6096000"/>
            <a:ext cx="3455988" cy="12969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95" tIns="45697" rIns="91395" bIns="45697" anchor="ctr"/>
          <a:lstStyle/>
          <a:p>
            <a:pPr algn="ctr" defTabSz="1279525"/>
            <a:r>
              <a:rPr lang="ru-RU" sz="1500">
                <a:solidFill>
                  <a:srgbClr val="0033CC"/>
                </a:solidFill>
                <a:latin typeface="Calibri" pitchFamily="34" charset="0"/>
              </a:rPr>
              <a:t>Характеристика отопления жилых домов в населенном пункте:</a:t>
            </a:r>
          </a:p>
          <a:p>
            <a:pPr algn="ctr" defTabSz="1279525"/>
            <a:r>
              <a:rPr lang="ru-RU" sz="1300" u="sng">
                <a:solidFill>
                  <a:srgbClr val="993300"/>
                </a:solidFill>
                <a:latin typeface="Calibri" pitchFamily="34" charset="0"/>
              </a:rPr>
              <a:t>централизованное отопление жилых домов:</a:t>
            </a:r>
            <a:r>
              <a:rPr lang="ru-RU" sz="1300">
                <a:latin typeface="Calibri" pitchFamily="34" charset="0"/>
              </a:rPr>
              <a:t> </a:t>
            </a:r>
          </a:p>
          <a:p>
            <a:pPr algn="ctr" defTabSz="1279525"/>
            <a:r>
              <a:rPr lang="ru-RU" sz="1300">
                <a:latin typeface="Calibri" pitchFamily="34" charset="0"/>
              </a:rPr>
              <a:t>количество домов -нет</a:t>
            </a:r>
          </a:p>
          <a:p>
            <a:pPr algn="ctr" defTabSz="1279525"/>
            <a:r>
              <a:rPr lang="ru-RU" sz="1300" u="sng">
                <a:solidFill>
                  <a:srgbClr val="993300"/>
                </a:solidFill>
                <a:latin typeface="Calibri" pitchFamily="34" charset="0"/>
              </a:rPr>
              <a:t>печное отопление:</a:t>
            </a:r>
            <a:r>
              <a:rPr lang="ru-RU" sz="1300">
                <a:latin typeface="Calibri" pitchFamily="34" charset="0"/>
              </a:rPr>
              <a:t> </a:t>
            </a:r>
          </a:p>
          <a:p>
            <a:pPr algn="ctr" defTabSz="1279525"/>
            <a:r>
              <a:rPr lang="ru-RU" sz="1300">
                <a:latin typeface="Calibri" pitchFamily="34" charset="0"/>
              </a:rPr>
              <a:t>количество домов -23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5440363"/>
            <a:ext cx="8959850" cy="2454275"/>
          </a:xfrm>
        </p:spPr>
        <p:txBody>
          <a:bodyPr lIns="127646" tIns="63840" rIns="127646" bIns="63840"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Титульный лист</a:t>
            </a:r>
          </a:p>
        </p:txBody>
      </p:sp>
      <p:pic>
        <p:nvPicPr>
          <p:cNvPr id="52227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22613"/>
            <a:ext cx="12801600" cy="3365500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127646" tIns="63840" rIns="127646" bIns="63840"/>
          <a:lstStyle/>
          <a:p>
            <a:pPr eaLnBrk="1" hangingPunct="1">
              <a:defRPr/>
            </a:pPr>
            <a:r>
              <a:rPr lang="ru-RU" sz="4300" b="1" smtClean="0">
                <a:solidFill>
                  <a:srgbClr val="FFFF00"/>
                </a:solidFill>
              </a:rPr>
              <a:t>РИСКИ ВОЗНИКНОВЕНИЯ ЧС </a:t>
            </a:r>
            <a:br>
              <a:rPr lang="ru-RU" sz="4300" b="1" smtClean="0">
                <a:solidFill>
                  <a:srgbClr val="FFFF00"/>
                </a:solidFill>
              </a:rPr>
            </a:br>
            <a:r>
              <a:rPr lang="ru-RU" sz="4300" b="1" smtClean="0">
                <a:solidFill>
                  <a:srgbClr val="FFFF00"/>
                </a:solidFill>
              </a:rPr>
              <a:t>НА ГАЗО-, НЕФТЕПРОВОДАХ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Риски возникновения ЧС на газопроводах</a:t>
            </a:r>
          </a:p>
        </p:txBody>
      </p:sp>
      <p:sp>
        <p:nvSpPr>
          <p:cNvPr id="53252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141605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084" tIns="23044" rIns="46084" bIns="23044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Риски возникновения ЧС на газопроводах</a:t>
            </a:r>
          </a:p>
        </p:txBody>
      </p:sp>
      <p:sp>
        <p:nvSpPr>
          <p:cNvPr id="530438" name="Text Box 1354"/>
          <p:cNvSpPr txBox="1">
            <a:spLocks noChangeArrowheads="1"/>
          </p:cNvSpPr>
          <p:nvPr/>
        </p:nvSpPr>
        <p:spPr bwMode="auto">
          <a:xfrm>
            <a:off x="354013" y="7466013"/>
            <a:ext cx="11879262" cy="1844675"/>
          </a:xfrm>
          <a:prstGeom prst="rect">
            <a:avLst/>
          </a:prstGeom>
          <a:solidFill>
            <a:srgbClr val="FFFF99">
              <a:alpha val="80000"/>
            </a:srgb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27023" tIns="63553" rIns="127023" bIns="63553">
            <a:spAutoFit/>
          </a:bodyPr>
          <a:lstStyle/>
          <a:p>
            <a:pPr algn="ctr" defTabSz="1279525">
              <a:defRPr/>
            </a:pPr>
            <a:r>
              <a:rPr lang="ru-RU" sz="2800" b="1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Риски возникновения ЧС на газопроводе</a:t>
            </a:r>
            <a:r>
              <a:rPr lang="ru-RU" sz="2800" b="1">
                <a:solidFill>
                  <a:srgbClr val="66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отсутствуют</a:t>
            </a:r>
            <a:r>
              <a:rPr lang="ru-RU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b="1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виду отсутствия головных и промежуточных перекачивающих станций и магистрального газопровода проходящего через территорию  н.п.</a:t>
            </a:r>
          </a:p>
        </p:txBody>
      </p:sp>
      <p:sp>
        <p:nvSpPr>
          <p:cNvPr id="530473" name="Rectangle 41"/>
          <p:cNvSpPr>
            <a:spLocks noChangeArrowheads="1"/>
          </p:cNvSpPr>
          <p:nvPr/>
        </p:nvSpPr>
        <p:spPr bwMode="auto">
          <a:xfrm>
            <a:off x="9280525" y="6456363"/>
            <a:ext cx="3125788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53255" name="Group 53"/>
          <p:cNvGrpSpPr>
            <a:grpSpLocks/>
          </p:cNvGrpSpPr>
          <p:nvPr/>
        </p:nvGrpSpPr>
        <p:grpSpPr bwMode="auto">
          <a:xfrm>
            <a:off x="9712325" y="5016500"/>
            <a:ext cx="822325" cy="285750"/>
            <a:chOff x="2290" y="4020"/>
            <a:chExt cx="768" cy="218"/>
          </a:xfrm>
        </p:grpSpPr>
        <p:sp>
          <p:nvSpPr>
            <p:cNvPr id="53268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53269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53270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53271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72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3273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53274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275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3256" name="AutoShape 51"/>
          <p:cNvSpPr>
            <a:spLocks noChangeArrowheads="1"/>
          </p:cNvSpPr>
          <p:nvPr/>
        </p:nvSpPr>
        <p:spPr bwMode="auto">
          <a:xfrm>
            <a:off x="9856788" y="3217863"/>
            <a:ext cx="2116176" cy="1222375"/>
          </a:xfrm>
          <a:prstGeom prst="wedgeRectCallout">
            <a:avLst>
              <a:gd name="adj1" fmla="val -42768"/>
              <a:gd name="adj2" fmla="val 96189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30484" name="Rectangle 52"/>
          <p:cNvSpPr>
            <a:spLocks noChangeArrowheads="1"/>
          </p:cNvSpPr>
          <p:nvPr/>
        </p:nvSpPr>
        <p:spPr bwMode="auto">
          <a:xfrm>
            <a:off x="6184900" y="3432175"/>
            <a:ext cx="2662238" cy="5032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30488" name="AutoShape 56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53259" name="Group 57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53260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53261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53262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53263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64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3265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53266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267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chemeClr val="tx1"/>
                </a:solidFill>
              </a:rPr>
              <a:t>Риски возникновения ЧС на нефтепроводах</a:t>
            </a:r>
          </a:p>
        </p:txBody>
      </p:sp>
      <p:sp>
        <p:nvSpPr>
          <p:cNvPr id="54276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141605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084" tIns="23044" rIns="46084" bIns="23044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Риски возникновения ЧС на нефтепроводах</a:t>
            </a:r>
          </a:p>
        </p:txBody>
      </p:sp>
      <p:sp>
        <p:nvSpPr>
          <p:cNvPr id="531487" name="Text Box 1354"/>
          <p:cNvSpPr txBox="1">
            <a:spLocks noChangeArrowheads="1"/>
          </p:cNvSpPr>
          <p:nvPr/>
        </p:nvSpPr>
        <p:spPr bwMode="auto">
          <a:xfrm>
            <a:off x="73025" y="7569200"/>
            <a:ext cx="12663488" cy="1477963"/>
          </a:xfrm>
          <a:prstGeom prst="rect">
            <a:avLst/>
          </a:prstGeom>
          <a:solidFill>
            <a:srgbClr val="FFCC99">
              <a:alpha val="71001"/>
            </a:srgb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27023" tIns="63553" rIns="127023" bIns="63553">
            <a:spAutoFit/>
          </a:bodyPr>
          <a:lstStyle/>
          <a:p>
            <a:pPr algn="ctr" defTabSz="1279525">
              <a:defRPr/>
            </a:pPr>
            <a:r>
              <a:rPr lang="ru-RU" sz="2800" b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Риски возникновения ЧС на нефтепроводах </a:t>
            </a:r>
            <a:r>
              <a:rPr lang="ru-RU" sz="32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отсутствуют</a:t>
            </a:r>
            <a:r>
              <a:rPr lang="ru-RU" sz="3200" b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b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виду отсутствия головных и промежуточных перекачивающих станций и магистрального нефтепровода проходящего через территорию  н.п.</a:t>
            </a:r>
          </a:p>
        </p:txBody>
      </p:sp>
      <p:sp>
        <p:nvSpPr>
          <p:cNvPr id="531496" name="Rectangle 40"/>
          <p:cNvSpPr>
            <a:spLocks noChangeArrowheads="1"/>
          </p:cNvSpPr>
          <p:nvPr/>
        </p:nvSpPr>
        <p:spPr bwMode="auto">
          <a:xfrm>
            <a:off x="9424988" y="6745288"/>
            <a:ext cx="3125787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54279" name="Group 53"/>
          <p:cNvGrpSpPr>
            <a:grpSpLocks/>
          </p:cNvGrpSpPr>
          <p:nvPr/>
        </p:nvGrpSpPr>
        <p:grpSpPr bwMode="auto">
          <a:xfrm>
            <a:off x="9712325" y="4729163"/>
            <a:ext cx="822325" cy="287337"/>
            <a:chOff x="2290" y="4020"/>
            <a:chExt cx="768" cy="218"/>
          </a:xfrm>
        </p:grpSpPr>
        <p:sp>
          <p:nvSpPr>
            <p:cNvPr id="54292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54293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5429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5429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29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4297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5429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299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4280" name="AutoShape 50"/>
          <p:cNvSpPr>
            <a:spLocks noChangeArrowheads="1"/>
          </p:cNvSpPr>
          <p:nvPr/>
        </p:nvSpPr>
        <p:spPr bwMode="auto">
          <a:xfrm>
            <a:off x="9856788" y="3071813"/>
            <a:ext cx="2259052" cy="1014407"/>
          </a:xfrm>
          <a:prstGeom prst="wedgeRectCallout">
            <a:avLst>
              <a:gd name="adj1" fmla="val -42709"/>
              <a:gd name="adj2" fmla="val 113220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531507" name="Rectangle 51"/>
          <p:cNvSpPr>
            <a:spLocks noChangeArrowheads="1"/>
          </p:cNvSpPr>
          <p:nvPr/>
        </p:nvSpPr>
        <p:spPr bwMode="auto">
          <a:xfrm>
            <a:off x="5895975" y="3576638"/>
            <a:ext cx="2662238" cy="50323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31511" name="AutoShape 55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54283" name="Group 56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54284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54285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54286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54287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288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4289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54290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291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1109663" y="320675"/>
            <a:ext cx="1058227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8" tIns="63546" rIns="127008" bIns="63546">
            <a:spAutoFit/>
          </a:bodyPr>
          <a:lstStyle/>
          <a:p>
            <a:pPr algn="ctr" defTabSz="1276350"/>
            <a:r>
              <a:rPr lang="ru-RU" b="1"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grpSp>
        <p:nvGrpSpPr>
          <p:cNvPr id="1028" name="Group 60"/>
          <p:cNvGrpSpPr>
            <a:grpSpLocks/>
          </p:cNvGrpSpPr>
          <p:nvPr/>
        </p:nvGrpSpPr>
        <p:grpSpPr bwMode="auto">
          <a:xfrm>
            <a:off x="276225" y="2894013"/>
            <a:ext cx="692150" cy="382587"/>
            <a:chOff x="4852" y="4203"/>
            <a:chExt cx="219" cy="225"/>
          </a:xfrm>
        </p:grpSpPr>
        <p:grpSp>
          <p:nvGrpSpPr>
            <p:cNvPr id="1205" name="Group 61"/>
            <p:cNvGrpSpPr>
              <a:grpSpLocks/>
            </p:cNvGrpSpPr>
            <p:nvPr/>
          </p:nvGrpSpPr>
          <p:grpSpPr bwMode="auto">
            <a:xfrm>
              <a:off x="4900" y="4218"/>
              <a:ext cx="140" cy="210"/>
              <a:chOff x="1766" y="5636"/>
              <a:chExt cx="240" cy="318"/>
            </a:xfrm>
          </p:grpSpPr>
          <p:grpSp>
            <p:nvGrpSpPr>
              <p:cNvPr id="1207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1209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0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1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2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08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0688" tIns="45339" rIns="90688" bIns="45339"/>
              <a:lstStyle/>
              <a:p>
                <a:endParaRPr lang="ru-RU"/>
              </a:p>
            </p:txBody>
          </p:sp>
        </p:grpSp>
        <p:sp>
          <p:nvSpPr>
            <p:cNvPr id="1206" name="Text Box 68"/>
            <p:cNvSpPr txBox="1">
              <a:spLocks noChangeArrowheads="1"/>
            </p:cNvSpPr>
            <p:nvPr/>
          </p:nvSpPr>
          <p:spPr bwMode="auto">
            <a:xfrm>
              <a:off x="4852" y="4203"/>
              <a:ext cx="219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11" tIns="42374" rIns="84711" bIns="42374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1ПЧ</a:t>
              </a:r>
            </a:p>
          </p:txBody>
        </p:sp>
      </p:grpSp>
      <p:sp>
        <p:nvSpPr>
          <p:cNvPr id="1029" name="Text Box 69"/>
          <p:cNvSpPr txBox="1">
            <a:spLocks noChangeArrowheads="1"/>
          </p:cNvSpPr>
          <p:nvPr/>
        </p:nvSpPr>
        <p:spPr bwMode="auto">
          <a:xfrm>
            <a:off x="922338" y="3246438"/>
            <a:ext cx="3468687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911" tIns="63504" rIns="126911" bIns="63504">
            <a:spAutoFit/>
          </a:bodyPr>
          <a:lstStyle/>
          <a:p>
            <a:pPr defTabSz="2039938">
              <a:lnSpc>
                <a:spcPct val="8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добровольная  пожарная охрана;</a:t>
            </a:r>
          </a:p>
        </p:txBody>
      </p:sp>
      <p:sp>
        <p:nvSpPr>
          <p:cNvPr id="1030" name="Text Box 965"/>
          <p:cNvSpPr txBox="1">
            <a:spLocks noChangeArrowheads="1"/>
          </p:cNvSpPr>
          <p:nvPr/>
        </p:nvSpPr>
        <p:spPr bwMode="auto">
          <a:xfrm>
            <a:off x="957263" y="2916238"/>
            <a:ext cx="4059237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противопожарная служба субъектов;</a:t>
            </a:r>
          </a:p>
        </p:txBody>
      </p:sp>
      <p:sp>
        <p:nvSpPr>
          <p:cNvPr id="1031" name="Text Box 982"/>
          <p:cNvSpPr txBox="1">
            <a:spLocks noChangeArrowheads="1"/>
          </p:cNvSpPr>
          <p:nvPr/>
        </p:nvSpPr>
        <p:spPr bwMode="auto">
          <a:xfrm>
            <a:off x="979488" y="4283075"/>
            <a:ext cx="40608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водоемы для забора воды;</a:t>
            </a:r>
          </a:p>
        </p:txBody>
      </p:sp>
      <p:sp>
        <p:nvSpPr>
          <p:cNvPr id="1032" name="Rectangle 90"/>
          <p:cNvSpPr>
            <a:spLocks noChangeArrowheads="1"/>
          </p:cNvSpPr>
          <p:nvPr/>
        </p:nvSpPr>
        <p:spPr bwMode="auto">
          <a:xfrm>
            <a:off x="1020763" y="4491038"/>
            <a:ext cx="2757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701" tIns="35701" rIns="35701" bIns="35701" anchor="ctr"/>
          <a:lstStyle/>
          <a:p>
            <a:pPr defTabSz="1789113">
              <a:spcBef>
                <a:spcPct val="2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пожарный поезд;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55613" y="4616450"/>
          <a:ext cx="365125" cy="285750"/>
        </p:xfrm>
        <a:graphic>
          <a:graphicData uri="http://schemas.openxmlformats.org/presentationml/2006/ole">
            <p:oleObj spid="_x0000_s1026" name="Clip" r:id="rId3" imgW="3827880" imgH="3382560" progId="">
              <p:embed/>
            </p:oleObj>
          </a:graphicData>
        </a:graphic>
      </p:graphicFrame>
      <p:sp>
        <p:nvSpPr>
          <p:cNvPr id="1033" name="Oval 115" descr="Темный диагональный 2"/>
          <p:cNvSpPr>
            <a:spLocks noChangeArrowheads="1"/>
          </p:cNvSpPr>
          <p:nvPr/>
        </p:nvSpPr>
        <p:spPr bwMode="auto">
          <a:xfrm>
            <a:off x="482600" y="4246563"/>
            <a:ext cx="306388" cy="276225"/>
          </a:xfrm>
          <a:prstGeom prst="ellipse">
            <a:avLst/>
          </a:prstGeom>
          <a:pattFill prst="dkUpDiag">
            <a:fgClr>
              <a:srgbClr val="99CCFF">
                <a:alpha val="59999"/>
              </a:srgbClr>
            </a:fgClr>
            <a:bgClr>
              <a:schemeClr val="bg1">
                <a:alpha val="59999"/>
              </a:schemeClr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772" tIns="45384" rIns="90772" bIns="45384" anchor="ctr"/>
          <a:lstStyle/>
          <a:p>
            <a:pPr defTabSz="912813"/>
            <a:endParaRPr lang="ru-RU" sz="5500" b="1">
              <a:latin typeface="Times New Roman" pitchFamily="18" charset="0"/>
            </a:endParaRPr>
          </a:p>
        </p:txBody>
      </p:sp>
      <p:sp>
        <p:nvSpPr>
          <p:cNvPr id="1034" name="Oval 212"/>
          <p:cNvSpPr>
            <a:spLocks noChangeArrowheads="1"/>
          </p:cNvSpPr>
          <p:nvPr/>
        </p:nvSpPr>
        <p:spPr bwMode="auto">
          <a:xfrm>
            <a:off x="454025" y="3724275"/>
            <a:ext cx="319088" cy="388938"/>
          </a:xfrm>
          <a:prstGeom prst="ellipse">
            <a:avLst/>
          </a:prstGeom>
          <a:solidFill>
            <a:srgbClr val="FF0000">
              <a:alpha val="45097"/>
            </a:srgbClr>
          </a:solidFill>
          <a:ln w="2857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0772" tIns="45384" rIns="90772" bIns="45384" anchor="ctr"/>
          <a:lstStyle/>
          <a:p>
            <a:pPr defTabSz="912813"/>
            <a:endParaRPr lang="ru-RU" sz="5500" b="1">
              <a:latin typeface="Times New Roman" pitchFamily="18" charset="0"/>
            </a:endParaRPr>
          </a:p>
        </p:txBody>
      </p:sp>
      <p:sp>
        <p:nvSpPr>
          <p:cNvPr id="1035" name="Text Box 69"/>
          <p:cNvSpPr txBox="1">
            <a:spLocks noChangeArrowheads="1"/>
          </p:cNvSpPr>
          <p:nvPr/>
        </p:nvSpPr>
        <p:spPr bwMode="auto">
          <a:xfrm>
            <a:off x="922338" y="3724275"/>
            <a:ext cx="444658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911" tIns="63504" rIns="126911" bIns="63504">
            <a:spAutoFit/>
          </a:bodyPr>
          <a:lstStyle/>
          <a:p>
            <a:pPr defTabSz="2039938">
              <a:lnSpc>
                <a:spcPct val="8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зона горения при наиболее неблагоприятном развитии обстановки, очаг пожара;</a:t>
            </a:r>
          </a:p>
        </p:txBody>
      </p:sp>
      <p:grpSp>
        <p:nvGrpSpPr>
          <p:cNvPr id="1036" name="Group 567"/>
          <p:cNvGrpSpPr>
            <a:grpSpLocks/>
          </p:cNvGrpSpPr>
          <p:nvPr/>
        </p:nvGrpSpPr>
        <p:grpSpPr bwMode="auto">
          <a:xfrm rot="-749454">
            <a:off x="455613" y="2120900"/>
            <a:ext cx="288925" cy="144463"/>
            <a:chOff x="3079" y="3840"/>
            <a:chExt cx="181" cy="91"/>
          </a:xfrm>
        </p:grpSpPr>
        <p:sp>
          <p:nvSpPr>
            <p:cNvPr id="1202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3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4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7" name="Text Box 965"/>
          <p:cNvSpPr txBox="1">
            <a:spLocks noChangeArrowheads="1"/>
          </p:cNvSpPr>
          <p:nvPr/>
        </p:nvSpPr>
        <p:spPr bwMode="auto">
          <a:xfrm>
            <a:off x="944563" y="2076450"/>
            <a:ext cx="406717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место забора воды;</a:t>
            </a:r>
          </a:p>
        </p:txBody>
      </p:sp>
      <p:sp>
        <p:nvSpPr>
          <p:cNvPr id="1038" name="Полилиния 115"/>
          <p:cNvSpPr>
            <a:spLocks noChangeArrowheads="1"/>
          </p:cNvSpPr>
          <p:nvPr/>
        </p:nvSpPr>
        <p:spPr bwMode="auto">
          <a:xfrm>
            <a:off x="366713" y="1801813"/>
            <a:ext cx="454025" cy="222250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C00000"/>
            </a:solidFill>
            <a:round/>
            <a:headEnd/>
            <a:tailEnd/>
          </a:ln>
        </p:spPr>
        <p:txBody>
          <a:bodyPr lIns="90772" tIns="45384" rIns="90772" bIns="45384"/>
          <a:lstStyle/>
          <a:p>
            <a:endParaRPr lang="ru-RU"/>
          </a:p>
        </p:txBody>
      </p:sp>
      <p:sp>
        <p:nvSpPr>
          <p:cNvPr id="1039" name="Text Box 965"/>
          <p:cNvSpPr txBox="1">
            <a:spLocks noChangeArrowheads="1"/>
          </p:cNvSpPr>
          <p:nvPr/>
        </p:nvSpPr>
        <p:spPr bwMode="auto">
          <a:xfrm>
            <a:off x="944563" y="1728788"/>
            <a:ext cx="4067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 маршруты движения к водоемам для забора воды;</a:t>
            </a:r>
          </a:p>
        </p:txBody>
      </p:sp>
      <p:grpSp>
        <p:nvGrpSpPr>
          <p:cNvPr id="1040" name="Group 60"/>
          <p:cNvGrpSpPr>
            <a:grpSpLocks/>
          </p:cNvGrpSpPr>
          <p:nvPr/>
        </p:nvGrpSpPr>
        <p:grpSpPr bwMode="auto">
          <a:xfrm>
            <a:off x="300038" y="3289300"/>
            <a:ext cx="688975" cy="388938"/>
            <a:chOff x="4860" y="4199"/>
            <a:chExt cx="219" cy="229"/>
          </a:xfrm>
        </p:grpSpPr>
        <p:grpSp>
          <p:nvGrpSpPr>
            <p:cNvPr id="1194" name="Group 61"/>
            <p:cNvGrpSpPr>
              <a:grpSpLocks/>
            </p:cNvGrpSpPr>
            <p:nvPr/>
          </p:nvGrpSpPr>
          <p:grpSpPr bwMode="auto">
            <a:xfrm>
              <a:off x="4902" y="4218"/>
              <a:ext cx="140" cy="210"/>
              <a:chOff x="1766" y="5636"/>
              <a:chExt cx="240" cy="318"/>
            </a:xfrm>
          </p:grpSpPr>
          <p:grpSp>
            <p:nvGrpSpPr>
              <p:cNvPr id="1196" name="Group 62"/>
              <p:cNvGrpSpPr>
                <a:grpSpLocks/>
              </p:cNvGrpSpPr>
              <p:nvPr/>
            </p:nvGrpSpPr>
            <p:grpSpPr bwMode="auto">
              <a:xfrm>
                <a:off x="1766" y="5636"/>
                <a:ext cx="240" cy="318"/>
                <a:chOff x="3168" y="192"/>
                <a:chExt cx="240" cy="672"/>
              </a:xfrm>
            </p:grpSpPr>
            <p:sp>
              <p:nvSpPr>
                <p:cNvPr id="1198" name="Line 6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99" name="Line 64"/>
                <p:cNvSpPr>
                  <a:spLocks noChangeShapeType="1"/>
                </p:cNvSpPr>
                <p:nvPr/>
              </p:nvSpPr>
              <p:spPr bwMode="auto">
                <a:xfrm>
                  <a:off x="3175" y="192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0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177" y="478"/>
                  <a:ext cx="231" cy="9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1" name="Line 66"/>
                <p:cNvSpPr>
                  <a:spLocks noChangeShapeType="1"/>
                </p:cNvSpPr>
                <p:nvPr/>
              </p:nvSpPr>
              <p:spPr bwMode="auto">
                <a:xfrm>
                  <a:off x="3400" y="27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97" name="Freeform 67"/>
              <p:cNvSpPr>
                <a:spLocks/>
              </p:cNvSpPr>
              <p:nvPr/>
            </p:nvSpPr>
            <p:spPr bwMode="auto">
              <a:xfrm>
                <a:off x="1780" y="5650"/>
                <a:ext cx="219" cy="159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59 h 159"/>
                  <a:gd name="T4" fmla="*/ 2 w 291"/>
                  <a:gd name="T5" fmla="*/ 114 h 159"/>
                  <a:gd name="T6" fmla="*/ 2 w 291"/>
                  <a:gd name="T7" fmla="*/ 39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0688" tIns="45339" rIns="90688" bIns="45339"/>
              <a:lstStyle/>
              <a:p>
                <a:endParaRPr lang="ru-RU"/>
              </a:p>
            </p:txBody>
          </p:sp>
        </p:grpSp>
        <p:sp>
          <p:nvSpPr>
            <p:cNvPr id="1195" name="Text Box 68"/>
            <p:cNvSpPr txBox="1">
              <a:spLocks noChangeArrowheads="1"/>
            </p:cNvSpPr>
            <p:nvPr/>
          </p:nvSpPr>
          <p:spPr bwMode="auto">
            <a:xfrm>
              <a:off x="4860" y="4199"/>
              <a:ext cx="219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711" tIns="42374" rIns="84711" bIns="42374">
              <a:spAutoFit/>
            </a:bodyPr>
            <a:lstStyle/>
            <a:p>
              <a:pPr algn="ctr" defTabSz="1195388" eaLnBrk="0" hangingPunct="0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ДПО</a:t>
              </a:r>
            </a:p>
          </p:txBody>
        </p:sp>
      </p:grpSp>
      <p:grpSp>
        <p:nvGrpSpPr>
          <p:cNvPr id="1041" name="Группа 153"/>
          <p:cNvGrpSpPr>
            <a:grpSpLocks/>
          </p:cNvGrpSpPr>
          <p:nvPr/>
        </p:nvGrpSpPr>
        <p:grpSpPr bwMode="auto">
          <a:xfrm rot="10800000">
            <a:off x="479425" y="4999038"/>
            <a:ext cx="358775" cy="150812"/>
            <a:chOff x="6757196" y="7872434"/>
            <a:chExt cx="1073158" cy="153323"/>
          </a:xfrm>
        </p:grpSpPr>
        <p:cxnSp>
          <p:nvCxnSpPr>
            <p:cNvPr id="1185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86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87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88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89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90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91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92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1193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sp>
        <p:nvSpPr>
          <p:cNvPr id="1042" name="Text Box 55"/>
          <p:cNvSpPr txBox="1">
            <a:spLocks noChangeArrowheads="1"/>
          </p:cNvSpPr>
          <p:nvPr/>
        </p:nvSpPr>
        <p:spPr bwMode="auto">
          <a:xfrm>
            <a:off x="889000" y="4827588"/>
            <a:ext cx="4673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минерализованная полоса (ширина, длина);</a:t>
            </a:r>
          </a:p>
        </p:txBody>
      </p:sp>
      <p:grpSp>
        <p:nvGrpSpPr>
          <p:cNvPr id="1043" name="Группа 153"/>
          <p:cNvGrpSpPr>
            <a:grpSpLocks/>
          </p:cNvGrpSpPr>
          <p:nvPr/>
        </p:nvGrpSpPr>
        <p:grpSpPr bwMode="auto">
          <a:xfrm rot="10800000">
            <a:off x="6545263" y="8977313"/>
            <a:ext cx="355600" cy="152400"/>
            <a:chOff x="6757196" y="7872434"/>
            <a:chExt cx="1073158" cy="153323"/>
          </a:xfrm>
        </p:grpSpPr>
        <p:cxnSp>
          <p:nvCxnSpPr>
            <p:cNvPr id="1176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7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8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9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0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1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2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3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4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044" name="Text Box 55"/>
          <p:cNvSpPr txBox="1">
            <a:spLocks noChangeArrowheads="1"/>
          </p:cNvSpPr>
          <p:nvPr/>
        </p:nvSpPr>
        <p:spPr bwMode="auto">
          <a:xfrm>
            <a:off x="6902450" y="8761413"/>
            <a:ext cx="467518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заградительная полоса (ширина, длина);</a:t>
            </a:r>
          </a:p>
        </p:txBody>
      </p:sp>
      <p:sp>
        <p:nvSpPr>
          <p:cNvPr id="1045" name="Полилиния 115"/>
          <p:cNvSpPr>
            <a:spLocks noChangeArrowheads="1"/>
          </p:cNvSpPr>
          <p:nvPr/>
        </p:nvSpPr>
        <p:spPr bwMode="auto">
          <a:xfrm>
            <a:off x="423863" y="1390650"/>
            <a:ext cx="454025" cy="222250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</p:spPr>
        <p:txBody>
          <a:bodyPr lIns="90772" tIns="45384" rIns="90772" bIns="45384"/>
          <a:lstStyle/>
          <a:p>
            <a:endParaRPr lang="ru-RU"/>
          </a:p>
        </p:txBody>
      </p:sp>
      <p:sp>
        <p:nvSpPr>
          <p:cNvPr id="1046" name="Text Box 965"/>
          <p:cNvSpPr txBox="1">
            <a:spLocks noChangeArrowheads="1"/>
          </p:cNvSpPr>
          <p:nvPr/>
        </p:nvSpPr>
        <p:spPr bwMode="auto">
          <a:xfrm>
            <a:off x="935038" y="1357313"/>
            <a:ext cx="335597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 маршруты эвакуации населения;</a:t>
            </a:r>
          </a:p>
        </p:txBody>
      </p:sp>
      <p:sp>
        <p:nvSpPr>
          <p:cNvPr id="1047" name="Text Box 47"/>
          <p:cNvSpPr txBox="1">
            <a:spLocks noChangeArrowheads="1"/>
          </p:cNvSpPr>
          <p:nvPr/>
        </p:nvSpPr>
        <p:spPr bwMode="auto">
          <a:xfrm>
            <a:off x="865188" y="2312988"/>
            <a:ext cx="3189287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667" tIns="88844" rIns="177667" bIns="88844">
            <a:spAutoFit/>
          </a:bodyPr>
          <a:lstStyle/>
          <a:p>
            <a:pPr defTabSz="2035175">
              <a:lnSpc>
                <a:spcPct val="8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федеральная противопожарная служба МЧС России;</a:t>
            </a:r>
          </a:p>
        </p:txBody>
      </p:sp>
      <p:grpSp>
        <p:nvGrpSpPr>
          <p:cNvPr id="1048" name="Group 61"/>
          <p:cNvGrpSpPr>
            <a:grpSpLocks/>
          </p:cNvGrpSpPr>
          <p:nvPr/>
        </p:nvGrpSpPr>
        <p:grpSpPr bwMode="auto">
          <a:xfrm>
            <a:off x="423863" y="2457450"/>
            <a:ext cx="444500" cy="355600"/>
            <a:chOff x="1766" y="5636"/>
            <a:chExt cx="240" cy="318"/>
          </a:xfrm>
        </p:grpSpPr>
        <p:grpSp>
          <p:nvGrpSpPr>
            <p:cNvPr id="1170" name="Group 62"/>
            <p:cNvGrpSpPr>
              <a:grpSpLocks/>
            </p:cNvGrpSpPr>
            <p:nvPr/>
          </p:nvGrpSpPr>
          <p:grpSpPr bwMode="auto">
            <a:xfrm>
              <a:off x="1766" y="5636"/>
              <a:ext cx="240" cy="318"/>
              <a:chOff x="3168" y="192"/>
              <a:chExt cx="240" cy="672"/>
            </a:xfrm>
          </p:grpSpPr>
          <p:sp>
            <p:nvSpPr>
              <p:cNvPr id="1172" name="Line 63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3" name="Line 64"/>
              <p:cNvSpPr>
                <a:spLocks noChangeShapeType="1"/>
              </p:cNvSpPr>
              <p:nvPr/>
            </p:nvSpPr>
            <p:spPr bwMode="auto">
              <a:xfrm>
                <a:off x="3175" y="192"/>
                <a:ext cx="231" cy="8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4" name="Line 65"/>
              <p:cNvSpPr>
                <a:spLocks noChangeShapeType="1"/>
              </p:cNvSpPr>
              <p:nvPr/>
            </p:nvSpPr>
            <p:spPr bwMode="auto">
              <a:xfrm flipV="1">
                <a:off x="3177" y="478"/>
                <a:ext cx="231" cy="9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5" name="Line 66"/>
              <p:cNvSpPr>
                <a:spLocks noChangeShapeType="1"/>
              </p:cNvSpPr>
              <p:nvPr/>
            </p:nvSpPr>
            <p:spPr bwMode="auto">
              <a:xfrm>
                <a:off x="3400" y="279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71" name="Freeform 67"/>
            <p:cNvSpPr>
              <a:spLocks/>
            </p:cNvSpPr>
            <p:nvPr/>
          </p:nvSpPr>
          <p:spPr bwMode="auto">
            <a:xfrm>
              <a:off x="1780" y="5650"/>
              <a:ext cx="219" cy="159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59 h 159"/>
                <a:gd name="T4" fmla="*/ 2 w 291"/>
                <a:gd name="T5" fmla="*/ 114 h 159"/>
                <a:gd name="T6" fmla="*/ 2 w 291"/>
                <a:gd name="T7" fmla="*/ 39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lIns="90688" tIns="45339" rIns="90688" bIns="45339"/>
            <a:lstStyle/>
            <a:p>
              <a:endParaRPr lang="ru-RU"/>
            </a:p>
          </p:txBody>
        </p:sp>
      </p:grpSp>
      <p:sp>
        <p:nvSpPr>
          <p:cNvPr id="1049" name="Text Box 37"/>
          <p:cNvSpPr txBox="1">
            <a:spLocks noChangeArrowheads="1"/>
          </p:cNvSpPr>
          <p:nvPr/>
        </p:nvSpPr>
        <p:spPr bwMode="auto">
          <a:xfrm>
            <a:off x="6923088" y="3127375"/>
            <a:ext cx="5410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  <a:buFontTx/>
              <a:buChar char="-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 вещевые склады, 7 тонн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(наименование основного имущества) ;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0" name="Text Box 34"/>
          <p:cNvSpPr txBox="1">
            <a:spLocks noChangeArrowheads="1"/>
          </p:cNvSpPr>
          <p:nvPr/>
        </p:nvSpPr>
        <p:spPr bwMode="auto">
          <a:xfrm>
            <a:off x="6932613" y="3535363"/>
            <a:ext cx="540067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прод-ые склады, 7 тонн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(наименование основного имущества) ;</a:t>
            </a:r>
            <a:endParaRPr lang="ru-RU" sz="15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784350">
              <a:spcBef>
                <a:spcPct val="50000"/>
              </a:spcBef>
            </a:pPr>
            <a:endParaRPr lang="ru-RU" sz="15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1" name="Rectangle 47"/>
          <p:cNvSpPr>
            <a:spLocks noChangeArrowheads="1"/>
          </p:cNvSpPr>
          <p:nvPr/>
        </p:nvSpPr>
        <p:spPr bwMode="auto">
          <a:xfrm>
            <a:off x="6122988" y="3190875"/>
            <a:ext cx="635000" cy="322263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27061" tIns="63574" rIns="127061" bIns="63574" anchor="ctr"/>
          <a:lstStyle/>
          <a:p>
            <a:pPr algn="ctr" defTabSz="912813"/>
            <a:r>
              <a:rPr lang="ru-RU" sz="2000" b="1">
                <a:latin typeface="Calibri" pitchFamily="34" charset="0"/>
              </a:rPr>
              <a:t>вещ</a:t>
            </a:r>
          </a:p>
        </p:txBody>
      </p:sp>
      <p:sp>
        <p:nvSpPr>
          <p:cNvPr id="1052" name="Rectangle 48"/>
          <p:cNvSpPr>
            <a:spLocks noChangeArrowheads="1"/>
          </p:cNvSpPr>
          <p:nvPr/>
        </p:nvSpPr>
        <p:spPr bwMode="auto">
          <a:xfrm>
            <a:off x="6054725" y="3602038"/>
            <a:ext cx="722313" cy="322262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27061" tIns="63574" rIns="127061" bIns="63574" anchor="ctr"/>
          <a:lstStyle/>
          <a:p>
            <a:pPr algn="ctr" defTabSz="912813"/>
            <a:r>
              <a:rPr lang="ru-RU" sz="2000" b="1">
                <a:latin typeface="Calibri" pitchFamily="34" charset="0"/>
              </a:rPr>
              <a:t>прод</a:t>
            </a:r>
          </a:p>
        </p:txBody>
      </p:sp>
      <p:sp>
        <p:nvSpPr>
          <p:cNvPr id="1053" name="Text Box 34"/>
          <p:cNvSpPr txBox="1">
            <a:spLocks noChangeArrowheads="1"/>
          </p:cNvSpPr>
          <p:nvPr/>
        </p:nvSpPr>
        <p:spPr bwMode="auto">
          <a:xfrm>
            <a:off x="6945313" y="3946525"/>
            <a:ext cx="553402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склады мед. им-ва7 тонн </a:t>
            </a:r>
            <a:r>
              <a:rPr lang="ru-RU" sz="1300">
                <a:latin typeface="Times New Roman" pitchFamily="18" charset="0"/>
                <a:cs typeface="Times New Roman" pitchFamily="18" charset="0"/>
              </a:rPr>
              <a:t>(наименование основного имущества);</a:t>
            </a:r>
          </a:p>
        </p:txBody>
      </p:sp>
      <p:sp>
        <p:nvSpPr>
          <p:cNvPr id="1054" name="Text Box 34"/>
          <p:cNvSpPr txBox="1">
            <a:spLocks noChangeArrowheads="1"/>
          </p:cNvSpPr>
          <p:nvPr/>
        </p:nvSpPr>
        <p:spPr bwMode="auto">
          <a:xfrm>
            <a:off x="6927850" y="4295775"/>
            <a:ext cx="551973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склады стройматериалов, 7 тонн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(наименование основного </a:t>
            </a:r>
            <a:r>
              <a:rPr lang="en-US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имущества) ;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5" name="Rectangle 65"/>
          <p:cNvSpPr>
            <a:spLocks noChangeArrowheads="1"/>
          </p:cNvSpPr>
          <p:nvPr/>
        </p:nvSpPr>
        <p:spPr bwMode="auto">
          <a:xfrm>
            <a:off x="6124575" y="4013200"/>
            <a:ext cx="641350" cy="319088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27061" tIns="63574" rIns="127061" bIns="63574" anchor="ctr"/>
          <a:lstStyle/>
          <a:p>
            <a:pPr algn="ctr" defTabSz="912813"/>
            <a:r>
              <a:rPr lang="ru-RU" sz="2000" b="1">
                <a:latin typeface="Calibri" pitchFamily="34" charset="0"/>
              </a:rPr>
              <a:t>мед</a:t>
            </a:r>
          </a:p>
        </p:txBody>
      </p:sp>
      <p:sp>
        <p:nvSpPr>
          <p:cNvPr id="1056" name="Rectangle 66"/>
          <p:cNvSpPr>
            <a:spLocks noChangeArrowheads="1"/>
          </p:cNvSpPr>
          <p:nvPr/>
        </p:nvSpPr>
        <p:spPr bwMode="auto">
          <a:xfrm>
            <a:off x="6145213" y="4421188"/>
            <a:ext cx="644525" cy="31750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27061" tIns="63574" rIns="127061" bIns="63574" anchor="ctr"/>
          <a:lstStyle/>
          <a:p>
            <a:pPr algn="ctr" defTabSz="912813"/>
            <a:r>
              <a:rPr lang="ru-RU" sz="2000" b="1">
                <a:latin typeface="Calibri" pitchFamily="34" charset="0"/>
              </a:rPr>
              <a:t>стр</a:t>
            </a:r>
          </a:p>
        </p:txBody>
      </p:sp>
      <p:sp>
        <p:nvSpPr>
          <p:cNvPr id="1057" name="Text Box 37"/>
          <p:cNvSpPr txBox="1">
            <a:spLocks noChangeArrowheads="1"/>
          </p:cNvSpPr>
          <p:nvPr/>
        </p:nvSpPr>
        <p:spPr bwMode="auto">
          <a:xfrm>
            <a:off x="6694488" y="3602038"/>
            <a:ext cx="4270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100" b="1">
                <a:latin typeface="Calibri" pitchFamily="34" charset="0"/>
              </a:rPr>
              <a:t>7</a:t>
            </a:r>
          </a:p>
        </p:txBody>
      </p:sp>
      <p:sp>
        <p:nvSpPr>
          <p:cNvPr id="1058" name="Text Box 37"/>
          <p:cNvSpPr txBox="1">
            <a:spLocks noChangeArrowheads="1"/>
          </p:cNvSpPr>
          <p:nvPr/>
        </p:nvSpPr>
        <p:spPr bwMode="auto">
          <a:xfrm>
            <a:off x="6721475" y="4010025"/>
            <a:ext cx="4254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100" b="1">
                <a:latin typeface="Calibri" pitchFamily="34" charset="0"/>
              </a:rPr>
              <a:t>7</a:t>
            </a:r>
          </a:p>
        </p:txBody>
      </p:sp>
      <p:sp>
        <p:nvSpPr>
          <p:cNvPr id="1059" name="Text Box 37"/>
          <p:cNvSpPr txBox="1">
            <a:spLocks noChangeArrowheads="1"/>
          </p:cNvSpPr>
          <p:nvPr/>
        </p:nvSpPr>
        <p:spPr bwMode="auto">
          <a:xfrm>
            <a:off x="6721475" y="4389438"/>
            <a:ext cx="4254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100" b="1">
                <a:latin typeface="Calibri" pitchFamily="34" charset="0"/>
              </a:rPr>
              <a:t>7</a:t>
            </a:r>
          </a:p>
        </p:txBody>
      </p:sp>
      <p:sp>
        <p:nvSpPr>
          <p:cNvPr id="1060" name="Text Box 37"/>
          <p:cNvSpPr txBox="1">
            <a:spLocks noChangeArrowheads="1"/>
          </p:cNvSpPr>
          <p:nvPr/>
        </p:nvSpPr>
        <p:spPr bwMode="auto">
          <a:xfrm>
            <a:off x="6694488" y="3190875"/>
            <a:ext cx="4270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100" b="1">
                <a:latin typeface="Calibri" pitchFamily="34" charset="0"/>
              </a:rPr>
              <a:t>7</a:t>
            </a:r>
          </a:p>
        </p:txBody>
      </p:sp>
      <p:grpSp>
        <p:nvGrpSpPr>
          <p:cNvPr id="1061" name="Group 53"/>
          <p:cNvGrpSpPr>
            <a:grpSpLocks/>
          </p:cNvGrpSpPr>
          <p:nvPr/>
        </p:nvGrpSpPr>
        <p:grpSpPr bwMode="auto">
          <a:xfrm>
            <a:off x="6167438" y="2676525"/>
            <a:ext cx="422275" cy="425450"/>
            <a:chOff x="0" y="417"/>
            <a:chExt cx="4864" cy="17088"/>
          </a:xfrm>
        </p:grpSpPr>
        <p:sp>
          <p:nvSpPr>
            <p:cNvPr id="1168" name="Freeform 54"/>
            <p:cNvSpPr>
              <a:spLocks/>
            </p:cNvSpPr>
            <p:nvPr/>
          </p:nvSpPr>
          <p:spPr bwMode="auto">
            <a:xfrm>
              <a:off x="0" y="8732"/>
              <a:ext cx="4864" cy="8773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000"/>
                <a:gd name="T52" fmla="*/ 0 h 20000"/>
                <a:gd name="T53" fmla="*/ 20000 w 20000"/>
                <a:gd name="T54" fmla="*/ 20000 h 2000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000" h="20000">
                  <a:moveTo>
                    <a:pt x="0" y="0"/>
                  </a:moveTo>
                  <a:lnTo>
                    <a:pt x="475" y="0"/>
                  </a:lnTo>
                  <a:lnTo>
                    <a:pt x="475" y="948"/>
                  </a:lnTo>
                  <a:lnTo>
                    <a:pt x="19952" y="948"/>
                  </a:lnTo>
                  <a:lnTo>
                    <a:pt x="19952" y="6635"/>
                  </a:lnTo>
                  <a:lnTo>
                    <a:pt x="19002" y="7583"/>
                  </a:lnTo>
                  <a:lnTo>
                    <a:pt x="19002" y="10427"/>
                  </a:lnTo>
                  <a:lnTo>
                    <a:pt x="17577" y="12322"/>
                  </a:lnTo>
                  <a:lnTo>
                    <a:pt x="15677" y="15166"/>
                  </a:lnTo>
                  <a:lnTo>
                    <a:pt x="14252" y="18957"/>
                  </a:lnTo>
                  <a:lnTo>
                    <a:pt x="13777" y="18957"/>
                  </a:lnTo>
                  <a:lnTo>
                    <a:pt x="10926" y="19905"/>
                  </a:lnTo>
                  <a:lnTo>
                    <a:pt x="8076" y="19905"/>
                  </a:lnTo>
                  <a:lnTo>
                    <a:pt x="4751" y="18009"/>
                  </a:lnTo>
                  <a:lnTo>
                    <a:pt x="3325" y="15166"/>
                  </a:lnTo>
                  <a:lnTo>
                    <a:pt x="2375" y="12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333333"/>
              </a:solidFill>
              <a:round/>
              <a:headEnd type="none" w="sm" len="med"/>
              <a:tailEnd type="none" w="sm" len="med"/>
            </a:ln>
          </p:spPr>
          <p:txBody>
            <a:bodyPr lIns="90772" tIns="45384" rIns="90772" bIns="45384"/>
            <a:lstStyle/>
            <a:p>
              <a:endParaRPr lang="ru-RU"/>
            </a:p>
          </p:txBody>
        </p:sp>
        <p:sp>
          <p:nvSpPr>
            <p:cNvPr id="1169" name="Oval 60"/>
            <p:cNvSpPr>
              <a:spLocks noChangeArrowheads="1"/>
            </p:cNvSpPr>
            <p:nvPr/>
          </p:nvSpPr>
          <p:spPr bwMode="auto">
            <a:xfrm>
              <a:off x="116" y="417"/>
              <a:ext cx="4748" cy="17088"/>
            </a:xfrm>
            <a:prstGeom prst="ellipse">
              <a:avLst/>
            </a:prstGeom>
            <a:noFill/>
            <a:ln w="25400">
              <a:solidFill>
                <a:srgbClr val="333333"/>
              </a:solidFill>
              <a:round/>
              <a:headEnd/>
              <a:tailEnd/>
            </a:ln>
          </p:spPr>
          <p:txBody>
            <a:bodyPr lIns="90772" tIns="45384" rIns="90772" bIns="45384"/>
            <a:lstStyle/>
            <a:p>
              <a:pPr defTabSz="912813"/>
              <a:endParaRPr lang="ru-RU" sz="5500" b="1">
                <a:latin typeface="Calibri" pitchFamily="34" charset="0"/>
              </a:endParaRPr>
            </a:p>
          </p:txBody>
        </p:sp>
      </p:grpSp>
      <p:sp>
        <p:nvSpPr>
          <p:cNvPr id="1062" name="Text Box 37"/>
          <p:cNvSpPr txBox="1">
            <a:spLocks noChangeArrowheads="1"/>
          </p:cNvSpPr>
          <p:nvPr/>
        </p:nvSpPr>
        <p:spPr bwMode="auto">
          <a:xfrm>
            <a:off x="6691313" y="2732088"/>
            <a:ext cx="4270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100" b="1">
                <a:latin typeface="Calibri" pitchFamily="34" charset="0"/>
              </a:rPr>
              <a:t>7</a:t>
            </a:r>
          </a:p>
        </p:txBody>
      </p:sp>
      <p:sp>
        <p:nvSpPr>
          <p:cNvPr id="1063" name="Text Box 37"/>
          <p:cNvSpPr txBox="1">
            <a:spLocks noChangeArrowheads="1"/>
          </p:cNvSpPr>
          <p:nvPr/>
        </p:nvSpPr>
        <p:spPr bwMode="auto">
          <a:xfrm>
            <a:off x="6927850" y="2643188"/>
            <a:ext cx="49911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  <a:buFontTx/>
              <a:buChar char="-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 ГСМ, 7 тонн;</a:t>
            </a:r>
          </a:p>
        </p:txBody>
      </p:sp>
      <p:sp>
        <p:nvSpPr>
          <p:cNvPr id="1064" name="Равнобедренный треугольник 74"/>
          <p:cNvSpPr>
            <a:spLocks noChangeArrowheads="1"/>
          </p:cNvSpPr>
          <p:nvPr/>
        </p:nvSpPr>
        <p:spPr bwMode="auto">
          <a:xfrm>
            <a:off x="6291263" y="1195388"/>
            <a:ext cx="427037" cy="4286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0761" tIns="45378" rIns="90761" bIns="45378"/>
          <a:lstStyle/>
          <a:p>
            <a:pPr defTabSz="912813"/>
            <a:endParaRPr lang="ru-RU" sz="11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65" name="Text Box 982"/>
          <p:cNvSpPr txBox="1">
            <a:spLocks noChangeArrowheads="1"/>
          </p:cNvSpPr>
          <p:nvPr/>
        </p:nvSpPr>
        <p:spPr bwMode="auto">
          <a:xfrm>
            <a:off x="6821488" y="1344613"/>
            <a:ext cx="2297112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38" tIns="54572" rIns="109138" bIns="54572">
            <a:spAutoFit/>
          </a:bodyPr>
          <a:lstStyle/>
          <a:p>
            <a:pPr defTabSz="1255713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пожарный пост;</a:t>
            </a:r>
          </a:p>
        </p:txBody>
      </p:sp>
      <p:sp>
        <p:nvSpPr>
          <p:cNvPr id="1066" name="Овал 76"/>
          <p:cNvSpPr>
            <a:spLocks noChangeArrowheads="1"/>
          </p:cNvSpPr>
          <p:nvPr/>
        </p:nvSpPr>
        <p:spPr bwMode="auto">
          <a:xfrm>
            <a:off x="6269038" y="1706563"/>
            <a:ext cx="498475" cy="427037"/>
          </a:xfrm>
          <a:prstGeom prst="ellipse">
            <a:avLst/>
          </a:prstGeom>
          <a:noFill/>
          <a:ln w="41275" algn="ctr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lIns="90761" tIns="45378" rIns="90761" bIns="45378"/>
          <a:lstStyle/>
          <a:p>
            <a:pPr defTabSz="912813"/>
            <a:endParaRPr lang="ru-RU" sz="5500" b="1">
              <a:latin typeface="Calibri" pitchFamily="34" charset="0"/>
            </a:endParaRPr>
          </a:p>
        </p:txBody>
      </p:sp>
      <p:sp>
        <p:nvSpPr>
          <p:cNvPr id="1067" name="Text Box 982"/>
          <p:cNvSpPr txBox="1">
            <a:spLocks noChangeArrowheads="1"/>
          </p:cNvSpPr>
          <p:nvPr/>
        </p:nvSpPr>
        <p:spPr bwMode="auto">
          <a:xfrm>
            <a:off x="6834188" y="1784350"/>
            <a:ext cx="391318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38" tIns="54572" rIns="109138" bIns="54572">
            <a:spAutoFit/>
          </a:bodyPr>
          <a:lstStyle/>
          <a:p>
            <a:pPr defTabSz="1255713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зона ответственности пожарных постов;</a:t>
            </a:r>
          </a:p>
        </p:txBody>
      </p:sp>
      <p:sp>
        <p:nvSpPr>
          <p:cNvPr id="101" name="Text Box 2072"/>
          <p:cNvSpPr txBox="1">
            <a:spLocks noChangeArrowheads="1"/>
          </p:cNvSpPr>
          <p:nvPr/>
        </p:nvSpPr>
        <p:spPr bwMode="auto">
          <a:xfrm>
            <a:off x="6122988" y="2301875"/>
            <a:ext cx="698500" cy="292100"/>
          </a:xfrm>
          <a:prstGeom prst="rect">
            <a:avLst/>
          </a:prstGeom>
          <a:solidFill>
            <a:srgbClr val="0000FF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127092" tIns="63588" rIns="127092" bIns="63588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endParaRPr lang="ru-RU" sz="1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69" name="Text Box 982"/>
          <p:cNvSpPr txBox="1">
            <a:spLocks noChangeArrowheads="1"/>
          </p:cNvSpPr>
          <p:nvPr/>
        </p:nvSpPr>
        <p:spPr bwMode="auto">
          <a:xfrm>
            <a:off x="6846888" y="2279650"/>
            <a:ext cx="391953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38" tIns="54572" rIns="109138" bIns="54572">
            <a:spAutoFit/>
          </a:bodyPr>
          <a:lstStyle/>
          <a:p>
            <a:pPr defTabSz="1255713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места забора воды БЕ-200ЧС;</a:t>
            </a:r>
          </a:p>
        </p:txBody>
      </p:sp>
      <p:grpSp>
        <p:nvGrpSpPr>
          <p:cNvPr id="1070" name="Группа 90"/>
          <p:cNvGrpSpPr>
            <a:grpSpLocks/>
          </p:cNvGrpSpPr>
          <p:nvPr/>
        </p:nvGrpSpPr>
        <p:grpSpPr bwMode="auto">
          <a:xfrm>
            <a:off x="487363" y="5257800"/>
            <a:ext cx="350837" cy="377825"/>
            <a:chOff x="4040346" y="5502280"/>
            <a:chExt cx="352876" cy="378000"/>
          </a:xfrm>
        </p:grpSpPr>
        <p:sp>
          <p:nvSpPr>
            <p:cNvPr id="1164" name="Oval 41"/>
            <p:cNvSpPr>
              <a:spLocks noChangeArrowheads="1"/>
            </p:cNvSpPr>
            <p:nvPr/>
          </p:nvSpPr>
          <p:spPr bwMode="auto">
            <a:xfrm>
              <a:off x="4040346" y="5514980"/>
              <a:ext cx="352876" cy="34422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6837" tIns="63461" rIns="126837" bIns="63461" anchor="ctr"/>
            <a:lstStyle/>
            <a:p>
              <a:pPr algn="ctr" defTabSz="1276350"/>
              <a:endParaRPr lang="ru-RU" sz="41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1165" name="Прямоугольник 92"/>
            <p:cNvGrpSpPr>
              <a:grpSpLocks/>
            </p:cNvGrpSpPr>
            <p:nvPr/>
          </p:nvGrpSpPr>
          <p:grpSpPr bwMode="auto">
            <a:xfrm>
              <a:off x="4156636" y="5497642"/>
              <a:ext cx="122076" cy="390325"/>
              <a:chOff x="603504" y="5254752"/>
              <a:chExt cx="121920" cy="390144"/>
            </a:xfrm>
          </p:grpSpPr>
          <p:pic>
            <p:nvPicPr>
              <p:cNvPr id="1166" name="Прямоугольник 92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3504" y="5254752"/>
                <a:ext cx="121920" cy="390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67" name="Text Box 95"/>
              <p:cNvSpPr txBox="1">
                <a:spLocks noChangeArrowheads="1"/>
              </p:cNvSpPr>
              <p:nvPr/>
            </p:nvSpPr>
            <p:spPr bwMode="auto">
              <a:xfrm>
                <a:off x="609645" y="5259388"/>
                <a:ext cx="107862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61" tIns="63574" rIns="127061" bIns="63574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1071" name="Группа 93"/>
          <p:cNvGrpSpPr>
            <a:grpSpLocks/>
          </p:cNvGrpSpPr>
          <p:nvPr/>
        </p:nvGrpSpPr>
        <p:grpSpPr bwMode="auto">
          <a:xfrm>
            <a:off x="490538" y="5691188"/>
            <a:ext cx="354012" cy="377825"/>
            <a:chOff x="4040346" y="5502280"/>
            <a:chExt cx="352876" cy="378000"/>
          </a:xfrm>
        </p:grpSpPr>
        <p:sp>
          <p:nvSpPr>
            <p:cNvPr id="1160" name="Oval 41"/>
            <p:cNvSpPr>
              <a:spLocks noChangeArrowheads="1"/>
            </p:cNvSpPr>
            <p:nvPr/>
          </p:nvSpPr>
          <p:spPr bwMode="auto">
            <a:xfrm>
              <a:off x="4040346" y="5514980"/>
              <a:ext cx="352876" cy="34422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6837" tIns="63461" rIns="126837" bIns="63461" anchor="ctr"/>
            <a:lstStyle/>
            <a:p>
              <a:pPr algn="ctr" defTabSz="1276350"/>
              <a:endParaRPr lang="ru-RU" sz="41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1161" name="Прямоугольник 95"/>
            <p:cNvGrpSpPr>
              <a:grpSpLocks/>
            </p:cNvGrpSpPr>
            <p:nvPr/>
          </p:nvGrpSpPr>
          <p:grpSpPr bwMode="auto">
            <a:xfrm>
              <a:off x="4170179" y="5497071"/>
              <a:ext cx="122076" cy="390325"/>
              <a:chOff x="621792" y="5687568"/>
              <a:chExt cx="121920" cy="390144"/>
            </a:xfrm>
          </p:grpSpPr>
          <p:pic>
            <p:nvPicPr>
              <p:cNvPr id="1162" name="Прямоугольник 95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1792" y="5687568"/>
                <a:ext cx="121920" cy="390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63" name="Text Box 100"/>
              <p:cNvSpPr txBox="1">
                <a:spLocks noChangeArrowheads="1"/>
              </p:cNvSpPr>
              <p:nvPr/>
            </p:nvSpPr>
            <p:spPr bwMode="auto">
              <a:xfrm>
                <a:off x="627107" y="5692775"/>
                <a:ext cx="107862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61" tIns="63574" rIns="127061" bIns="63574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1072" name="Группа 96"/>
          <p:cNvGrpSpPr>
            <a:grpSpLocks/>
          </p:cNvGrpSpPr>
          <p:nvPr/>
        </p:nvGrpSpPr>
        <p:grpSpPr bwMode="auto">
          <a:xfrm>
            <a:off x="490538" y="6105525"/>
            <a:ext cx="354012" cy="377825"/>
            <a:chOff x="4040346" y="5502280"/>
            <a:chExt cx="352876" cy="378000"/>
          </a:xfrm>
        </p:grpSpPr>
        <p:sp>
          <p:nvSpPr>
            <p:cNvPr id="1156" name="Oval 41"/>
            <p:cNvSpPr>
              <a:spLocks noChangeArrowheads="1"/>
            </p:cNvSpPr>
            <p:nvPr/>
          </p:nvSpPr>
          <p:spPr bwMode="auto">
            <a:xfrm>
              <a:off x="4040346" y="5514980"/>
              <a:ext cx="352876" cy="34422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6837" tIns="63461" rIns="126837" bIns="63461" anchor="ctr"/>
            <a:lstStyle/>
            <a:p>
              <a:pPr algn="ctr" defTabSz="1276350"/>
              <a:endParaRPr lang="ru-RU" sz="41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1157" name="Прямоугольник 98"/>
            <p:cNvGrpSpPr>
              <a:grpSpLocks/>
            </p:cNvGrpSpPr>
            <p:nvPr/>
          </p:nvGrpSpPr>
          <p:grpSpPr bwMode="auto">
            <a:xfrm>
              <a:off x="4170179" y="5498849"/>
              <a:ext cx="122076" cy="390325"/>
              <a:chOff x="621792" y="6102096"/>
              <a:chExt cx="121920" cy="390144"/>
            </a:xfrm>
          </p:grpSpPr>
          <p:pic>
            <p:nvPicPr>
              <p:cNvPr id="1158" name="Прямоугольник 98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1792" y="6102096"/>
                <a:ext cx="121920" cy="390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9" name="Text Box 105"/>
              <p:cNvSpPr txBox="1">
                <a:spLocks noChangeArrowheads="1"/>
              </p:cNvSpPr>
              <p:nvPr/>
            </p:nvSpPr>
            <p:spPr bwMode="auto">
              <a:xfrm>
                <a:off x="627107" y="6105525"/>
                <a:ext cx="107862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61" tIns="63574" rIns="127061" bIns="63574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1073" name="Группа 99"/>
          <p:cNvGrpSpPr>
            <a:grpSpLocks/>
          </p:cNvGrpSpPr>
          <p:nvPr/>
        </p:nvGrpSpPr>
        <p:grpSpPr bwMode="auto">
          <a:xfrm>
            <a:off x="498475" y="6535738"/>
            <a:ext cx="352425" cy="377825"/>
            <a:chOff x="4040346" y="5502280"/>
            <a:chExt cx="352876" cy="378000"/>
          </a:xfrm>
        </p:grpSpPr>
        <p:sp>
          <p:nvSpPr>
            <p:cNvPr id="1152" name="Oval 41"/>
            <p:cNvSpPr>
              <a:spLocks noChangeArrowheads="1"/>
            </p:cNvSpPr>
            <p:nvPr/>
          </p:nvSpPr>
          <p:spPr bwMode="auto">
            <a:xfrm>
              <a:off x="4040346" y="5514980"/>
              <a:ext cx="352876" cy="34422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6837" tIns="63461" rIns="126837" bIns="63461" anchor="ctr"/>
            <a:lstStyle/>
            <a:p>
              <a:pPr algn="ctr" defTabSz="1276350"/>
              <a:endParaRPr lang="ru-RU" sz="41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1153" name="Прямоугольник 102"/>
            <p:cNvGrpSpPr>
              <a:grpSpLocks/>
            </p:cNvGrpSpPr>
            <p:nvPr/>
          </p:nvGrpSpPr>
          <p:grpSpPr bwMode="auto">
            <a:xfrm>
              <a:off x="4170926" y="5493767"/>
              <a:ext cx="121529" cy="390325"/>
              <a:chOff x="627888" y="6528816"/>
              <a:chExt cx="121920" cy="390144"/>
            </a:xfrm>
          </p:grpSpPr>
          <p:pic>
            <p:nvPicPr>
              <p:cNvPr id="1154" name="Прямоугольник 102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627888" y="6528816"/>
                <a:ext cx="121920" cy="390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5" name="Text Box 110"/>
              <p:cNvSpPr txBox="1">
                <a:spLocks noChangeArrowheads="1"/>
              </p:cNvSpPr>
              <p:nvPr/>
            </p:nvSpPr>
            <p:spPr bwMode="auto">
              <a:xfrm>
                <a:off x="632420" y="6537325"/>
                <a:ext cx="108348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61" tIns="63574" rIns="127061" bIns="63574" anchor="ctr"/>
              <a:lstStyle/>
              <a:p>
                <a:pPr algn="ctr" defTabSz="1276350"/>
                <a:endParaRPr 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1074" name="Text Box 982"/>
          <p:cNvSpPr txBox="1">
            <a:spLocks noChangeArrowheads="1"/>
          </p:cNvSpPr>
          <p:nvPr/>
        </p:nvSpPr>
        <p:spPr bwMode="auto">
          <a:xfrm>
            <a:off x="977900" y="5757863"/>
            <a:ext cx="23241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014" tIns="39010" rIns="78014" bIns="39010">
            <a:spAutoFit/>
          </a:bodyPr>
          <a:lstStyle/>
          <a:p>
            <a:pPr defTabSz="1257300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военный аэродром;</a:t>
            </a:r>
          </a:p>
        </p:txBody>
      </p:sp>
      <p:sp>
        <p:nvSpPr>
          <p:cNvPr id="1075" name="Rectangle 90"/>
          <p:cNvSpPr>
            <a:spLocks noChangeArrowheads="1"/>
          </p:cNvSpPr>
          <p:nvPr/>
        </p:nvSpPr>
        <p:spPr bwMode="auto">
          <a:xfrm>
            <a:off x="1016000" y="6069013"/>
            <a:ext cx="2760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701" tIns="35701" rIns="35701" bIns="35701" anchor="ctr"/>
          <a:lstStyle/>
          <a:p>
            <a:pPr defTabSz="1789113">
              <a:spcBef>
                <a:spcPct val="2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заброшенный аэродром;</a:t>
            </a:r>
          </a:p>
        </p:txBody>
      </p:sp>
      <p:sp>
        <p:nvSpPr>
          <p:cNvPr id="1076" name="Text Box 69"/>
          <p:cNvSpPr txBox="1">
            <a:spLocks noChangeArrowheads="1"/>
          </p:cNvSpPr>
          <p:nvPr/>
        </p:nvSpPr>
        <p:spPr bwMode="auto">
          <a:xfrm>
            <a:off x="922338" y="5302250"/>
            <a:ext cx="44450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911" tIns="63504" rIns="126911" bIns="63504">
            <a:spAutoFit/>
          </a:bodyPr>
          <a:lstStyle/>
          <a:p>
            <a:pPr defTabSz="2039938">
              <a:lnSpc>
                <a:spcPct val="8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гражданский аэродром;</a:t>
            </a:r>
          </a:p>
        </p:txBody>
      </p:sp>
      <p:sp>
        <p:nvSpPr>
          <p:cNvPr id="1077" name="Text Box 55"/>
          <p:cNvSpPr txBox="1">
            <a:spLocks noChangeArrowheads="1"/>
          </p:cNvSpPr>
          <p:nvPr/>
        </p:nvSpPr>
        <p:spPr bwMode="auto">
          <a:xfrm>
            <a:off x="887413" y="6494463"/>
            <a:ext cx="46704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законсервированный аэродром;</a:t>
            </a:r>
          </a:p>
        </p:txBody>
      </p:sp>
      <p:grpSp>
        <p:nvGrpSpPr>
          <p:cNvPr id="1078" name="Group 144"/>
          <p:cNvGrpSpPr>
            <a:grpSpLocks/>
          </p:cNvGrpSpPr>
          <p:nvPr/>
        </p:nvGrpSpPr>
        <p:grpSpPr bwMode="auto">
          <a:xfrm>
            <a:off x="468313" y="6962775"/>
            <a:ext cx="409575" cy="369888"/>
            <a:chOff x="-1411" y="2480"/>
            <a:chExt cx="862" cy="816"/>
          </a:xfrm>
        </p:grpSpPr>
        <p:sp>
          <p:nvSpPr>
            <p:cNvPr id="1138" name="Oval 145"/>
            <p:cNvSpPr>
              <a:spLocks noChangeArrowheads="1"/>
            </p:cNvSpPr>
            <p:nvPr/>
          </p:nvSpPr>
          <p:spPr bwMode="auto">
            <a:xfrm>
              <a:off x="-1411" y="2480"/>
              <a:ext cx="862" cy="816"/>
            </a:xfrm>
            <a:prstGeom prst="ellipse">
              <a:avLst/>
            </a:prstGeom>
            <a:solidFill>
              <a:srgbClr val="FFFF00">
                <a:alpha val="3019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772" tIns="45384" rIns="90772" bIns="45384" anchor="ctr"/>
            <a:lstStyle/>
            <a:p>
              <a:pPr defTabSz="912813"/>
              <a:endParaRPr lang="ru-RU" sz="5500" b="1">
                <a:latin typeface="Times New Roman" pitchFamily="18" charset="0"/>
              </a:endParaRPr>
            </a:p>
          </p:txBody>
        </p:sp>
        <p:grpSp>
          <p:nvGrpSpPr>
            <p:cNvPr id="1139" name="Group 146"/>
            <p:cNvGrpSpPr>
              <a:grpSpLocks/>
            </p:cNvGrpSpPr>
            <p:nvPr/>
          </p:nvGrpSpPr>
          <p:grpSpPr bwMode="auto">
            <a:xfrm>
              <a:off x="-1139" y="2752"/>
              <a:ext cx="291" cy="273"/>
              <a:chOff x="266" y="1017"/>
              <a:chExt cx="357" cy="384"/>
            </a:xfrm>
          </p:grpSpPr>
          <p:grpSp>
            <p:nvGrpSpPr>
              <p:cNvPr id="1141" name="Group 147"/>
              <p:cNvGrpSpPr>
                <a:grpSpLocks/>
              </p:cNvGrpSpPr>
              <p:nvPr/>
            </p:nvGrpSpPr>
            <p:grpSpPr bwMode="auto">
              <a:xfrm>
                <a:off x="365" y="1259"/>
                <a:ext cx="258" cy="142"/>
                <a:chOff x="365" y="1259"/>
                <a:chExt cx="258" cy="142"/>
              </a:xfrm>
            </p:grpSpPr>
            <p:sp>
              <p:nvSpPr>
                <p:cNvPr id="1150" name="Rectangle 148"/>
                <p:cNvSpPr>
                  <a:spLocks noChangeArrowheads="1"/>
                </p:cNvSpPr>
                <p:nvPr/>
              </p:nvSpPr>
              <p:spPr bwMode="auto">
                <a:xfrm>
                  <a:off x="365" y="1259"/>
                  <a:ext cx="258" cy="14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pPr defTabSz="912813"/>
                  <a:endParaRPr lang="ru-RU" sz="5500" b="1">
                    <a:latin typeface="Times New Roman" pitchFamily="18" charset="0"/>
                  </a:endParaRPr>
                </a:p>
              </p:txBody>
            </p:sp>
            <p:sp>
              <p:nvSpPr>
                <p:cNvPr id="1151" name="Rectangle 149"/>
                <p:cNvSpPr>
                  <a:spLocks noChangeArrowheads="1"/>
                </p:cNvSpPr>
                <p:nvPr/>
              </p:nvSpPr>
              <p:spPr bwMode="auto">
                <a:xfrm>
                  <a:off x="365" y="1259"/>
                  <a:ext cx="258" cy="142"/>
                </a:xfrm>
                <a:prstGeom prst="rect">
                  <a:avLst/>
                </a:prstGeom>
                <a:noFill/>
                <a:ln w="2222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pPr defTabSz="912813"/>
                  <a:endParaRPr lang="ru-RU" sz="5500" b="1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142" name="Group 150"/>
              <p:cNvGrpSpPr>
                <a:grpSpLocks/>
              </p:cNvGrpSpPr>
              <p:nvPr/>
            </p:nvGrpSpPr>
            <p:grpSpPr bwMode="auto">
              <a:xfrm>
                <a:off x="266" y="1138"/>
                <a:ext cx="178" cy="262"/>
                <a:chOff x="266" y="1138"/>
                <a:chExt cx="178" cy="262"/>
              </a:xfrm>
            </p:grpSpPr>
            <p:sp>
              <p:nvSpPr>
                <p:cNvPr id="1148" name="Freeform 151"/>
                <p:cNvSpPr>
                  <a:spLocks/>
                </p:cNvSpPr>
                <p:nvPr/>
              </p:nvSpPr>
              <p:spPr bwMode="auto">
                <a:xfrm>
                  <a:off x="266" y="1138"/>
                  <a:ext cx="178" cy="262"/>
                </a:xfrm>
                <a:custGeom>
                  <a:avLst/>
                  <a:gdLst>
                    <a:gd name="T0" fmla="*/ 0 w 178"/>
                    <a:gd name="T1" fmla="*/ 262 h 262"/>
                    <a:gd name="T2" fmla="*/ 39 w 178"/>
                    <a:gd name="T3" fmla="*/ 0 h 262"/>
                    <a:gd name="T4" fmla="*/ 139 w 178"/>
                    <a:gd name="T5" fmla="*/ 0 h 262"/>
                    <a:gd name="T6" fmla="*/ 178 w 178"/>
                    <a:gd name="T7" fmla="*/ 262 h 262"/>
                    <a:gd name="T8" fmla="*/ 0 w 178"/>
                    <a:gd name="T9" fmla="*/ 262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8"/>
                    <a:gd name="T16" fmla="*/ 0 h 262"/>
                    <a:gd name="T17" fmla="*/ 178 w 178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8" h="262">
                      <a:moveTo>
                        <a:pt x="0" y="262"/>
                      </a:moveTo>
                      <a:lnTo>
                        <a:pt x="39" y="0"/>
                      </a:lnTo>
                      <a:lnTo>
                        <a:pt x="139" y="0"/>
                      </a:lnTo>
                      <a:lnTo>
                        <a:pt x="178" y="262"/>
                      </a:lnTo>
                      <a:lnTo>
                        <a:pt x="0" y="2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endParaRPr lang="ru-RU"/>
                </a:p>
              </p:txBody>
            </p:sp>
            <p:sp>
              <p:nvSpPr>
                <p:cNvPr id="1149" name="Freeform 152"/>
                <p:cNvSpPr>
                  <a:spLocks/>
                </p:cNvSpPr>
                <p:nvPr/>
              </p:nvSpPr>
              <p:spPr bwMode="auto">
                <a:xfrm>
                  <a:off x="266" y="1138"/>
                  <a:ext cx="178" cy="262"/>
                </a:xfrm>
                <a:custGeom>
                  <a:avLst/>
                  <a:gdLst>
                    <a:gd name="T0" fmla="*/ 0 w 178"/>
                    <a:gd name="T1" fmla="*/ 262 h 262"/>
                    <a:gd name="T2" fmla="*/ 39 w 178"/>
                    <a:gd name="T3" fmla="*/ 0 h 262"/>
                    <a:gd name="T4" fmla="*/ 139 w 178"/>
                    <a:gd name="T5" fmla="*/ 0 h 262"/>
                    <a:gd name="T6" fmla="*/ 178 w 178"/>
                    <a:gd name="T7" fmla="*/ 262 h 262"/>
                    <a:gd name="T8" fmla="*/ 0 w 178"/>
                    <a:gd name="T9" fmla="*/ 262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8"/>
                    <a:gd name="T16" fmla="*/ 0 h 262"/>
                    <a:gd name="T17" fmla="*/ 178 w 178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8" h="262">
                      <a:moveTo>
                        <a:pt x="0" y="262"/>
                      </a:moveTo>
                      <a:lnTo>
                        <a:pt x="39" y="0"/>
                      </a:lnTo>
                      <a:lnTo>
                        <a:pt x="139" y="0"/>
                      </a:lnTo>
                      <a:lnTo>
                        <a:pt x="178" y="262"/>
                      </a:lnTo>
                      <a:lnTo>
                        <a:pt x="0" y="262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endParaRPr lang="ru-RU"/>
                </a:p>
              </p:txBody>
            </p:sp>
          </p:grpSp>
          <p:grpSp>
            <p:nvGrpSpPr>
              <p:cNvPr id="1143" name="Group 153"/>
              <p:cNvGrpSpPr>
                <a:grpSpLocks/>
              </p:cNvGrpSpPr>
              <p:nvPr/>
            </p:nvGrpSpPr>
            <p:grpSpPr bwMode="auto">
              <a:xfrm>
                <a:off x="524" y="1219"/>
                <a:ext cx="20" cy="40"/>
                <a:chOff x="524" y="1219"/>
                <a:chExt cx="20" cy="40"/>
              </a:xfrm>
            </p:grpSpPr>
            <p:sp>
              <p:nvSpPr>
                <p:cNvPr id="1146" name="Rectangle 154"/>
                <p:cNvSpPr>
                  <a:spLocks noChangeArrowheads="1"/>
                </p:cNvSpPr>
                <p:nvPr/>
              </p:nvSpPr>
              <p:spPr bwMode="auto">
                <a:xfrm>
                  <a:off x="524" y="1219"/>
                  <a:ext cx="20" cy="4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pPr defTabSz="912813"/>
                  <a:endParaRPr lang="ru-RU" sz="5500" b="1">
                    <a:latin typeface="Times New Roman" pitchFamily="18" charset="0"/>
                  </a:endParaRPr>
                </a:p>
              </p:txBody>
            </p:sp>
            <p:sp>
              <p:nvSpPr>
                <p:cNvPr id="1147" name="Rectangle 155"/>
                <p:cNvSpPr>
                  <a:spLocks noChangeArrowheads="1"/>
                </p:cNvSpPr>
                <p:nvPr/>
              </p:nvSpPr>
              <p:spPr bwMode="auto">
                <a:xfrm>
                  <a:off x="524" y="1219"/>
                  <a:ext cx="20" cy="40"/>
                </a:xfrm>
                <a:prstGeom prst="rect">
                  <a:avLst/>
                </a:prstGeom>
                <a:noFill/>
                <a:ln w="2222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0772" tIns="45384" rIns="90772" bIns="45384"/>
                <a:lstStyle/>
                <a:p>
                  <a:pPr defTabSz="912813"/>
                  <a:endParaRPr lang="ru-RU" sz="5500" b="1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144" name="Freeform 156"/>
              <p:cNvSpPr>
                <a:spLocks/>
              </p:cNvSpPr>
              <p:nvPr/>
            </p:nvSpPr>
            <p:spPr bwMode="auto">
              <a:xfrm>
                <a:off x="517" y="1097"/>
                <a:ext cx="46" cy="107"/>
              </a:xfrm>
              <a:custGeom>
                <a:avLst/>
                <a:gdLst>
                  <a:gd name="T0" fmla="*/ 7 w 46"/>
                  <a:gd name="T1" fmla="*/ 99 h 107"/>
                  <a:gd name="T2" fmla="*/ 15 w 46"/>
                  <a:gd name="T3" fmla="*/ 107 h 107"/>
                  <a:gd name="T4" fmla="*/ 9 w 46"/>
                  <a:gd name="T5" fmla="*/ 100 h 107"/>
                  <a:gd name="T6" fmla="*/ 9 w 46"/>
                  <a:gd name="T7" fmla="*/ 92 h 107"/>
                  <a:gd name="T8" fmla="*/ 4 w 46"/>
                  <a:gd name="T9" fmla="*/ 92 h 107"/>
                  <a:gd name="T10" fmla="*/ 4 w 46"/>
                  <a:gd name="T11" fmla="*/ 88 h 107"/>
                  <a:gd name="T12" fmla="*/ 0 w 46"/>
                  <a:gd name="T13" fmla="*/ 88 h 107"/>
                  <a:gd name="T14" fmla="*/ 0 w 46"/>
                  <a:gd name="T15" fmla="*/ 52 h 107"/>
                  <a:gd name="T16" fmla="*/ 4 w 46"/>
                  <a:gd name="T17" fmla="*/ 52 h 107"/>
                  <a:gd name="T18" fmla="*/ 4 w 46"/>
                  <a:gd name="T19" fmla="*/ 48 h 107"/>
                  <a:gd name="T20" fmla="*/ 6 w 46"/>
                  <a:gd name="T21" fmla="*/ 48 h 107"/>
                  <a:gd name="T22" fmla="*/ 6 w 46"/>
                  <a:gd name="T23" fmla="*/ 44 h 107"/>
                  <a:gd name="T24" fmla="*/ 9 w 46"/>
                  <a:gd name="T25" fmla="*/ 44 h 107"/>
                  <a:gd name="T26" fmla="*/ 12 w 46"/>
                  <a:gd name="T27" fmla="*/ 41 h 107"/>
                  <a:gd name="T28" fmla="*/ 15 w 46"/>
                  <a:gd name="T29" fmla="*/ 41 h 107"/>
                  <a:gd name="T30" fmla="*/ 18 w 46"/>
                  <a:gd name="T31" fmla="*/ 37 h 107"/>
                  <a:gd name="T32" fmla="*/ 23 w 46"/>
                  <a:gd name="T33" fmla="*/ 37 h 107"/>
                  <a:gd name="T34" fmla="*/ 23 w 46"/>
                  <a:gd name="T35" fmla="*/ 34 h 107"/>
                  <a:gd name="T36" fmla="*/ 29 w 46"/>
                  <a:gd name="T37" fmla="*/ 34 h 107"/>
                  <a:gd name="T38" fmla="*/ 32 w 46"/>
                  <a:gd name="T39" fmla="*/ 30 h 107"/>
                  <a:gd name="T40" fmla="*/ 32 w 46"/>
                  <a:gd name="T41" fmla="*/ 27 h 107"/>
                  <a:gd name="T42" fmla="*/ 35 w 46"/>
                  <a:gd name="T43" fmla="*/ 27 h 107"/>
                  <a:gd name="T44" fmla="*/ 35 w 46"/>
                  <a:gd name="T45" fmla="*/ 23 h 107"/>
                  <a:gd name="T46" fmla="*/ 38 w 46"/>
                  <a:gd name="T47" fmla="*/ 19 h 107"/>
                  <a:gd name="T48" fmla="*/ 38 w 46"/>
                  <a:gd name="T49" fmla="*/ 12 h 107"/>
                  <a:gd name="T50" fmla="*/ 41 w 46"/>
                  <a:gd name="T51" fmla="*/ 12 h 107"/>
                  <a:gd name="T52" fmla="*/ 41 w 46"/>
                  <a:gd name="T53" fmla="*/ 0 h 107"/>
                  <a:gd name="T54" fmla="*/ 38 w 46"/>
                  <a:gd name="T55" fmla="*/ 0 h 107"/>
                  <a:gd name="T56" fmla="*/ 46 w 46"/>
                  <a:gd name="T57" fmla="*/ 0 h 107"/>
                  <a:gd name="T58" fmla="*/ 46 w 46"/>
                  <a:gd name="T59" fmla="*/ 56 h 107"/>
                  <a:gd name="T60" fmla="*/ 44 w 46"/>
                  <a:gd name="T61" fmla="*/ 59 h 107"/>
                  <a:gd name="T62" fmla="*/ 44 w 46"/>
                  <a:gd name="T63" fmla="*/ 63 h 107"/>
                  <a:gd name="T64" fmla="*/ 41 w 46"/>
                  <a:gd name="T65" fmla="*/ 63 h 107"/>
                  <a:gd name="T66" fmla="*/ 38 w 46"/>
                  <a:gd name="T67" fmla="*/ 67 h 107"/>
                  <a:gd name="T68" fmla="*/ 35 w 46"/>
                  <a:gd name="T69" fmla="*/ 67 h 107"/>
                  <a:gd name="T70" fmla="*/ 35 w 46"/>
                  <a:gd name="T71" fmla="*/ 74 h 107"/>
                  <a:gd name="T72" fmla="*/ 32 w 46"/>
                  <a:gd name="T73" fmla="*/ 74 h 107"/>
                  <a:gd name="T74" fmla="*/ 32 w 46"/>
                  <a:gd name="T75" fmla="*/ 81 h 107"/>
                  <a:gd name="T76" fmla="*/ 29 w 46"/>
                  <a:gd name="T77" fmla="*/ 81 h 107"/>
                  <a:gd name="T78" fmla="*/ 29 w 46"/>
                  <a:gd name="T79" fmla="*/ 85 h 107"/>
                  <a:gd name="T80" fmla="*/ 27 w 46"/>
                  <a:gd name="T81" fmla="*/ 85 h 107"/>
                  <a:gd name="T82" fmla="*/ 27 w 46"/>
                  <a:gd name="T83" fmla="*/ 100 h 107"/>
                  <a:gd name="T84" fmla="*/ 23 w 46"/>
                  <a:gd name="T85" fmla="*/ 100 h 107"/>
                  <a:gd name="T86" fmla="*/ 23 w 46"/>
                  <a:gd name="T87" fmla="*/ 103 h 107"/>
                  <a:gd name="T88" fmla="*/ 21 w 46"/>
                  <a:gd name="T89" fmla="*/ 107 h 107"/>
                  <a:gd name="T90" fmla="*/ 15 w 46"/>
                  <a:gd name="T91" fmla="*/ 107 h 107"/>
                  <a:gd name="T92" fmla="*/ 7 w 46"/>
                  <a:gd name="T93" fmla="*/ 99 h 10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6"/>
                  <a:gd name="T142" fmla="*/ 0 h 107"/>
                  <a:gd name="T143" fmla="*/ 46 w 46"/>
                  <a:gd name="T144" fmla="*/ 107 h 10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6" h="107">
                    <a:moveTo>
                      <a:pt x="7" y="99"/>
                    </a:moveTo>
                    <a:lnTo>
                      <a:pt x="15" y="107"/>
                    </a:lnTo>
                    <a:lnTo>
                      <a:pt x="9" y="100"/>
                    </a:lnTo>
                    <a:lnTo>
                      <a:pt x="9" y="92"/>
                    </a:lnTo>
                    <a:lnTo>
                      <a:pt x="4" y="92"/>
                    </a:lnTo>
                    <a:lnTo>
                      <a:pt x="4" y="88"/>
                    </a:lnTo>
                    <a:lnTo>
                      <a:pt x="0" y="88"/>
                    </a:lnTo>
                    <a:lnTo>
                      <a:pt x="0" y="52"/>
                    </a:lnTo>
                    <a:lnTo>
                      <a:pt x="4" y="52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6" y="44"/>
                    </a:lnTo>
                    <a:lnTo>
                      <a:pt x="9" y="44"/>
                    </a:lnTo>
                    <a:lnTo>
                      <a:pt x="12" y="41"/>
                    </a:lnTo>
                    <a:lnTo>
                      <a:pt x="15" y="41"/>
                    </a:lnTo>
                    <a:lnTo>
                      <a:pt x="18" y="37"/>
                    </a:lnTo>
                    <a:lnTo>
                      <a:pt x="23" y="37"/>
                    </a:lnTo>
                    <a:lnTo>
                      <a:pt x="23" y="34"/>
                    </a:lnTo>
                    <a:lnTo>
                      <a:pt x="29" y="34"/>
                    </a:lnTo>
                    <a:lnTo>
                      <a:pt x="32" y="30"/>
                    </a:lnTo>
                    <a:lnTo>
                      <a:pt x="32" y="27"/>
                    </a:lnTo>
                    <a:lnTo>
                      <a:pt x="35" y="27"/>
                    </a:lnTo>
                    <a:lnTo>
                      <a:pt x="35" y="23"/>
                    </a:lnTo>
                    <a:lnTo>
                      <a:pt x="38" y="19"/>
                    </a:lnTo>
                    <a:lnTo>
                      <a:pt x="38" y="12"/>
                    </a:lnTo>
                    <a:lnTo>
                      <a:pt x="41" y="1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56"/>
                    </a:lnTo>
                    <a:lnTo>
                      <a:pt x="44" y="59"/>
                    </a:lnTo>
                    <a:lnTo>
                      <a:pt x="44" y="63"/>
                    </a:lnTo>
                    <a:lnTo>
                      <a:pt x="41" y="63"/>
                    </a:lnTo>
                    <a:lnTo>
                      <a:pt x="38" y="67"/>
                    </a:lnTo>
                    <a:lnTo>
                      <a:pt x="35" y="67"/>
                    </a:lnTo>
                    <a:lnTo>
                      <a:pt x="35" y="74"/>
                    </a:lnTo>
                    <a:lnTo>
                      <a:pt x="32" y="74"/>
                    </a:lnTo>
                    <a:lnTo>
                      <a:pt x="32" y="81"/>
                    </a:lnTo>
                    <a:lnTo>
                      <a:pt x="29" y="81"/>
                    </a:lnTo>
                    <a:lnTo>
                      <a:pt x="29" y="85"/>
                    </a:lnTo>
                    <a:lnTo>
                      <a:pt x="27" y="85"/>
                    </a:lnTo>
                    <a:lnTo>
                      <a:pt x="27" y="100"/>
                    </a:lnTo>
                    <a:lnTo>
                      <a:pt x="23" y="100"/>
                    </a:lnTo>
                    <a:lnTo>
                      <a:pt x="23" y="103"/>
                    </a:lnTo>
                    <a:lnTo>
                      <a:pt x="21" y="107"/>
                    </a:lnTo>
                    <a:lnTo>
                      <a:pt x="15" y="107"/>
                    </a:lnTo>
                    <a:lnTo>
                      <a:pt x="7" y="99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0772" tIns="45384" rIns="90772" bIns="45384"/>
              <a:lstStyle/>
              <a:p>
                <a:endParaRPr lang="ru-RU"/>
              </a:p>
            </p:txBody>
          </p:sp>
          <p:sp>
            <p:nvSpPr>
              <p:cNvPr id="1145" name="Freeform 157"/>
              <p:cNvSpPr>
                <a:spLocks/>
              </p:cNvSpPr>
              <p:nvPr/>
            </p:nvSpPr>
            <p:spPr bwMode="auto">
              <a:xfrm>
                <a:off x="325" y="1017"/>
                <a:ext cx="46" cy="107"/>
              </a:xfrm>
              <a:custGeom>
                <a:avLst/>
                <a:gdLst>
                  <a:gd name="T0" fmla="*/ 7 w 46"/>
                  <a:gd name="T1" fmla="*/ 98 h 107"/>
                  <a:gd name="T2" fmla="*/ 15 w 46"/>
                  <a:gd name="T3" fmla="*/ 107 h 107"/>
                  <a:gd name="T4" fmla="*/ 9 w 46"/>
                  <a:gd name="T5" fmla="*/ 99 h 107"/>
                  <a:gd name="T6" fmla="*/ 9 w 46"/>
                  <a:gd name="T7" fmla="*/ 92 h 107"/>
                  <a:gd name="T8" fmla="*/ 3 w 46"/>
                  <a:gd name="T9" fmla="*/ 92 h 107"/>
                  <a:gd name="T10" fmla="*/ 3 w 46"/>
                  <a:gd name="T11" fmla="*/ 88 h 107"/>
                  <a:gd name="T12" fmla="*/ 0 w 46"/>
                  <a:gd name="T13" fmla="*/ 88 h 107"/>
                  <a:gd name="T14" fmla="*/ 0 w 46"/>
                  <a:gd name="T15" fmla="*/ 51 h 107"/>
                  <a:gd name="T16" fmla="*/ 3 w 46"/>
                  <a:gd name="T17" fmla="*/ 51 h 107"/>
                  <a:gd name="T18" fmla="*/ 3 w 46"/>
                  <a:gd name="T19" fmla="*/ 48 h 107"/>
                  <a:gd name="T20" fmla="*/ 6 w 46"/>
                  <a:gd name="T21" fmla="*/ 48 h 107"/>
                  <a:gd name="T22" fmla="*/ 6 w 46"/>
                  <a:gd name="T23" fmla="*/ 44 h 107"/>
                  <a:gd name="T24" fmla="*/ 9 w 46"/>
                  <a:gd name="T25" fmla="*/ 44 h 107"/>
                  <a:gd name="T26" fmla="*/ 12 w 46"/>
                  <a:gd name="T27" fmla="*/ 41 h 107"/>
                  <a:gd name="T28" fmla="*/ 15 w 46"/>
                  <a:gd name="T29" fmla="*/ 41 h 107"/>
                  <a:gd name="T30" fmla="*/ 18 w 46"/>
                  <a:gd name="T31" fmla="*/ 36 h 107"/>
                  <a:gd name="T32" fmla="*/ 23 w 46"/>
                  <a:gd name="T33" fmla="*/ 36 h 107"/>
                  <a:gd name="T34" fmla="*/ 23 w 46"/>
                  <a:gd name="T35" fmla="*/ 33 h 107"/>
                  <a:gd name="T36" fmla="*/ 29 w 46"/>
                  <a:gd name="T37" fmla="*/ 33 h 107"/>
                  <a:gd name="T38" fmla="*/ 32 w 46"/>
                  <a:gd name="T39" fmla="*/ 29 h 107"/>
                  <a:gd name="T40" fmla="*/ 32 w 46"/>
                  <a:gd name="T41" fmla="*/ 26 h 107"/>
                  <a:gd name="T42" fmla="*/ 35 w 46"/>
                  <a:gd name="T43" fmla="*/ 26 h 107"/>
                  <a:gd name="T44" fmla="*/ 35 w 46"/>
                  <a:gd name="T45" fmla="*/ 22 h 107"/>
                  <a:gd name="T46" fmla="*/ 38 w 46"/>
                  <a:gd name="T47" fmla="*/ 19 h 107"/>
                  <a:gd name="T48" fmla="*/ 38 w 46"/>
                  <a:gd name="T49" fmla="*/ 11 h 107"/>
                  <a:gd name="T50" fmla="*/ 41 w 46"/>
                  <a:gd name="T51" fmla="*/ 11 h 107"/>
                  <a:gd name="T52" fmla="*/ 41 w 46"/>
                  <a:gd name="T53" fmla="*/ 0 h 107"/>
                  <a:gd name="T54" fmla="*/ 38 w 46"/>
                  <a:gd name="T55" fmla="*/ 0 h 107"/>
                  <a:gd name="T56" fmla="*/ 46 w 46"/>
                  <a:gd name="T57" fmla="*/ 0 h 107"/>
                  <a:gd name="T58" fmla="*/ 46 w 46"/>
                  <a:gd name="T59" fmla="*/ 55 h 107"/>
                  <a:gd name="T60" fmla="*/ 44 w 46"/>
                  <a:gd name="T61" fmla="*/ 59 h 107"/>
                  <a:gd name="T62" fmla="*/ 44 w 46"/>
                  <a:gd name="T63" fmla="*/ 63 h 107"/>
                  <a:gd name="T64" fmla="*/ 41 w 46"/>
                  <a:gd name="T65" fmla="*/ 63 h 107"/>
                  <a:gd name="T66" fmla="*/ 38 w 46"/>
                  <a:gd name="T67" fmla="*/ 66 h 107"/>
                  <a:gd name="T68" fmla="*/ 35 w 46"/>
                  <a:gd name="T69" fmla="*/ 66 h 107"/>
                  <a:gd name="T70" fmla="*/ 35 w 46"/>
                  <a:gd name="T71" fmla="*/ 73 h 107"/>
                  <a:gd name="T72" fmla="*/ 32 w 46"/>
                  <a:gd name="T73" fmla="*/ 73 h 107"/>
                  <a:gd name="T74" fmla="*/ 32 w 46"/>
                  <a:gd name="T75" fmla="*/ 81 h 107"/>
                  <a:gd name="T76" fmla="*/ 29 w 46"/>
                  <a:gd name="T77" fmla="*/ 81 h 107"/>
                  <a:gd name="T78" fmla="*/ 29 w 46"/>
                  <a:gd name="T79" fmla="*/ 85 h 107"/>
                  <a:gd name="T80" fmla="*/ 26 w 46"/>
                  <a:gd name="T81" fmla="*/ 85 h 107"/>
                  <a:gd name="T82" fmla="*/ 26 w 46"/>
                  <a:gd name="T83" fmla="*/ 99 h 107"/>
                  <a:gd name="T84" fmla="*/ 23 w 46"/>
                  <a:gd name="T85" fmla="*/ 99 h 107"/>
                  <a:gd name="T86" fmla="*/ 23 w 46"/>
                  <a:gd name="T87" fmla="*/ 103 h 107"/>
                  <a:gd name="T88" fmla="*/ 20 w 46"/>
                  <a:gd name="T89" fmla="*/ 107 h 107"/>
                  <a:gd name="T90" fmla="*/ 15 w 46"/>
                  <a:gd name="T91" fmla="*/ 107 h 107"/>
                  <a:gd name="T92" fmla="*/ 7 w 46"/>
                  <a:gd name="T93" fmla="*/ 98 h 10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6"/>
                  <a:gd name="T142" fmla="*/ 0 h 107"/>
                  <a:gd name="T143" fmla="*/ 46 w 46"/>
                  <a:gd name="T144" fmla="*/ 107 h 10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6" h="107">
                    <a:moveTo>
                      <a:pt x="7" y="98"/>
                    </a:moveTo>
                    <a:lnTo>
                      <a:pt x="15" y="107"/>
                    </a:lnTo>
                    <a:lnTo>
                      <a:pt x="9" y="99"/>
                    </a:lnTo>
                    <a:lnTo>
                      <a:pt x="9" y="92"/>
                    </a:lnTo>
                    <a:lnTo>
                      <a:pt x="3" y="92"/>
                    </a:lnTo>
                    <a:lnTo>
                      <a:pt x="3" y="88"/>
                    </a:lnTo>
                    <a:lnTo>
                      <a:pt x="0" y="88"/>
                    </a:lnTo>
                    <a:lnTo>
                      <a:pt x="0" y="51"/>
                    </a:lnTo>
                    <a:lnTo>
                      <a:pt x="3" y="51"/>
                    </a:lnTo>
                    <a:lnTo>
                      <a:pt x="3" y="48"/>
                    </a:lnTo>
                    <a:lnTo>
                      <a:pt x="6" y="48"/>
                    </a:lnTo>
                    <a:lnTo>
                      <a:pt x="6" y="44"/>
                    </a:lnTo>
                    <a:lnTo>
                      <a:pt x="9" y="44"/>
                    </a:lnTo>
                    <a:lnTo>
                      <a:pt x="12" y="41"/>
                    </a:lnTo>
                    <a:lnTo>
                      <a:pt x="15" y="41"/>
                    </a:lnTo>
                    <a:lnTo>
                      <a:pt x="18" y="36"/>
                    </a:lnTo>
                    <a:lnTo>
                      <a:pt x="23" y="36"/>
                    </a:lnTo>
                    <a:lnTo>
                      <a:pt x="23" y="33"/>
                    </a:lnTo>
                    <a:lnTo>
                      <a:pt x="29" y="33"/>
                    </a:lnTo>
                    <a:lnTo>
                      <a:pt x="32" y="29"/>
                    </a:lnTo>
                    <a:lnTo>
                      <a:pt x="32" y="26"/>
                    </a:lnTo>
                    <a:lnTo>
                      <a:pt x="35" y="26"/>
                    </a:lnTo>
                    <a:lnTo>
                      <a:pt x="35" y="22"/>
                    </a:lnTo>
                    <a:lnTo>
                      <a:pt x="38" y="19"/>
                    </a:lnTo>
                    <a:lnTo>
                      <a:pt x="38" y="11"/>
                    </a:lnTo>
                    <a:lnTo>
                      <a:pt x="41" y="11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55"/>
                    </a:lnTo>
                    <a:lnTo>
                      <a:pt x="44" y="59"/>
                    </a:lnTo>
                    <a:lnTo>
                      <a:pt x="44" y="63"/>
                    </a:lnTo>
                    <a:lnTo>
                      <a:pt x="41" y="63"/>
                    </a:lnTo>
                    <a:lnTo>
                      <a:pt x="38" y="66"/>
                    </a:lnTo>
                    <a:lnTo>
                      <a:pt x="35" y="66"/>
                    </a:lnTo>
                    <a:lnTo>
                      <a:pt x="35" y="73"/>
                    </a:lnTo>
                    <a:lnTo>
                      <a:pt x="32" y="73"/>
                    </a:lnTo>
                    <a:lnTo>
                      <a:pt x="32" y="81"/>
                    </a:lnTo>
                    <a:lnTo>
                      <a:pt x="29" y="81"/>
                    </a:lnTo>
                    <a:lnTo>
                      <a:pt x="29" y="85"/>
                    </a:lnTo>
                    <a:lnTo>
                      <a:pt x="26" y="85"/>
                    </a:lnTo>
                    <a:lnTo>
                      <a:pt x="26" y="99"/>
                    </a:lnTo>
                    <a:lnTo>
                      <a:pt x="23" y="99"/>
                    </a:lnTo>
                    <a:lnTo>
                      <a:pt x="23" y="103"/>
                    </a:lnTo>
                    <a:lnTo>
                      <a:pt x="20" y="107"/>
                    </a:lnTo>
                    <a:lnTo>
                      <a:pt x="15" y="107"/>
                    </a:lnTo>
                    <a:lnTo>
                      <a:pt x="7" y="98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0772" tIns="45384" rIns="90772" bIns="45384"/>
              <a:lstStyle/>
              <a:p>
                <a:endParaRPr lang="ru-RU"/>
              </a:p>
            </p:txBody>
          </p:sp>
        </p:grpSp>
        <p:sp>
          <p:nvSpPr>
            <p:cNvPr id="1140" name="Oval 158"/>
            <p:cNvSpPr>
              <a:spLocks noChangeArrowheads="1"/>
            </p:cNvSpPr>
            <p:nvPr/>
          </p:nvSpPr>
          <p:spPr bwMode="auto">
            <a:xfrm>
              <a:off x="-1275" y="2616"/>
              <a:ext cx="590" cy="5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wrap="none" lIns="90772" tIns="45384" rIns="90772" bIns="45384" anchor="ctr"/>
            <a:lstStyle/>
            <a:p>
              <a:pPr defTabSz="912813"/>
              <a:endParaRPr lang="ru-RU" sz="5500" b="1">
                <a:latin typeface="Times New Roman" pitchFamily="18" charset="0"/>
              </a:endParaRPr>
            </a:p>
          </p:txBody>
        </p:sp>
      </p:grpSp>
      <p:sp>
        <p:nvSpPr>
          <p:cNvPr id="1079" name="Text Box 55"/>
          <p:cNvSpPr txBox="1">
            <a:spLocks noChangeArrowheads="1"/>
          </p:cNvSpPr>
          <p:nvPr/>
        </p:nvSpPr>
        <p:spPr bwMode="auto">
          <a:xfrm>
            <a:off x="887413" y="6900863"/>
            <a:ext cx="46704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химическиопасныый объект;</a:t>
            </a:r>
          </a:p>
        </p:txBody>
      </p:sp>
      <p:grpSp>
        <p:nvGrpSpPr>
          <p:cNvPr id="1080" name="Группа 123"/>
          <p:cNvGrpSpPr>
            <a:grpSpLocks/>
          </p:cNvGrpSpPr>
          <p:nvPr/>
        </p:nvGrpSpPr>
        <p:grpSpPr bwMode="auto">
          <a:xfrm>
            <a:off x="587375" y="7432675"/>
            <a:ext cx="212725" cy="252413"/>
            <a:chOff x="1286633" y="5729294"/>
            <a:chExt cx="214314" cy="385766"/>
          </a:xfrm>
        </p:grpSpPr>
        <p:sp>
          <p:nvSpPr>
            <p:cNvPr id="1136" name="Овал 124"/>
            <p:cNvSpPr>
              <a:spLocks noChangeArrowheads="1"/>
            </p:cNvSpPr>
            <p:nvPr/>
          </p:nvSpPr>
          <p:spPr bwMode="auto">
            <a:xfrm>
              <a:off x="1286633" y="5729294"/>
              <a:ext cx="214314" cy="214314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137" name="Равнобедренный треугольник 125"/>
            <p:cNvSpPr>
              <a:spLocks noChangeArrowheads="1"/>
            </p:cNvSpPr>
            <p:nvPr/>
          </p:nvSpPr>
          <p:spPr bwMode="auto">
            <a:xfrm>
              <a:off x="1286633" y="5829308"/>
              <a:ext cx="214314" cy="28575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081" name="Text Box 55"/>
          <p:cNvSpPr txBox="1">
            <a:spLocks noChangeArrowheads="1"/>
          </p:cNvSpPr>
          <p:nvPr/>
        </p:nvSpPr>
        <p:spPr bwMode="auto">
          <a:xfrm>
            <a:off x="882650" y="7294563"/>
            <a:ext cx="4673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пещеры;</a:t>
            </a:r>
          </a:p>
        </p:txBody>
      </p:sp>
      <p:grpSp>
        <p:nvGrpSpPr>
          <p:cNvPr id="1082" name="Группа 136"/>
          <p:cNvGrpSpPr>
            <a:grpSpLocks/>
          </p:cNvGrpSpPr>
          <p:nvPr/>
        </p:nvGrpSpPr>
        <p:grpSpPr bwMode="auto">
          <a:xfrm>
            <a:off x="6523038" y="6249988"/>
            <a:ext cx="498475" cy="282575"/>
            <a:chOff x="957263" y="7653358"/>
            <a:chExt cx="500029" cy="280966"/>
          </a:xfrm>
        </p:grpSpPr>
        <p:sp>
          <p:nvSpPr>
            <p:cNvPr id="1129" name="Полилиния 115"/>
            <p:cNvSpPr>
              <a:spLocks noChangeArrowheads="1"/>
            </p:cNvSpPr>
            <p:nvPr/>
          </p:nvSpPr>
          <p:spPr bwMode="auto">
            <a:xfrm>
              <a:off x="957263" y="7686675"/>
              <a:ext cx="449262" cy="222250"/>
            </a:xfrm>
            <a:custGeom>
              <a:avLst/>
              <a:gdLst>
                <a:gd name="T0" fmla="*/ 0 w 2163288"/>
                <a:gd name="T1" fmla="*/ 0 h 1822863"/>
                <a:gd name="T2" fmla="*/ 0 w 2163288"/>
                <a:gd name="T3" fmla="*/ 0 h 1822863"/>
                <a:gd name="T4" fmla="*/ 0 w 2163288"/>
                <a:gd name="T5" fmla="*/ 0 h 1822863"/>
                <a:gd name="T6" fmla="*/ 0 w 2163288"/>
                <a:gd name="T7" fmla="*/ 0 h 1822863"/>
                <a:gd name="T8" fmla="*/ 0 w 2163288"/>
                <a:gd name="T9" fmla="*/ 0 h 1822863"/>
                <a:gd name="T10" fmla="*/ 0 w 2163288"/>
                <a:gd name="T11" fmla="*/ 0 h 1822863"/>
                <a:gd name="T12" fmla="*/ 0 w 2163288"/>
                <a:gd name="T13" fmla="*/ 0 h 1822863"/>
                <a:gd name="T14" fmla="*/ 0 w 2163288"/>
                <a:gd name="T15" fmla="*/ 0 h 1822863"/>
                <a:gd name="T16" fmla="*/ 0 w 2163288"/>
                <a:gd name="T17" fmla="*/ 0 h 1822863"/>
                <a:gd name="T18" fmla="*/ 0 w 2163288"/>
                <a:gd name="T19" fmla="*/ 0 h 1822863"/>
                <a:gd name="T20" fmla="*/ 0 w 2163288"/>
                <a:gd name="T21" fmla="*/ 0 h 1822863"/>
                <a:gd name="T22" fmla="*/ 0 w 2163288"/>
                <a:gd name="T23" fmla="*/ 0 h 1822863"/>
                <a:gd name="T24" fmla="*/ 0 w 2163288"/>
                <a:gd name="T25" fmla="*/ 0 h 18228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3288"/>
                <a:gd name="T40" fmla="*/ 0 h 1822863"/>
                <a:gd name="T41" fmla="*/ 2163288 w 2163288"/>
                <a:gd name="T42" fmla="*/ 1822863 h 18228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3288" h="1822863">
                  <a:moveTo>
                    <a:pt x="2163288" y="0"/>
                  </a:moveTo>
                  <a:cubicBezTo>
                    <a:pt x="2092036" y="48491"/>
                    <a:pt x="2020784" y="96982"/>
                    <a:pt x="1913906" y="142504"/>
                  </a:cubicBezTo>
                  <a:cubicBezTo>
                    <a:pt x="1807028" y="188026"/>
                    <a:pt x="1688274" y="217715"/>
                    <a:pt x="1522020" y="273133"/>
                  </a:cubicBezTo>
                  <a:cubicBezTo>
                    <a:pt x="1355766" y="328551"/>
                    <a:pt x="1126176" y="423553"/>
                    <a:pt x="916379" y="475013"/>
                  </a:cubicBezTo>
                  <a:cubicBezTo>
                    <a:pt x="706582" y="526473"/>
                    <a:pt x="409698" y="522514"/>
                    <a:pt x="263236" y="581891"/>
                  </a:cubicBezTo>
                  <a:cubicBezTo>
                    <a:pt x="116774" y="641268"/>
                    <a:pt x="75210" y="704603"/>
                    <a:pt x="37605" y="831273"/>
                  </a:cubicBezTo>
                  <a:cubicBezTo>
                    <a:pt x="0" y="957943"/>
                    <a:pt x="0" y="1229096"/>
                    <a:pt x="37605" y="1341912"/>
                  </a:cubicBezTo>
                  <a:cubicBezTo>
                    <a:pt x="75210" y="1454728"/>
                    <a:pt x="81148" y="1474520"/>
                    <a:pt x="263236" y="1508167"/>
                  </a:cubicBezTo>
                  <a:cubicBezTo>
                    <a:pt x="445324" y="1541814"/>
                    <a:pt x="938151" y="1494313"/>
                    <a:pt x="1130135" y="1543793"/>
                  </a:cubicBezTo>
                  <a:cubicBezTo>
                    <a:pt x="1322119" y="1593274"/>
                    <a:pt x="1335973" y="1787237"/>
                    <a:pt x="1415142" y="1805050"/>
                  </a:cubicBezTo>
                  <a:cubicBezTo>
                    <a:pt x="1494311" y="1822863"/>
                    <a:pt x="1605148" y="1650671"/>
                    <a:pt x="1605148" y="1650671"/>
                  </a:cubicBezTo>
                  <a:lnTo>
                    <a:pt x="1617023" y="1650671"/>
                  </a:lnTo>
                </a:path>
              </a:pathLst>
            </a:custGeom>
            <a:noFill/>
            <a:ln w="50800" algn="ctr">
              <a:solidFill>
                <a:srgbClr val="009900"/>
              </a:solidFill>
              <a:prstDash val="sysDash"/>
              <a:round/>
              <a:headEnd/>
              <a:tailEnd/>
            </a:ln>
          </p:spPr>
          <p:txBody>
            <a:bodyPr lIns="90772" tIns="45384" rIns="90772" bIns="45384"/>
            <a:lstStyle/>
            <a:p>
              <a:endParaRPr lang="ru-RU"/>
            </a:p>
          </p:txBody>
        </p:sp>
        <p:grpSp>
          <p:nvGrpSpPr>
            <p:cNvPr id="1130" name="Группа 132"/>
            <p:cNvGrpSpPr>
              <a:grpSpLocks/>
            </p:cNvGrpSpPr>
            <p:nvPr/>
          </p:nvGrpSpPr>
          <p:grpSpPr bwMode="auto">
            <a:xfrm>
              <a:off x="1385854" y="7653358"/>
              <a:ext cx="71438" cy="71438"/>
              <a:chOff x="1614454" y="7729558"/>
              <a:chExt cx="71438" cy="71438"/>
            </a:xfrm>
          </p:grpSpPr>
          <p:cxnSp>
            <p:nvCxnSpPr>
              <p:cNvPr id="1134" name="Прямая соединительная линия 129"/>
              <p:cNvCxnSpPr>
                <a:cxnSpLocks noChangeShapeType="1"/>
              </p:cNvCxnSpPr>
              <p:nvPr/>
            </p:nvCxnSpPr>
            <p:spPr bwMode="auto">
              <a:xfrm rot="16200000" flipH="1">
                <a:off x="1614454" y="7729558"/>
                <a:ext cx="71438" cy="71438"/>
              </a:xfrm>
              <a:prstGeom prst="line">
                <a:avLst/>
              </a:prstGeom>
              <a:noFill/>
              <a:ln w="50800" algn="ctr">
                <a:solidFill>
                  <a:srgbClr val="009900"/>
                </a:solidFill>
                <a:round/>
                <a:headEnd/>
                <a:tailEnd/>
              </a:ln>
            </p:spPr>
          </p:cxnSp>
          <p:cxnSp>
            <p:nvCxnSpPr>
              <p:cNvPr id="1135" name="Прямая соединительная линия 131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614454" y="7729558"/>
                <a:ext cx="71438" cy="71438"/>
              </a:xfrm>
              <a:prstGeom prst="line">
                <a:avLst/>
              </a:prstGeom>
              <a:noFill/>
              <a:ln w="50800" algn="ctr">
                <a:solidFill>
                  <a:srgbClr val="009900"/>
                </a:solidFill>
                <a:round/>
                <a:headEnd/>
                <a:tailEnd/>
              </a:ln>
            </p:spPr>
          </p:cxnSp>
        </p:grpSp>
        <p:grpSp>
          <p:nvGrpSpPr>
            <p:cNvPr id="1131" name="Группа 133"/>
            <p:cNvGrpSpPr>
              <a:grpSpLocks/>
            </p:cNvGrpSpPr>
            <p:nvPr/>
          </p:nvGrpSpPr>
          <p:grpSpPr bwMode="auto">
            <a:xfrm>
              <a:off x="1262061" y="7862886"/>
              <a:ext cx="71438" cy="71438"/>
              <a:chOff x="1614454" y="7729558"/>
              <a:chExt cx="71438" cy="71438"/>
            </a:xfrm>
          </p:grpSpPr>
          <p:cxnSp>
            <p:nvCxnSpPr>
              <p:cNvPr id="1132" name="Прямая соединительная линия 134"/>
              <p:cNvCxnSpPr>
                <a:cxnSpLocks noChangeShapeType="1"/>
              </p:cNvCxnSpPr>
              <p:nvPr/>
            </p:nvCxnSpPr>
            <p:spPr bwMode="auto">
              <a:xfrm rot="16200000" flipH="1">
                <a:off x="1614454" y="7729558"/>
                <a:ext cx="71438" cy="71438"/>
              </a:xfrm>
              <a:prstGeom prst="line">
                <a:avLst/>
              </a:prstGeom>
              <a:noFill/>
              <a:ln w="50800" algn="ctr">
                <a:solidFill>
                  <a:srgbClr val="009900"/>
                </a:solidFill>
                <a:round/>
                <a:headEnd/>
                <a:tailEnd/>
              </a:ln>
            </p:spPr>
          </p:cxnSp>
          <p:cxnSp>
            <p:nvCxnSpPr>
              <p:cNvPr id="1133" name="Прямая соединительная линия 13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614454" y="7729558"/>
                <a:ext cx="71438" cy="71438"/>
              </a:xfrm>
              <a:prstGeom prst="line">
                <a:avLst/>
              </a:prstGeom>
              <a:noFill/>
              <a:ln w="50800" algn="ctr">
                <a:solidFill>
                  <a:srgbClr val="009900"/>
                </a:solidFill>
                <a:round/>
                <a:headEnd/>
                <a:tailEnd/>
              </a:ln>
            </p:spPr>
          </p:cxnSp>
        </p:grpSp>
      </p:grpSp>
      <p:sp>
        <p:nvSpPr>
          <p:cNvPr id="1083" name="Text Box 55"/>
          <p:cNvSpPr txBox="1">
            <a:spLocks noChangeArrowheads="1"/>
          </p:cNvSpPr>
          <p:nvPr/>
        </p:nvSpPr>
        <p:spPr bwMode="auto">
          <a:xfrm>
            <a:off x="6935788" y="6056313"/>
            <a:ext cx="3871912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algn="just" defTabSz="1787525">
              <a:lnSpc>
                <a:spcPct val="70000"/>
              </a:lnSpc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туристические маршруты с указанием типа (пеший), класса сложности (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500">
                <a:latin typeface="Times New Roman" pitchFamily="18" charset="0"/>
                <a:cs typeface="Times New Roman" pitchFamily="18" charset="0"/>
              </a:rPr>
              <a:t>), названия («Дремучий лес») и протяженности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(12 </a:t>
            </a:r>
            <a:r>
              <a:rPr lang="ru-RU" sz="1500"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50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084" name="Rectangle 54"/>
          <p:cNvSpPr>
            <a:spLocks noChangeArrowheads="1"/>
          </p:cNvSpPr>
          <p:nvPr/>
        </p:nvSpPr>
        <p:spPr bwMode="auto">
          <a:xfrm>
            <a:off x="5611813" y="6573838"/>
            <a:ext cx="1420812" cy="2841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17609" tIns="17609" rIns="17609" bIns="17609"/>
          <a:lstStyle/>
          <a:p>
            <a:pPr algn="ctr" defTabSz="1787525"/>
            <a:r>
              <a:rPr lang="ru-RU" sz="1000" b="1" u="sng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10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1000" b="1" u="sng"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ru-RU" sz="1000" b="1" u="sng">
                <a:latin typeface="Times New Roman" pitchFamily="18" charset="0"/>
                <a:cs typeface="Times New Roman" pitchFamily="18" charset="0"/>
              </a:rPr>
              <a:t> «Дремучий лес»</a:t>
            </a:r>
          </a:p>
          <a:p>
            <a:pPr algn="ctr" defTabSz="1787525"/>
            <a:r>
              <a:rPr lang="ru-RU" sz="1000" b="1">
                <a:latin typeface="Times New Roman" pitchFamily="18" charset="0"/>
                <a:cs typeface="Times New Roman" pitchFamily="18" charset="0"/>
              </a:rPr>
              <a:t> 12км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85" name="Группа 139"/>
          <p:cNvGrpSpPr>
            <a:grpSpLocks/>
          </p:cNvGrpSpPr>
          <p:nvPr/>
        </p:nvGrpSpPr>
        <p:grpSpPr bwMode="auto">
          <a:xfrm>
            <a:off x="542925" y="7756525"/>
            <a:ext cx="312738" cy="298450"/>
            <a:chOff x="542885" y="6954971"/>
            <a:chExt cx="318332" cy="296242"/>
          </a:xfrm>
        </p:grpSpPr>
        <p:grpSp>
          <p:nvGrpSpPr>
            <p:cNvPr id="1121" name="Group 56"/>
            <p:cNvGrpSpPr>
              <a:grpSpLocks/>
            </p:cNvGrpSpPr>
            <p:nvPr/>
          </p:nvGrpSpPr>
          <p:grpSpPr bwMode="auto">
            <a:xfrm>
              <a:off x="542885" y="6954971"/>
              <a:ext cx="318332" cy="296241"/>
              <a:chOff x="0" y="1"/>
              <a:chExt cx="20000" cy="19999"/>
            </a:xfrm>
          </p:grpSpPr>
          <p:sp>
            <p:nvSpPr>
              <p:cNvPr id="112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126837" tIns="63461" rIns="126837" bIns="63461"/>
              <a:lstStyle/>
              <a:p>
                <a:pPr defTabSz="1787525"/>
                <a:endParaRPr lang="ru-RU" sz="3500">
                  <a:latin typeface="Calibri" pitchFamily="34" charset="0"/>
                </a:endParaRPr>
              </a:p>
            </p:txBody>
          </p:sp>
          <p:sp>
            <p:nvSpPr>
              <p:cNvPr id="112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2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112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122" name="Rectangle 57"/>
            <p:cNvSpPr>
              <a:spLocks noChangeArrowheads="1"/>
            </p:cNvSpPr>
            <p:nvPr/>
          </p:nvSpPr>
          <p:spPr bwMode="auto">
            <a:xfrm>
              <a:off x="614322" y="7067447"/>
              <a:ext cx="175536" cy="18136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6837" tIns="63461" rIns="126837" bIns="63461"/>
            <a:lstStyle/>
            <a:p>
              <a:pPr defTabSz="1787525"/>
              <a:endParaRPr lang="ru-RU" sz="3500">
                <a:latin typeface="Calibri" pitchFamily="34" charset="0"/>
              </a:endParaRPr>
            </a:p>
          </p:txBody>
        </p:sp>
      </p:grpSp>
      <p:sp>
        <p:nvSpPr>
          <p:cNvPr id="1086" name="Text Box 55"/>
          <p:cNvSpPr txBox="1">
            <a:spLocks noChangeArrowheads="1"/>
          </p:cNvSpPr>
          <p:nvPr/>
        </p:nvSpPr>
        <p:spPr bwMode="auto">
          <a:xfrm>
            <a:off x="906463" y="7689850"/>
            <a:ext cx="4673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музеи;</a:t>
            </a:r>
          </a:p>
        </p:txBody>
      </p:sp>
      <p:sp>
        <p:nvSpPr>
          <p:cNvPr id="1087" name="Прямоугольник 149"/>
          <p:cNvSpPr>
            <a:spLocks noChangeArrowheads="1"/>
          </p:cNvSpPr>
          <p:nvPr/>
        </p:nvSpPr>
        <p:spPr bwMode="auto">
          <a:xfrm>
            <a:off x="6661150" y="7088188"/>
            <a:ext cx="217488" cy="214312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127061" tIns="63574" rIns="127061" bIns="63574" anchor="ctr"/>
          <a:lstStyle/>
          <a:p>
            <a:pPr algn="ctr" defTabSz="1276350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88" name="Text Box 55"/>
          <p:cNvSpPr txBox="1">
            <a:spLocks noChangeArrowheads="1"/>
          </p:cNvSpPr>
          <p:nvPr/>
        </p:nvSpPr>
        <p:spPr bwMode="auto">
          <a:xfrm>
            <a:off x="6945313" y="6943725"/>
            <a:ext cx="46736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шахты;</a:t>
            </a:r>
          </a:p>
        </p:txBody>
      </p:sp>
      <p:sp>
        <p:nvSpPr>
          <p:cNvPr id="1089" name="5-конечная звезда 151"/>
          <p:cNvSpPr>
            <a:spLocks noChangeArrowheads="1"/>
          </p:cNvSpPr>
          <p:nvPr/>
        </p:nvSpPr>
        <p:spPr bwMode="auto">
          <a:xfrm>
            <a:off x="6577013" y="7412038"/>
            <a:ext cx="357187" cy="339725"/>
          </a:xfrm>
          <a:custGeom>
            <a:avLst/>
            <a:gdLst>
              <a:gd name="T0" fmla="*/ 148234 w 358775"/>
              <a:gd name="T1" fmla="*/ 0 h 339725"/>
              <a:gd name="T2" fmla="*/ 0 w 358775"/>
              <a:gd name="T3" fmla="*/ 129763 h 339725"/>
              <a:gd name="T4" fmla="*/ 56620 w 358775"/>
              <a:gd name="T5" fmla="*/ 339724 h 339725"/>
              <a:gd name="T6" fmla="*/ 239848 w 358775"/>
              <a:gd name="T7" fmla="*/ 339724 h 339725"/>
              <a:gd name="T8" fmla="*/ 296468 w 358775"/>
              <a:gd name="T9" fmla="*/ 129763 h 339725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10869 w 358775"/>
              <a:gd name="T16" fmla="*/ 129764 h 339725"/>
              <a:gd name="T17" fmla="*/ 247906 w 358775"/>
              <a:gd name="T18" fmla="*/ 259525 h 3397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8775" h="339725">
                <a:moveTo>
                  <a:pt x="0" y="129763"/>
                </a:moveTo>
                <a:lnTo>
                  <a:pt x="137041" y="129764"/>
                </a:lnTo>
                <a:lnTo>
                  <a:pt x="179388" y="0"/>
                </a:lnTo>
                <a:lnTo>
                  <a:pt x="221734" y="129764"/>
                </a:lnTo>
                <a:lnTo>
                  <a:pt x="358775" y="129763"/>
                </a:lnTo>
                <a:lnTo>
                  <a:pt x="247906" y="209961"/>
                </a:lnTo>
                <a:lnTo>
                  <a:pt x="290255" y="339724"/>
                </a:lnTo>
                <a:lnTo>
                  <a:pt x="179388" y="259525"/>
                </a:lnTo>
                <a:lnTo>
                  <a:pt x="68520" y="339724"/>
                </a:lnTo>
                <a:lnTo>
                  <a:pt x="110869" y="209961"/>
                </a:lnTo>
                <a:close/>
              </a:path>
            </a:pathLst>
          </a:custGeom>
          <a:solidFill>
            <a:srgbClr val="006600"/>
          </a:solidFill>
          <a:ln w="15875" algn="ctr">
            <a:solidFill>
              <a:srgbClr val="FF0000"/>
            </a:solidFill>
            <a:miter lim="800000"/>
            <a:headEnd/>
            <a:tailEnd/>
          </a:ln>
        </p:spPr>
        <p:txBody>
          <a:bodyPr lIns="127061" tIns="63574" rIns="127061" bIns="63574" anchor="ctr"/>
          <a:lstStyle/>
          <a:p>
            <a:endParaRPr lang="ru-RU"/>
          </a:p>
        </p:txBody>
      </p:sp>
      <p:sp>
        <p:nvSpPr>
          <p:cNvPr id="1090" name="Text Box 55"/>
          <p:cNvSpPr txBox="1">
            <a:spLocks noChangeArrowheads="1"/>
          </p:cNvSpPr>
          <p:nvPr/>
        </p:nvSpPr>
        <p:spPr bwMode="auto">
          <a:xfrm>
            <a:off x="6945313" y="7346950"/>
            <a:ext cx="46736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места добычи лесных ресурсов;</a:t>
            </a:r>
          </a:p>
        </p:txBody>
      </p:sp>
      <p:sp>
        <p:nvSpPr>
          <p:cNvPr id="1091" name="Text Box 55"/>
          <p:cNvSpPr txBox="1">
            <a:spLocks noChangeArrowheads="1"/>
          </p:cNvSpPr>
          <p:nvPr/>
        </p:nvSpPr>
        <p:spPr bwMode="auto">
          <a:xfrm>
            <a:off x="6977063" y="5160963"/>
            <a:ext cx="4675187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детские дома;</a:t>
            </a:r>
          </a:p>
        </p:txBody>
      </p:sp>
      <p:sp>
        <p:nvSpPr>
          <p:cNvPr id="1092" name="Text Box 55"/>
          <p:cNvSpPr txBox="1">
            <a:spLocks noChangeArrowheads="1"/>
          </p:cNvSpPr>
          <p:nvPr/>
        </p:nvSpPr>
        <p:spPr bwMode="auto">
          <a:xfrm>
            <a:off x="6954838" y="5621338"/>
            <a:ext cx="46704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дома престарелых;</a:t>
            </a:r>
          </a:p>
        </p:txBody>
      </p:sp>
      <p:sp>
        <p:nvSpPr>
          <p:cNvPr id="15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0795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0772" tIns="45384" rIns="90772" bIns="45384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grpSp>
        <p:nvGrpSpPr>
          <p:cNvPr id="1094" name="Группа 166"/>
          <p:cNvGrpSpPr>
            <a:grpSpLocks/>
          </p:cNvGrpSpPr>
          <p:nvPr/>
        </p:nvGrpSpPr>
        <p:grpSpPr bwMode="auto">
          <a:xfrm>
            <a:off x="6613525" y="5243513"/>
            <a:ext cx="331788" cy="295275"/>
            <a:chOff x="6305556" y="8259762"/>
            <a:chExt cx="330990" cy="296862"/>
          </a:xfrm>
        </p:grpSpPr>
        <p:grpSp>
          <p:nvGrpSpPr>
            <p:cNvPr id="1111" name="Группа 374"/>
            <p:cNvGrpSpPr>
              <a:grpSpLocks/>
            </p:cNvGrpSpPr>
            <p:nvPr/>
          </p:nvGrpSpPr>
          <p:grpSpPr bwMode="auto">
            <a:xfrm>
              <a:off x="6305556" y="8259762"/>
              <a:ext cx="330990" cy="296862"/>
              <a:chOff x="534974" y="6954971"/>
              <a:chExt cx="330206" cy="296241"/>
            </a:xfrm>
          </p:grpSpPr>
          <p:grpSp>
            <p:nvGrpSpPr>
              <p:cNvPr id="1113" name="Group 56"/>
              <p:cNvGrpSpPr>
                <a:grpSpLocks/>
              </p:cNvGrpSpPr>
              <p:nvPr/>
            </p:nvGrpSpPr>
            <p:grpSpPr bwMode="auto">
              <a:xfrm>
                <a:off x="534974" y="6954971"/>
                <a:ext cx="330206" cy="296241"/>
                <a:chOff x="-497" y="1"/>
                <a:chExt cx="20746" cy="19999"/>
              </a:xfrm>
            </p:grpSpPr>
            <p:sp>
              <p:nvSpPr>
                <p:cNvPr id="1115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006600"/>
                  </a:solidFill>
                  <a:miter lim="800000"/>
                  <a:headEnd/>
                  <a:tailEnd/>
                </a:ln>
              </p:spPr>
              <p:txBody>
                <a:bodyPr lIns="126837" tIns="63461" rIns="126837" bIns="63461"/>
                <a:lstStyle/>
                <a:p>
                  <a:pPr defTabSz="1787525"/>
                  <a:endParaRPr lang="ru-RU" sz="3500">
                    <a:latin typeface="Calibri" pitchFamily="34" charset="0"/>
                  </a:endParaRPr>
                </a:p>
              </p:txBody>
            </p:sp>
            <p:sp>
              <p:nvSpPr>
                <p:cNvPr id="1116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-497" y="1"/>
                  <a:ext cx="10828" cy="7593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17" name="Line 59"/>
                <p:cNvSpPr>
                  <a:spLocks noChangeShapeType="1"/>
                </p:cNvSpPr>
                <p:nvPr/>
              </p:nvSpPr>
              <p:spPr bwMode="auto">
                <a:xfrm>
                  <a:off x="9801" y="54"/>
                  <a:ext cx="10448" cy="7540"/>
                </a:xfrm>
                <a:prstGeom prst="line">
                  <a:avLst/>
                </a:prstGeom>
                <a:noFill/>
                <a:ln w="254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118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1119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0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14" name="Rectangle 57"/>
              <p:cNvSpPr>
                <a:spLocks noChangeArrowheads="1"/>
              </p:cNvSpPr>
              <p:nvPr/>
            </p:nvSpPr>
            <p:spPr bwMode="auto">
              <a:xfrm>
                <a:off x="614322" y="7067447"/>
                <a:ext cx="175536" cy="181368"/>
              </a:xfrm>
              <a:prstGeom prst="rect">
                <a:avLst/>
              </a:prstGeom>
              <a:noFill/>
              <a:ln w="25400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lIns="126837" tIns="63461" rIns="126837" bIns="63461"/>
              <a:lstStyle/>
              <a:p>
                <a:pPr defTabSz="1787525"/>
                <a:endParaRPr lang="ru-RU" sz="3500">
                  <a:latin typeface="Calibri" pitchFamily="34" charset="0"/>
                </a:endParaRPr>
              </a:p>
            </p:txBody>
          </p:sp>
        </p:grpSp>
        <p:cxnSp>
          <p:nvCxnSpPr>
            <p:cNvPr id="1112" name="Прямая соединительная линия 168"/>
            <p:cNvCxnSpPr>
              <a:cxnSpLocks noChangeShapeType="1"/>
              <a:stCxn id="1115" idx="1"/>
              <a:endCxn id="1115" idx="3"/>
            </p:cNvCxnSpPr>
            <p:nvPr/>
          </p:nvCxnSpPr>
          <p:spPr bwMode="auto">
            <a:xfrm rot="10800000" flipH="1">
              <a:off x="6313486" y="8465344"/>
              <a:ext cx="308770" cy="406"/>
            </a:xfrm>
            <a:prstGeom prst="line">
              <a:avLst/>
            </a:prstGeom>
            <a:noFill/>
            <a:ln w="25400">
              <a:solidFill>
                <a:srgbClr val="006600"/>
              </a:solidFill>
              <a:miter lim="800000"/>
              <a:headEnd/>
              <a:tailEnd/>
            </a:ln>
          </p:spPr>
        </p:cxnSp>
      </p:grpSp>
      <p:grpSp>
        <p:nvGrpSpPr>
          <p:cNvPr id="1095" name="Группа 177"/>
          <p:cNvGrpSpPr>
            <a:grpSpLocks/>
          </p:cNvGrpSpPr>
          <p:nvPr/>
        </p:nvGrpSpPr>
        <p:grpSpPr bwMode="auto">
          <a:xfrm>
            <a:off x="6613525" y="5661025"/>
            <a:ext cx="331788" cy="296863"/>
            <a:chOff x="6305556" y="8259762"/>
            <a:chExt cx="330990" cy="296862"/>
          </a:xfrm>
        </p:grpSpPr>
        <p:grpSp>
          <p:nvGrpSpPr>
            <p:cNvPr id="1101" name="Группа 374"/>
            <p:cNvGrpSpPr>
              <a:grpSpLocks/>
            </p:cNvGrpSpPr>
            <p:nvPr/>
          </p:nvGrpSpPr>
          <p:grpSpPr bwMode="auto">
            <a:xfrm>
              <a:off x="6305556" y="8259762"/>
              <a:ext cx="330990" cy="296862"/>
              <a:chOff x="534974" y="6954971"/>
              <a:chExt cx="330206" cy="296241"/>
            </a:xfrm>
          </p:grpSpPr>
          <p:grpSp>
            <p:nvGrpSpPr>
              <p:cNvPr id="1103" name="Group 56"/>
              <p:cNvGrpSpPr>
                <a:grpSpLocks/>
              </p:cNvGrpSpPr>
              <p:nvPr/>
            </p:nvGrpSpPr>
            <p:grpSpPr bwMode="auto">
              <a:xfrm>
                <a:off x="534974" y="6954971"/>
                <a:ext cx="330206" cy="296241"/>
                <a:chOff x="-497" y="1"/>
                <a:chExt cx="20746" cy="19999"/>
              </a:xfrm>
            </p:grpSpPr>
            <p:sp>
              <p:nvSpPr>
                <p:cNvPr id="1105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 lIns="126837" tIns="63461" rIns="126837" bIns="63461"/>
                <a:lstStyle/>
                <a:p>
                  <a:pPr defTabSz="1787525"/>
                  <a:endParaRPr lang="ru-RU" sz="3500">
                    <a:latin typeface="Calibri" pitchFamily="34" charset="0"/>
                  </a:endParaRPr>
                </a:p>
              </p:txBody>
            </p:sp>
            <p:sp>
              <p:nvSpPr>
                <p:cNvPr id="1106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-497" y="1"/>
                  <a:ext cx="10828" cy="7593"/>
                </a:xfrm>
                <a:prstGeom prst="line">
                  <a:avLst/>
                </a:prstGeom>
                <a:noFill/>
                <a:ln w="254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7" name="Line 59"/>
                <p:cNvSpPr>
                  <a:spLocks noChangeShapeType="1"/>
                </p:cNvSpPr>
                <p:nvPr/>
              </p:nvSpPr>
              <p:spPr bwMode="auto">
                <a:xfrm>
                  <a:off x="9801" y="54"/>
                  <a:ext cx="10448" cy="7540"/>
                </a:xfrm>
                <a:prstGeom prst="line">
                  <a:avLst/>
                </a:prstGeom>
                <a:noFill/>
                <a:ln w="254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108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1109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10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04" name="Rectangle 57"/>
              <p:cNvSpPr>
                <a:spLocks noChangeArrowheads="1"/>
              </p:cNvSpPr>
              <p:nvPr/>
            </p:nvSpPr>
            <p:spPr bwMode="auto">
              <a:xfrm>
                <a:off x="614322" y="7067447"/>
                <a:ext cx="175536" cy="181368"/>
              </a:xfrm>
              <a:prstGeom prst="rect">
                <a:avLst/>
              </a:prstGeom>
              <a:noFill/>
              <a:ln w="2540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lIns="126837" tIns="63461" rIns="126837" bIns="63461"/>
              <a:lstStyle/>
              <a:p>
                <a:pPr defTabSz="1787525"/>
                <a:endParaRPr lang="ru-RU" sz="3500">
                  <a:latin typeface="Calibri" pitchFamily="34" charset="0"/>
                </a:endParaRPr>
              </a:p>
            </p:txBody>
          </p:sp>
        </p:grpSp>
        <p:cxnSp>
          <p:nvCxnSpPr>
            <p:cNvPr id="1102" name="Прямая соединительная линия 179"/>
            <p:cNvCxnSpPr>
              <a:cxnSpLocks noChangeShapeType="1"/>
              <a:stCxn id="1105" idx="1"/>
              <a:endCxn id="1105" idx="3"/>
            </p:cNvCxnSpPr>
            <p:nvPr/>
          </p:nvCxnSpPr>
          <p:spPr bwMode="auto">
            <a:xfrm rot="10800000" flipH="1">
              <a:off x="6313486" y="8465344"/>
              <a:ext cx="308770" cy="40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</p:cxnSp>
      </p:grpSp>
      <p:sp>
        <p:nvSpPr>
          <p:cNvPr id="1096" name="Rectangle 18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100" b="1" smtClean="0">
                <a:solidFill>
                  <a:schemeClr val="tx1"/>
                </a:solidFill>
              </a:rPr>
              <a:t>УСЛОВНЫЕ ОБОЗНАЧЕНИЯ</a:t>
            </a:r>
          </a:p>
        </p:txBody>
      </p:sp>
      <p:sp>
        <p:nvSpPr>
          <p:cNvPr id="1097" name="Rectangle 75"/>
          <p:cNvSpPr>
            <a:spLocks noChangeArrowheads="1"/>
          </p:cNvSpPr>
          <p:nvPr/>
        </p:nvSpPr>
        <p:spPr bwMode="auto">
          <a:xfrm>
            <a:off x="6113463" y="4800600"/>
            <a:ext cx="676275" cy="360363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284" tIns="45644" rIns="91284" bIns="45644" anchor="ctr"/>
          <a:lstStyle/>
          <a:p>
            <a:pPr algn="ctr" defTabSz="654050"/>
            <a:r>
              <a:rPr lang="ru-RU" sz="2000" b="1">
                <a:latin typeface="Calibri" pitchFamily="34" charset="0"/>
              </a:rPr>
              <a:t>Зерн</a:t>
            </a:r>
          </a:p>
        </p:txBody>
      </p:sp>
      <p:sp>
        <p:nvSpPr>
          <p:cNvPr id="1098" name="Text Box 34"/>
          <p:cNvSpPr txBox="1">
            <a:spLocks noChangeArrowheads="1"/>
          </p:cNvSpPr>
          <p:nvPr/>
        </p:nvSpPr>
        <p:spPr bwMode="auto">
          <a:xfrm>
            <a:off x="6902450" y="4729163"/>
            <a:ext cx="55229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495" tIns="88763" rIns="177495" bIns="88763">
            <a:spAutoFit/>
          </a:bodyPr>
          <a:lstStyle/>
          <a:p>
            <a:pPr defTabSz="1784350">
              <a:spcBef>
                <a:spcPct val="50000"/>
              </a:spcBef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- Зерносклады, 7 тонн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(наименование основного </a:t>
            </a:r>
            <a:r>
              <a:rPr lang="en-US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имущества) ;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9" name="AutoShape 187"/>
          <p:cNvSpPr>
            <a:spLocks noChangeArrowheads="1"/>
          </p:cNvSpPr>
          <p:nvPr/>
        </p:nvSpPr>
        <p:spPr bwMode="auto">
          <a:xfrm>
            <a:off x="6329363" y="8040688"/>
            <a:ext cx="420687" cy="360362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00" name="Text Box 55"/>
          <p:cNvSpPr txBox="1">
            <a:spLocks noChangeArrowheads="1"/>
          </p:cNvSpPr>
          <p:nvPr/>
        </p:nvSpPr>
        <p:spPr bwMode="auto">
          <a:xfrm>
            <a:off x="6834188" y="7969250"/>
            <a:ext cx="1439862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7505" tIns="88767" rIns="177505" bIns="88767">
            <a:spAutoFit/>
          </a:bodyPr>
          <a:lstStyle/>
          <a:p>
            <a:pPr defTabSz="1787525"/>
            <a:r>
              <a:rPr lang="ru-RU" sz="1500">
                <a:latin typeface="Times New Roman" pitchFamily="18" charset="0"/>
                <a:cs typeface="Times New Roman" pitchFamily="18" charset="0"/>
              </a:rPr>
              <a:t>- ГРС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5440363"/>
            <a:ext cx="8959850" cy="2454275"/>
          </a:xfrm>
        </p:spPr>
        <p:txBody>
          <a:bodyPr lIns="127662" tIns="63847" rIns="127662" bIns="63847"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Титульный лист</a:t>
            </a:r>
          </a:p>
        </p:txBody>
      </p:sp>
      <p:pic>
        <p:nvPicPr>
          <p:cNvPr id="55299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22613"/>
            <a:ext cx="12801600" cy="3365500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127662" tIns="63847" rIns="127662" bIns="63847"/>
          <a:lstStyle/>
          <a:p>
            <a:pPr eaLnBrk="1" hangingPunct="1">
              <a:defRPr/>
            </a:pPr>
            <a:r>
              <a:rPr lang="ru-RU" sz="43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РИСКИ ВОЗНИКНОВЕНИЯ ПОЖАРОВ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3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Freeform 324" descr="Темный диагональный 2"/>
          <p:cNvSpPr>
            <a:spLocks/>
          </p:cNvSpPr>
          <p:nvPr/>
        </p:nvSpPr>
        <p:spPr bwMode="auto">
          <a:xfrm>
            <a:off x="6761163" y="1416050"/>
            <a:ext cx="5830887" cy="4030663"/>
          </a:xfrm>
          <a:custGeom>
            <a:avLst/>
            <a:gdLst>
              <a:gd name="T0" fmla="*/ 2147483647 w 3266"/>
              <a:gd name="T1" fmla="*/ 2147483647 h 2359"/>
              <a:gd name="T2" fmla="*/ 2147483647 w 3266"/>
              <a:gd name="T3" fmla="*/ 2147483647 h 2359"/>
              <a:gd name="T4" fmla="*/ 2147483647 w 3266"/>
              <a:gd name="T5" fmla="*/ 2147483647 h 2359"/>
              <a:gd name="T6" fmla="*/ 0 w 3266"/>
              <a:gd name="T7" fmla="*/ 2147483647 h 2359"/>
              <a:gd name="T8" fmla="*/ 2147483647 w 3266"/>
              <a:gd name="T9" fmla="*/ 0 h 2359"/>
              <a:gd name="T10" fmla="*/ 2147483647 w 3266"/>
              <a:gd name="T11" fmla="*/ 2147483647 h 2359"/>
              <a:gd name="T12" fmla="*/ 2147483647 w 3266"/>
              <a:gd name="T13" fmla="*/ 2147483647 h 2359"/>
              <a:gd name="T14" fmla="*/ 2147483647 w 3266"/>
              <a:gd name="T15" fmla="*/ 2147483647 h 2359"/>
              <a:gd name="T16" fmla="*/ 2147483647 w 3266"/>
              <a:gd name="T17" fmla="*/ 2147483647 h 23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66"/>
              <a:gd name="T28" fmla="*/ 0 h 2359"/>
              <a:gd name="T29" fmla="*/ 3266 w 3266"/>
              <a:gd name="T30" fmla="*/ 2359 h 235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66" h="2359">
                <a:moveTo>
                  <a:pt x="3220" y="2313"/>
                </a:moveTo>
                <a:lnTo>
                  <a:pt x="2857" y="2268"/>
                </a:lnTo>
                <a:lnTo>
                  <a:pt x="1043" y="1089"/>
                </a:lnTo>
                <a:lnTo>
                  <a:pt x="0" y="227"/>
                </a:lnTo>
                <a:lnTo>
                  <a:pt x="1043" y="0"/>
                </a:lnTo>
                <a:lnTo>
                  <a:pt x="2994" y="318"/>
                </a:lnTo>
                <a:lnTo>
                  <a:pt x="3266" y="998"/>
                </a:lnTo>
                <a:lnTo>
                  <a:pt x="3266" y="2359"/>
                </a:lnTo>
                <a:lnTo>
                  <a:pt x="3220" y="2313"/>
                </a:lnTo>
                <a:close/>
              </a:path>
            </a:pathLst>
          </a:custGeom>
          <a:pattFill prst="dkUpDiag">
            <a:fgClr>
              <a:srgbClr val="99CCFF">
                <a:alpha val="89803"/>
              </a:srgbClr>
            </a:fgClr>
            <a:bgClr>
              <a:schemeClr val="bg1">
                <a:alpha val="89803"/>
              </a:schemeClr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63353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238" tIns="23121" rIns="46238" bIns="23121" anchor="ctr" anchorCtr="1"/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 defTabSz="1276350"/>
            <a:r>
              <a:rPr lang="ru-RU" sz="3100">
                <a:latin typeface="Times New Roman" pitchFamily="18" charset="0"/>
                <a:cs typeface="Times New Roman" pitchFamily="18" charset="0"/>
              </a:rPr>
              <a:t>Риски возникновения техногенных пожаров (не бытовые пожары)</a:t>
            </a:r>
          </a:p>
        </p:txBody>
      </p:sp>
      <p:sp>
        <p:nvSpPr>
          <p:cNvPr id="534535" name="Text Box 193"/>
          <p:cNvSpPr txBox="1">
            <a:spLocks noChangeArrowheads="1"/>
          </p:cNvSpPr>
          <p:nvPr/>
        </p:nvSpPr>
        <p:spPr bwMode="auto">
          <a:xfrm>
            <a:off x="71438" y="4440238"/>
            <a:ext cx="2368550" cy="1516062"/>
          </a:xfrm>
          <a:prstGeom prst="rect">
            <a:avLst/>
          </a:prstGeom>
          <a:solidFill>
            <a:srgbClr val="FFFF66">
              <a:alpha val="81000"/>
            </a:srgbClr>
          </a:solidFill>
          <a:ln w="9525">
            <a:noFill/>
            <a:miter lim="800000"/>
            <a:headEnd/>
            <a:tailEnd/>
          </a:ln>
        </p:spPr>
        <p:txBody>
          <a:bodyPr lIns="127736" tIns="63875" rIns="127736" bIns="63875">
            <a:spAutoFit/>
          </a:bodyPr>
          <a:lstStyle/>
          <a:p>
            <a:pPr defTabSz="1787525">
              <a:defRPr/>
            </a:pPr>
            <a:r>
              <a:rPr lang="ru-RU" sz="13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расчет эвакуации при угрозе распространения огня  :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Население -57 чел.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 том числе детей – 7чел.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Голов скота – 15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Мат. средств – на сумму 18290 тыс. руб.</a:t>
            </a:r>
          </a:p>
        </p:txBody>
      </p:sp>
      <p:graphicFrame>
        <p:nvGraphicFramePr>
          <p:cNvPr id="8194" name="Object 8"/>
          <p:cNvGraphicFramePr>
            <a:graphicFrameLocks/>
          </p:cNvGraphicFramePr>
          <p:nvPr/>
        </p:nvGraphicFramePr>
        <p:xfrm>
          <a:off x="2584450" y="4810125"/>
          <a:ext cx="2451100" cy="1358900"/>
        </p:xfrm>
        <a:graphic>
          <a:graphicData uri="http://schemas.openxmlformats.org/presentationml/2006/ole">
            <p:oleObj spid="_x0000_s8194" name="Лист" r:id="rId4" imgW="3219450" imgH="1733550" progId="Excel.Sheet.8">
              <p:embed/>
            </p:oleObj>
          </a:graphicData>
        </a:graphic>
      </p:graphicFrame>
      <p:sp>
        <p:nvSpPr>
          <p:cNvPr id="534562" name="Rectangle 34"/>
          <p:cNvSpPr>
            <a:spLocks noChangeArrowheads="1"/>
          </p:cNvSpPr>
          <p:nvPr/>
        </p:nvSpPr>
        <p:spPr bwMode="auto">
          <a:xfrm>
            <a:off x="6761163" y="2928938"/>
            <a:ext cx="2232025" cy="576262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28" tIns="45664" rIns="91328" bIns="45664" anchor="ctr"/>
          <a:lstStyle/>
          <a:p>
            <a:pPr algn="ctr" defTabSz="1279525">
              <a:defRPr/>
            </a:pPr>
            <a:r>
              <a:rPr lang="ru-RU"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Поливомоечная техника отсутствует</a:t>
            </a:r>
          </a:p>
        </p:txBody>
      </p:sp>
      <p:sp>
        <p:nvSpPr>
          <p:cNvPr id="8203" name="Oval 211"/>
          <p:cNvSpPr>
            <a:spLocks noChangeArrowheads="1"/>
          </p:cNvSpPr>
          <p:nvPr/>
        </p:nvSpPr>
        <p:spPr bwMode="auto">
          <a:xfrm rot="-4267696">
            <a:off x="7985919" y="3864769"/>
            <a:ext cx="357188" cy="647700"/>
          </a:xfrm>
          <a:prstGeom prst="ellipse">
            <a:avLst/>
          </a:prstGeom>
          <a:solidFill>
            <a:srgbClr val="FF0000">
              <a:alpha val="45097"/>
            </a:srgbClr>
          </a:solidFill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vert="eaVert" wrap="none" lIns="91178" tIns="45590" rIns="91178" bIns="45590" anchor="ctr"/>
          <a:lstStyle/>
          <a:p>
            <a:pPr defTabSz="654050"/>
            <a:endParaRPr lang="ru-RU" sz="3900" b="1">
              <a:latin typeface="Times New Roman" pitchFamily="18" charset="0"/>
            </a:endParaRPr>
          </a:p>
        </p:txBody>
      </p:sp>
      <p:sp>
        <p:nvSpPr>
          <p:cNvPr id="534566" name="Text Box 207"/>
          <p:cNvSpPr txBox="1">
            <a:spLocks noChangeArrowheads="1"/>
          </p:cNvSpPr>
          <p:nvPr/>
        </p:nvSpPr>
        <p:spPr bwMode="auto">
          <a:xfrm>
            <a:off x="7480300" y="8472488"/>
            <a:ext cx="5256213" cy="1038225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861" tIns="64735" rIns="125861" bIns="64735">
            <a:spAutoFit/>
          </a:bodyPr>
          <a:lstStyle/>
          <a:p>
            <a:pPr algn="ctr" defTabSz="1789113">
              <a:spcBef>
                <a:spcPct val="50000"/>
              </a:spcBef>
              <a:defRPr/>
            </a:pPr>
            <a:r>
              <a:rPr lang="ru-RU" sz="1400" b="1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Превентивные мероприятия проводимые ОМСУ</a:t>
            </a:r>
          </a:p>
          <a:p>
            <a:pPr defTabSz="1789113">
              <a:spcBef>
                <a:spcPct val="50000"/>
              </a:spcBef>
              <a:defRPr/>
            </a:pPr>
            <a:r>
              <a:rPr lang="ru-RU" sz="100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Восстанавливаются и содержатся в исправном состоянии источники противопожарного водоснабжения, в зимнее время расчищаются дороги, подъезды к источникам водоснабжения. В летний период производится выкос травы перед домами, производится разборка ветхих и заброшенных строений</a:t>
            </a:r>
          </a:p>
        </p:txBody>
      </p:sp>
      <p:graphicFrame>
        <p:nvGraphicFramePr>
          <p:cNvPr id="8195" name="Object 39"/>
          <p:cNvGraphicFramePr>
            <a:graphicFrameLocks/>
          </p:cNvGraphicFramePr>
          <p:nvPr/>
        </p:nvGraphicFramePr>
        <p:xfrm>
          <a:off x="65088" y="6961188"/>
          <a:ext cx="4533900" cy="1800225"/>
        </p:xfrm>
        <a:graphic>
          <a:graphicData uri="http://schemas.openxmlformats.org/presentationml/2006/ole">
            <p:oleObj spid="_x0000_s8195" name="Worksheet" r:id="rId5" imgW="6667421" imgH="2571750" progId="Excel.Sheet.8">
              <p:embed/>
            </p:oleObj>
          </a:graphicData>
        </a:graphic>
      </p:graphicFrame>
      <p:graphicFrame>
        <p:nvGraphicFramePr>
          <p:cNvPr id="8196" name="Object 102"/>
          <p:cNvGraphicFramePr>
            <a:graphicFrameLocks noChangeAspect="1"/>
          </p:cNvGraphicFramePr>
          <p:nvPr/>
        </p:nvGraphicFramePr>
        <p:xfrm>
          <a:off x="0" y="1776413"/>
          <a:ext cx="3419475" cy="1385887"/>
        </p:xfrm>
        <a:graphic>
          <a:graphicData uri="http://schemas.openxmlformats.org/presentationml/2006/ole">
            <p:oleObj spid="_x0000_s8196" name="Worksheet" r:id="rId6" imgW="4676812" imgH="1895400" progId="Excel.Sheet.8">
              <p:embed/>
            </p:oleObj>
          </a:graphicData>
        </a:graphic>
      </p:graphicFrame>
      <p:grpSp>
        <p:nvGrpSpPr>
          <p:cNvPr id="8205" name="Group 567"/>
          <p:cNvGrpSpPr>
            <a:grpSpLocks/>
          </p:cNvGrpSpPr>
          <p:nvPr/>
        </p:nvGrpSpPr>
        <p:grpSpPr bwMode="auto">
          <a:xfrm rot="2483385">
            <a:off x="10577513" y="4729163"/>
            <a:ext cx="288925" cy="144462"/>
            <a:chOff x="3079" y="3840"/>
            <a:chExt cx="181" cy="91"/>
          </a:xfrm>
        </p:grpSpPr>
        <p:sp>
          <p:nvSpPr>
            <p:cNvPr id="8250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1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2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06" name="Group 53"/>
          <p:cNvGrpSpPr>
            <a:grpSpLocks/>
          </p:cNvGrpSpPr>
          <p:nvPr/>
        </p:nvGrpSpPr>
        <p:grpSpPr bwMode="auto">
          <a:xfrm>
            <a:off x="9355138" y="6456363"/>
            <a:ext cx="822325" cy="288925"/>
            <a:chOff x="2290" y="4020"/>
            <a:chExt cx="768" cy="218"/>
          </a:xfrm>
        </p:grpSpPr>
        <p:sp>
          <p:nvSpPr>
            <p:cNvPr id="8242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8243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24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824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247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24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49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07" name="AutoShape 97"/>
          <p:cNvSpPr>
            <a:spLocks noChangeArrowheads="1"/>
          </p:cNvSpPr>
          <p:nvPr/>
        </p:nvSpPr>
        <p:spPr bwMode="auto">
          <a:xfrm>
            <a:off x="10866438" y="5446713"/>
            <a:ext cx="1800225" cy="782647"/>
          </a:xfrm>
          <a:prstGeom prst="wedgeRectCallout">
            <a:avLst>
              <a:gd name="adj1" fmla="val -120256"/>
              <a:gd name="adj2" fmla="val 88454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8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8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8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8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8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8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8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800" dirty="0" err="1" smtClean="0">
                <a:latin typeface="Calibri" pitchFamily="34" charset="0"/>
              </a:rPr>
              <a:t>коеч</a:t>
            </a:r>
            <a:r>
              <a:rPr lang="ru-RU" sz="8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8208" name="TextBox 94"/>
          <p:cNvSpPr txBox="1">
            <a:spLocks noChangeArrowheads="1"/>
          </p:cNvSpPr>
          <p:nvPr/>
        </p:nvSpPr>
        <p:spPr bwMode="auto">
          <a:xfrm>
            <a:off x="11026775" y="6745288"/>
            <a:ext cx="1570038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- 3км,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Бердск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534839" name="AutoShape 311"/>
          <p:cNvSpPr>
            <a:spLocks noChangeArrowheads="1"/>
          </p:cNvSpPr>
          <p:nvPr/>
        </p:nvSpPr>
        <p:spPr bwMode="auto">
          <a:xfrm>
            <a:off x="10866438" y="3432175"/>
            <a:ext cx="1677987" cy="714375"/>
          </a:xfrm>
          <a:prstGeom prst="wedgeRectCallout">
            <a:avLst>
              <a:gd name="adj1" fmla="val -56148"/>
              <a:gd name="adj2" fmla="val 137778"/>
            </a:avLst>
          </a:prstGeom>
          <a:solidFill>
            <a:srgbClr val="CCFFFF">
              <a:alpha val="80000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080" tIns="45539" rIns="91080" bIns="45539"/>
          <a:lstStyle/>
          <a:p>
            <a:pPr algn="ctr" defTabSz="1279525">
              <a:defRPr/>
            </a:pPr>
            <a:r>
              <a:rPr lang="ru-RU" sz="1000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Бердский  залив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Длинна берега пригодного для забора воды – 10 м.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 воды= 402880 куб. м</a:t>
            </a:r>
          </a:p>
        </p:txBody>
      </p:sp>
      <p:sp>
        <p:nvSpPr>
          <p:cNvPr id="534587" name="Rectangle 77"/>
          <p:cNvSpPr>
            <a:spLocks noChangeArrowheads="1"/>
          </p:cNvSpPr>
          <p:nvPr/>
        </p:nvSpPr>
        <p:spPr bwMode="auto">
          <a:xfrm>
            <a:off x="10217150" y="2855913"/>
            <a:ext cx="2160588" cy="43338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lIns="91329" tIns="45667" rIns="91329" bIns="45667" anchor="ctr"/>
          <a:lstStyle/>
          <a:p>
            <a:pPr algn="ctr" defTabSz="654050">
              <a:defRPr/>
            </a:pPr>
            <a:r>
              <a:rPr lang="ru-RU" sz="1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Бердский залив</a:t>
            </a:r>
          </a:p>
        </p:txBody>
      </p:sp>
      <p:graphicFrame>
        <p:nvGraphicFramePr>
          <p:cNvPr id="8197" name="Object 150"/>
          <p:cNvGraphicFramePr>
            <a:graphicFrameLocks noChangeAspect="1"/>
          </p:cNvGraphicFramePr>
          <p:nvPr/>
        </p:nvGraphicFramePr>
        <p:xfrm>
          <a:off x="209550" y="6235700"/>
          <a:ext cx="3722688" cy="725488"/>
        </p:xfrm>
        <a:graphic>
          <a:graphicData uri="http://schemas.openxmlformats.org/presentationml/2006/ole">
            <p:oleObj spid="_x0000_s8197" name="Лист" r:id="rId7" imgW="5695950" imgH="1543050" progId="Excel.Sheet.8">
              <p:embed/>
            </p:oleObj>
          </a:graphicData>
        </a:graphic>
      </p:graphicFrame>
      <p:sp>
        <p:nvSpPr>
          <p:cNvPr id="534845" name="Rectangle 317"/>
          <p:cNvSpPr>
            <a:spLocks noChangeArrowheads="1"/>
          </p:cNvSpPr>
          <p:nvPr/>
        </p:nvSpPr>
        <p:spPr bwMode="auto">
          <a:xfrm>
            <a:off x="3736975" y="1847850"/>
            <a:ext cx="3954463" cy="7921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69" tIns="45633" rIns="91269" bIns="45633" anchor="ctr"/>
          <a:lstStyle/>
          <a:p>
            <a:pPr algn="ctr" defTabSz="1279525">
              <a:defRPr/>
            </a:pP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Риск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возникновения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техногенных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пожаров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 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отсутствует</a:t>
            </a:r>
            <a:r>
              <a:rPr lang="ru-RU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в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виду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отсутствия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источников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техногенных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пожаров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534846" name="Text Box 2072"/>
          <p:cNvSpPr txBox="1">
            <a:spLocks noChangeArrowheads="1"/>
          </p:cNvSpPr>
          <p:nvPr/>
        </p:nvSpPr>
        <p:spPr bwMode="auto">
          <a:xfrm>
            <a:off x="7624763" y="7610475"/>
            <a:ext cx="3311525" cy="744538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325" tIns="45662" rIns="91325" bIns="45662">
            <a:spAutoFit/>
          </a:bodyPr>
          <a:lstStyle/>
          <a:p>
            <a:pPr algn="ctr" defTabSz="654050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Рек, озер и искусственных пожарных водоемов забора воды для тушения пожаров на территории НП - </a:t>
            </a:r>
            <a:r>
              <a:rPr lang="ru-RU" sz="1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НЕТ</a:t>
            </a:r>
          </a:p>
        </p:txBody>
      </p:sp>
      <p:sp>
        <p:nvSpPr>
          <p:cNvPr id="8213" name="AutoShape 33"/>
          <p:cNvSpPr>
            <a:spLocks noChangeArrowheads="1"/>
          </p:cNvSpPr>
          <p:nvPr/>
        </p:nvSpPr>
        <p:spPr bwMode="auto">
          <a:xfrm>
            <a:off x="5246688" y="3646488"/>
            <a:ext cx="2016125" cy="1012825"/>
          </a:xfrm>
          <a:prstGeom prst="wedgeRectCallout">
            <a:avLst>
              <a:gd name="adj1" fmla="val 94681"/>
              <a:gd name="adj2" fmla="val 9778"/>
            </a:avLst>
          </a:prstGeom>
          <a:solidFill>
            <a:srgbClr val="FF0000">
              <a:alpha val="8392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3618" tIns="91809" rIns="183618" bIns="91809">
            <a:spAutoFit/>
          </a:bodyPr>
          <a:lstStyle/>
          <a:p>
            <a:pPr algn="ctr" defTabSz="1279525"/>
            <a:r>
              <a:rPr lang="ru-RU" sz="900" u="sng">
                <a:solidFill>
                  <a:schemeClr val="bg1"/>
                </a:solidFill>
                <a:cs typeface="Times New Roman" pitchFamily="18" charset="0"/>
              </a:rPr>
              <a:t>Зона возможного риска при пожаре в жилой зоне</a:t>
            </a:r>
          </a:p>
          <a:p>
            <a:pPr algn="ctr" defTabSz="1279525"/>
            <a:r>
              <a:rPr lang="ru-RU" sz="900" u="sng">
                <a:solidFill>
                  <a:schemeClr val="bg1"/>
                </a:solidFill>
                <a:cs typeface="Times New Roman" pitchFamily="18" charset="0"/>
              </a:rPr>
              <a:t>В зоне риска находятся:</a:t>
            </a:r>
          </a:p>
          <a:p>
            <a:pPr algn="ctr" defTabSz="1279525"/>
            <a:r>
              <a:rPr lang="ru-RU" sz="900" u="sng">
                <a:solidFill>
                  <a:schemeClr val="bg1"/>
                </a:solidFill>
                <a:cs typeface="Times New Roman" pitchFamily="18" charset="0"/>
              </a:rPr>
              <a:t>-домов- 1;</a:t>
            </a:r>
          </a:p>
          <a:p>
            <a:pPr algn="ctr" defTabSz="1279525"/>
            <a:r>
              <a:rPr lang="ru-RU" sz="900" u="sng">
                <a:solidFill>
                  <a:schemeClr val="bg1"/>
                </a:solidFill>
                <a:cs typeface="Times New Roman" pitchFamily="18" charset="0"/>
              </a:rPr>
              <a:t>- населения – 3  чел.</a:t>
            </a:r>
          </a:p>
          <a:p>
            <a:pPr algn="ctr" defTabSz="1279525"/>
            <a:r>
              <a:rPr lang="ru-RU" sz="900" u="sng">
                <a:solidFill>
                  <a:schemeClr val="bg1"/>
                </a:solidFill>
                <a:cs typeface="Times New Roman" pitchFamily="18" charset="0"/>
              </a:rPr>
              <a:t>- соц. значимых объектов -нет</a:t>
            </a:r>
          </a:p>
        </p:txBody>
      </p:sp>
      <p:sp>
        <p:nvSpPr>
          <p:cNvPr id="534848" name="Text Box 207"/>
          <p:cNvSpPr txBox="1">
            <a:spLocks noChangeArrowheads="1"/>
          </p:cNvSpPr>
          <p:nvPr/>
        </p:nvSpPr>
        <p:spPr bwMode="auto">
          <a:xfrm>
            <a:off x="134938" y="8832850"/>
            <a:ext cx="4610100" cy="722313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686" tIns="89347" rIns="178686" bIns="89347">
            <a:spAutoFit/>
          </a:bodyPr>
          <a:lstStyle/>
          <a:p>
            <a:pPr algn="ctr" defTabSz="912813">
              <a:defRPr/>
            </a:pPr>
            <a:r>
              <a:rPr lang="ru-RU" sz="1300" b="1" u="sng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Прогноз возможного развития бытовых пожаров</a:t>
            </a:r>
          </a:p>
          <a:p>
            <a:pPr algn="ctr" defTabSz="912813">
              <a:defRPr/>
            </a:pPr>
            <a:r>
              <a:rPr lang="ru-RU" sz="11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При возникновении пожара в жилой зоне возможно  возгорание от 1 до 2 домов .</a:t>
            </a:r>
            <a:endParaRPr lang="ru-RU" sz="1300">
              <a:latin typeface="Times New Roman" pitchFamily="18" charset="0"/>
              <a:cs typeface="Arial" charset="0"/>
            </a:endParaRPr>
          </a:p>
        </p:txBody>
      </p:sp>
      <p:sp>
        <p:nvSpPr>
          <p:cNvPr id="534851" name="Rectangle 323"/>
          <p:cNvSpPr>
            <a:spLocks noChangeArrowheads="1"/>
          </p:cNvSpPr>
          <p:nvPr/>
        </p:nvSpPr>
        <p:spPr bwMode="auto">
          <a:xfrm>
            <a:off x="8488363" y="6888163"/>
            <a:ext cx="2378075" cy="6524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6" name="Freeform 326"/>
          <p:cNvSpPr>
            <a:spLocks/>
          </p:cNvSpPr>
          <p:nvPr/>
        </p:nvSpPr>
        <p:spPr bwMode="auto">
          <a:xfrm>
            <a:off x="5465763" y="4368800"/>
            <a:ext cx="5326062" cy="3455988"/>
          </a:xfrm>
          <a:custGeom>
            <a:avLst/>
            <a:gdLst>
              <a:gd name="T0" fmla="*/ 2147483647 w 3357"/>
              <a:gd name="T1" fmla="*/ 0 h 2177"/>
              <a:gd name="T2" fmla="*/ 2147483647 w 3357"/>
              <a:gd name="T3" fmla="*/ 2147483647 h 2177"/>
              <a:gd name="T4" fmla="*/ 0 w 3357"/>
              <a:gd name="T5" fmla="*/ 2147483647 h 2177"/>
              <a:gd name="T6" fmla="*/ 2147483647 w 3357"/>
              <a:gd name="T7" fmla="*/ 2147483647 h 2177"/>
              <a:gd name="T8" fmla="*/ 2147483647 w 3357"/>
              <a:gd name="T9" fmla="*/ 2147483647 h 2177"/>
              <a:gd name="T10" fmla="*/ 2147483647 w 3357"/>
              <a:gd name="T11" fmla="*/ 2147483647 h 2177"/>
              <a:gd name="T12" fmla="*/ 2147483647 w 3357"/>
              <a:gd name="T13" fmla="*/ 2147483647 h 2177"/>
              <a:gd name="T14" fmla="*/ 2147483647 w 3357"/>
              <a:gd name="T15" fmla="*/ 2147483647 h 2177"/>
              <a:gd name="T16" fmla="*/ 2147483647 w 3357"/>
              <a:gd name="T17" fmla="*/ 2147483647 h 21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57"/>
              <a:gd name="T28" fmla="*/ 0 h 2177"/>
              <a:gd name="T29" fmla="*/ 3357 w 3357"/>
              <a:gd name="T30" fmla="*/ 2177 h 21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57" h="2177">
                <a:moveTo>
                  <a:pt x="1633" y="0"/>
                </a:moveTo>
                <a:lnTo>
                  <a:pt x="136" y="907"/>
                </a:lnTo>
                <a:lnTo>
                  <a:pt x="0" y="1225"/>
                </a:lnTo>
                <a:lnTo>
                  <a:pt x="272" y="1542"/>
                </a:lnTo>
                <a:lnTo>
                  <a:pt x="1180" y="2177"/>
                </a:lnTo>
                <a:lnTo>
                  <a:pt x="1769" y="1724"/>
                </a:lnTo>
                <a:lnTo>
                  <a:pt x="2268" y="1088"/>
                </a:lnTo>
                <a:lnTo>
                  <a:pt x="3357" y="590"/>
                </a:lnTo>
                <a:lnTo>
                  <a:pt x="3357" y="363"/>
                </a:ln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7" name="AutoShape 252"/>
          <p:cNvSpPr>
            <a:spLocks noChangeArrowheads="1"/>
          </p:cNvSpPr>
          <p:nvPr/>
        </p:nvSpPr>
        <p:spPr bwMode="auto">
          <a:xfrm>
            <a:off x="8848725" y="4656138"/>
            <a:ext cx="1514475" cy="592137"/>
          </a:xfrm>
          <a:prstGeom prst="wedgeRectCallout">
            <a:avLst>
              <a:gd name="adj1" fmla="val 48319"/>
              <a:gd name="adj2" fmla="val 76736"/>
            </a:avLst>
          </a:prstGeom>
          <a:solidFill>
            <a:srgbClr val="FFCC99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80" tIns="63847" rIns="127680" bIns="63847">
            <a:spAutoFit/>
          </a:bodyPr>
          <a:lstStyle/>
          <a:p>
            <a:pPr algn="ctr" defTabSz="1279525"/>
            <a:r>
              <a:rPr lang="ru-RU" sz="1000">
                <a:solidFill>
                  <a:srgbClr val="000000"/>
                </a:solidFill>
                <a:latin typeface="Calibri" pitchFamily="34" charset="0"/>
              </a:rPr>
              <a:t>Дорога асфальтная расстояние до места забора воды 700 м. </a:t>
            </a:r>
            <a:endParaRPr lang="ru-RU" sz="1000">
              <a:latin typeface="Calibri" pitchFamily="34" charset="0"/>
            </a:endParaRPr>
          </a:p>
        </p:txBody>
      </p:sp>
      <p:grpSp>
        <p:nvGrpSpPr>
          <p:cNvPr id="8218" name="Group 567"/>
          <p:cNvGrpSpPr>
            <a:grpSpLocks/>
          </p:cNvGrpSpPr>
          <p:nvPr/>
        </p:nvGrpSpPr>
        <p:grpSpPr bwMode="auto">
          <a:xfrm rot="-749454">
            <a:off x="4816475" y="8329613"/>
            <a:ext cx="288925" cy="144462"/>
            <a:chOff x="3079" y="3840"/>
            <a:chExt cx="181" cy="91"/>
          </a:xfrm>
        </p:grpSpPr>
        <p:sp>
          <p:nvSpPr>
            <p:cNvPr id="8239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0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1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19" name="Freeform 333"/>
          <p:cNvSpPr>
            <a:spLocks/>
          </p:cNvSpPr>
          <p:nvPr/>
        </p:nvSpPr>
        <p:spPr bwMode="auto">
          <a:xfrm>
            <a:off x="5032375" y="7754938"/>
            <a:ext cx="2447925" cy="1077912"/>
          </a:xfrm>
          <a:custGeom>
            <a:avLst/>
            <a:gdLst>
              <a:gd name="T0" fmla="*/ 0 w 1542"/>
              <a:gd name="T1" fmla="*/ 2147483647 h 680"/>
              <a:gd name="T2" fmla="*/ 2147483647 w 1542"/>
              <a:gd name="T3" fmla="*/ 2147483647 h 680"/>
              <a:gd name="T4" fmla="*/ 2147483647 w 1542"/>
              <a:gd name="T5" fmla="*/ 2147483647 h 680"/>
              <a:gd name="T6" fmla="*/ 2147483647 w 1542"/>
              <a:gd name="T7" fmla="*/ 2147483647 h 680"/>
              <a:gd name="T8" fmla="*/ 2147483647 w 1542"/>
              <a:gd name="T9" fmla="*/ 0 h 6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2"/>
              <a:gd name="T16" fmla="*/ 0 h 680"/>
              <a:gd name="T17" fmla="*/ 1542 w 1542"/>
              <a:gd name="T18" fmla="*/ 680 h 6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2" h="680">
                <a:moveTo>
                  <a:pt x="0" y="454"/>
                </a:moveTo>
                <a:lnTo>
                  <a:pt x="453" y="680"/>
                </a:lnTo>
                <a:lnTo>
                  <a:pt x="1451" y="227"/>
                </a:lnTo>
                <a:lnTo>
                  <a:pt x="1542" y="182"/>
                </a:lnTo>
                <a:lnTo>
                  <a:pt x="1406" y="0"/>
                </a:ln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20" name="TextBox 94"/>
          <p:cNvSpPr txBox="1">
            <a:spLocks noChangeArrowheads="1"/>
          </p:cNvSpPr>
          <p:nvPr/>
        </p:nvSpPr>
        <p:spPr bwMode="auto">
          <a:xfrm>
            <a:off x="11066463" y="7610475"/>
            <a:ext cx="1655762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ПСЧ-12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-22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8221" name="AutoShape 252"/>
          <p:cNvSpPr>
            <a:spLocks noChangeArrowheads="1"/>
          </p:cNvSpPr>
          <p:nvPr/>
        </p:nvSpPr>
        <p:spPr bwMode="auto">
          <a:xfrm>
            <a:off x="4816475" y="7535863"/>
            <a:ext cx="1727200" cy="593725"/>
          </a:xfrm>
          <a:prstGeom prst="wedgeRectCallout">
            <a:avLst>
              <a:gd name="adj1" fmla="val 48898"/>
              <a:gd name="adj2" fmla="val 109093"/>
            </a:avLst>
          </a:prstGeom>
          <a:solidFill>
            <a:srgbClr val="FFCC99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80" tIns="63847" rIns="127680" bIns="63847">
            <a:spAutoFit/>
          </a:bodyPr>
          <a:lstStyle/>
          <a:p>
            <a:pPr algn="ctr" defTabSz="1279525"/>
            <a:r>
              <a:rPr lang="ru-RU" sz="1000">
                <a:solidFill>
                  <a:srgbClr val="000000"/>
                </a:solidFill>
                <a:latin typeface="Calibri" pitchFamily="34" charset="0"/>
              </a:rPr>
              <a:t>Дорога асфальтная расстояние до места забора воды 1000 м. </a:t>
            </a:r>
            <a:endParaRPr lang="ru-RU" sz="1000">
              <a:latin typeface="Calibri" pitchFamily="34" charset="0"/>
            </a:endParaRPr>
          </a:p>
        </p:txBody>
      </p:sp>
      <p:sp>
        <p:nvSpPr>
          <p:cNvPr id="534862" name="AutoShape 252"/>
          <p:cNvSpPr>
            <a:spLocks noChangeArrowheads="1"/>
          </p:cNvSpPr>
          <p:nvPr/>
        </p:nvSpPr>
        <p:spPr bwMode="auto">
          <a:xfrm>
            <a:off x="4887913" y="8910638"/>
            <a:ext cx="1944687" cy="644525"/>
          </a:xfrm>
          <a:prstGeom prst="wedgeRectCallout">
            <a:avLst>
              <a:gd name="adj1" fmla="val -45917"/>
              <a:gd name="adj2" fmla="val -103449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629" tIns="89319" rIns="178629" bIns="89319">
            <a:spAutoFit/>
          </a:bodyPr>
          <a:lstStyle/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Пожарный гидрант</a:t>
            </a:r>
          </a:p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(г. Бердск ул. Вокзальная 35)</a:t>
            </a:r>
          </a:p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Объем  воды – 100 м.куб</a:t>
            </a:r>
            <a:r>
              <a:rPr lang="ru-RU" sz="1000" dirty="0">
                <a:latin typeface="Calibri" pitchFamily="34" charset="0"/>
              </a:rPr>
              <a:t>.</a:t>
            </a:r>
            <a:r>
              <a:rPr lang="ru-RU" sz="800" dirty="0">
                <a:latin typeface="Calibri" pitchFamily="34" charset="0"/>
              </a:rPr>
              <a:t> </a:t>
            </a:r>
          </a:p>
        </p:txBody>
      </p:sp>
      <p:sp>
        <p:nvSpPr>
          <p:cNvPr id="534864" name="Rectangle 336"/>
          <p:cNvSpPr>
            <a:spLocks noChangeArrowheads="1"/>
          </p:cNvSpPr>
          <p:nvPr/>
        </p:nvSpPr>
        <p:spPr bwMode="auto">
          <a:xfrm>
            <a:off x="4816475" y="6816725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34868" name="AutoShape 340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8225" name="Group 341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8231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8232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823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823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236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823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38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8226" name="Group 350"/>
          <p:cNvGrpSpPr>
            <a:grpSpLocks/>
          </p:cNvGrpSpPr>
          <p:nvPr/>
        </p:nvGrpSpPr>
        <p:grpSpPr bwMode="auto">
          <a:xfrm>
            <a:off x="8201025" y="1992313"/>
            <a:ext cx="2747963" cy="433387"/>
            <a:chOff x="2988" y="2231"/>
            <a:chExt cx="1731" cy="382"/>
          </a:xfrm>
        </p:grpSpPr>
        <p:grpSp>
          <p:nvGrpSpPr>
            <p:cNvPr id="8227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8229" name="Прямоугольник 22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30" name="Text Box 353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5"/>
          <p:cNvSpPr>
            <a:spLocks noChangeArrowheads="1"/>
          </p:cNvSpPr>
          <p:nvPr/>
        </p:nvSpPr>
        <p:spPr bwMode="auto">
          <a:xfrm>
            <a:off x="0" y="0"/>
            <a:ext cx="12801600" cy="190500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202294" tIns="101151" rIns="202294" bIns="101151">
            <a:spAutoFit/>
          </a:bodyPr>
          <a:lstStyle/>
          <a:p>
            <a:pPr algn="ctr" defTabSz="2835275">
              <a:lnSpc>
                <a:spcPct val="90000"/>
              </a:lnSpc>
            </a:pPr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latin typeface="Times New Roman" pitchFamily="18" charset="0"/>
              <a:cs typeface="Arial" charset="0"/>
            </a:endParaRPr>
          </a:p>
          <a:p>
            <a:pPr algn="ctr" defTabSz="2835275">
              <a:lnSpc>
                <a:spcPct val="90000"/>
              </a:lnSpc>
            </a:pPr>
            <a:r>
              <a:rPr lang="ru-RU" sz="3100">
                <a:latin typeface="Times New Roman" pitchFamily="18" charset="0"/>
              </a:rPr>
              <a:t>Выписка из Расписания выезда подразделений пожарной охраны на тушение пожаров</a:t>
            </a:r>
          </a:p>
        </p:txBody>
      </p:sp>
      <p:graphicFrame>
        <p:nvGraphicFramePr>
          <p:cNvPr id="429300" name="Group 244"/>
          <p:cNvGraphicFramePr>
            <a:graphicFrameLocks noGrp="1"/>
          </p:cNvGraphicFramePr>
          <p:nvPr/>
        </p:nvGraphicFramePr>
        <p:xfrm>
          <a:off x="331788" y="2068513"/>
          <a:ext cx="12190412" cy="4315052"/>
        </p:xfrm>
        <a:graphic>
          <a:graphicData uri="http://schemas.openxmlformats.org/drawingml/2006/table">
            <a:tbl>
              <a:tblPr/>
              <a:tblGrid>
                <a:gridCol w="341312"/>
                <a:gridCol w="1470025"/>
                <a:gridCol w="1195388"/>
                <a:gridCol w="1868487"/>
                <a:gridCol w="995363"/>
                <a:gridCol w="1474787"/>
                <a:gridCol w="941388"/>
                <a:gridCol w="947737"/>
                <a:gridCol w="2955925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 (ранг) пожара: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Дополнительные силы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26670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муниципальных образований и населенных пунктов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8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Привлекаемые подразделения и техника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Расчетное время прибытия, мин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Привлекаемые подразделения и техника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Расчетное время прибытия, мин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 Мичуринский сельсовет</a:t>
                      </a: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113">
                <a:tc rowSpan="2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Зональный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ПСЧ-21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АЦ-40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ПСЧ-21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АЦ-40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ПСЧ-12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АЦ-40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ПСЧ-12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АЦ-40(Р)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по видам техники предназначенной для целей пожаротушения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АЦ-2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АЦ-2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72" marR="91372" marT="45686" marB="4568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7694" name="Group 302"/>
          <p:cNvGraphicFramePr>
            <a:graphicFrameLocks noGrp="1"/>
          </p:cNvGraphicFramePr>
          <p:nvPr/>
        </p:nvGraphicFramePr>
        <p:xfrm>
          <a:off x="134938" y="911225"/>
          <a:ext cx="12568237" cy="7673735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65125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Сергей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ФПС ПСЧ-12, 21, 26 ОФПС-3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305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624" name="Rectangle 268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314325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57625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732" tIns="106875" rIns="213732" bIns="106875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</a:t>
            </a:r>
            <a:r>
              <a:rPr lang="ru-RU" sz="1800">
                <a:latin typeface="Times New Roman" pitchFamily="18" charset="0"/>
              </a:rPr>
              <a:t>техногенных пожаров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8715" name="Group 299"/>
          <p:cNvGraphicFramePr>
            <a:graphicFrameLocks noGrp="1"/>
          </p:cNvGraphicFramePr>
          <p:nvPr/>
        </p:nvGraphicFramePr>
        <p:xfrm>
          <a:off x="134938" y="768350"/>
          <a:ext cx="12568237" cy="8017910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65125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714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8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77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94" marR="91294" marT="45647" marB="4564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94" marR="91294" marT="45647" marB="4564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моб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8-913-762-66-11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ПЧ-102  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Грабченко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В.Е.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8(38343)  91-061; 8-913- 376-27-03;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Ч+0.05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РЭС 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Бердские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РЭС филиал  «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Черепановские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электросети» 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Мысякин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К.Ю.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т.8-383-41-24-411, 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ВПО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Диспетчер ЦППС гарнизона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8-383-43-20-698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ДПО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Диспетчер ЦППС гарнизона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8-383-43-20-698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94" marR="91294" marT="45647" marB="4564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648" name="Rectangle 295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23971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58649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732" tIns="106875" rIns="213732" bIns="106875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</a:t>
            </a:r>
            <a:r>
              <a:rPr lang="ru-RU" sz="1800">
                <a:latin typeface="Times New Roman" pitchFamily="18" charset="0"/>
              </a:rPr>
              <a:t>техногенных пожаров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5440363"/>
            <a:ext cx="8959850" cy="2454275"/>
          </a:xfrm>
        </p:spPr>
        <p:txBody>
          <a:bodyPr lIns="127662" tIns="63847" rIns="127662" bIns="63847"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Титульный лист</a:t>
            </a:r>
          </a:p>
        </p:txBody>
      </p:sp>
      <p:pic>
        <p:nvPicPr>
          <p:cNvPr id="59395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22613"/>
            <a:ext cx="12801600" cy="3365500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127662" tIns="63847" rIns="127662" bIns="63847"/>
          <a:lstStyle/>
          <a:p>
            <a:pPr eaLnBrk="1" hangingPunct="1">
              <a:defRPr/>
            </a:pPr>
            <a:r>
              <a:rPr lang="ru-RU" sz="4300" b="1" smtClean="0">
                <a:solidFill>
                  <a:srgbClr val="FFFF00"/>
                </a:solidFill>
              </a:rPr>
              <a:t>РИСКИ ВОЗНИКНОВЕНИЯ ЧС </a:t>
            </a:r>
            <a:br>
              <a:rPr lang="ru-RU" sz="4300" b="1" smtClean="0">
                <a:solidFill>
                  <a:srgbClr val="FFFF00"/>
                </a:solidFill>
              </a:rPr>
            </a:br>
            <a:r>
              <a:rPr lang="ru-RU" sz="4300" b="1" smtClean="0">
                <a:solidFill>
                  <a:srgbClr val="FFFF00"/>
                </a:solidFill>
              </a:rPr>
              <a:t>ПРИРОДНОГО ХАРАКТЕРА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5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Freeform 593" descr="Темный диагональный 2"/>
          <p:cNvSpPr>
            <a:spLocks/>
          </p:cNvSpPr>
          <p:nvPr/>
        </p:nvSpPr>
        <p:spPr bwMode="auto">
          <a:xfrm>
            <a:off x="6761163" y="1416050"/>
            <a:ext cx="5830887" cy="4030663"/>
          </a:xfrm>
          <a:custGeom>
            <a:avLst/>
            <a:gdLst>
              <a:gd name="T0" fmla="*/ 2147483647 w 3266"/>
              <a:gd name="T1" fmla="*/ 2147483647 h 2359"/>
              <a:gd name="T2" fmla="*/ 2147483647 w 3266"/>
              <a:gd name="T3" fmla="*/ 2147483647 h 2359"/>
              <a:gd name="T4" fmla="*/ 2147483647 w 3266"/>
              <a:gd name="T5" fmla="*/ 2147483647 h 2359"/>
              <a:gd name="T6" fmla="*/ 0 w 3266"/>
              <a:gd name="T7" fmla="*/ 2147483647 h 2359"/>
              <a:gd name="T8" fmla="*/ 2147483647 w 3266"/>
              <a:gd name="T9" fmla="*/ 0 h 2359"/>
              <a:gd name="T10" fmla="*/ 2147483647 w 3266"/>
              <a:gd name="T11" fmla="*/ 2147483647 h 2359"/>
              <a:gd name="T12" fmla="*/ 2147483647 w 3266"/>
              <a:gd name="T13" fmla="*/ 2147483647 h 2359"/>
              <a:gd name="T14" fmla="*/ 2147483647 w 3266"/>
              <a:gd name="T15" fmla="*/ 2147483647 h 2359"/>
              <a:gd name="T16" fmla="*/ 2147483647 w 3266"/>
              <a:gd name="T17" fmla="*/ 2147483647 h 23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66"/>
              <a:gd name="T28" fmla="*/ 0 h 2359"/>
              <a:gd name="T29" fmla="*/ 3266 w 3266"/>
              <a:gd name="T30" fmla="*/ 2359 h 235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66" h="2359">
                <a:moveTo>
                  <a:pt x="3220" y="2313"/>
                </a:moveTo>
                <a:lnTo>
                  <a:pt x="2857" y="2268"/>
                </a:lnTo>
                <a:lnTo>
                  <a:pt x="1043" y="1089"/>
                </a:lnTo>
                <a:lnTo>
                  <a:pt x="0" y="227"/>
                </a:lnTo>
                <a:lnTo>
                  <a:pt x="1043" y="0"/>
                </a:lnTo>
                <a:lnTo>
                  <a:pt x="2994" y="318"/>
                </a:lnTo>
                <a:lnTo>
                  <a:pt x="3266" y="998"/>
                </a:lnTo>
                <a:lnTo>
                  <a:pt x="3266" y="2359"/>
                </a:lnTo>
                <a:lnTo>
                  <a:pt x="3220" y="2313"/>
                </a:lnTo>
                <a:close/>
              </a:path>
            </a:pathLst>
          </a:custGeom>
          <a:pattFill prst="dkUpDiag">
            <a:fgClr>
              <a:srgbClr val="99CCFF">
                <a:alpha val="89803"/>
              </a:srgbClr>
            </a:fgClr>
            <a:bgClr>
              <a:schemeClr val="bg1">
                <a:alpha val="89803"/>
              </a:schemeClr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0" name="Oval 63"/>
          <p:cNvSpPr>
            <a:spLocks noChangeArrowheads="1"/>
          </p:cNvSpPr>
          <p:nvPr/>
        </p:nvSpPr>
        <p:spPr bwMode="auto">
          <a:xfrm rot="3151957">
            <a:off x="7039769" y="3583781"/>
            <a:ext cx="1260475" cy="1674813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rot="10800000" vert="eaVert" wrap="none" lIns="91136" tIns="45570" rIns="91136" bIns="45570" anchor="ctr"/>
          <a:lstStyle/>
          <a:p>
            <a:pPr algn="ctr" defTabSz="911225"/>
            <a:endParaRPr lang="ru-RU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0421" name="Line 22"/>
          <p:cNvSpPr>
            <a:spLocks noChangeShapeType="1"/>
          </p:cNvSpPr>
          <p:nvPr/>
        </p:nvSpPr>
        <p:spPr bwMode="auto">
          <a:xfrm>
            <a:off x="9424988" y="7969250"/>
            <a:ext cx="647700" cy="360363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0422" name="Text Box 553"/>
          <p:cNvSpPr txBox="1">
            <a:spLocks noChangeArrowheads="1"/>
          </p:cNvSpPr>
          <p:nvPr/>
        </p:nvSpPr>
        <p:spPr bwMode="auto">
          <a:xfrm>
            <a:off x="-9525" y="-23813"/>
            <a:ext cx="12801600" cy="15843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64896" tIns="32451" rIns="64896" bIns="32451" anchor="ctr" anchorCtr="1"/>
          <a:lstStyle/>
          <a:p>
            <a:pPr algn="ctr" defTabSz="1784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latin typeface="Times New Roman" pitchFamily="18" charset="0"/>
              <a:cs typeface="Times New Roman" pitchFamily="18" charset="0"/>
            </a:endParaRPr>
          </a:p>
          <a:p>
            <a:pPr algn="ctr" defTabSz="1784350"/>
            <a:r>
              <a:rPr lang="ru-RU" sz="3100">
                <a:latin typeface="Times New Roman" pitchFamily="18" charset="0"/>
                <a:cs typeface="Times New Roman" pitchFamily="18" charset="0"/>
              </a:rPr>
              <a:t>Риски возникновения природных пожаров (слайд №1)</a:t>
            </a:r>
          </a:p>
        </p:txBody>
      </p:sp>
      <p:sp>
        <p:nvSpPr>
          <p:cNvPr id="60423" name="AutoShape 252"/>
          <p:cNvSpPr>
            <a:spLocks noChangeArrowheads="1"/>
          </p:cNvSpPr>
          <p:nvPr/>
        </p:nvSpPr>
        <p:spPr bwMode="auto">
          <a:xfrm>
            <a:off x="3160713" y="4295775"/>
            <a:ext cx="1730375" cy="592138"/>
          </a:xfrm>
          <a:prstGeom prst="wedgeRectCallout">
            <a:avLst>
              <a:gd name="adj1" fmla="val 51560"/>
              <a:gd name="adj2" fmla="val -1148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03" tIns="63812" rIns="127603" bIns="63812">
            <a:spAutoFit/>
          </a:bodyPr>
          <a:lstStyle/>
          <a:p>
            <a:pPr algn="ctr" defTabSz="1279525"/>
            <a:r>
              <a:rPr lang="ru-RU" sz="1000" b="1">
                <a:latin typeface="Calibri" pitchFamily="34" charset="0"/>
              </a:rPr>
              <a:t>Заградительная полоса.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Ширина – 2.5 м.</a:t>
            </a:r>
          </a:p>
          <a:p>
            <a:pPr algn="ctr" defTabSz="1279525"/>
            <a:r>
              <a:rPr lang="ru-RU" sz="1000" i="1">
                <a:latin typeface="Calibri" pitchFamily="34" charset="0"/>
              </a:rPr>
              <a:t>Длинна  - 12 км</a:t>
            </a:r>
            <a:endParaRPr lang="ru-RU" sz="1000">
              <a:latin typeface="Calibri" pitchFamily="34" charset="0"/>
            </a:endParaRPr>
          </a:p>
        </p:txBody>
      </p:sp>
      <p:grpSp>
        <p:nvGrpSpPr>
          <p:cNvPr id="60424" name="Группа 114"/>
          <p:cNvGrpSpPr>
            <a:grpSpLocks/>
          </p:cNvGrpSpPr>
          <p:nvPr/>
        </p:nvGrpSpPr>
        <p:grpSpPr bwMode="auto">
          <a:xfrm>
            <a:off x="6184900" y="5305425"/>
            <a:ext cx="839788" cy="771525"/>
            <a:chOff x="7847002" y="5565780"/>
            <a:chExt cx="836281" cy="761138"/>
          </a:xfrm>
        </p:grpSpPr>
        <p:grpSp>
          <p:nvGrpSpPr>
            <p:cNvPr id="60728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751618"/>
              <a:chOff x="6757990" y="3514716"/>
              <a:chExt cx="540000" cy="1127427"/>
            </a:xfrm>
          </p:grpSpPr>
          <p:sp>
            <p:nvSpPr>
              <p:cNvPr id="60730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lIns="91007" tIns="45503" rIns="91007" bIns="45503"/>
              <a:lstStyle/>
              <a:p>
                <a:pPr algn="ctr" defTabSz="912813"/>
                <a:endParaRPr lang="ru-RU" sz="1500" b="1">
                  <a:latin typeface="Times New Roman" pitchFamily="18" charset="0"/>
                </a:endParaRPr>
              </a:p>
            </p:txBody>
          </p:sp>
          <p:sp>
            <p:nvSpPr>
              <p:cNvPr id="60731" name="TextBox 112"/>
              <p:cNvSpPr txBox="1">
                <a:spLocks noChangeArrowheads="1"/>
              </p:cNvSpPr>
              <p:nvPr/>
            </p:nvSpPr>
            <p:spPr bwMode="auto">
              <a:xfrm>
                <a:off x="6784043" y="3535855"/>
                <a:ext cx="286579" cy="1106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007" tIns="45503" rIns="91007" bIns="45503">
                <a:spAutoFit/>
              </a:bodyPr>
              <a:lstStyle/>
              <a:p>
                <a:pPr defTabSz="912813"/>
                <a:endParaRPr lang="ru-RU" sz="4300" b="1">
                  <a:latin typeface="Times New Roman" pitchFamily="18" charset="0"/>
                </a:endParaRPr>
              </a:p>
            </p:txBody>
          </p:sp>
        </p:grpSp>
        <p:sp>
          <p:nvSpPr>
            <p:cNvPr id="60729" name="Rectangle 9"/>
            <p:cNvSpPr>
              <a:spLocks noChangeArrowheads="1"/>
            </p:cNvSpPr>
            <p:nvPr/>
          </p:nvSpPr>
          <p:spPr bwMode="auto">
            <a:xfrm>
              <a:off x="8314940" y="5565780"/>
              <a:ext cx="368343" cy="29130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720" tIns="24720" rIns="24720" bIns="24720">
              <a:spAutoFit/>
            </a:bodyPr>
            <a:lstStyle/>
            <a:p>
              <a:pPr algn="ctr" defTabSz="1789113"/>
              <a:r>
                <a:rPr lang="ru-RU" sz="800" u="sng">
                  <a:cs typeface="Times New Roman" pitchFamily="18" charset="0"/>
                </a:rPr>
                <a:t>1-3___</a:t>
              </a:r>
            </a:p>
            <a:p>
              <a:pPr algn="ctr" defTabSz="1789113"/>
              <a:r>
                <a:rPr lang="ru-RU" sz="800">
                  <a:cs typeface="Times New Roman" pitchFamily="18" charset="0"/>
                </a:rPr>
                <a:t>9чел.</a:t>
              </a:r>
            </a:p>
          </p:txBody>
        </p:sp>
      </p:grpSp>
      <p:grpSp>
        <p:nvGrpSpPr>
          <p:cNvPr id="60425" name="Группа 153"/>
          <p:cNvGrpSpPr>
            <a:grpSpLocks/>
          </p:cNvGrpSpPr>
          <p:nvPr/>
        </p:nvGrpSpPr>
        <p:grpSpPr bwMode="auto">
          <a:xfrm>
            <a:off x="6977063" y="7754938"/>
            <a:ext cx="1000125" cy="73025"/>
            <a:chOff x="6757196" y="7872434"/>
            <a:chExt cx="1073158" cy="153323"/>
          </a:xfrm>
        </p:grpSpPr>
        <p:cxnSp>
          <p:nvCxnSpPr>
            <p:cNvPr id="60719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0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1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2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3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4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5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6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27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26" name="Группа 153"/>
          <p:cNvGrpSpPr>
            <a:grpSpLocks/>
          </p:cNvGrpSpPr>
          <p:nvPr/>
        </p:nvGrpSpPr>
        <p:grpSpPr bwMode="auto">
          <a:xfrm rot="-8652828">
            <a:off x="9288463" y="4579938"/>
            <a:ext cx="1000125" cy="76200"/>
            <a:chOff x="6757196" y="7872434"/>
            <a:chExt cx="1073158" cy="153323"/>
          </a:xfrm>
        </p:grpSpPr>
        <p:cxnSp>
          <p:nvCxnSpPr>
            <p:cNvPr id="60710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1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2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3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4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5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6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7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18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27" name="Группа 118"/>
          <p:cNvGrpSpPr>
            <a:grpSpLocks/>
          </p:cNvGrpSpPr>
          <p:nvPr/>
        </p:nvGrpSpPr>
        <p:grpSpPr bwMode="auto">
          <a:xfrm>
            <a:off x="10288588" y="6672263"/>
            <a:ext cx="989012" cy="363537"/>
            <a:chOff x="3186092" y="7871693"/>
            <a:chExt cx="721494" cy="370664"/>
          </a:xfrm>
        </p:grpSpPr>
        <p:sp>
          <p:nvSpPr>
            <p:cNvPr id="60707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2696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720" tIns="24720" rIns="24720" bIns="24720">
              <a:spAutoFit/>
            </a:bodyPr>
            <a:lstStyle/>
            <a:p>
              <a:pPr defTabSz="1789113"/>
              <a:r>
                <a:rPr lang="ru-RU" sz="800" b="1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ru-RU" sz="800" b="1" u="sng">
                  <a:latin typeface="Times New Roman" pitchFamily="18" charset="0"/>
                  <a:cs typeface="Times New Roman" pitchFamily="18" charset="0"/>
                </a:rPr>
                <a:t>1-3     </a:t>
              </a:r>
            </a:p>
            <a:p>
              <a:pPr defTabSz="1789113"/>
              <a:r>
                <a:rPr lang="ru-RU" sz="800" b="1">
                  <a:latin typeface="Times New Roman" pitchFamily="18" charset="0"/>
                  <a:cs typeface="Times New Roman" pitchFamily="18" charset="0"/>
                </a:rPr>
                <a:t>        1/ 9</a:t>
              </a:r>
            </a:p>
          </p:txBody>
        </p:sp>
        <p:sp>
          <p:nvSpPr>
            <p:cNvPr id="60708" name="Rectangle 9"/>
            <p:cNvSpPr>
              <a:spLocks noChangeArrowheads="1"/>
            </p:cNvSpPr>
            <p:nvPr/>
          </p:nvSpPr>
          <p:spPr bwMode="auto">
            <a:xfrm>
              <a:off x="3218519" y="7871693"/>
              <a:ext cx="129706" cy="36257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720" tIns="24720" rIns="24720" bIns="24720">
              <a:spAutoFit/>
            </a:bodyPr>
            <a:lstStyle/>
            <a:p>
              <a:pPr algn="ctr" defTabSz="1789113"/>
              <a:r>
                <a:rPr lang="ru-RU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60709" name="Rectangle 9"/>
            <p:cNvSpPr>
              <a:spLocks noChangeArrowheads="1"/>
            </p:cNvSpPr>
            <p:nvPr/>
          </p:nvSpPr>
          <p:spPr bwMode="auto">
            <a:xfrm>
              <a:off x="3689864" y="7881363"/>
              <a:ext cx="171398" cy="360994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47625">
              <a:noFill/>
              <a:miter lim="800000"/>
              <a:headEnd/>
              <a:tailEnd/>
            </a:ln>
          </p:spPr>
          <p:txBody>
            <a:bodyPr wrap="none" lIns="24720" tIns="24720" rIns="24720" bIns="24720">
              <a:spAutoFit/>
            </a:bodyPr>
            <a:lstStyle/>
            <a:p>
              <a:pPr algn="ctr" defTabSz="1789113"/>
              <a:r>
                <a:rPr lang="ru-RU" sz="2000">
                  <a:latin typeface="Times New Roman" pitchFamily="18" charset="0"/>
                  <a:cs typeface="Times New Roman" pitchFamily="18" charset="0"/>
                </a:rPr>
                <a:t>А</a:t>
              </a:r>
            </a:p>
          </p:txBody>
        </p:sp>
      </p:grpSp>
      <p:grpSp>
        <p:nvGrpSpPr>
          <p:cNvPr id="60428" name="Группа 153"/>
          <p:cNvGrpSpPr>
            <a:grpSpLocks/>
          </p:cNvGrpSpPr>
          <p:nvPr/>
        </p:nvGrpSpPr>
        <p:grpSpPr bwMode="auto">
          <a:xfrm rot="9512560">
            <a:off x="5535613" y="3935413"/>
            <a:ext cx="1000125" cy="74612"/>
            <a:chOff x="6757196" y="7872434"/>
            <a:chExt cx="1073158" cy="153323"/>
          </a:xfrm>
        </p:grpSpPr>
        <p:cxnSp>
          <p:nvCxnSpPr>
            <p:cNvPr id="60698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9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0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1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2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3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4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5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706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29" name="Группа 153"/>
          <p:cNvGrpSpPr>
            <a:grpSpLocks/>
          </p:cNvGrpSpPr>
          <p:nvPr/>
        </p:nvGrpSpPr>
        <p:grpSpPr bwMode="auto">
          <a:xfrm rot="-1611621">
            <a:off x="10369550" y="5694363"/>
            <a:ext cx="1000125" cy="74612"/>
            <a:chOff x="6757196" y="7872434"/>
            <a:chExt cx="1073158" cy="153323"/>
          </a:xfrm>
        </p:grpSpPr>
        <p:cxnSp>
          <p:nvCxnSpPr>
            <p:cNvPr id="60689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0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1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2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3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4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5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6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97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0" name="Группа 153"/>
          <p:cNvGrpSpPr>
            <a:grpSpLocks/>
          </p:cNvGrpSpPr>
          <p:nvPr/>
        </p:nvGrpSpPr>
        <p:grpSpPr bwMode="auto">
          <a:xfrm rot="8530650">
            <a:off x="6113463" y="4945063"/>
            <a:ext cx="647700" cy="68262"/>
            <a:chOff x="6757196" y="7872434"/>
            <a:chExt cx="1073158" cy="153323"/>
          </a:xfrm>
        </p:grpSpPr>
        <p:cxnSp>
          <p:nvCxnSpPr>
            <p:cNvPr id="60680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1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2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3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4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5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6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7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688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31" name="Группа 153"/>
          <p:cNvGrpSpPr>
            <a:grpSpLocks/>
          </p:cNvGrpSpPr>
          <p:nvPr/>
        </p:nvGrpSpPr>
        <p:grpSpPr bwMode="auto">
          <a:xfrm rot="9609385">
            <a:off x="2368550" y="3865563"/>
            <a:ext cx="1000125" cy="73025"/>
            <a:chOff x="6757196" y="7872434"/>
            <a:chExt cx="1073158" cy="153323"/>
          </a:xfrm>
        </p:grpSpPr>
        <p:cxnSp>
          <p:nvCxnSpPr>
            <p:cNvPr id="60671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2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3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4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5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6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7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8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9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2" name="Группа 153"/>
          <p:cNvGrpSpPr>
            <a:grpSpLocks/>
          </p:cNvGrpSpPr>
          <p:nvPr/>
        </p:nvGrpSpPr>
        <p:grpSpPr bwMode="auto">
          <a:xfrm rot="-2565353">
            <a:off x="7840663" y="7105650"/>
            <a:ext cx="1000125" cy="74613"/>
            <a:chOff x="6757196" y="7872434"/>
            <a:chExt cx="1073158" cy="153323"/>
          </a:xfrm>
        </p:grpSpPr>
        <p:cxnSp>
          <p:nvCxnSpPr>
            <p:cNvPr id="60662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3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4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5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6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7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8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9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70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3" name="Группа 153"/>
          <p:cNvGrpSpPr>
            <a:grpSpLocks/>
          </p:cNvGrpSpPr>
          <p:nvPr/>
        </p:nvGrpSpPr>
        <p:grpSpPr bwMode="auto">
          <a:xfrm rot="-1804702">
            <a:off x="5545138" y="4440238"/>
            <a:ext cx="1000125" cy="73025"/>
            <a:chOff x="6757196" y="7872434"/>
            <a:chExt cx="1073158" cy="153323"/>
          </a:xfrm>
        </p:grpSpPr>
        <p:cxnSp>
          <p:nvCxnSpPr>
            <p:cNvPr id="60653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4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5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6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7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8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9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0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61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4" name="Группа 153"/>
          <p:cNvGrpSpPr>
            <a:grpSpLocks/>
          </p:cNvGrpSpPr>
          <p:nvPr/>
        </p:nvGrpSpPr>
        <p:grpSpPr bwMode="auto">
          <a:xfrm rot="1767005">
            <a:off x="5895975" y="7391400"/>
            <a:ext cx="1000125" cy="74613"/>
            <a:chOff x="6757196" y="7872434"/>
            <a:chExt cx="1073158" cy="153323"/>
          </a:xfrm>
        </p:grpSpPr>
        <p:cxnSp>
          <p:nvCxnSpPr>
            <p:cNvPr id="60644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5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6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7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8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9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0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1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52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5" name="Группа 153"/>
          <p:cNvGrpSpPr>
            <a:grpSpLocks/>
          </p:cNvGrpSpPr>
          <p:nvPr/>
        </p:nvGrpSpPr>
        <p:grpSpPr bwMode="auto">
          <a:xfrm rot="2063123">
            <a:off x="4887913" y="6745288"/>
            <a:ext cx="1000125" cy="76200"/>
            <a:chOff x="6757196" y="7872434"/>
            <a:chExt cx="1073158" cy="153323"/>
          </a:xfrm>
        </p:grpSpPr>
        <p:cxnSp>
          <p:nvCxnSpPr>
            <p:cNvPr id="60635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6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7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8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9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0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1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2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43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6" name="Группа 153"/>
          <p:cNvGrpSpPr>
            <a:grpSpLocks/>
          </p:cNvGrpSpPr>
          <p:nvPr/>
        </p:nvGrpSpPr>
        <p:grpSpPr bwMode="auto">
          <a:xfrm rot="2048359">
            <a:off x="3879850" y="5954713"/>
            <a:ext cx="1000125" cy="69850"/>
            <a:chOff x="6757196" y="7872434"/>
            <a:chExt cx="1073158" cy="153323"/>
          </a:xfrm>
        </p:grpSpPr>
        <p:cxnSp>
          <p:nvCxnSpPr>
            <p:cNvPr id="60626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7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8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9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0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1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2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3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34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7" name="Группа 153"/>
          <p:cNvGrpSpPr>
            <a:grpSpLocks/>
          </p:cNvGrpSpPr>
          <p:nvPr/>
        </p:nvGrpSpPr>
        <p:grpSpPr bwMode="auto">
          <a:xfrm rot="10800000">
            <a:off x="4672013" y="3865563"/>
            <a:ext cx="1000125" cy="68262"/>
            <a:chOff x="6757196" y="7872434"/>
            <a:chExt cx="1073158" cy="153323"/>
          </a:xfrm>
        </p:grpSpPr>
        <p:cxnSp>
          <p:nvCxnSpPr>
            <p:cNvPr id="60617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8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9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0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1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2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3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4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25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8" name="Группа 153"/>
          <p:cNvGrpSpPr>
            <a:grpSpLocks/>
          </p:cNvGrpSpPr>
          <p:nvPr/>
        </p:nvGrpSpPr>
        <p:grpSpPr bwMode="auto">
          <a:xfrm rot="2165268">
            <a:off x="2122488" y="4468813"/>
            <a:ext cx="1000125" cy="77787"/>
            <a:chOff x="6757196" y="7872434"/>
            <a:chExt cx="1073158" cy="153323"/>
          </a:xfrm>
        </p:grpSpPr>
        <p:cxnSp>
          <p:nvCxnSpPr>
            <p:cNvPr id="60608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9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0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1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2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3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4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5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16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39" name="Группа 153"/>
          <p:cNvGrpSpPr>
            <a:grpSpLocks/>
          </p:cNvGrpSpPr>
          <p:nvPr/>
        </p:nvGrpSpPr>
        <p:grpSpPr bwMode="auto">
          <a:xfrm rot="2274423">
            <a:off x="2944813" y="5160963"/>
            <a:ext cx="1000125" cy="74612"/>
            <a:chOff x="6757196" y="7872434"/>
            <a:chExt cx="1073158" cy="153323"/>
          </a:xfrm>
        </p:grpSpPr>
        <p:cxnSp>
          <p:nvCxnSpPr>
            <p:cNvPr id="60599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0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1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2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3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4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5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6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607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40" name="Группа 153"/>
          <p:cNvGrpSpPr>
            <a:grpSpLocks/>
          </p:cNvGrpSpPr>
          <p:nvPr/>
        </p:nvGrpSpPr>
        <p:grpSpPr bwMode="auto">
          <a:xfrm rot="-1653552">
            <a:off x="9280525" y="6240463"/>
            <a:ext cx="1000125" cy="73025"/>
            <a:chOff x="6757196" y="7872434"/>
            <a:chExt cx="1073158" cy="153323"/>
          </a:xfrm>
        </p:grpSpPr>
        <p:cxnSp>
          <p:nvCxnSpPr>
            <p:cNvPr id="60590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1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2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3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4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5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6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7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98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41" name="Группа 153"/>
          <p:cNvGrpSpPr>
            <a:grpSpLocks/>
          </p:cNvGrpSpPr>
          <p:nvPr/>
        </p:nvGrpSpPr>
        <p:grpSpPr bwMode="auto">
          <a:xfrm rot="8241790">
            <a:off x="7272338" y="4368800"/>
            <a:ext cx="1000125" cy="74613"/>
            <a:chOff x="6757196" y="7872434"/>
            <a:chExt cx="1073158" cy="153323"/>
          </a:xfrm>
        </p:grpSpPr>
        <p:cxnSp>
          <p:nvCxnSpPr>
            <p:cNvPr id="60581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2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3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4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5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6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7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8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89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60442" name="AutoShape 252"/>
          <p:cNvSpPr>
            <a:spLocks noChangeArrowheads="1"/>
          </p:cNvSpPr>
          <p:nvPr/>
        </p:nvSpPr>
        <p:spPr bwMode="auto">
          <a:xfrm>
            <a:off x="3087688" y="1631950"/>
            <a:ext cx="2178050" cy="746125"/>
          </a:xfrm>
          <a:prstGeom prst="wedgeRectCallout">
            <a:avLst>
              <a:gd name="adj1" fmla="val 57579"/>
              <a:gd name="adj2" fmla="val 132551"/>
            </a:avLst>
          </a:prstGeom>
          <a:solidFill>
            <a:srgbClr val="009900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7742" tIns="63875" rIns="127742" bIns="63875">
            <a:spAutoFit/>
          </a:bodyPr>
          <a:lstStyle/>
          <a:p>
            <a:pPr algn="ctr" defTabSz="912813"/>
            <a:r>
              <a:rPr lang="ru-RU" sz="1000" b="1">
                <a:latin typeface="Times New Roman" pitchFamily="18" charset="0"/>
              </a:rPr>
              <a:t>Характеристика лесного участка</a:t>
            </a:r>
          </a:p>
          <a:p>
            <a:pPr algn="ctr" defTabSz="912813"/>
            <a:r>
              <a:rPr lang="ru-RU" sz="1000" i="1">
                <a:latin typeface="Times New Roman" pitchFamily="18" charset="0"/>
              </a:rPr>
              <a:t>Площадь леса – 18 га</a:t>
            </a:r>
          </a:p>
          <a:p>
            <a:pPr algn="ctr" defTabSz="912813"/>
            <a:r>
              <a:rPr lang="ru-RU" sz="1000" i="1">
                <a:latin typeface="Times New Roman" pitchFamily="18" charset="0"/>
              </a:rPr>
              <a:t>Состав леса – березняк, сосна</a:t>
            </a:r>
          </a:p>
          <a:p>
            <a:pPr algn="ctr" defTabSz="912813"/>
            <a:r>
              <a:rPr lang="ru-RU" sz="1000" i="1">
                <a:latin typeface="Times New Roman" pitchFamily="18" charset="0"/>
              </a:rPr>
              <a:t>Высота деревьев 4-6 м</a:t>
            </a:r>
          </a:p>
        </p:txBody>
      </p:sp>
      <p:grpSp>
        <p:nvGrpSpPr>
          <p:cNvPr id="60443" name="Группа 153"/>
          <p:cNvGrpSpPr>
            <a:grpSpLocks/>
          </p:cNvGrpSpPr>
          <p:nvPr/>
        </p:nvGrpSpPr>
        <p:grpSpPr bwMode="auto">
          <a:xfrm rot="8793591">
            <a:off x="6832600" y="4513263"/>
            <a:ext cx="652463" cy="74612"/>
            <a:chOff x="6757196" y="7872434"/>
            <a:chExt cx="1073158" cy="153323"/>
          </a:xfrm>
        </p:grpSpPr>
        <p:cxnSp>
          <p:nvCxnSpPr>
            <p:cNvPr id="60572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3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4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5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6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7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8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9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80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44" name="Группа 153"/>
          <p:cNvGrpSpPr>
            <a:grpSpLocks/>
          </p:cNvGrpSpPr>
          <p:nvPr/>
        </p:nvGrpSpPr>
        <p:grpSpPr bwMode="auto">
          <a:xfrm rot="6994493">
            <a:off x="7408069" y="3937794"/>
            <a:ext cx="655637" cy="73025"/>
            <a:chOff x="6757196" y="7872434"/>
            <a:chExt cx="1073158" cy="153323"/>
          </a:xfrm>
        </p:grpSpPr>
        <p:cxnSp>
          <p:nvCxnSpPr>
            <p:cNvPr id="60563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4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5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6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7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8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69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0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71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sp>
        <p:nvSpPr>
          <p:cNvPr id="60445" name="Oval 218"/>
          <p:cNvSpPr>
            <a:spLocks noChangeArrowheads="1"/>
          </p:cNvSpPr>
          <p:nvPr/>
        </p:nvSpPr>
        <p:spPr bwMode="auto">
          <a:xfrm rot="-2633822">
            <a:off x="6761163" y="3935413"/>
            <a:ext cx="1085850" cy="287337"/>
          </a:xfrm>
          <a:prstGeom prst="ellipse">
            <a:avLst/>
          </a:prstGeom>
          <a:solidFill>
            <a:srgbClr val="FF0000">
              <a:alpha val="74901"/>
            </a:srgbClr>
          </a:solidFill>
          <a:ln w="2857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318" tIns="45661" rIns="91318" bIns="45661" anchor="ctr"/>
          <a:lstStyle/>
          <a:p>
            <a:pPr defTabSz="911225"/>
            <a:endParaRPr lang="ru-RU" sz="1800">
              <a:latin typeface="Calibri" pitchFamily="34" charset="0"/>
            </a:endParaRPr>
          </a:p>
        </p:txBody>
      </p:sp>
      <p:sp>
        <p:nvSpPr>
          <p:cNvPr id="60446" name="TextBox 130"/>
          <p:cNvSpPr txBox="1">
            <a:spLocks noChangeArrowheads="1"/>
          </p:cNvSpPr>
          <p:nvPr/>
        </p:nvSpPr>
        <p:spPr bwMode="auto">
          <a:xfrm rot="-1788442">
            <a:off x="7769225" y="3721100"/>
            <a:ext cx="766763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250" tIns="32620" rIns="65250" bIns="32620">
            <a:spAutoFit/>
          </a:bodyPr>
          <a:lstStyle/>
          <a:p>
            <a:pPr defTabSz="654050"/>
            <a:r>
              <a:rPr lang="en-US" sz="1000" b="1">
                <a:latin typeface="Calibri" pitchFamily="34" charset="0"/>
              </a:rPr>
              <a:t>R </a:t>
            </a:r>
            <a:r>
              <a:rPr lang="ru-RU" sz="1000" b="1">
                <a:latin typeface="Calibri" pitchFamily="34" charset="0"/>
              </a:rPr>
              <a:t>= 70 м</a:t>
            </a:r>
            <a:r>
              <a:rPr lang="en-US" sz="1100" b="1">
                <a:latin typeface="Times New Roman" pitchFamily="18" charset="0"/>
              </a:rPr>
              <a:t> </a:t>
            </a:r>
            <a:endParaRPr lang="ru-RU" sz="1100" b="1">
              <a:latin typeface="Times New Roman" pitchFamily="18" charset="0"/>
            </a:endParaRPr>
          </a:p>
        </p:txBody>
      </p:sp>
      <p:sp>
        <p:nvSpPr>
          <p:cNvPr id="60447" name="Line 491"/>
          <p:cNvSpPr>
            <a:spLocks noChangeShapeType="1"/>
          </p:cNvSpPr>
          <p:nvPr/>
        </p:nvSpPr>
        <p:spPr bwMode="auto">
          <a:xfrm flipH="1" flipV="1">
            <a:off x="7769225" y="3935413"/>
            <a:ext cx="215900" cy="219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9041" name="AutoShape 252"/>
          <p:cNvSpPr>
            <a:spLocks noChangeArrowheads="1"/>
          </p:cNvSpPr>
          <p:nvPr/>
        </p:nvSpPr>
        <p:spPr bwMode="auto">
          <a:xfrm>
            <a:off x="6184900" y="2568575"/>
            <a:ext cx="1728788" cy="554038"/>
          </a:xfrm>
          <a:prstGeom prst="wedgeRectCallout">
            <a:avLst>
              <a:gd name="adj1" fmla="val -41644"/>
              <a:gd name="adj2" fmla="val 125532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440" tIns="89225" rIns="178440" bIns="89225">
            <a:spAutoFit/>
          </a:bodyPr>
          <a:lstStyle/>
          <a:p>
            <a:pPr algn="ctr" defTabSz="1279525">
              <a:defRPr/>
            </a:pPr>
            <a:r>
              <a:rPr lang="ru-RU" sz="8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Минерализованная полоса</a:t>
            </a:r>
          </a:p>
          <a:p>
            <a:pPr algn="ctr" defTabSz="1279525">
              <a:defRPr/>
            </a:pPr>
            <a:r>
              <a:rPr lang="ru-RU" sz="8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Ширина – 2,5 м.</a:t>
            </a:r>
          </a:p>
          <a:p>
            <a:pPr algn="ctr" defTabSz="1279525">
              <a:defRPr/>
            </a:pPr>
            <a:r>
              <a:rPr lang="ru-RU" sz="8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Длинна  - 2 км.</a:t>
            </a:r>
            <a:r>
              <a:rPr lang="ru-RU" sz="8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60449" name="TextBox 94"/>
          <p:cNvSpPr txBox="1">
            <a:spLocks noChangeArrowheads="1"/>
          </p:cNvSpPr>
          <p:nvPr/>
        </p:nvSpPr>
        <p:spPr bwMode="auto">
          <a:xfrm>
            <a:off x="1160463" y="8616950"/>
            <a:ext cx="1695450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ПСЧ-21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- 22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60450" name="TextBox 94"/>
          <p:cNvSpPr txBox="1">
            <a:spLocks noChangeArrowheads="1"/>
          </p:cNvSpPr>
          <p:nvPr/>
        </p:nvSpPr>
        <p:spPr bwMode="auto">
          <a:xfrm>
            <a:off x="150813" y="6672263"/>
            <a:ext cx="1654175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ПСЧ-12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-22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60451" name="TextBox 94"/>
          <p:cNvSpPr txBox="1">
            <a:spLocks noChangeArrowheads="1"/>
          </p:cNvSpPr>
          <p:nvPr/>
        </p:nvSpPr>
        <p:spPr bwMode="auto">
          <a:xfrm>
            <a:off x="481013" y="5591175"/>
            <a:ext cx="1612900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- 3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Бердск</a:t>
            </a:r>
            <a:endParaRPr lang="ru-RU" sz="1000" b="1">
              <a:latin typeface="Times New Roman" pitchFamily="18" charset="0"/>
            </a:endParaRPr>
          </a:p>
        </p:txBody>
      </p:sp>
      <p:grpSp>
        <p:nvGrpSpPr>
          <p:cNvPr id="60452" name="Группа 153"/>
          <p:cNvGrpSpPr>
            <a:grpSpLocks/>
          </p:cNvGrpSpPr>
          <p:nvPr/>
        </p:nvGrpSpPr>
        <p:grpSpPr bwMode="auto">
          <a:xfrm rot="-9798939">
            <a:off x="8201025" y="4010025"/>
            <a:ext cx="1000125" cy="68263"/>
            <a:chOff x="6757196" y="7872434"/>
            <a:chExt cx="1073158" cy="153323"/>
          </a:xfrm>
        </p:grpSpPr>
        <p:cxnSp>
          <p:nvCxnSpPr>
            <p:cNvPr id="60554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5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6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7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8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9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60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61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62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53" name="Группа 153"/>
          <p:cNvGrpSpPr>
            <a:grpSpLocks/>
          </p:cNvGrpSpPr>
          <p:nvPr/>
        </p:nvGrpSpPr>
        <p:grpSpPr bwMode="auto">
          <a:xfrm rot="-10189352">
            <a:off x="3446463" y="3790950"/>
            <a:ext cx="1000125" cy="71438"/>
            <a:chOff x="6757196" y="7872434"/>
            <a:chExt cx="1073158" cy="153323"/>
          </a:xfrm>
        </p:grpSpPr>
        <p:cxnSp>
          <p:nvCxnSpPr>
            <p:cNvPr id="60545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6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7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8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9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0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1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2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53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54" name="Group 567"/>
          <p:cNvGrpSpPr>
            <a:grpSpLocks/>
          </p:cNvGrpSpPr>
          <p:nvPr/>
        </p:nvGrpSpPr>
        <p:grpSpPr bwMode="auto">
          <a:xfrm rot="-749454">
            <a:off x="8201025" y="5160963"/>
            <a:ext cx="288925" cy="144462"/>
            <a:chOff x="3079" y="3840"/>
            <a:chExt cx="181" cy="91"/>
          </a:xfrm>
        </p:grpSpPr>
        <p:sp>
          <p:nvSpPr>
            <p:cNvPr id="60542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543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544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9134" name="Rectangle 77"/>
          <p:cNvSpPr>
            <a:spLocks noChangeArrowheads="1"/>
          </p:cNvSpPr>
          <p:nvPr/>
        </p:nvSpPr>
        <p:spPr bwMode="auto">
          <a:xfrm>
            <a:off x="10361613" y="2498725"/>
            <a:ext cx="2160587" cy="43338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lIns="91329" tIns="45667" rIns="91329" bIns="45667" anchor="ctr"/>
          <a:lstStyle/>
          <a:p>
            <a:pPr algn="ctr" defTabSz="654050">
              <a:defRPr/>
            </a:pPr>
            <a:r>
              <a:rPr lang="ru-RU" sz="18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Бердский залив</a:t>
            </a:r>
          </a:p>
        </p:txBody>
      </p:sp>
      <p:sp>
        <p:nvSpPr>
          <p:cNvPr id="539136" name="Text Box 2072"/>
          <p:cNvSpPr txBox="1">
            <a:spLocks noChangeArrowheads="1"/>
          </p:cNvSpPr>
          <p:nvPr/>
        </p:nvSpPr>
        <p:spPr bwMode="auto">
          <a:xfrm>
            <a:off x="8847138" y="8688388"/>
            <a:ext cx="3311525" cy="744537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325" tIns="45662" rIns="91325" bIns="45662">
            <a:spAutoFit/>
          </a:bodyPr>
          <a:lstStyle/>
          <a:p>
            <a:pPr algn="ctr" defTabSz="654050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Рек, озер и искусственных пожарных водоемов забора воды для тушения пожаров на территории НП - </a:t>
            </a:r>
            <a:r>
              <a:rPr lang="ru-RU" sz="1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НЕТ</a:t>
            </a:r>
          </a:p>
        </p:txBody>
      </p:sp>
      <p:sp>
        <p:nvSpPr>
          <p:cNvPr id="539141" name="Rectangle 517"/>
          <p:cNvSpPr>
            <a:spLocks noChangeArrowheads="1"/>
          </p:cNvSpPr>
          <p:nvPr/>
        </p:nvSpPr>
        <p:spPr bwMode="auto">
          <a:xfrm>
            <a:off x="5608638" y="1631950"/>
            <a:ext cx="3124200" cy="6524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0458" name="Группа 153"/>
          <p:cNvGrpSpPr>
            <a:grpSpLocks/>
          </p:cNvGrpSpPr>
          <p:nvPr/>
        </p:nvGrpSpPr>
        <p:grpSpPr bwMode="auto">
          <a:xfrm rot="9010046">
            <a:off x="6329363" y="5013325"/>
            <a:ext cx="1000125" cy="74613"/>
            <a:chOff x="6757196" y="7872434"/>
            <a:chExt cx="1073158" cy="153323"/>
          </a:xfrm>
        </p:grpSpPr>
        <p:cxnSp>
          <p:nvCxnSpPr>
            <p:cNvPr id="60533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4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5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6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7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8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39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0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0541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459" name="Группа 153"/>
          <p:cNvGrpSpPr>
            <a:grpSpLocks/>
          </p:cNvGrpSpPr>
          <p:nvPr/>
        </p:nvGrpSpPr>
        <p:grpSpPr bwMode="auto">
          <a:xfrm rot="-8584656">
            <a:off x="5535613" y="5016500"/>
            <a:ext cx="649287" cy="71438"/>
            <a:chOff x="6757196" y="7872434"/>
            <a:chExt cx="1073158" cy="153323"/>
          </a:xfrm>
        </p:grpSpPr>
        <p:cxnSp>
          <p:nvCxnSpPr>
            <p:cNvPr id="60524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5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6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7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8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9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30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31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32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60" name="Группа 153"/>
          <p:cNvGrpSpPr>
            <a:grpSpLocks/>
          </p:cNvGrpSpPr>
          <p:nvPr/>
        </p:nvGrpSpPr>
        <p:grpSpPr bwMode="auto">
          <a:xfrm rot="-2113195">
            <a:off x="5824538" y="4584700"/>
            <a:ext cx="647700" cy="69850"/>
            <a:chOff x="6757196" y="7872434"/>
            <a:chExt cx="1073158" cy="153323"/>
          </a:xfrm>
        </p:grpSpPr>
        <p:cxnSp>
          <p:nvCxnSpPr>
            <p:cNvPr id="60515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6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7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8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9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0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1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2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23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61" name="Группа 153"/>
          <p:cNvGrpSpPr>
            <a:grpSpLocks/>
          </p:cNvGrpSpPr>
          <p:nvPr/>
        </p:nvGrpSpPr>
        <p:grpSpPr bwMode="auto">
          <a:xfrm rot="-1957683">
            <a:off x="6545263" y="4154488"/>
            <a:ext cx="646112" cy="68262"/>
            <a:chOff x="6757196" y="7872434"/>
            <a:chExt cx="1073158" cy="153323"/>
          </a:xfrm>
        </p:grpSpPr>
        <p:cxnSp>
          <p:nvCxnSpPr>
            <p:cNvPr id="60506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7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8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9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0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1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2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3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14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62" name="Группа 153"/>
          <p:cNvGrpSpPr>
            <a:grpSpLocks/>
          </p:cNvGrpSpPr>
          <p:nvPr/>
        </p:nvGrpSpPr>
        <p:grpSpPr bwMode="auto">
          <a:xfrm rot="-7975974">
            <a:off x="6542881" y="3650457"/>
            <a:ext cx="649287" cy="69850"/>
            <a:chOff x="6757196" y="7872434"/>
            <a:chExt cx="1073158" cy="153323"/>
          </a:xfrm>
        </p:grpSpPr>
        <p:cxnSp>
          <p:nvCxnSpPr>
            <p:cNvPr id="60497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8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9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0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1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2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3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4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505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grpSp>
        <p:nvGrpSpPr>
          <p:cNvPr id="60463" name="Группа 153"/>
          <p:cNvGrpSpPr>
            <a:grpSpLocks/>
          </p:cNvGrpSpPr>
          <p:nvPr/>
        </p:nvGrpSpPr>
        <p:grpSpPr bwMode="auto">
          <a:xfrm rot="9005895">
            <a:off x="5969000" y="3646488"/>
            <a:ext cx="647700" cy="71437"/>
            <a:chOff x="6757196" y="7872434"/>
            <a:chExt cx="1073158" cy="153323"/>
          </a:xfrm>
        </p:grpSpPr>
        <p:cxnSp>
          <p:nvCxnSpPr>
            <p:cNvPr id="60488" name="Прямая соединительная линия 139"/>
            <p:cNvCxnSpPr>
              <a:cxnSpLocks noChangeShapeType="1"/>
            </p:cNvCxnSpPr>
            <p:nvPr/>
          </p:nvCxnSpPr>
          <p:spPr bwMode="auto">
            <a:xfrm>
              <a:off x="6757990" y="8015310"/>
              <a:ext cx="1071570" cy="1588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89" name="Прямая соединительная линия 141"/>
            <p:cNvCxnSpPr>
              <a:cxnSpLocks noChangeShapeType="1"/>
            </p:cNvCxnSpPr>
            <p:nvPr/>
          </p:nvCxnSpPr>
          <p:spPr bwMode="auto">
            <a:xfrm rot="5400000">
              <a:off x="6685758" y="7943872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0" name="Прямая соединительная линия 144"/>
            <p:cNvCxnSpPr>
              <a:cxnSpLocks noChangeShapeType="1"/>
            </p:cNvCxnSpPr>
            <p:nvPr/>
          </p:nvCxnSpPr>
          <p:spPr bwMode="auto">
            <a:xfrm rot="5400000">
              <a:off x="6838158" y="7947988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1" name="Прямая соединительная линия 145"/>
            <p:cNvCxnSpPr>
              <a:cxnSpLocks noChangeShapeType="1"/>
            </p:cNvCxnSpPr>
            <p:nvPr/>
          </p:nvCxnSpPr>
          <p:spPr bwMode="auto">
            <a:xfrm rot="5400000">
              <a:off x="6990558" y="7952104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2" name="Прямая соединительная линия 146"/>
            <p:cNvCxnSpPr>
              <a:cxnSpLocks noChangeShapeType="1"/>
            </p:cNvCxnSpPr>
            <p:nvPr/>
          </p:nvCxnSpPr>
          <p:spPr bwMode="auto">
            <a:xfrm rot="5400000">
              <a:off x="7149547" y="7953525"/>
              <a:ext cx="143670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3" name="Прямая соединительная линия 148"/>
            <p:cNvCxnSpPr>
              <a:cxnSpLocks noChangeShapeType="1"/>
            </p:cNvCxnSpPr>
            <p:nvPr/>
          </p:nvCxnSpPr>
          <p:spPr bwMode="auto">
            <a:xfrm rot="5400000">
              <a:off x="730517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4" name="Прямая соединительная линия 150"/>
            <p:cNvCxnSpPr>
              <a:cxnSpLocks noChangeShapeType="1"/>
            </p:cNvCxnSpPr>
            <p:nvPr/>
          </p:nvCxnSpPr>
          <p:spPr bwMode="auto">
            <a:xfrm rot="5400000">
              <a:off x="7472767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5" name="Прямая соединительная линия 151"/>
            <p:cNvCxnSpPr>
              <a:cxnSpLocks noChangeShapeType="1"/>
            </p:cNvCxnSpPr>
            <p:nvPr/>
          </p:nvCxnSpPr>
          <p:spPr bwMode="auto">
            <a:xfrm rot="5400000">
              <a:off x="7615643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  <p:cxnSp>
          <p:nvCxnSpPr>
            <p:cNvPr id="60496" name="Прямая соединительная линия 152"/>
            <p:cNvCxnSpPr>
              <a:cxnSpLocks noChangeShapeType="1"/>
            </p:cNvCxnSpPr>
            <p:nvPr/>
          </p:nvCxnSpPr>
          <p:spPr bwMode="auto">
            <a:xfrm rot="5400000">
              <a:off x="7758519" y="7943475"/>
              <a:ext cx="142876" cy="794"/>
            </a:xfrm>
            <a:prstGeom prst="line">
              <a:avLst/>
            </a:prstGeom>
            <a:noFill/>
            <a:ln w="25400" algn="ctr">
              <a:solidFill>
                <a:srgbClr val="993300"/>
              </a:solidFill>
              <a:round/>
              <a:headEnd/>
              <a:tailEnd/>
            </a:ln>
          </p:spPr>
        </p:cxnSp>
      </p:grpSp>
      <p:sp>
        <p:nvSpPr>
          <p:cNvPr id="60464" name="Freeform 578"/>
          <p:cNvSpPr>
            <a:spLocks/>
          </p:cNvSpPr>
          <p:nvPr/>
        </p:nvSpPr>
        <p:spPr bwMode="auto">
          <a:xfrm>
            <a:off x="5465763" y="5446713"/>
            <a:ext cx="3959225" cy="2522537"/>
          </a:xfrm>
          <a:custGeom>
            <a:avLst/>
            <a:gdLst>
              <a:gd name="T0" fmla="*/ 2147483647 w 2495"/>
              <a:gd name="T1" fmla="*/ 2147483647 h 1588"/>
              <a:gd name="T2" fmla="*/ 2147483647 w 2495"/>
              <a:gd name="T3" fmla="*/ 2147483647 h 1588"/>
              <a:gd name="T4" fmla="*/ 2147483647 w 2495"/>
              <a:gd name="T5" fmla="*/ 2147483647 h 1588"/>
              <a:gd name="T6" fmla="*/ 2147483647 w 2495"/>
              <a:gd name="T7" fmla="*/ 2147483647 h 1588"/>
              <a:gd name="T8" fmla="*/ 0 w 2495"/>
              <a:gd name="T9" fmla="*/ 2147483647 h 1588"/>
              <a:gd name="T10" fmla="*/ 2147483647 w 2495"/>
              <a:gd name="T11" fmla="*/ 2147483647 h 1588"/>
              <a:gd name="T12" fmla="*/ 2147483647 w 2495"/>
              <a:gd name="T13" fmla="*/ 0 h 15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95"/>
              <a:gd name="T22" fmla="*/ 0 h 1588"/>
              <a:gd name="T23" fmla="*/ 2495 w 2495"/>
              <a:gd name="T24" fmla="*/ 1588 h 15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95" h="1588">
                <a:moveTo>
                  <a:pt x="2495" y="1588"/>
                </a:moveTo>
                <a:lnTo>
                  <a:pt x="1679" y="1497"/>
                </a:lnTo>
                <a:lnTo>
                  <a:pt x="1361" y="1588"/>
                </a:lnTo>
                <a:lnTo>
                  <a:pt x="136" y="726"/>
                </a:lnTo>
                <a:lnTo>
                  <a:pt x="0" y="545"/>
                </a:lnTo>
                <a:lnTo>
                  <a:pt x="136" y="182"/>
                </a:lnTo>
                <a:lnTo>
                  <a:pt x="545" y="0"/>
                </a:lnTo>
              </a:path>
            </a:pathLst>
          </a:custGeom>
          <a:noFill/>
          <a:ln w="57150" cmpd="sng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0465" name="Group 567"/>
          <p:cNvGrpSpPr>
            <a:grpSpLocks/>
          </p:cNvGrpSpPr>
          <p:nvPr/>
        </p:nvGrpSpPr>
        <p:grpSpPr bwMode="auto">
          <a:xfrm rot="-267921">
            <a:off x="10721975" y="4656138"/>
            <a:ext cx="288925" cy="144462"/>
            <a:chOff x="3079" y="3840"/>
            <a:chExt cx="181" cy="91"/>
          </a:xfrm>
        </p:grpSpPr>
        <p:sp>
          <p:nvSpPr>
            <p:cNvPr id="60485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86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87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9207" name="AutoShape 583"/>
          <p:cNvSpPr>
            <a:spLocks noChangeArrowheads="1"/>
          </p:cNvSpPr>
          <p:nvPr/>
        </p:nvSpPr>
        <p:spPr bwMode="auto">
          <a:xfrm>
            <a:off x="10866438" y="3646488"/>
            <a:ext cx="1677987" cy="715962"/>
          </a:xfrm>
          <a:prstGeom prst="wedgeRectCallout">
            <a:avLst>
              <a:gd name="adj1" fmla="val -43282"/>
              <a:gd name="adj2" fmla="val 87333"/>
            </a:avLst>
          </a:prstGeom>
          <a:solidFill>
            <a:srgbClr val="CCFFFF">
              <a:alpha val="80000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080" tIns="45539" rIns="91080" bIns="45539"/>
          <a:lstStyle/>
          <a:p>
            <a:pPr algn="ctr" defTabSz="1279525">
              <a:defRPr/>
            </a:pPr>
            <a:r>
              <a:rPr lang="ru-RU" sz="1000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Бердский  залив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Длинна берега пригодного для забора воды – 10 м.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 воды= 402880 куб. м</a:t>
            </a:r>
          </a:p>
        </p:txBody>
      </p:sp>
      <p:sp>
        <p:nvSpPr>
          <p:cNvPr id="60467" name="Freeform 584"/>
          <p:cNvSpPr>
            <a:spLocks/>
          </p:cNvSpPr>
          <p:nvPr/>
        </p:nvSpPr>
        <p:spPr bwMode="auto">
          <a:xfrm>
            <a:off x="5535613" y="4224338"/>
            <a:ext cx="5330825" cy="3455987"/>
          </a:xfrm>
          <a:custGeom>
            <a:avLst/>
            <a:gdLst>
              <a:gd name="T0" fmla="*/ 2147483647 w 3357"/>
              <a:gd name="T1" fmla="*/ 0 h 2177"/>
              <a:gd name="T2" fmla="*/ 2147483647 w 3357"/>
              <a:gd name="T3" fmla="*/ 2147483647 h 2177"/>
              <a:gd name="T4" fmla="*/ 0 w 3357"/>
              <a:gd name="T5" fmla="*/ 2147483647 h 2177"/>
              <a:gd name="T6" fmla="*/ 2147483647 w 3357"/>
              <a:gd name="T7" fmla="*/ 2147483647 h 2177"/>
              <a:gd name="T8" fmla="*/ 2147483647 w 3357"/>
              <a:gd name="T9" fmla="*/ 2147483647 h 2177"/>
              <a:gd name="T10" fmla="*/ 2147483647 w 3357"/>
              <a:gd name="T11" fmla="*/ 2147483647 h 2177"/>
              <a:gd name="T12" fmla="*/ 2147483647 w 3357"/>
              <a:gd name="T13" fmla="*/ 2147483647 h 2177"/>
              <a:gd name="T14" fmla="*/ 2147483647 w 3357"/>
              <a:gd name="T15" fmla="*/ 2147483647 h 2177"/>
              <a:gd name="T16" fmla="*/ 2147483647 w 3357"/>
              <a:gd name="T17" fmla="*/ 2147483647 h 21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57"/>
              <a:gd name="T28" fmla="*/ 0 h 2177"/>
              <a:gd name="T29" fmla="*/ 3357 w 3357"/>
              <a:gd name="T30" fmla="*/ 2177 h 21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57" h="2177">
                <a:moveTo>
                  <a:pt x="1633" y="0"/>
                </a:moveTo>
                <a:lnTo>
                  <a:pt x="136" y="907"/>
                </a:lnTo>
                <a:lnTo>
                  <a:pt x="0" y="1225"/>
                </a:lnTo>
                <a:lnTo>
                  <a:pt x="272" y="1542"/>
                </a:lnTo>
                <a:lnTo>
                  <a:pt x="1180" y="2177"/>
                </a:lnTo>
                <a:lnTo>
                  <a:pt x="1769" y="1724"/>
                </a:lnTo>
                <a:lnTo>
                  <a:pt x="2268" y="1088"/>
                </a:lnTo>
                <a:lnTo>
                  <a:pt x="3357" y="590"/>
                </a:lnTo>
                <a:lnTo>
                  <a:pt x="3357" y="363"/>
                </a:ln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68" name="AutoShape 252"/>
          <p:cNvSpPr>
            <a:spLocks noChangeArrowheads="1"/>
          </p:cNvSpPr>
          <p:nvPr/>
        </p:nvSpPr>
        <p:spPr bwMode="auto">
          <a:xfrm>
            <a:off x="8345488" y="5302250"/>
            <a:ext cx="1512887" cy="593725"/>
          </a:xfrm>
          <a:prstGeom prst="wedgeRectCallout">
            <a:avLst>
              <a:gd name="adj1" fmla="val 48319"/>
              <a:gd name="adj2" fmla="val 76736"/>
            </a:avLst>
          </a:prstGeom>
          <a:solidFill>
            <a:srgbClr val="FFCC99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80" tIns="63847" rIns="127680" bIns="63847">
            <a:spAutoFit/>
          </a:bodyPr>
          <a:lstStyle/>
          <a:p>
            <a:pPr algn="ctr" defTabSz="1279525"/>
            <a:r>
              <a:rPr lang="ru-RU" sz="1000">
                <a:solidFill>
                  <a:srgbClr val="000000"/>
                </a:solidFill>
                <a:latin typeface="Calibri" pitchFamily="34" charset="0"/>
              </a:rPr>
              <a:t>Дорога асфальтная расстояние до места забора воды 700 м. </a:t>
            </a:r>
            <a:endParaRPr lang="ru-RU" sz="1000">
              <a:latin typeface="Calibri" pitchFamily="34" charset="0"/>
            </a:endParaRPr>
          </a:p>
        </p:txBody>
      </p:sp>
      <p:grpSp>
        <p:nvGrpSpPr>
          <p:cNvPr id="60469" name="Group 567"/>
          <p:cNvGrpSpPr>
            <a:grpSpLocks/>
          </p:cNvGrpSpPr>
          <p:nvPr/>
        </p:nvGrpSpPr>
        <p:grpSpPr bwMode="auto">
          <a:xfrm rot="-749454">
            <a:off x="4527550" y="8401050"/>
            <a:ext cx="288925" cy="144463"/>
            <a:chOff x="3079" y="3840"/>
            <a:chExt cx="181" cy="91"/>
          </a:xfrm>
        </p:grpSpPr>
        <p:sp>
          <p:nvSpPr>
            <p:cNvPr id="60482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83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84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0470" name="Freeform 590"/>
          <p:cNvSpPr>
            <a:spLocks/>
          </p:cNvSpPr>
          <p:nvPr/>
        </p:nvSpPr>
        <p:spPr bwMode="auto">
          <a:xfrm>
            <a:off x="4743450" y="7680325"/>
            <a:ext cx="2952750" cy="1222375"/>
          </a:xfrm>
          <a:custGeom>
            <a:avLst/>
            <a:gdLst>
              <a:gd name="T0" fmla="*/ 0 w 1542"/>
              <a:gd name="T1" fmla="*/ 2147483647 h 680"/>
              <a:gd name="T2" fmla="*/ 2147483647 w 1542"/>
              <a:gd name="T3" fmla="*/ 2147483647 h 680"/>
              <a:gd name="T4" fmla="*/ 2147483647 w 1542"/>
              <a:gd name="T5" fmla="*/ 2147483647 h 680"/>
              <a:gd name="T6" fmla="*/ 2147483647 w 1542"/>
              <a:gd name="T7" fmla="*/ 2147483647 h 680"/>
              <a:gd name="T8" fmla="*/ 2147483647 w 1542"/>
              <a:gd name="T9" fmla="*/ 0 h 6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2"/>
              <a:gd name="T16" fmla="*/ 0 h 680"/>
              <a:gd name="T17" fmla="*/ 1542 w 1542"/>
              <a:gd name="T18" fmla="*/ 680 h 6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2" h="680">
                <a:moveTo>
                  <a:pt x="0" y="454"/>
                </a:moveTo>
                <a:lnTo>
                  <a:pt x="453" y="680"/>
                </a:lnTo>
                <a:lnTo>
                  <a:pt x="1451" y="227"/>
                </a:lnTo>
                <a:lnTo>
                  <a:pt x="1542" y="182"/>
                </a:lnTo>
                <a:lnTo>
                  <a:pt x="1406" y="0"/>
                </a:ln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71" name="AutoShape 252"/>
          <p:cNvSpPr>
            <a:spLocks noChangeArrowheads="1"/>
          </p:cNvSpPr>
          <p:nvPr/>
        </p:nvSpPr>
        <p:spPr bwMode="auto">
          <a:xfrm>
            <a:off x="4887913" y="7610475"/>
            <a:ext cx="1725612" cy="592138"/>
          </a:xfrm>
          <a:prstGeom prst="wedgeRectCallout">
            <a:avLst>
              <a:gd name="adj1" fmla="val 44759"/>
              <a:gd name="adj2" fmla="val 97060"/>
            </a:avLst>
          </a:prstGeom>
          <a:solidFill>
            <a:srgbClr val="FFCC99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680" tIns="63847" rIns="127680" bIns="63847">
            <a:spAutoFit/>
          </a:bodyPr>
          <a:lstStyle/>
          <a:p>
            <a:pPr algn="ctr" defTabSz="1279525"/>
            <a:r>
              <a:rPr lang="ru-RU" sz="1000">
                <a:solidFill>
                  <a:srgbClr val="000000"/>
                </a:solidFill>
                <a:latin typeface="Calibri" pitchFamily="34" charset="0"/>
              </a:rPr>
              <a:t>Дорога асфальтная расстояние до места забора воды 1000 м. </a:t>
            </a:r>
            <a:endParaRPr lang="ru-RU" sz="1000">
              <a:latin typeface="Calibri" pitchFamily="34" charset="0"/>
            </a:endParaRPr>
          </a:p>
        </p:txBody>
      </p:sp>
      <p:sp>
        <p:nvSpPr>
          <p:cNvPr id="539216" name="AutoShape 252"/>
          <p:cNvSpPr>
            <a:spLocks noChangeArrowheads="1"/>
          </p:cNvSpPr>
          <p:nvPr/>
        </p:nvSpPr>
        <p:spPr bwMode="auto">
          <a:xfrm>
            <a:off x="2655888" y="7466013"/>
            <a:ext cx="1944687" cy="644525"/>
          </a:xfrm>
          <a:prstGeom prst="wedgeRectCallout">
            <a:avLst>
              <a:gd name="adj1" fmla="val 45347"/>
              <a:gd name="adj2" fmla="val 95815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629" tIns="89319" rIns="178629" bIns="89319">
            <a:spAutoFit/>
          </a:bodyPr>
          <a:lstStyle/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Пожарный гидрант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(г. Берцк ул. Вокзальная 35)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Объем  воды – 100 м.куб</a:t>
            </a:r>
            <a:r>
              <a:rPr lang="ru-RU" sz="1000">
                <a:latin typeface="Calibri" pitchFamily="34" charset="0"/>
              </a:rPr>
              <a:t>.</a:t>
            </a:r>
            <a:r>
              <a:rPr lang="ru-RU" sz="800">
                <a:latin typeface="Calibri" pitchFamily="34" charset="0"/>
              </a:rPr>
              <a:t> </a:t>
            </a:r>
          </a:p>
        </p:txBody>
      </p:sp>
      <p:sp>
        <p:nvSpPr>
          <p:cNvPr id="60473" name="AutoShape 33"/>
          <p:cNvSpPr>
            <a:spLocks noChangeArrowheads="1"/>
          </p:cNvSpPr>
          <p:nvPr/>
        </p:nvSpPr>
        <p:spPr bwMode="auto">
          <a:xfrm>
            <a:off x="8488363" y="2424113"/>
            <a:ext cx="2449512" cy="927100"/>
          </a:xfrm>
          <a:prstGeom prst="wedgeRectCallout">
            <a:avLst>
              <a:gd name="adj1" fmla="val -54407"/>
              <a:gd name="adj2" fmla="val 127227"/>
            </a:avLst>
          </a:prstGeom>
          <a:solidFill>
            <a:srgbClr val="FF0000">
              <a:alpha val="8392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3618" tIns="91809" rIns="183618" bIns="91809">
            <a:spAutoFit/>
          </a:bodyPr>
          <a:lstStyle/>
          <a:p>
            <a:pPr algn="ctr" defTabSz="1279525"/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Зона возможного риска </a:t>
            </a:r>
            <a:r>
              <a:rPr lang="en-US" sz="800" u="sng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воздействия природного пожара</a:t>
            </a:r>
          </a:p>
          <a:p>
            <a:pPr algn="ctr" defTabSz="1279525"/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В зоне риска находятся:</a:t>
            </a:r>
          </a:p>
          <a:p>
            <a:pPr algn="ctr" defTabSz="1279525"/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- домов 3;</a:t>
            </a:r>
          </a:p>
          <a:p>
            <a:pPr algn="ctr" defTabSz="1279525"/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- населения – 9 чел.</a:t>
            </a:r>
          </a:p>
          <a:p>
            <a:pPr algn="ctr" defTabSz="1279525"/>
            <a:r>
              <a:rPr lang="ru-RU" sz="800" u="sng">
                <a:solidFill>
                  <a:schemeClr val="bg1"/>
                </a:solidFill>
                <a:cs typeface="Times New Roman" pitchFamily="18" charset="0"/>
              </a:rPr>
              <a:t>- соц. значимых объектов – нет</a:t>
            </a:r>
          </a:p>
        </p:txBody>
      </p:sp>
      <p:sp>
        <p:nvSpPr>
          <p:cNvPr id="539218" name="AutoShape 252"/>
          <p:cNvSpPr>
            <a:spLocks noChangeArrowheads="1"/>
          </p:cNvSpPr>
          <p:nvPr/>
        </p:nvSpPr>
        <p:spPr bwMode="auto">
          <a:xfrm>
            <a:off x="9785350" y="7177088"/>
            <a:ext cx="1871663" cy="533400"/>
          </a:xfrm>
          <a:prstGeom prst="wedgeRectCallout">
            <a:avLst>
              <a:gd name="adj1" fmla="val -61875"/>
              <a:gd name="adj2" fmla="val 126565"/>
            </a:avLst>
          </a:prstGeom>
          <a:solidFill>
            <a:srgbClr val="009900">
              <a:alpha val="85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772" tIns="63889" rIns="127772" bIns="63889">
            <a:spAutoFit/>
          </a:bodyPr>
          <a:lstStyle/>
          <a:p>
            <a:pPr algn="ctr" defTabSz="1790700">
              <a:defRPr/>
            </a:pPr>
            <a:r>
              <a:rPr lang="ru-RU" sz="1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Эвакуация в п. Агролес Школа (3 км)</a:t>
            </a:r>
            <a:endParaRPr lang="ru-RU" sz="1300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8842" name="Rectangle 54"/>
          <p:cNvSpPr>
            <a:spLocks noChangeArrowheads="1"/>
          </p:cNvSpPr>
          <p:nvPr/>
        </p:nvSpPr>
        <p:spPr bwMode="auto">
          <a:xfrm>
            <a:off x="9569450" y="7466013"/>
            <a:ext cx="531813" cy="22383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29" tIns="45665" rIns="91329" bIns="45665" anchor="ctr"/>
          <a:lstStyle/>
          <a:p>
            <a:pPr algn="ctr" defTabSz="654050">
              <a:defRPr/>
            </a:pPr>
            <a:r>
              <a:rPr lang="ru-RU" sz="13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ПВР</a:t>
            </a:r>
          </a:p>
        </p:txBody>
      </p:sp>
      <p:sp>
        <p:nvSpPr>
          <p:cNvPr id="539219" name="Rectangle 595"/>
          <p:cNvSpPr>
            <a:spLocks noChangeArrowheads="1"/>
          </p:cNvSpPr>
          <p:nvPr/>
        </p:nvSpPr>
        <p:spPr bwMode="auto">
          <a:xfrm>
            <a:off x="2224088" y="6600825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grpSp>
        <p:nvGrpSpPr>
          <p:cNvPr id="60477" name="Group 596"/>
          <p:cNvGrpSpPr>
            <a:grpSpLocks/>
          </p:cNvGrpSpPr>
          <p:nvPr/>
        </p:nvGrpSpPr>
        <p:grpSpPr bwMode="auto">
          <a:xfrm>
            <a:off x="207963" y="1776413"/>
            <a:ext cx="2747962" cy="433387"/>
            <a:chOff x="2988" y="2231"/>
            <a:chExt cx="1731" cy="382"/>
          </a:xfrm>
        </p:grpSpPr>
        <p:grpSp>
          <p:nvGrpSpPr>
            <p:cNvPr id="60478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60480" name="Прямоугольник 22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481" name="Text Box 599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4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 Box 553"/>
          <p:cNvSpPr txBox="1">
            <a:spLocks noChangeArrowheads="1"/>
          </p:cNvSpPr>
          <p:nvPr/>
        </p:nvSpPr>
        <p:spPr bwMode="auto">
          <a:xfrm>
            <a:off x="-9525" y="-23813"/>
            <a:ext cx="12801600" cy="15843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64896" tIns="32451" rIns="64896" bIns="32451" anchor="ctr" anchorCtr="1"/>
          <a:lstStyle/>
          <a:p>
            <a:pPr algn="ctr" defTabSz="1784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latin typeface="Times New Roman" pitchFamily="18" charset="0"/>
              <a:cs typeface="Times New Roman" pitchFamily="18" charset="0"/>
            </a:endParaRPr>
          </a:p>
          <a:p>
            <a:pPr algn="ctr" defTabSz="1784350">
              <a:lnSpc>
                <a:spcPct val="90000"/>
              </a:lnSpc>
            </a:pPr>
            <a:r>
              <a:rPr lang="ru-RU" sz="3100">
                <a:latin typeface="Times New Roman" pitchFamily="18" charset="0"/>
                <a:cs typeface="Times New Roman" pitchFamily="18" charset="0"/>
              </a:rPr>
              <a:t>Риски возникновения природных пожаров (слайд № 2)</a:t>
            </a:r>
          </a:p>
        </p:txBody>
      </p:sp>
      <p:sp>
        <p:nvSpPr>
          <p:cNvPr id="539652" name="Text Box 207"/>
          <p:cNvSpPr txBox="1">
            <a:spLocks noChangeArrowheads="1"/>
          </p:cNvSpPr>
          <p:nvPr/>
        </p:nvSpPr>
        <p:spPr bwMode="auto">
          <a:xfrm>
            <a:off x="7191375" y="3598863"/>
            <a:ext cx="5545138" cy="914400"/>
          </a:xfrm>
          <a:prstGeom prst="rect">
            <a:avLst/>
          </a:prstGeom>
          <a:solidFill>
            <a:schemeClr val="bg1">
              <a:alpha val="89999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27498" tIns="63759" rIns="127498" bIns="63759">
            <a:spAutoFit/>
          </a:bodyPr>
          <a:lstStyle/>
          <a:p>
            <a:pPr algn="ctr" defTabSz="1789113">
              <a:spcBef>
                <a:spcPct val="50000"/>
              </a:spcBef>
              <a:defRPr/>
            </a:pPr>
            <a:r>
              <a:rPr lang="ru-RU" sz="1300" b="1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ПРЕВЕНТИВНЫЕ МЕРОПРИЯТИЯ ПРОВОДИМЫЕ ОМСУ</a:t>
            </a:r>
          </a:p>
          <a:p>
            <a:pPr defTabSz="1789113">
              <a:spcBef>
                <a:spcPct val="50000"/>
              </a:spcBef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</a:rPr>
              <a:t>Восстанавливаются и содержатся в исправном состоянии источники противопожарного водоснабжения, подъезды к источникам водоснабжения. Весенний и осенний периоды производится выкос травы и уборка горючих материалов в пределах границ поселения</a:t>
            </a:r>
            <a:r>
              <a:rPr lang="ru-RU" sz="130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539653" name="Text Box 207"/>
          <p:cNvSpPr txBox="1">
            <a:spLocks noChangeArrowheads="1"/>
          </p:cNvSpPr>
          <p:nvPr/>
        </p:nvSpPr>
        <p:spPr bwMode="auto">
          <a:xfrm>
            <a:off x="65088" y="8634413"/>
            <a:ext cx="6911975" cy="92075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504" tIns="89256" rIns="178504" bIns="89256">
            <a:spAutoFit/>
          </a:bodyPr>
          <a:lstStyle/>
          <a:p>
            <a:pPr algn="ctr" defTabSz="2505075">
              <a:spcBef>
                <a:spcPct val="50000"/>
              </a:spcBef>
              <a:defRPr/>
            </a:pPr>
            <a:r>
              <a:rPr lang="ru-RU" sz="13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Прогноз возможного развития  пожаров</a:t>
            </a:r>
          </a:p>
          <a:p>
            <a:pPr defTabSz="2505075">
              <a:spcBef>
                <a:spcPct val="50000"/>
              </a:spcBef>
              <a:defRPr/>
            </a:pPr>
            <a:r>
              <a:rPr lang="ru-RU" sz="1000">
                <a:effectLst>
                  <a:outerShdw blurRad="38100" dist="38100" dir="2700000" algn="tl">
                    <a:srgbClr val="C0C0C0"/>
                  </a:outerShdw>
                </a:effectLst>
              </a:rPr>
              <a:t>В период с мая  по сентябрь текущего года возможно возникновение природных пожаров очагового характера. Основные причины возникновения пожаров является неосторожное обращение с огнем. Переход природных пожаров в жилую зону возможен </a:t>
            </a:r>
          </a:p>
        </p:txBody>
      </p:sp>
      <p:graphicFrame>
        <p:nvGraphicFramePr>
          <p:cNvPr id="9218" name="Object 150"/>
          <p:cNvGraphicFramePr>
            <a:graphicFrameLocks noChangeAspect="1"/>
          </p:cNvGraphicFramePr>
          <p:nvPr/>
        </p:nvGraphicFramePr>
        <p:xfrm>
          <a:off x="7837488" y="1704975"/>
          <a:ext cx="4964112" cy="858838"/>
        </p:xfrm>
        <a:graphic>
          <a:graphicData uri="http://schemas.openxmlformats.org/presentationml/2006/ole">
            <p:oleObj spid="_x0000_s9218" name="Лист" r:id="rId4" imgW="7753350" imgH="2438400" progId="Excel.Sheet.8">
              <p:embed/>
            </p:oleObj>
          </a:graphicData>
        </a:graphic>
      </p:graphicFrame>
      <p:sp>
        <p:nvSpPr>
          <p:cNvPr id="539655" name="Text Box 193"/>
          <p:cNvSpPr txBox="1">
            <a:spLocks noChangeArrowheads="1"/>
          </p:cNvSpPr>
          <p:nvPr/>
        </p:nvSpPr>
        <p:spPr bwMode="auto">
          <a:xfrm>
            <a:off x="134938" y="4295775"/>
            <a:ext cx="2878137" cy="9921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590" tIns="63801" rIns="127590" bIns="63801">
            <a:spAutoFit/>
          </a:bodyPr>
          <a:lstStyle/>
          <a:p>
            <a:pPr algn="ctr" defTabSz="1784350">
              <a:defRPr/>
            </a:pPr>
            <a:r>
              <a:rPr lang="ru-RU" sz="1500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Возможная обстановка по очагам и площадям  пожаров</a:t>
            </a:r>
          </a:p>
          <a:p>
            <a:pPr defTabSz="1784350">
              <a:defRPr/>
            </a:pPr>
            <a:r>
              <a:rPr lang="ru-RU" sz="1100">
                <a:latin typeface="Calibri" pitchFamily="34" charset="0"/>
              </a:rPr>
              <a:t>-</a:t>
            </a:r>
            <a:r>
              <a:rPr lang="ru-RU" sz="1300">
                <a:latin typeface="Calibri" pitchFamily="34" charset="0"/>
              </a:rPr>
              <a:t>отдельные очаги  пожара площадью до 1-2 гектара</a:t>
            </a:r>
          </a:p>
        </p:txBody>
      </p:sp>
      <p:sp>
        <p:nvSpPr>
          <p:cNvPr id="539656" name="Rectangle 8"/>
          <p:cNvSpPr>
            <a:spLocks noChangeArrowheads="1"/>
          </p:cNvSpPr>
          <p:nvPr/>
        </p:nvSpPr>
        <p:spPr bwMode="auto">
          <a:xfrm>
            <a:off x="9856788" y="4729163"/>
            <a:ext cx="2746375" cy="739775"/>
          </a:xfrm>
          <a:prstGeom prst="rect">
            <a:avLst/>
          </a:prstGeom>
          <a:solidFill>
            <a:srgbClr val="FF6600">
              <a:alpha val="91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28" tIns="45664" rIns="91328" bIns="45664" anchor="ctr">
            <a:spAutoFit/>
          </a:bodyPr>
          <a:lstStyle/>
          <a:p>
            <a:pPr algn="ctr" defTabSz="912813">
              <a:defRPr/>
            </a:pPr>
            <a:r>
              <a:rPr lang="ru-RU" sz="1400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Дороги пожарного назначения</a:t>
            </a:r>
          </a:p>
          <a:p>
            <a:pPr defTabSz="912813">
              <a:defRPr/>
            </a:pPr>
            <a:r>
              <a:rPr lang="ru-RU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протяженность-2 км </a:t>
            </a:r>
          </a:p>
          <a:p>
            <a:pPr defTabSz="912813">
              <a:defRPr/>
            </a:pPr>
            <a:r>
              <a:rPr lang="ru-RU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 твердым покрытием -2 км</a:t>
            </a:r>
          </a:p>
        </p:txBody>
      </p:sp>
      <p:sp>
        <p:nvSpPr>
          <p:cNvPr id="539682" name="Text Box 34"/>
          <p:cNvSpPr txBox="1">
            <a:spLocks noChangeArrowheads="1"/>
          </p:cNvSpPr>
          <p:nvPr/>
        </p:nvSpPr>
        <p:spPr bwMode="auto">
          <a:xfrm>
            <a:off x="2728913" y="7246938"/>
            <a:ext cx="3240087" cy="12779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509" tIns="45248" rIns="90509" bIns="45248">
            <a:spAutoFit/>
          </a:bodyPr>
          <a:lstStyle/>
          <a:p>
            <a:pPr algn="ctr" defTabSz="1279525">
              <a:defRPr/>
            </a:pPr>
            <a:r>
              <a:rPr lang="ru-RU" sz="1300" b="1" u="sng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забора воды с применением авиаци  БЕ-200ЧС и вертолетом (20 км)</a:t>
            </a:r>
          </a:p>
          <a:p>
            <a:pPr algn="ctr" defTabSz="1279525">
              <a:defRPr/>
            </a:pPr>
            <a:r>
              <a:rPr lang="ru-RU" sz="11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НОВОСИБИРСКОЕ ВОДОХРАНИЛИЩЕ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Полный объем – 8,8 км куб. Площадь зеркала – 1090 км кв. Длина – 182 км. Максимальная ширина – 22 км. Глубина (верхний бьеф у плотины при НПУ) – 113,5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Координаты: 54,25 СШ, 82,11 В.Д.</a:t>
            </a:r>
          </a:p>
        </p:txBody>
      </p:sp>
      <p:graphicFrame>
        <p:nvGraphicFramePr>
          <p:cNvPr id="9219" name="Object 53"/>
          <p:cNvGraphicFramePr>
            <a:graphicFrameLocks/>
          </p:cNvGraphicFramePr>
          <p:nvPr/>
        </p:nvGraphicFramePr>
        <p:xfrm>
          <a:off x="8201025" y="7445375"/>
          <a:ext cx="4533900" cy="2109788"/>
        </p:xfrm>
        <a:graphic>
          <a:graphicData uri="http://schemas.openxmlformats.org/presentationml/2006/ole">
            <p:oleObj spid="_x0000_s9219" name="Worksheet" r:id="rId5" imgW="6667421" imgH="3048030" progId="Excel.Sheet.8">
              <p:embed/>
            </p:oleObj>
          </a:graphicData>
        </a:graphic>
      </p:graphicFrame>
      <p:graphicFrame>
        <p:nvGraphicFramePr>
          <p:cNvPr id="9220" name="Object 102"/>
          <p:cNvGraphicFramePr>
            <a:graphicFrameLocks noChangeAspect="1"/>
          </p:cNvGraphicFramePr>
          <p:nvPr/>
        </p:nvGraphicFramePr>
        <p:xfrm>
          <a:off x="9313863" y="5665788"/>
          <a:ext cx="3424237" cy="1736725"/>
        </p:xfrm>
        <a:graphic>
          <a:graphicData uri="http://schemas.openxmlformats.org/presentationml/2006/ole">
            <p:oleObj spid="_x0000_s9220" name="Worksheet" r:id="rId6" imgW="4676812" imgH="2371680" progId="Excel.Sheet.8">
              <p:embed/>
            </p:oleObj>
          </a:graphicData>
        </a:graphic>
      </p:graphicFrame>
      <p:grpSp>
        <p:nvGrpSpPr>
          <p:cNvPr id="9230" name="Group 53"/>
          <p:cNvGrpSpPr>
            <a:grpSpLocks/>
          </p:cNvGrpSpPr>
          <p:nvPr/>
        </p:nvGrpSpPr>
        <p:grpSpPr bwMode="auto">
          <a:xfrm>
            <a:off x="3016250" y="6672263"/>
            <a:ext cx="822325" cy="285750"/>
            <a:chOff x="2290" y="4020"/>
            <a:chExt cx="768" cy="218"/>
          </a:xfrm>
        </p:grpSpPr>
        <p:sp>
          <p:nvSpPr>
            <p:cNvPr id="9250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9251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9252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9253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4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255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9256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7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1" name="AutoShape 64"/>
          <p:cNvSpPr>
            <a:spLocks noChangeArrowheads="1"/>
          </p:cNvSpPr>
          <p:nvPr/>
        </p:nvSpPr>
        <p:spPr bwMode="auto">
          <a:xfrm>
            <a:off x="3328966" y="5232401"/>
            <a:ext cx="1844697" cy="925522"/>
          </a:xfrm>
          <a:prstGeom prst="wedgeRectCallout">
            <a:avLst>
              <a:gd name="adj1" fmla="val -50007"/>
              <a:gd name="adj2" fmla="val 107918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8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8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8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8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8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8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8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800" dirty="0" err="1" smtClean="0">
                <a:latin typeface="Calibri" pitchFamily="34" charset="0"/>
              </a:rPr>
              <a:t>коеч</a:t>
            </a:r>
            <a:r>
              <a:rPr lang="ru-RU" sz="8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540074" name="Rectangle 426"/>
          <p:cNvSpPr>
            <a:spLocks noChangeArrowheads="1"/>
          </p:cNvSpPr>
          <p:nvPr/>
        </p:nvSpPr>
        <p:spPr bwMode="auto">
          <a:xfrm>
            <a:off x="4024313" y="1992313"/>
            <a:ext cx="3125787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40075" name="Text Box 193"/>
          <p:cNvSpPr txBox="1">
            <a:spLocks noChangeArrowheads="1"/>
          </p:cNvSpPr>
          <p:nvPr/>
        </p:nvSpPr>
        <p:spPr bwMode="auto">
          <a:xfrm>
            <a:off x="209550" y="5446713"/>
            <a:ext cx="2366963" cy="1516062"/>
          </a:xfrm>
          <a:prstGeom prst="rect">
            <a:avLst/>
          </a:prstGeom>
          <a:solidFill>
            <a:srgbClr val="FFFF66">
              <a:alpha val="81000"/>
            </a:srgbClr>
          </a:solidFill>
          <a:ln w="9525">
            <a:noFill/>
            <a:miter lim="800000"/>
            <a:headEnd/>
            <a:tailEnd/>
          </a:ln>
        </p:spPr>
        <p:txBody>
          <a:bodyPr lIns="127736" tIns="63875" rIns="127736" bIns="63875">
            <a:spAutoFit/>
          </a:bodyPr>
          <a:lstStyle/>
          <a:p>
            <a:pPr defTabSz="1787525">
              <a:defRPr/>
            </a:pPr>
            <a:r>
              <a:rPr lang="ru-RU" sz="13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расчет эвакуации при угрозе распространения огня  :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Население -57 чел.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 том числе детей – 7чел.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Голов скота – 15</a:t>
            </a:r>
          </a:p>
          <a:p>
            <a:pPr defTabSz="1787525">
              <a:defRPr/>
            </a:pPr>
            <a:r>
              <a:rPr lang="ru-RU" sz="13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Мат. средств – на сумму 18290 тыс. руб.</a:t>
            </a:r>
          </a:p>
        </p:txBody>
      </p:sp>
      <p:graphicFrame>
        <p:nvGraphicFramePr>
          <p:cNvPr id="9221" name="Object 428"/>
          <p:cNvGraphicFramePr>
            <a:graphicFrameLocks/>
          </p:cNvGraphicFramePr>
          <p:nvPr/>
        </p:nvGraphicFramePr>
        <p:xfrm>
          <a:off x="134938" y="7105650"/>
          <a:ext cx="2452687" cy="1360488"/>
        </p:xfrm>
        <a:graphic>
          <a:graphicData uri="http://schemas.openxmlformats.org/presentationml/2006/ole">
            <p:oleObj spid="_x0000_s9221" name="Лист" r:id="rId7" imgW="3219450" imgH="1733550" progId="Excel.Sheet.8">
              <p:embed/>
            </p:oleObj>
          </a:graphicData>
        </a:graphic>
      </p:graphicFrame>
      <p:sp>
        <p:nvSpPr>
          <p:cNvPr id="540077" name="Rectangle 429"/>
          <p:cNvSpPr>
            <a:spLocks noChangeArrowheads="1"/>
          </p:cNvSpPr>
          <p:nvPr/>
        </p:nvSpPr>
        <p:spPr bwMode="auto">
          <a:xfrm>
            <a:off x="4384675" y="4079875"/>
            <a:ext cx="2663825" cy="5032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40081" name="AutoShape 433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9236" name="Group 434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9242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9243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924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924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247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24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49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0" y="1704975"/>
          <a:ext cx="3419475" cy="1385888"/>
        </p:xfrm>
        <a:graphic>
          <a:graphicData uri="http://schemas.openxmlformats.org/presentationml/2006/ole">
            <p:oleObj spid="_x0000_s9222" name="Worksheet" r:id="rId8" imgW="4676812" imgH="1895400" progId="Excel.Sheet.8">
              <p:embed/>
            </p:oleObj>
          </a:graphicData>
        </a:graphic>
      </p:graphicFrame>
      <p:grpSp>
        <p:nvGrpSpPr>
          <p:cNvPr id="9237" name="Group 444"/>
          <p:cNvGrpSpPr>
            <a:grpSpLocks/>
          </p:cNvGrpSpPr>
          <p:nvPr/>
        </p:nvGrpSpPr>
        <p:grpSpPr bwMode="auto">
          <a:xfrm>
            <a:off x="6256338" y="6888163"/>
            <a:ext cx="2747962" cy="433387"/>
            <a:chOff x="2988" y="2231"/>
            <a:chExt cx="1731" cy="382"/>
          </a:xfrm>
        </p:grpSpPr>
        <p:grpSp>
          <p:nvGrpSpPr>
            <p:cNvPr id="9238" name="Прямоугольник 22"/>
            <p:cNvGrpSpPr>
              <a:grpSpLocks/>
            </p:cNvGrpSpPr>
            <p:nvPr/>
          </p:nvGrpSpPr>
          <p:grpSpPr bwMode="auto">
            <a:xfrm>
              <a:off x="2988" y="2231"/>
              <a:ext cx="1731" cy="382"/>
              <a:chOff x="2431" y="1901"/>
              <a:chExt cx="1397" cy="326"/>
            </a:xfrm>
          </p:grpSpPr>
          <p:pic>
            <p:nvPicPr>
              <p:cNvPr id="9240" name="Прямоугольник 22"/>
              <p:cNvPicPr>
                <a:picLocks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431" y="1901"/>
                <a:ext cx="1397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1" name="Text Box 447"/>
              <p:cNvSpPr txBox="1">
                <a:spLocks noChangeArrowheads="1"/>
              </p:cNvSpPr>
              <p:nvPr/>
            </p:nvSpPr>
            <p:spPr bwMode="auto">
              <a:xfrm>
                <a:off x="2448" y="1917"/>
                <a:ext cx="1368" cy="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943" tIns="63973" rIns="127943" bIns="63973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24" name="Прямоугольник 23"/>
            <p:cNvSpPr>
              <a:spLocks noChangeArrowheads="1"/>
            </p:cNvSpPr>
            <p:nvPr/>
          </p:nvSpPr>
          <p:spPr bwMode="auto">
            <a:xfrm>
              <a:off x="3197" y="2305"/>
              <a:ext cx="137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7943" tIns="63973" rIns="127943" bIns="63973">
              <a:spAutoFit/>
            </a:bodyPr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Приемлемый риск - 10</a:t>
              </a:r>
              <a:r>
                <a:rPr lang="ru-RU" sz="1400" b="1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-4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2370" name="Group 306"/>
          <p:cNvGraphicFramePr>
            <a:graphicFrameLocks noGrp="1"/>
          </p:cNvGraphicFramePr>
          <p:nvPr/>
        </p:nvGraphicFramePr>
        <p:xfrm>
          <a:off x="134938" y="911225"/>
          <a:ext cx="12568237" cy="7536383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65125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ст. ОДС т. 8-983-314-10-61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  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 по НСО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1-й зам. НГУ  т. 8-913-926-69-51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МЧС №647 от 23.11.2009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гарнизона пожарной охраны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Ч+0.40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Приказ ГУ/ГБУ от 23.11.09 № 826/260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ФПС ПСЧ-12, 21, 26 ОФПС-3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Баулин  Сергей  Петрович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8-913-744-99-79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 по НСО: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ГУ МВД  России по Новосибирской области         т. 8-383-232-70-89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 ТЦМК  т. 8-383-271-86-32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38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Межмуниципальный отдел МВД России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»,  Борисов Е.В.  т. 8-383-43-29-525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Дежурный  т. 8-383-43-29-861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397">
                <a:tc>
                  <a:txBody>
                    <a:bodyPr/>
                    <a:lstStyle/>
                    <a:p>
                      <a:pPr algn="ctr" defTabSz="1279525"/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БСМП, </a:t>
                      </a:r>
                      <a:r>
                        <a:rPr lang="ru-RU" sz="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Бердская ЦГБ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Глав. врач – </a:t>
                      </a:r>
                      <a:r>
                        <a:rPr lang="ru-RU" sz="9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Краморов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Ю.Н.</a:t>
                      </a:r>
                    </a:p>
                    <a:p>
                      <a:pPr algn="ctr" defTabSz="1279525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 раб. тел. 8-383-41-2-66-75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Приемн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покой. т. 8-383-41-26-677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 Ч+0.02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ВСБ  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УЗО № 206 от 23.03.2004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20" name="Rectangle 271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169863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61721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706" tIns="106862" rIns="213706" bIns="106862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</a:t>
            </a:r>
            <a:r>
              <a:rPr lang="ru-RU" sz="1800">
                <a:latin typeface="Times New Roman" pitchFamily="18" charset="0"/>
              </a:rPr>
              <a:t>природных пожаров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3417" name="Group 329"/>
          <p:cNvGraphicFramePr>
            <a:graphicFrameLocks noGrp="1"/>
          </p:cNvGraphicFramePr>
          <p:nvPr/>
        </p:nvGraphicFramePr>
        <p:xfrm>
          <a:off x="134938" y="768350"/>
          <a:ext cx="12568237" cy="8438749"/>
        </p:xfrm>
        <a:graphic>
          <a:graphicData uri="http://schemas.openxmlformats.org/drawingml/2006/table">
            <a:tbl>
              <a:tblPr/>
              <a:tblGrid>
                <a:gridCol w="2389187"/>
                <a:gridCol w="581025"/>
                <a:gridCol w="639763"/>
                <a:gridCol w="657225"/>
                <a:gridCol w="720725"/>
                <a:gridCol w="717550"/>
                <a:gridCol w="728662"/>
                <a:gridCol w="1000125"/>
                <a:gridCol w="1000125"/>
                <a:gridCol w="871538"/>
                <a:gridCol w="873125"/>
                <a:gridCol w="1003300"/>
                <a:gridCol w="1385887"/>
              </a:tblGrid>
              <a:tr h="330200">
                <a:tc rowSpan="3"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старший (звание, Ф.И.О., телефон)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7938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Нормативн. документ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24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 инф.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убытия</a:t>
                      </a: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Время прибытия</a:t>
                      </a: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1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55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 муниципального образования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83" marR="91283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83" marR="91283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 и ОПБ субъекта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района от 12.05.2014 № 1060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 и ОПБ субъекта)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 Ч+0.30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раб. Ч+2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Ч+2.00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КЧСПБ Правительства НСО от  10.02.11 №4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ПСО АСС НСО Захаров И.М.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тел. 8-383-43-26-611; моб. 8-913-762-66-11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Ч+1.15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об оперативно-технической готовности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ПЧ-102 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Грабченко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В.Е.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 8(38343)  91-061; 8-913- 376-27-03;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Ч+0.05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Ч+0.10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ОАО «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Бердский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лесхоз» 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Носков В.И. т. 8-383-41-473-69; 8-913-392-92-29;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Ч+0.20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«Технический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ДПО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Диспетчер ЦППС гарнизона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8-383-43-20-698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(город) 20 (село)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ФЗ-123 «Технический регламент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 gridSpan="13"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Ч+0.30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Ч+0.50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«Служебный регламент»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87995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283" marR="91283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730" name="Rectangle 323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314325"/>
          </a:xfrm>
        </p:spPr>
        <p:txBody>
          <a:bodyPr/>
          <a:lstStyle/>
          <a:p>
            <a:pPr eaLnBrk="1" hangingPunct="1"/>
            <a:r>
              <a:rPr lang="ru-RU" sz="1300" smtClean="0">
                <a:solidFill>
                  <a:schemeClr val="tx1"/>
                </a:solidFill>
              </a:rPr>
              <a:t>Ведомость</a:t>
            </a:r>
            <a:br>
              <a:rPr lang="ru-RU" sz="1300" smtClean="0">
                <a:solidFill>
                  <a:schemeClr val="tx1"/>
                </a:solidFill>
              </a:rPr>
            </a:br>
            <a:r>
              <a:rPr lang="ru-RU" sz="1300" smtClean="0">
                <a:solidFill>
                  <a:schemeClr val="tx1"/>
                </a:solidFill>
              </a:rPr>
              <a:t>привлечения сил и средств</a:t>
            </a:r>
          </a:p>
        </p:txBody>
      </p:sp>
      <p:sp>
        <p:nvSpPr>
          <p:cNvPr id="62731" name="Text Box 15"/>
          <p:cNvSpPr txBox="1">
            <a:spLocks noChangeArrowheads="1"/>
          </p:cNvSpPr>
          <p:nvPr/>
        </p:nvSpPr>
        <p:spPr bwMode="auto">
          <a:xfrm>
            <a:off x="0" y="-23813"/>
            <a:ext cx="12801600" cy="7477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213706" tIns="106862" rIns="213706" bIns="106862">
            <a:spAutoFit/>
          </a:bodyPr>
          <a:lstStyle/>
          <a:p>
            <a:pPr algn="ctr" defTabSz="3649663">
              <a:lnSpc>
                <a:spcPct val="80000"/>
              </a:lnSpc>
            </a:pPr>
            <a:r>
              <a:rPr lang="ru-RU" sz="2400">
                <a:latin typeface="Times New Roman" pitchFamily="18" charset="0"/>
              </a:rPr>
              <a:t>Ведомость</a:t>
            </a:r>
          </a:p>
          <a:p>
            <a:pPr algn="ctr" defTabSz="3649663">
              <a:lnSpc>
                <a:spcPct val="80000"/>
              </a:lnSpc>
            </a:pPr>
            <a:r>
              <a:rPr lang="ru-RU" sz="2000">
                <a:latin typeface="Times New Roman" pitchFamily="18" charset="0"/>
              </a:rPr>
              <a:t>привлечения сил и средств для ликвидации последствий ЧС,  вызванной риском </a:t>
            </a:r>
            <a:r>
              <a:rPr lang="ru-RU" sz="1800">
                <a:latin typeface="Times New Roman" pitchFamily="18" charset="0"/>
              </a:rPr>
              <a:t>природных пожаров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495" name="Group 191"/>
          <p:cNvGraphicFramePr>
            <a:graphicFrameLocks noGrp="1"/>
          </p:cNvGraphicFramePr>
          <p:nvPr>
            <p:ph sz="quarter" idx="4294967295"/>
          </p:nvPr>
        </p:nvGraphicFramePr>
        <p:xfrm>
          <a:off x="2871788" y="1846263"/>
          <a:ext cx="9794875" cy="3530601"/>
        </p:xfrm>
        <a:graphic>
          <a:graphicData uri="http://schemas.openxmlformats.org/drawingml/2006/table">
            <a:tbl>
              <a:tblPr/>
              <a:tblGrid>
                <a:gridCol w="1174750"/>
                <a:gridCol w="1325562"/>
                <a:gridCol w="1216025"/>
                <a:gridCol w="1558925"/>
                <a:gridCol w="2259013"/>
                <a:gridCol w="2260600"/>
              </a:tblGrid>
              <a:tr h="10747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Сельское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поселение</a:t>
                      </a:r>
                    </a:p>
                  </a:txBody>
                  <a:tcPr marL="127827" marR="127827" marT="63917" marB="639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Площадь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территории,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кв.км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Население,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чел./ в том числе детей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Плотность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населения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 1 кв.км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Телефон дежурного 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Официальный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сайт  поселения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п. Зональный </a:t>
                      </a:r>
                    </a:p>
                  </a:txBody>
                  <a:tcPr marL="127827" marR="127827" marT="63917" marB="639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56\13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59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 (38341) 58-686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127827" marR="127827" marT="63917" marB="639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85925">
                <a:tc gridSpan="6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Краткая характеристика: п. Зональный входит в Мичуринский сельсовет Искитимского района. Находится в 22 км от районного центра – г. Искитима, и в  37 км от областного центра – г. Новосибирска. Территория сельсовета, расположенного в юго-восточной части Новосибирской области, богата землями сельхоз назначения составляют более половины его площади. Средняя температура зимой -20 С. Летом  + 25 С. Количество осадков 400 – 600 мм. </a:t>
                      </a:r>
                    </a:p>
                  </a:txBody>
                  <a:tcPr marL="127827" marR="127827" marT="63917" marB="639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54498" name="Group 194"/>
          <p:cNvGraphicFramePr>
            <a:graphicFrameLocks noGrp="1"/>
          </p:cNvGraphicFramePr>
          <p:nvPr>
            <p:ph sz="quarter" idx="4294967295"/>
          </p:nvPr>
        </p:nvGraphicFramePr>
        <p:xfrm>
          <a:off x="0" y="5157788"/>
          <a:ext cx="12601575" cy="4420572"/>
        </p:xfrm>
        <a:graphic>
          <a:graphicData uri="http://schemas.openxmlformats.org/drawingml/2006/table">
            <a:tbl>
              <a:tblPr/>
              <a:tblGrid>
                <a:gridCol w="4575175"/>
                <a:gridCol w="4316412"/>
                <a:gridCol w="3709988"/>
              </a:tblGrid>
              <a:tr h="9588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структуры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объекты</a:t>
                      </a:r>
                    </a:p>
                  </a:txBody>
                  <a:tcPr marL="68485" marR="6848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573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</a:p>
                  </a:txBody>
                  <a:tcPr marL="68485" marR="6848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68485" marR="6848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639778">
                <a:tc>
                  <a:txBody>
                    <a:bodyPr/>
                    <a:lstStyle/>
                    <a:p>
                      <a:pPr marL="0" marR="0" lvl="0" indent="0" algn="ctr" defTabSz="1220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Участковый уполномоченный полиции</a:t>
                      </a:r>
                    </a:p>
                  </a:txBody>
                  <a:tcPr marL="68475" marR="6847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Рассказов  Евгений Александрович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8-38343-29-525;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8-999-304-08-51 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ФАП</a:t>
                      </a:r>
                    </a:p>
                  </a:txBody>
                  <a:tcPr marL="68475" marR="6847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Осипова М.Ю.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8(38341) 59-487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отряд ФПС </a:t>
                      </a:r>
                    </a:p>
                  </a:txBody>
                  <a:tcPr marL="68258" marR="68258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Баулин  Сергей Петрович</a:t>
                      </a:r>
                    </a:p>
                  </a:txBody>
                  <a:tcPr marL="68258" marR="6825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8-383-43-92-424</a:t>
                      </a:r>
                    </a:p>
                    <a:p>
                      <a:pPr marL="0" marR="0" lvl="0" indent="0" algn="ctr" defTabSz="12779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8-913-744-99-79</a:t>
                      </a:r>
                    </a:p>
                  </a:txBody>
                  <a:tcPr marL="68258" marR="6825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ПСЧ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-12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ОФПС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-3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68475" marR="6847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Нагибнев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Максим Анатольевич.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8-38343-20-708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8-960-780-00-01 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ОАО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Бердский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лесхоз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68475" marR="6847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Носков Валерий Иванович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(8-383-41)47-369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8-913-011-72-34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Староста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68475" marR="68475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Не выбран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-----</a:t>
                      </a:r>
                    </a:p>
                  </a:txBody>
                  <a:tcPr marL="68475" marR="6847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6685" name="Rectangle 63"/>
          <p:cNvSpPr>
            <a:spLocks noChangeArrowheads="1"/>
          </p:cNvSpPr>
          <p:nvPr/>
        </p:nvSpPr>
        <p:spPr bwMode="auto">
          <a:xfrm>
            <a:off x="0" y="-23813"/>
            <a:ext cx="12801600" cy="18002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77965" tIns="88994" rIns="177965" bIns="88994" anchor="ctr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 </a:t>
            </a:r>
            <a:r>
              <a:rPr lang="ru-RU" sz="3100" b="1"/>
              <a:t/>
            </a:r>
            <a:br>
              <a:rPr lang="ru-RU" sz="3100" b="1"/>
            </a:br>
            <a:r>
              <a:rPr lang="ru-RU" sz="3100" b="1"/>
              <a:t> </a:t>
            </a:r>
            <a:r>
              <a:rPr lang="ru-RU" sz="3100">
                <a:solidFill>
                  <a:schemeClr val="tx2"/>
                </a:solidFill>
                <a:latin typeface="Times New Roman" pitchFamily="18" charset="0"/>
              </a:rPr>
              <a:t>Общая информация</a:t>
            </a:r>
          </a:p>
        </p:txBody>
      </p:sp>
      <p:sp>
        <p:nvSpPr>
          <p:cNvPr id="2" name="Прямоугольник 54"/>
          <p:cNvSpPr>
            <a:spLocks noChangeArrowheads="1"/>
          </p:cNvSpPr>
          <p:nvPr/>
        </p:nvSpPr>
        <p:spPr bwMode="auto">
          <a:xfrm>
            <a:off x="-9525" y="4010025"/>
            <a:ext cx="2800350" cy="1366838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080" tIns="45541" rIns="91080" bIns="45541"/>
          <a:lstStyle/>
          <a:p>
            <a:pPr algn="ctr" defTabSz="1276350">
              <a:tabLst>
                <a:tab pos="3228975" algn="l"/>
                <a:tab pos="3489325" algn="l"/>
                <a:tab pos="3582988" algn="l"/>
              </a:tabLst>
              <a:defRPr/>
            </a:pPr>
            <a:r>
              <a:rPr lang="ru-RU" sz="1400" dirty="0" smtClean="0">
                <a:latin typeface="Times New Roman" pitchFamily="18" charset="0"/>
              </a:rPr>
              <a:t>Глава </a:t>
            </a:r>
            <a:r>
              <a:rPr lang="ru-RU" sz="1400" dirty="0" smtClean="0">
                <a:latin typeface="Times New Roman" pitchFamily="18" charset="0"/>
              </a:rPr>
              <a:t>Мичуринского МО</a:t>
            </a:r>
          </a:p>
          <a:p>
            <a:pPr algn="ctr" defTabSz="1276350">
              <a:tabLst>
                <a:tab pos="3228975" algn="l"/>
                <a:tab pos="3489325" algn="l"/>
                <a:tab pos="3582988" algn="l"/>
              </a:tabLs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Ворсина Екатерина Владимировна</a:t>
            </a:r>
          </a:p>
          <a:p>
            <a:pPr algn="ctr" defTabSz="1276350">
              <a:tabLst>
                <a:tab pos="3228975" algn="l"/>
                <a:tab pos="3489325" algn="l"/>
                <a:tab pos="3582988" algn="l"/>
              </a:tabLs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раб. 8-383-41-58-686</a:t>
            </a:r>
          </a:p>
          <a:p>
            <a:pPr algn="ctr" defTabSz="1276350">
              <a:tabLst>
                <a:tab pos="3228975" algn="l"/>
                <a:tab pos="3489325" algn="l"/>
                <a:tab pos="3582988" algn="l"/>
              </a:tabLst>
              <a:defRPr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8-913-008-33-80</a:t>
            </a:r>
            <a:endParaRPr lang="ru-RU" sz="1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39763" y="382588"/>
            <a:ext cx="11522075" cy="479425"/>
          </a:xfrm>
        </p:spPr>
        <p:txBody>
          <a:bodyPr lIns="127617" tIns="63819" rIns="127617" bIns="63819"/>
          <a:lstStyle/>
          <a:p>
            <a:pPr eaLnBrk="1" hangingPunct="1"/>
            <a:r>
              <a:rPr lang="ru-RU" sz="100" smtClean="0">
                <a:solidFill>
                  <a:schemeClr val="tx1"/>
                </a:solidFill>
                <a:cs typeface="Times New Roman" pitchFamily="18" charset="0"/>
              </a:rPr>
              <a:t>Риски подтоплений (затоплений)</a:t>
            </a:r>
            <a:endParaRPr lang="ru-RU" sz="100" smtClean="0"/>
          </a:p>
        </p:txBody>
      </p:sp>
      <p:sp>
        <p:nvSpPr>
          <p:cNvPr id="63492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1704975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295" tIns="23152" rIns="46295" bIns="23152" anchor="ctr" anchorCtr="1"/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6350">
              <a:lnSpc>
                <a:spcPct val="90000"/>
              </a:lnSpc>
            </a:pPr>
            <a:r>
              <a:rPr lang="ru-RU" sz="3100">
                <a:latin typeface="Times New Roman" pitchFamily="18" charset="0"/>
                <a:cs typeface="Times New Roman" pitchFamily="18" charset="0"/>
              </a:rPr>
              <a:t>Риски подтоплений (затоплений),при весеннем половодье</a:t>
            </a:r>
          </a:p>
        </p:txBody>
      </p:sp>
      <p:sp>
        <p:nvSpPr>
          <p:cNvPr id="544773" name="Rectangle 5"/>
          <p:cNvSpPr>
            <a:spLocks noChangeArrowheads="1"/>
          </p:cNvSpPr>
          <p:nvPr/>
        </p:nvSpPr>
        <p:spPr bwMode="auto">
          <a:xfrm>
            <a:off x="928688" y="7032625"/>
            <a:ext cx="11017250" cy="14430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39" tIns="45669" rIns="91339" bIns="45669">
            <a:spAutoFit/>
          </a:bodyPr>
          <a:lstStyle/>
          <a:p>
            <a:pPr algn="ctr" defTabSz="1279525">
              <a:defRPr/>
            </a:pPr>
            <a:r>
              <a:rPr lang="ru-RU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Риски весеннего половодья</a:t>
            </a:r>
            <a:r>
              <a:rPr lang="ru-RU" sz="28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отсутствуют</a:t>
            </a:r>
            <a:r>
              <a:rPr lang="ru-RU" sz="28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как являются нехарактерными для данного населенного пункта, за весь период наблюдений данный риск не зарегистрирован</a:t>
            </a:r>
            <a:r>
              <a:rPr lang="ru-RU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8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/>
          </a:p>
        </p:txBody>
      </p:sp>
      <p:sp>
        <p:nvSpPr>
          <p:cNvPr id="544808" name="Rectangle 40"/>
          <p:cNvSpPr>
            <a:spLocks noChangeArrowheads="1"/>
          </p:cNvSpPr>
          <p:nvPr/>
        </p:nvSpPr>
        <p:spPr bwMode="auto">
          <a:xfrm>
            <a:off x="9424988" y="5665788"/>
            <a:ext cx="3125787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3495" name="Group 53"/>
          <p:cNvGrpSpPr>
            <a:grpSpLocks/>
          </p:cNvGrpSpPr>
          <p:nvPr/>
        </p:nvGrpSpPr>
        <p:grpSpPr bwMode="auto">
          <a:xfrm>
            <a:off x="9713913" y="4729163"/>
            <a:ext cx="822325" cy="287337"/>
            <a:chOff x="2290" y="4020"/>
            <a:chExt cx="768" cy="218"/>
          </a:xfrm>
        </p:grpSpPr>
        <p:sp>
          <p:nvSpPr>
            <p:cNvPr id="63508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3509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3510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3511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512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3513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3514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15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3496" name="AutoShape 50"/>
          <p:cNvSpPr>
            <a:spLocks noChangeArrowheads="1"/>
          </p:cNvSpPr>
          <p:nvPr/>
        </p:nvSpPr>
        <p:spPr bwMode="auto">
          <a:xfrm>
            <a:off x="9972700" y="3071813"/>
            <a:ext cx="2286016" cy="1014407"/>
          </a:xfrm>
          <a:prstGeom prst="wedgeRectCallout">
            <a:avLst>
              <a:gd name="adj1" fmla="val -47046"/>
              <a:gd name="adj2" fmla="val 116160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44819" name="Rectangle 51"/>
          <p:cNvSpPr>
            <a:spLocks noChangeArrowheads="1"/>
          </p:cNvSpPr>
          <p:nvPr/>
        </p:nvSpPr>
        <p:spPr bwMode="auto">
          <a:xfrm>
            <a:off x="5610225" y="3646488"/>
            <a:ext cx="2662238" cy="508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44823" name="AutoShape 55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3499" name="Group 56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63500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3501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3502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3503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504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3505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3506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07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39763" y="382588"/>
            <a:ext cx="11522075" cy="479425"/>
          </a:xfrm>
        </p:spPr>
        <p:txBody>
          <a:bodyPr lIns="127617" tIns="63819" rIns="127617" bIns="63819"/>
          <a:lstStyle/>
          <a:p>
            <a:pPr eaLnBrk="1" hangingPunct="1"/>
            <a:r>
              <a:rPr lang="ru-RU" sz="100" smtClean="0">
                <a:solidFill>
                  <a:schemeClr val="tx1"/>
                </a:solidFill>
                <a:cs typeface="Times New Roman" pitchFamily="18" charset="0"/>
              </a:rPr>
              <a:t>Риски подтоплений (затоплений)</a:t>
            </a:r>
            <a:endParaRPr lang="ru-RU" sz="100" smtClean="0"/>
          </a:p>
        </p:txBody>
      </p:sp>
      <p:sp>
        <p:nvSpPr>
          <p:cNvPr id="64516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1920875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50" tIns="23178" rIns="46350" bIns="23178" anchor="ctr" anchorCtr="1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100">
              <a:solidFill>
                <a:srgbClr val="000000"/>
              </a:solidFill>
              <a:latin typeface="Times New Roman" pitchFamily="18" charset="0"/>
            </a:endParaRPr>
          </a:p>
          <a:p>
            <a:pPr algn="ctr" defTabSz="1279525"/>
            <a:r>
              <a:rPr lang="ru-RU" sz="3100">
                <a:solidFill>
                  <a:srgbClr val="000000"/>
                </a:solidFill>
                <a:latin typeface="Times New Roman" pitchFamily="18" charset="0"/>
              </a:rPr>
              <a:t>Риск наводнения формируемый интенсивными дождями</a:t>
            </a:r>
          </a:p>
          <a:p>
            <a:pPr algn="ctr" defTabSz="1279525"/>
            <a:r>
              <a:rPr lang="ru-RU" sz="3100">
                <a:solidFill>
                  <a:srgbClr val="000000"/>
                </a:solidFill>
                <a:latin typeface="Times New Roman" pitchFamily="18" charset="0"/>
              </a:rPr>
              <a:t> и таянием снега в горах</a:t>
            </a:r>
          </a:p>
        </p:txBody>
      </p:sp>
      <p:sp>
        <p:nvSpPr>
          <p:cNvPr id="545797" name="Rectangle 5"/>
          <p:cNvSpPr>
            <a:spLocks noChangeArrowheads="1"/>
          </p:cNvSpPr>
          <p:nvPr/>
        </p:nvSpPr>
        <p:spPr bwMode="auto">
          <a:xfrm>
            <a:off x="423863" y="7107238"/>
            <a:ext cx="11953875" cy="18700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39" tIns="45669" rIns="91339" bIns="45669">
            <a:spAutoFit/>
          </a:bodyPr>
          <a:lstStyle/>
          <a:p>
            <a:pPr algn="ctr" defTabSz="1279525">
              <a:defRPr/>
            </a:pPr>
            <a:r>
              <a:rPr lang="ru-RU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 наводнения формируемый интенсивными дождями и таянием снега в горах на территории населенного пункта</a:t>
            </a:r>
            <a:r>
              <a:rPr lang="ru-RU" sz="28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отсутствует</a:t>
            </a:r>
            <a:r>
              <a:rPr lang="ru-RU" sz="28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как является нехарактерным для данного населенного пункта, за весь период наблюдений данный риск не зарегистрирован.</a:t>
            </a:r>
            <a:r>
              <a:rPr lang="ru-RU" sz="28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/>
          </a:p>
        </p:txBody>
      </p:sp>
      <p:sp>
        <p:nvSpPr>
          <p:cNvPr id="545831" name="Rectangle 39"/>
          <p:cNvSpPr>
            <a:spLocks noChangeArrowheads="1"/>
          </p:cNvSpPr>
          <p:nvPr/>
        </p:nvSpPr>
        <p:spPr bwMode="auto">
          <a:xfrm>
            <a:off x="9496425" y="6096000"/>
            <a:ext cx="3125788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4519" name="Group 53"/>
          <p:cNvGrpSpPr>
            <a:grpSpLocks/>
          </p:cNvGrpSpPr>
          <p:nvPr/>
        </p:nvGrpSpPr>
        <p:grpSpPr bwMode="auto">
          <a:xfrm>
            <a:off x="9280525" y="4945063"/>
            <a:ext cx="822325" cy="287337"/>
            <a:chOff x="2290" y="4020"/>
            <a:chExt cx="768" cy="218"/>
          </a:xfrm>
        </p:grpSpPr>
        <p:sp>
          <p:nvSpPr>
            <p:cNvPr id="64532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4533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453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4535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3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4537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453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39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4520" name="AutoShape 49"/>
          <p:cNvSpPr>
            <a:spLocks noChangeArrowheads="1"/>
          </p:cNvSpPr>
          <p:nvPr/>
        </p:nvSpPr>
        <p:spPr bwMode="auto">
          <a:xfrm>
            <a:off x="9401196" y="3228964"/>
            <a:ext cx="2119348" cy="1222375"/>
          </a:xfrm>
          <a:prstGeom prst="wedgeRectCallout">
            <a:avLst>
              <a:gd name="adj1" fmla="val -41360"/>
              <a:gd name="adj2" fmla="val 97003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545842" name="Rectangle 50"/>
          <p:cNvSpPr>
            <a:spLocks noChangeArrowheads="1"/>
          </p:cNvSpPr>
          <p:nvPr/>
        </p:nvSpPr>
        <p:spPr bwMode="auto">
          <a:xfrm>
            <a:off x="6688138" y="3648075"/>
            <a:ext cx="2665412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45846" name="AutoShape 54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4523" name="Group 55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64524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4525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4526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4527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28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4529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4530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31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39763" y="382588"/>
            <a:ext cx="11522075" cy="479425"/>
          </a:xfrm>
        </p:spPr>
        <p:txBody>
          <a:bodyPr lIns="127617" tIns="63819" rIns="127617" bIns="63819"/>
          <a:lstStyle/>
          <a:p>
            <a:pPr eaLnBrk="1" hangingPunct="1"/>
            <a:r>
              <a:rPr lang="ru-RU" sz="100" smtClean="0">
                <a:solidFill>
                  <a:schemeClr val="tx1"/>
                </a:solidFill>
                <a:cs typeface="Times New Roman" pitchFamily="18" charset="0"/>
              </a:rPr>
              <a:t>Риски подтоплений (затоплений)</a:t>
            </a:r>
            <a:endParaRPr lang="ru-RU" sz="100" smtClean="0"/>
          </a:p>
        </p:txBody>
      </p:sp>
      <p:sp>
        <p:nvSpPr>
          <p:cNvPr id="65540" name="Text Box 553"/>
          <p:cNvSpPr txBox="1">
            <a:spLocks noChangeArrowheads="1"/>
          </p:cNvSpPr>
          <p:nvPr/>
        </p:nvSpPr>
        <p:spPr bwMode="auto">
          <a:xfrm>
            <a:off x="-9525" y="-23813"/>
            <a:ext cx="12811125" cy="19446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50" tIns="23178" rIns="46350" bIns="23178" anchor="ctr" anchorCtr="1"/>
          <a:lstStyle/>
          <a:p>
            <a:pPr algn="ctr" defTabSz="1279525"/>
            <a:r>
              <a:rPr lang="ru-RU" sz="28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2800">
              <a:solidFill>
                <a:srgbClr val="000000"/>
              </a:solidFill>
              <a:latin typeface="Times New Roman" pitchFamily="18" charset="0"/>
            </a:endParaRPr>
          </a:p>
          <a:p>
            <a:pPr algn="ctr" defTabSz="1279525"/>
            <a:r>
              <a:rPr lang="ru-RU" sz="2800">
                <a:solidFill>
                  <a:srgbClr val="000000"/>
                </a:solidFill>
                <a:latin typeface="Times New Roman" pitchFamily="18" charset="0"/>
              </a:rPr>
              <a:t>Риски затопления (подтопления), формируемые другими гидрологическими явлениями (штормовой нагон, подтопление грунтовыми водами и др.)</a:t>
            </a:r>
          </a:p>
        </p:txBody>
      </p:sp>
      <p:sp>
        <p:nvSpPr>
          <p:cNvPr id="546821" name="Rectangle 5"/>
          <p:cNvSpPr>
            <a:spLocks noChangeArrowheads="1"/>
          </p:cNvSpPr>
          <p:nvPr/>
        </p:nvSpPr>
        <p:spPr bwMode="auto">
          <a:xfrm>
            <a:off x="134938" y="7410450"/>
            <a:ext cx="12531725" cy="19256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39" tIns="45669" rIns="91339" bIns="45669">
            <a:spAutoFit/>
          </a:bodyPr>
          <a:lstStyle/>
          <a:p>
            <a:pPr algn="ctr" defTabSz="1279525">
              <a:defRPr/>
            </a:pP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Риски затопления (подтопления), формируемые другими</a:t>
            </a:r>
          </a:p>
          <a:p>
            <a:pPr algn="ctr" defTabSz="1279525">
              <a:defRPr/>
            </a:pP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гидрологическими явлениями (штормовой нагон, подтопление грунтовыми водами и др.) на территории населенного пункта </a:t>
            </a:r>
            <a:r>
              <a:rPr lang="ru-RU" sz="2400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отсутствуют</a:t>
            </a:r>
            <a:r>
              <a:rPr lang="ru-RU" sz="24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как являются нехарактерными, за весь период наблюдений риски формируемые различными гидрологическими явлениями  не зарегистрированы. </a:t>
            </a:r>
            <a:endParaRPr lang="ru-RU" sz="2400"/>
          </a:p>
        </p:txBody>
      </p:sp>
      <p:sp>
        <p:nvSpPr>
          <p:cNvPr id="546855" name="Rectangle 39"/>
          <p:cNvSpPr>
            <a:spLocks noChangeArrowheads="1"/>
          </p:cNvSpPr>
          <p:nvPr/>
        </p:nvSpPr>
        <p:spPr bwMode="auto">
          <a:xfrm>
            <a:off x="9424988" y="6240463"/>
            <a:ext cx="3125787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5543" name="Group 53"/>
          <p:cNvGrpSpPr>
            <a:grpSpLocks/>
          </p:cNvGrpSpPr>
          <p:nvPr/>
        </p:nvGrpSpPr>
        <p:grpSpPr bwMode="auto">
          <a:xfrm>
            <a:off x="9280525" y="4945063"/>
            <a:ext cx="822325" cy="287337"/>
            <a:chOff x="2290" y="4020"/>
            <a:chExt cx="768" cy="218"/>
          </a:xfrm>
        </p:grpSpPr>
        <p:sp>
          <p:nvSpPr>
            <p:cNvPr id="65556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5557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5558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5559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60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5561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5562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63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5544" name="AutoShape 49"/>
          <p:cNvSpPr>
            <a:spLocks noChangeArrowheads="1"/>
          </p:cNvSpPr>
          <p:nvPr/>
        </p:nvSpPr>
        <p:spPr bwMode="auto">
          <a:xfrm>
            <a:off x="9424988" y="3287713"/>
            <a:ext cx="2190786" cy="1084259"/>
          </a:xfrm>
          <a:prstGeom prst="wedgeRectCallout">
            <a:avLst>
              <a:gd name="adj1" fmla="val -42283"/>
              <a:gd name="adj2" fmla="val 105890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46866" name="Rectangle 50"/>
          <p:cNvSpPr>
            <a:spLocks noChangeArrowheads="1"/>
          </p:cNvSpPr>
          <p:nvPr/>
        </p:nvSpPr>
        <p:spPr bwMode="auto">
          <a:xfrm>
            <a:off x="5824538" y="3432175"/>
            <a:ext cx="2663825" cy="5032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46870" name="AutoShape 54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5547" name="Group 55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65548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5549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5550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5551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52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5553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5554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55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148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46038"/>
            <a:ext cx="11522075" cy="1600200"/>
          </a:xfrm>
        </p:spPr>
        <p:txBody>
          <a:bodyPr lIns="127723" tIns="63875" rIns="127723" bIns="63875"/>
          <a:lstStyle/>
          <a:p>
            <a:pPr eaLnBrk="1" hangingPunct="1"/>
            <a:r>
              <a:rPr lang="ru-RU" sz="2400" smtClean="0"/>
              <a:t>ЗОНЫ ВОЗМОЖНОГО ПОДТОПЛЕНИЯ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-9525" y="0"/>
            <a:ext cx="12811125" cy="151130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90821" tIns="45408" rIns="90821" bIns="45408">
            <a:spAutoFit/>
          </a:bodyPr>
          <a:lstStyle/>
          <a:p>
            <a:pPr algn="ctr" defTabSz="1277938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2800">
              <a:latin typeface="Times New Roman" pitchFamily="18" charset="0"/>
            </a:endParaRPr>
          </a:p>
          <a:p>
            <a:pPr algn="ctr" defTabSz="1277938"/>
            <a:r>
              <a:rPr lang="ru-RU" sz="3100">
                <a:solidFill>
                  <a:schemeClr val="tx2"/>
                </a:solidFill>
                <a:latin typeface="Times New Roman" pitchFamily="18" charset="0"/>
              </a:rPr>
              <a:t>Риск катастрофического затопления вследствие аварии на ГТС</a:t>
            </a:r>
          </a:p>
        </p:txBody>
      </p:sp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9856788" y="7635875"/>
            <a:ext cx="2909887" cy="1919288"/>
            <a:chOff x="29" y="3430"/>
            <a:chExt cx="1309" cy="862"/>
          </a:xfrm>
        </p:grpSpPr>
        <p:sp>
          <p:nvSpPr>
            <p:cNvPr id="10271" name="Rectangle 7"/>
            <p:cNvSpPr>
              <a:spLocks noChangeAspect="1" noChangeArrowheads="1"/>
            </p:cNvSpPr>
            <p:nvPr/>
          </p:nvSpPr>
          <p:spPr bwMode="auto">
            <a:xfrm>
              <a:off x="29" y="3430"/>
              <a:ext cx="1309" cy="8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127585" tIns="63812" rIns="127585" bIns="63812" anchor="ctr"/>
            <a:lstStyle/>
            <a:p>
              <a:pPr defTabSz="1279525"/>
              <a:endParaRPr lang="ru-RU">
                <a:latin typeface="Calibri" pitchFamily="34" charset="0"/>
              </a:endParaRPr>
            </a:p>
          </p:txBody>
        </p:sp>
        <p:grpSp>
          <p:nvGrpSpPr>
            <p:cNvPr id="10272" name="Group 8"/>
            <p:cNvGrpSpPr>
              <a:grpSpLocks/>
            </p:cNvGrpSpPr>
            <p:nvPr/>
          </p:nvGrpSpPr>
          <p:grpSpPr bwMode="auto">
            <a:xfrm>
              <a:off x="203" y="3794"/>
              <a:ext cx="46" cy="90"/>
              <a:chOff x="111" y="3686"/>
              <a:chExt cx="46" cy="90"/>
            </a:xfrm>
          </p:grpSpPr>
          <p:sp>
            <p:nvSpPr>
              <p:cNvPr id="10293" name="Line 9"/>
              <p:cNvSpPr>
                <a:spLocks noChangeShapeType="1"/>
              </p:cNvSpPr>
              <p:nvPr/>
            </p:nvSpPr>
            <p:spPr bwMode="auto">
              <a:xfrm rot="5400000" flipV="1">
                <a:off x="112" y="3731"/>
                <a:ext cx="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4" name="Line 10"/>
              <p:cNvSpPr>
                <a:spLocks noChangeShapeType="1"/>
              </p:cNvSpPr>
              <p:nvPr/>
            </p:nvSpPr>
            <p:spPr bwMode="auto">
              <a:xfrm rot="5400000">
                <a:off x="134" y="3668"/>
                <a:ext cx="0" cy="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5" name="Line 11"/>
              <p:cNvSpPr>
                <a:spLocks noChangeShapeType="1"/>
              </p:cNvSpPr>
              <p:nvPr/>
            </p:nvSpPr>
            <p:spPr bwMode="auto">
              <a:xfrm rot="5400000">
                <a:off x="134" y="3708"/>
                <a:ext cx="0" cy="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6" name="Line 12"/>
              <p:cNvSpPr>
                <a:spLocks noChangeShapeType="1"/>
              </p:cNvSpPr>
              <p:nvPr/>
            </p:nvSpPr>
            <p:spPr bwMode="auto">
              <a:xfrm rot="5400000">
                <a:off x="134" y="3748"/>
                <a:ext cx="0" cy="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273" name="Text Box 13"/>
            <p:cNvSpPr txBox="1">
              <a:spLocks noChangeArrowheads="1"/>
            </p:cNvSpPr>
            <p:nvPr/>
          </p:nvSpPr>
          <p:spPr bwMode="auto">
            <a:xfrm>
              <a:off x="377" y="3807"/>
              <a:ext cx="326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68363">
                <a:spcBef>
                  <a:spcPct val="50000"/>
                </a:spcBef>
              </a:pPr>
              <a:r>
                <a:rPr lang="ru-RU" sz="1100">
                  <a:latin typeface="Calibri" pitchFamily="34" charset="0"/>
                  <a:cs typeface="Arial" charset="0"/>
                </a:rPr>
                <a:t>ГТС</a:t>
              </a:r>
            </a:p>
          </p:txBody>
        </p:sp>
        <p:sp>
          <p:nvSpPr>
            <p:cNvPr id="10274" name="Text Box 14"/>
            <p:cNvSpPr txBox="1">
              <a:spLocks noChangeAspect="1" noChangeArrowheads="1"/>
            </p:cNvSpPr>
            <p:nvPr/>
          </p:nvSpPr>
          <p:spPr bwMode="auto">
            <a:xfrm>
              <a:off x="214" y="3480"/>
              <a:ext cx="1033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4668" tIns="37346" rIns="74668" bIns="37346"/>
            <a:lstStyle/>
            <a:p>
              <a:pPr algn="ctr" defTabSz="749300"/>
              <a:r>
                <a:rPr lang="ru-RU" sz="1300" b="1">
                  <a:latin typeface="Calibri" pitchFamily="34" charset="0"/>
                  <a:cs typeface="Times New Roman" pitchFamily="18" charset="0"/>
                </a:rPr>
                <a:t>Условные обозначения</a:t>
              </a:r>
            </a:p>
            <a:p>
              <a:pPr defTabSz="749300" eaLnBrk="0" hangingPunct="0"/>
              <a:endParaRPr lang="ru-RU" sz="1400"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0275" name="Rectangle 15"/>
            <p:cNvSpPr>
              <a:spLocks noChangeArrowheads="1"/>
            </p:cNvSpPr>
            <p:nvPr/>
          </p:nvSpPr>
          <p:spPr bwMode="auto">
            <a:xfrm>
              <a:off x="500" y="4163"/>
              <a:ext cx="68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0058" tIns="55027" rIns="110058" bIns="55027" anchor="ctr">
              <a:spAutoFit/>
            </a:bodyPr>
            <a:lstStyle/>
            <a:p>
              <a:pPr defTabSz="1104900"/>
              <a:r>
                <a:rPr lang="ru-RU" sz="700" b="1">
                  <a:latin typeface="Calibri" pitchFamily="34" charset="0"/>
                  <a:cs typeface="Times New Roman" pitchFamily="18" charset="0"/>
                </a:rPr>
                <a:t>        -</a:t>
              </a:r>
              <a:r>
                <a:rPr lang="ru-RU" sz="700" b="1">
                  <a:latin typeface="Calibri" pitchFamily="34" charset="0"/>
                  <a:cs typeface="Arial" charset="0"/>
                </a:rPr>
                <a:t> </a:t>
              </a:r>
              <a:r>
                <a:rPr lang="ru-RU" sz="700">
                  <a:latin typeface="Calibri" pitchFamily="34" charset="0"/>
                  <a:cs typeface="Arial" charset="0"/>
                </a:rPr>
                <a:t>ГИМС МЧС России</a:t>
              </a:r>
            </a:p>
          </p:txBody>
        </p:sp>
        <p:pic>
          <p:nvPicPr>
            <p:cNvPr id="10276" name="Picture 16" descr="c_nam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BFEF5"/>
                </a:clrFrom>
                <a:clrTo>
                  <a:srgbClr val="FBFEF5">
                    <a:alpha val="0"/>
                  </a:srgbClr>
                </a:clrTo>
              </a:clrChange>
            </a:blip>
            <a:srcRect r="66762"/>
            <a:stretch>
              <a:fillRect/>
            </a:stretch>
          </p:blipFill>
          <p:spPr bwMode="auto">
            <a:xfrm>
              <a:off x="476" y="4140"/>
              <a:ext cx="15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Text Box 17"/>
            <p:cNvSpPr txBox="1">
              <a:spLocks noChangeArrowheads="1"/>
            </p:cNvSpPr>
            <p:nvPr/>
          </p:nvSpPr>
          <p:spPr bwMode="auto">
            <a:xfrm>
              <a:off x="859" y="3682"/>
              <a:ext cx="40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68363">
                <a:spcBef>
                  <a:spcPct val="50000"/>
                </a:spcBef>
                <a:buFontTx/>
                <a:buChar char="-"/>
              </a:pPr>
              <a:r>
                <a:rPr lang="ru-RU" sz="700">
                  <a:latin typeface="Calibri" pitchFamily="34" charset="0"/>
                  <a:cs typeface="Arial" charset="0"/>
                </a:rPr>
                <a:t> водохранилище</a:t>
              </a:r>
            </a:p>
          </p:txBody>
        </p:sp>
        <p:sp>
          <p:nvSpPr>
            <p:cNvPr id="10278" name="Freeform 18"/>
            <p:cNvSpPr>
              <a:spLocks/>
            </p:cNvSpPr>
            <p:nvPr/>
          </p:nvSpPr>
          <p:spPr bwMode="auto">
            <a:xfrm>
              <a:off x="732" y="3668"/>
              <a:ext cx="71" cy="80"/>
            </a:xfrm>
            <a:custGeom>
              <a:avLst/>
              <a:gdLst>
                <a:gd name="T0" fmla="*/ 1 w 133"/>
                <a:gd name="T1" fmla="*/ 1 h 114"/>
                <a:gd name="T2" fmla="*/ 1 w 133"/>
                <a:gd name="T3" fmla="*/ 1 h 114"/>
                <a:gd name="T4" fmla="*/ 1 w 133"/>
                <a:gd name="T5" fmla="*/ 1 h 114"/>
                <a:gd name="T6" fmla="*/ 1 w 133"/>
                <a:gd name="T7" fmla="*/ 1 h 114"/>
                <a:gd name="T8" fmla="*/ 1 w 133"/>
                <a:gd name="T9" fmla="*/ 1 h 114"/>
                <a:gd name="T10" fmla="*/ 1 w 133"/>
                <a:gd name="T11" fmla="*/ 1 h 114"/>
                <a:gd name="T12" fmla="*/ 1 w 133"/>
                <a:gd name="T13" fmla="*/ 1 h 114"/>
                <a:gd name="T14" fmla="*/ 1 w 133"/>
                <a:gd name="T15" fmla="*/ 1 h 114"/>
                <a:gd name="T16" fmla="*/ 1 w 133"/>
                <a:gd name="T17" fmla="*/ 1 h 114"/>
                <a:gd name="T18" fmla="*/ 1 w 133"/>
                <a:gd name="T19" fmla="*/ 1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3"/>
                <a:gd name="T31" fmla="*/ 0 h 114"/>
                <a:gd name="T32" fmla="*/ 133 w 133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3" h="114">
                  <a:moveTo>
                    <a:pt x="53" y="26"/>
                  </a:moveTo>
                  <a:cubicBezTo>
                    <a:pt x="66" y="17"/>
                    <a:pt x="70" y="7"/>
                    <a:pt x="85" y="2"/>
                  </a:cubicBezTo>
                  <a:cubicBezTo>
                    <a:pt x="92" y="3"/>
                    <a:pt x="102" y="0"/>
                    <a:pt x="105" y="6"/>
                  </a:cubicBezTo>
                  <a:cubicBezTo>
                    <a:pt x="133" y="58"/>
                    <a:pt x="89" y="39"/>
                    <a:pt x="121" y="50"/>
                  </a:cubicBezTo>
                  <a:cubicBezTo>
                    <a:pt x="132" y="83"/>
                    <a:pt x="111" y="75"/>
                    <a:pt x="77" y="78"/>
                  </a:cubicBezTo>
                  <a:cubicBezTo>
                    <a:pt x="69" y="95"/>
                    <a:pt x="64" y="104"/>
                    <a:pt x="49" y="114"/>
                  </a:cubicBezTo>
                  <a:cubicBezTo>
                    <a:pt x="32" y="103"/>
                    <a:pt x="26" y="84"/>
                    <a:pt x="9" y="78"/>
                  </a:cubicBezTo>
                  <a:cubicBezTo>
                    <a:pt x="7" y="72"/>
                    <a:pt x="0" y="60"/>
                    <a:pt x="9" y="54"/>
                  </a:cubicBezTo>
                  <a:cubicBezTo>
                    <a:pt x="16" y="49"/>
                    <a:pt x="33" y="46"/>
                    <a:pt x="33" y="46"/>
                  </a:cubicBezTo>
                  <a:cubicBezTo>
                    <a:pt x="40" y="39"/>
                    <a:pt x="46" y="33"/>
                    <a:pt x="53" y="2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127585" tIns="63812" rIns="127585" bIns="63812"/>
            <a:lstStyle/>
            <a:p>
              <a:endParaRPr lang="ru-RU"/>
            </a:p>
          </p:txBody>
        </p:sp>
        <p:sp>
          <p:nvSpPr>
            <p:cNvPr id="10279" name="Freeform 19" descr="Широкий диагональный 2"/>
            <p:cNvSpPr>
              <a:spLocks/>
            </p:cNvSpPr>
            <p:nvPr/>
          </p:nvSpPr>
          <p:spPr bwMode="auto">
            <a:xfrm rot="-7629972">
              <a:off x="704" y="3828"/>
              <a:ext cx="151" cy="153"/>
            </a:xfrm>
            <a:custGeom>
              <a:avLst/>
              <a:gdLst>
                <a:gd name="T0" fmla="*/ 0 w 1296"/>
                <a:gd name="T1" fmla="*/ 0 h 925"/>
                <a:gd name="T2" fmla="*/ 0 w 1296"/>
                <a:gd name="T3" fmla="*/ 0 h 925"/>
                <a:gd name="T4" fmla="*/ 0 w 1296"/>
                <a:gd name="T5" fmla="*/ 0 h 925"/>
                <a:gd name="T6" fmla="*/ 0 w 1296"/>
                <a:gd name="T7" fmla="*/ 0 h 925"/>
                <a:gd name="T8" fmla="*/ 0 w 1296"/>
                <a:gd name="T9" fmla="*/ 0 h 925"/>
                <a:gd name="T10" fmla="*/ 0 w 1296"/>
                <a:gd name="T11" fmla="*/ 0 h 925"/>
                <a:gd name="T12" fmla="*/ 0 w 1296"/>
                <a:gd name="T13" fmla="*/ 0 h 925"/>
                <a:gd name="T14" fmla="*/ 0 w 1296"/>
                <a:gd name="T15" fmla="*/ 0 h 925"/>
                <a:gd name="T16" fmla="*/ 0 w 1296"/>
                <a:gd name="T17" fmla="*/ 0 h 925"/>
                <a:gd name="T18" fmla="*/ 0 w 1296"/>
                <a:gd name="T19" fmla="*/ 0 h 925"/>
                <a:gd name="T20" fmla="*/ 0 w 1296"/>
                <a:gd name="T21" fmla="*/ 0 h 925"/>
                <a:gd name="T22" fmla="*/ 0 w 1296"/>
                <a:gd name="T23" fmla="*/ 0 h 925"/>
                <a:gd name="T24" fmla="*/ 0 w 1296"/>
                <a:gd name="T25" fmla="*/ 0 h 925"/>
                <a:gd name="T26" fmla="*/ 0 w 1296"/>
                <a:gd name="T27" fmla="*/ 0 h 925"/>
                <a:gd name="T28" fmla="*/ 0 w 1296"/>
                <a:gd name="T29" fmla="*/ 0 h 925"/>
                <a:gd name="T30" fmla="*/ 0 w 1296"/>
                <a:gd name="T31" fmla="*/ 0 h 925"/>
                <a:gd name="T32" fmla="*/ 0 w 1296"/>
                <a:gd name="T33" fmla="*/ 0 h 925"/>
                <a:gd name="T34" fmla="*/ 0 w 1296"/>
                <a:gd name="T35" fmla="*/ 0 h 9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96"/>
                <a:gd name="T55" fmla="*/ 0 h 925"/>
                <a:gd name="T56" fmla="*/ 1296 w 1296"/>
                <a:gd name="T57" fmla="*/ 925 h 92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96" h="925">
                  <a:moveTo>
                    <a:pt x="123" y="829"/>
                  </a:moveTo>
                  <a:cubicBezTo>
                    <a:pt x="184" y="846"/>
                    <a:pt x="153" y="925"/>
                    <a:pt x="225" y="923"/>
                  </a:cubicBezTo>
                  <a:cubicBezTo>
                    <a:pt x="269" y="922"/>
                    <a:pt x="336" y="875"/>
                    <a:pt x="385" y="864"/>
                  </a:cubicBezTo>
                  <a:cubicBezTo>
                    <a:pt x="450" y="852"/>
                    <a:pt x="529" y="820"/>
                    <a:pt x="590" y="814"/>
                  </a:cubicBezTo>
                  <a:cubicBezTo>
                    <a:pt x="651" y="766"/>
                    <a:pt x="818" y="748"/>
                    <a:pt x="892" y="705"/>
                  </a:cubicBezTo>
                  <a:cubicBezTo>
                    <a:pt x="966" y="662"/>
                    <a:pt x="983" y="599"/>
                    <a:pt x="1033" y="556"/>
                  </a:cubicBezTo>
                  <a:cubicBezTo>
                    <a:pt x="1083" y="513"/>
                    <a:pt x="1154" y="478"/>
                    <a:pt x="1194" y="449"/>
                  </a:cubicBezTo>
                  <a:cubicBezTo>
                    <a:pt x="1239" y="321"/>
                    <a:pt x="1247" y="451"/>
                    <a:pt x="1276" y="385"/>
                  </a:cubicBezTo>
                  <a:cubicBezTo>
                    <a:pt x="1296" y="338"/>
                    <a:pt x="1194" y="165"/>
                    <a:pt x="1194" y="165"/>
                  </a:cubicBezTo>
                  <a:cubicBezTo>
                    <a:pt x="1135" y="135"/>
                    <a:pt x="1041" y="0"/>
                    <a:pt x="932" y="71"/>
                  </a:cubicBezTo>
                  <a:cubicBezTo>
                    <a:pt x="881" y="96"/>
                    <a:pt x="892" y="95"/>
                    <a:pt x="850" y="99"/>
                  </a:cubicBezTo>
                  <a:cubicBezTo>
                    <a:pt x="828" y="101"/>
                    <a:pt x="783" y="91"/>
                    <a:pt x="759" y="99"/>
                  </a:cubicBezTo>
                  <a:cubicBezTo>
                    <a:pt x="738" y="107"/>
                    <a:pt x="607" y="129"/>
                    <a:pt x="585" y="144"/>
                  </a:cubicBezTo>
                  <a:cubicBezTo>
                    <a:pt x="503" y="179"/>
                    <a:pt x="510" y="236"/>
                    <a:pt x="426" y="275"/>
                  </a:cubicBezTo>
                  <a:cubicBezTo>
                    <a:pt x="359" y="319"/>
                    <a:pt x="201" y="406"/>
                    <a:pt x="124" y="476"/>
                  </a:cubicBezTo>
                  <a:cubicBezTo>
                    <a:pt x="60" y="544"/>
                    <a:pt x="60" y="640"/>
                    <a:pt x="42" y="686"/>
                  </a:cubicBezTo>
                  <a:cubicBezTo>
                    <a:pt x="24" y="729"/>
                    <a:pt x="0" y="726"/>
                    <a:pt x="14" y="750"/>
                  </a:cubicBezTo>
                  <a:cubicBezTo>
                    <a:pt x="28" y="774"/>
                    <a:pt x="100" y="813"/>
                    <a:pt x="123" y="829"/>
                  </a:cubicBezTo>
                  <a:close/>
                </a:path>
              </a:pathLst>
            </a:custGeom>
            <a:pattFill prst="wdUpDiag">
              <a:fgClr>
                <a:srgbClr val="000099">
                  <a:alpha val="59999"/>
                </a:srgbClr>
              </a:fgClr>
              <a:bgClr>
                <a:schemeClr val="bg1">
                  <a:alpha val="59999"/>
                </a:schemeClr>
              </a:bgClr>
            </a:patt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vert="eaVert" lIns="127585" tIns="63812" rIns="127585" bIns="63812"/>
            <a:lstStyle/>
            <a:p>
              <a:endParaRPr lang="ru-RU"/>
            </a:p>
          </p:txBody>
        </p:sp>
        <p:sp>
          <p:nvSpPr>
            <p:cNvPr id="10280" name="Text Box 20"/>
            <p:cNvSpPr txBox="1">
              <a:spLocks noChangeArrowheads="1"/>
            </p:cNvSpPr>
            <p:nvPr/>
          </p:nvSpPr>
          <p:spPr bwMode="auto">
            <a:xfrm>
              <a:off x="940" y="3868"/>
              <a:ext cx="325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68363">
                <a:spcBef>
                  <a:spcPct val="50000"/>
                </a:spcBef>
              </a:pPr>
              <a:r>
                <a:rPr lang="ru-RU" sz="700">
                  <a:latin typeface="Calibri" pitchFamily="34" charset="0"/>
                  <a:cs typeface="Arial" charset="0"/>
                </a:rPr>
                <a:t>- зона подтопления</a:t>
              </a:r>
            </a:p>
          </p:txBody>
        </p:sp>
        <p:sp>
          <p:nvSpPr>
            <p:cNvPr id="10281" name="Text Box 21"/>
            <p:cNvSpPr txBox="1">
              <a:spLocks noChangeArrowheads="1"/>
            </p:cNvSpPr>
            <p:nvPr/>
          </p:nvSpPr>
          <p:spPr bwMode="auto">
            <a:xfrm>
              <a:off x="202" y="4014"/>
              <a:ext cx="113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>
                <a:spcBef>
                  <a:spcPct val="50000"/>
                </a:spcBef>
              </a:pPr>
              <a:r>
                <a:rPr lang="ru-RU" sz="700">
                  <a:latin typeface="Calibri" pitchFamily="34" charset="0"/>
                  <a:cs typeface="Arial" charset="0"/>
                </a:rPr>
                <a:t>	 </a:t>
              </a:r>
              <a:r>
                <a:rPr lang="ru-RU" sz="700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критический уровень</a:t>
              </a:r>
              <a:r>
                <a:rPr lang="ru-RU" sz="700">
                  <a:latin typeface="Calibri" pitchFamily="34" charset="0"/>
                  <a:cs typeface="Arial" charset="0"/>
                </a:rPr>
                <a:t>                                                                	фактический уровень </a:t>
              </a:r>
            </a:p>
          </p:txBody>
        </p:sp>
        <p:sp>
          <p:nvSpPr>
            <p:cNvPr id="10282" name="Text Box 22"/>
            <p:cNvSpPr txBox="1">
              <a:spLocks noChangeArrowheads="1"/>
            </p:cNvSpPr>
            <p:nvPr/>
          </p:nvSpPr>
          <p:spPr bwMode="auto">
            <a:xfrm>
              <a:off x="340" y="4002"/>
              <a:ext cx="499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585" tIns="63812" rIns="127585" bIns="63812">
              <a:spAutoFit/>
            </a:bodyPr>
            <a:lstStyle/>
            <a:p>
              <a:pPr defTabSz="1279525">
                <a:spcBef>
                  <a:spcPct val="50000"/>
                </a:spcBef>
              </a:pPr>
              <a:r>
                <a:rPr lang="ru-RU" sz="700">
                  <a:latin typeface="Calibri" pitchFamily="34" charset="0"/>
                  <a:cs typeface="Arial" charset="0"/>
                </a:rPr>
                <a:t>Гилрологический (водомерный) пост.</a:t>
              </a:r>
            </a:p>
          </p:txBody>
        </p:sp>
        <p:sp>
          <p:nvSpPr>
            <p:cNvPr id="10283" name="Line 23"/>
            <p:cNvSpPr>
              <a:spLocks noChangeShapeType="1"/>
            </p:cNvSpPr>
            <p:nvPr/>
          </p:nvSpPr>
          <p:spPr bwMode="auto">
            <a:xfrm>
              <a:off x="814" y="4065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Rectangle 24"/>
            <p:cNvSpPr>
              <a:spLocks noChangeArrowheads="1"/>
            </p:cNvSpPr>
            <p:nvPr/>
          </p:nvSpPr>
          <p:spPr bwMode="auto">
            <a:xfrm>
              <a:off x="218" y="4005"/>
              <a:ext cx="88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279525"/>
              <a:r>
                <a:rPr lang="ru-RU" sz="1000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110</a:t>
              </a:r>
              <a:endParaRPr lang="ru-RU">
                <a:solidFill>
                  <a:srgbClr val="FF0000"/>
                </a:solidFill>
                <a:latin typeface="Calibri" pitchFamily="34" charset="0"/>
                <a:cs typeface="Arial" charset="0"/>
              </a:endParaRPr>
            </a:p>
          </p:txBody>
        </p:sp>
        <p:grpSp>
          <p:nvGrpSpPr>
            <p:cNvPr id="10285" name="Group 25"/>
            <p:cNvGrpSpPr>
              <a:grpSpLocks/>
            </p:cNvGrpSpPr>
            <p:nvPr/>
          </p:nvGrpSpPr>
          <p:grpSpPr bwMode="auto">
            <a:xfrm>
              <a:off x="111" y="4075"/>
              <a:ext cx="225" cy="82"/>
              <a:chOff x="111" y="4075"/>
              <a:chExt cx="225" cy="82"/>
            </a:xfrm>
          </p:grpSpPr>
          <p:sp>
            <p:nvSpPr>
              <p:cNvPr id="10290" name="AutoShape 26"/>
              <p:cNvSpPr>
                <a:spLocks noChangeArrowheads="1"/>
              </p:cNvSpPr>
              <p:nvPr/>
            </p:nvSpPr>
            <p:spPr bwMode="auto">
              <a:xfrm>
                <a:off x="111" y="4075"/>
                <a:ext cx="33" cy="28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lIns="127550" tIns="63797" rIns="127550" bIns="63797" anchor="ctr"/>
              <a:lstStyle/>
              <a:p>
                <a:pPr algn="ctr" defTabSz="1279525"/>
                <a:endParaRPr lang="ru-RU">
                  <a:solidFill>
                    <a:schemeClr val="accent2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0291" name="Rectangle 27"/>
              <p:cNvSpPr>
                <a:spLocks noChangeArrowheads="1"/>
              </p:cNvSpPr>
              <p:nvPr/>
            </p:nvSpPr>
            <p:spPr bwMode="auto">
              <a:xfrm>
                <a:off x="196" y="4089"/>
                <a:ext cx="131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1279525"/>
                <a:r>
                  <a:rPr lang="ru-RU" sz="1000">
                    <a:latin typeface="Calibri" pitchFamily="34" charset="0"/>
                    <a:cs typeface="Arial" charset="0"/>
                  </a:rPr>
                  <a:t>103,8</a:t>
                </a:r>
                <a:endParaRPr lang="ru-RU"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10292" name="Line 28"/>
              <p:cNvSpPr>
                <a:spLocks noChangeShapeType="1"/>
              </p:cNvSpPr>
              <p:nvPr/>
            </p:nvSpPr>
            <p:spPr bwMode="auto">
              <a:xfrm flipV="1">
                <a:off x="191" y="4081"/>
                <a:ext cx="14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286" name="Freeform 29"/>
            <p:cNvSpPr>
              <a:spLocks/>
            </p:cNvSpPr>
            <p:nvPr/>
          </p:nvSpPr>
          <p:spPr bwMode="auto">
            <a:xfrm>
              <a:off x="111" y="3657"/>
              <a:ext cx="229" cy="136"/>
            </a:xfrm>
            <a:custGeom>
              <a:avLst/>
              <a:gdLst>
                <a:gd name="T0" fmla="*/ 0 w 576"/>
                <a:gd name="T1" fmla="*/ 1 h 270"/>
                <a:gd name="T2" fmla="*/ 0 w 576"/>
                <a:gd name="T3" fmla="*/ 1 h 270"/>
                <a:gd name="T4" fmla="*/ 0 w 576"/>
                <a:gd name="T5" fmla="*/ 1 h 270"/>
                <a:gd name="T6" fmla="*/ 0 w 576"/>
                <a:gd name="T7" fmla="*/ 1 h 270"/>
                <a:gd name="T8" fmla="*/ 0 w 576"/>
                <a:gd name="T9" fmla="*/ 1 h 2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270"/>
                <a:gd name="T17" fmla="*/ 576 w 576"/>
                <a:gd name="T18" fmla="*/ 270 h 2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270">
                  <a:moveTo>
                    <a:pt x="0" y="270"/>
                  </a:moveTo>
                  <a:cubicBezTo>
                    <a:pt x="37" y="253"/>
                    <a:pt x="75" y="236"/>
                    <a:pt x="114" y="216"/>
                  </a:cubicBezTo>
                  <a:cubicBezTo>
                    <a:pt x="153" y="196"/>
                    <a:pt x="204" y="181"/>
                    <a:pt x="234" y="149"/>
                  </a:cubicBezTo>
                  <a:cubicBezTo>
                    <a:pt x="264" y="117"/>
                    <a:pt x="238" y="44"/>
                    <a:pt x="295" y="22"/>
                  </a:cubicBezTo>
                  <a:cubicBezTo>
                    <a:pt x="352" y="0"/>
                    <a:pt x="529" y="16"/>
                    <a:pt x="576" y="15"/>
                  </a:cubicBezTo>
                </a:path>
              </a:pathLst>
            </a:custGeom>
            <a:noFill/>
            <a:ln w="31750">
              <a:solidFill>
                <a:srgbClr val="333399"/>
              </a:solidFill>
              <a:round/>
              <a:headEnd/>
              <a:tailEnd/>
            </a:ln>
          </p:spPr>
          <p:txBody>
            <a:bodyPr lIns="127585" tIns="63812" rIns="127585" bIns="63812"/>
            <a:lstStyle/>
            <a:p>
              <a:endParaRPr lang="ru-RU"/>
            </a:p>
          </p:txBody>
        </p:sp>
        <p:sp>
          <p:nvSpPr>
            <p:cNvPr id="10287" name="Text Box 30"/>
            <p:cNvSpPr txBox="1">
              <a:spLocks noChangeArrowheads="1"/>
            </p:cNvSpPr>
            <p:nvPr/>
          </p:nvSpPr>
          <p:spPr bwMode="auto">
            <a:xfrm>
              <a:off x="360" y="3654"/>
              <a:ext cx="32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68363">
                <a:spcBef>
                  <a:spcPct val="50000"/>
                </a:spcBef>
              </a:pPr>
              <a:r>
                <a:rPr lang="ru-RU" sz="700">
                  <a:latin typeface="Calibri" pitchFamily="34" charset="0"/>
                  <a:cs typeface="Arial" charset="0"/>
                </a:rPr>
                <a:t>-  русло реки</a:t>
              </a:r>
            </a:p>
          </p:txBody>
        </p:sp>
        <p:sp>
          <p:nvSpPr>
            <p:cNvPr id="10288" name="Text Box 31"/>
            <p:cNvSpPr txBox="1">
              <a:spLocks noChangeArrowheads="1"/>
            </p:cNvSpPr>
            <p:nvPr/>
          </p:nvSpPr>
          <p:spPr bwMode="auto">
            <a:xfrm>
              <a:off x="377" y="3926"/>
              <a:ext cx="32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68363">
                <a:spcBef>
                  <a:spcPct val="50000"/>
                </a:spcBef>
              </a:pPr>
              <a:r>
                <a:rPr lang="ru-RU" sz="700">
                  <a:latin typeface="Calibri" pitchFamily="34" charset="0"/>
                  <a:cs typeface="Arial" charset="0"/>
                </a:rPr>
                <a:t>-  плотина - 3</a:t>
              </a:r>
            </a:p>
          </p:txBody>
        </p:sp>
        <p:sp>
          <p:nvSpPr>
            <p:cNvPr id="10289" name="Line 32"/>
            <p:cNvSpPr>
              <a:spLocks noChangeShapeType="1"/>
            </p:cNvSpPr>
            <p:nvPr/>
          </p:nvSpPr>
          <p:spPr bwMode="auto">
            <a:xfrm flipV="1">
              <a:off x="205" y="3950"/>
              <a:ext cx="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024313" y="8040688"/>
            <a:ext cx="3956050" cy="1371600"/>
          </a:xfrm>
          <a:prstGeom prst="rect">
            <a:avLst/>
          </a:prstGeom>
          <a:solidFill>
            <a:srgbClr val="FFFFFF">
              <a:alpha val="80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75091" tIns="87549" rIns="175091" bIns="87549">
            <a:spAutoFit/>
          </a:bodyPr>
          <a:lstStyle/>
          <a:p>
            <a:pPr algn="ctr" defTabSz="1790700">
              <a:defRPr/>
            </a:pPr>
            <a:r>
              <a:rPr lang="ru-RU" sz="1300">
                <a:effectLst>
                  <a:outerShdw blurRad="38100" dist="38100" dir="2700000" algn="tl">
                    <a:srgbClr val="C0C0C0"/>
                  </a:outerShdw>
                </a:effectLst>
              </a:rPr>
              <a:t>Населённые пункты. БОО,РОО, ХОО, объекты экономики, скотомогильники, магистральные газопроводы, нефтепроводы, продуктопроводы, линии электропередач, автодорогах, железных дорогах, мосты</a:t>
            </a:r>
          </a:p>
          <a:p>
            <a:pPr algn="ctr" defTabSz="1790700">
              <a:defRPr/>
            </a:pPr>
            <a:r>
              <a:rPr lang="ru-RU" sz="1300" u="sng">
                <a:solidFill>
                  <a:srgbClr val="FF0000"/>
                </a:solidFill>
              </a:rPr>
              <a:t>в зону затопления не попадают.</a:t>
            </a:r>
          </a:p>
        </p:txBody>
      </p:sp>
      <p:sp>
        <p:nvSpPr>
          <p:cNvPr id="547873" name="Text Box 33"/>
          <p:cNvSpPr txBox="1">
            <a:spLocks noChangeArrowheads="1"/>
          </p:cNvSpPr>
          <p:nvPr/>
        </p:nvSpPr>
        <p:spPr bwMode="auto">
          <a:xfrm>
            <a:off x="1431925" y="1631950"/>
            <a:ext cx="8780463" cy="828675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8683" tIns="44269" rIns="88683" bIns="44269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ru-RU" sz="240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связи с </a:t>
            </a:r>
            <a:r>
              <a:rPr lang="ru-RU" sz="2400" b="1" u="sng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ОТСУТСТВИЕМ   ГТС</a:t>
            </a:r>
            <a:r>
              <a:rPr lang="ru-RU" sz="2400" u="sng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40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Риск катастрофического затопления вследствие аварии на ГТС </a:t>
            </a:r>
            <a:r>
              <a:rPr lang="ru-RU" sz="24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ОТСУТСТВУЕТ</a:t>
            </a:r>
            <a:r>
              <a:rPr lang="ru-RU" sz="2400">
                <a:solidFill>
                  <a:srgbClr val="3333FF"/>
                </a:solidFill>
              </a:rPr>
              <a:t>.</a:t>
            </a:r>
            <a:r>
              <a:rPr lang="ru-RU" sz="2400"/>
              <a:t> </a:t>
            </a:r>
          </a:p>
        </p:txBody>
      </p:sp>
      <p:graphicFrame>
        <p:nvGraphicFramePr>
          <p:cNvPr id="10242" name="Object 171"/>
          <p:cNvGraphicFramePr>
            <a:graphicFrameLocks noChangeAspect="1"/>
          </p:cNvGraphicFramePr>
          <p:nvPr/>
        </p:nvGraphicFramePr>
        <p:xfrm>
          <a:off x="134938" y="8113713"/>
          <a:ext cx="3027362" cy="1370012"/>
        </p:xfrm>
        <a:graphic>
          <a:graphicData uri="http://schemas.openxmlformats.org/presentationml/2006/ole">
            <p:oleObj spid="_x0000_s10242" name="Worksheet" r:id="rId5" imgW="4476643" imgH="3895830" progId="Excel.Sheet.8">
              <p:embed/>
            </p:oleObj>
          </a:graphicData>
        </a:graphic>
      </p:graphicFrame>
      <p:sp>
        <p:nvSpPr>
          <p:cNvPr id="547909" name="Rectangle 69"/>
          <p:cNvSpPr>
            <a:spLocks noChangeArrowheads="1"/>
          </p:cNvSpPr>
          <p:nvPr/>
        </p:nvSpPr>
        <p:spPr bwMode="auto">
          <a:xfrm>
            <a:off x="9496425" y="6384925"/>
            <a:ext cx="3125788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10250" name="Group 53"/>
          <p:cNvGrpSpPr>
            <a:grpSpLocks/>
          </p:cNvGrpSpPr>
          <p:nvPr/>
        </p:nvGrpSpPr>
        <p:grpSpPr bwMode="auto">
          <a:xfrm>
            <a:off x="9355138" y="4945063"/>
            <a:ext cx="822325" cy="287337"/>
            <a:chOff x="2290" y="4020"/>
            <a:chExt cx="768" cy="218"/>
          </a:xfrm>
        </p:grpSpPr>
        <p:sp>
          <p:nvSpPr>
            <p:cNvPr id="10263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10264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0265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10266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7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68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10269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0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251" name="AutoShape 79"/>
          <p:cNvSpPr>
            <a:spLocks noChangeArrowheads="1"/>
          </p:cNvSpPr>
          <p:nvPr/>
        </p:nvSpPr>
        <p:spPr bwMode="auto">
          <a:xfrm>
            <a:off x="9401196" y="3287713"/>
            <a:ext cx="2357454" cy="941383"/>
          </a:xfrm>
          <a:prstGeom prst="wedgeRectCallout">
            <a:avLst>
              <a:gd name="adj1" fmla="val -40373"/>
              <a:gd name="adj2" fmla="val 126919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</p:txBody>
      </p:sp>
      <p:sp>
        <p:nvSpPr>
          <p:cNvPr id="547920" name="Rectangle 80"/>
          <p:cNvSpPr>
            <a:spLocks noChangeArrowheads="1"/>
          </p:cNvSpPr>
          <p:nvPr/>
        </p:nvSpPr>
        <p:spPr bwMode="auto">
          <a:xfrm>
            <a:off x="5969000" y="3360738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47924" name="AutoShape 84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10254" name="Group 85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10255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10256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1025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1025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60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1026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62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5440363"/>
            <a:ext cx="8959850" cy="2454275"/>
          </a:xfrm>
        </p:spPr>
        <p:txBody>
          <a:bodyPr lIns="127662" tIns="63847" rIns="127662" bIns="63847"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Титульный лист</a:t>
            </a:r>
          </a:p>
        </p:txBody>
      </p:sp>
      <p:pic>
        <p:nvPicPr>
          <p:cNvPr id="66563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22613"/>
            <a:ext cx="12801600" cy="3365500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127662" tIns="63847" rIns="127662" bIns="63847"/>
          <a:lstStyle/>
          <a:p>
            <a:pPr eaLnBrk="1" hangingPunct="1">
              <a:defRPr/>
            </a:pPr>
            <a:r>
              <a:rPr lang="ru-RU" sz="4300" b="1" smtClean="0">
                <a:solidFill>
                  <a:srgbClr val="FFFF00"/>
                </a:solidFill>
              </a:rPr>
              <a:t>ИНФОРМАЦИОННО-СПРАВОЧНЫЕ МАТЕРИАЛЫ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1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137160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Line 160"/>
          <p:cNvSpPr>
            <a:spLocks noChangeShapeType="1"/>
          </p:cNvSpPr>
          <p:nvPr/>
        </p:nvSpPr>
        <p:spPr bwMode="auto">
          <a:xfrm>
            <a:off x="1360488" y="5446713"/>
            <a:ext cx="5327650" cy="410845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Text Box 161"/>
          <p:cNvSpPr txBox="1">
            <a:spLocks noChangeArrowheads="1"/>
          </p:cNvSpPr>
          <p:nvPr/>
        </p:nvSpPr>
        <p:spPr bwMode="auto">
          <a:xfrm>
            <a:off x="2224088" y="6240463"/>
            <a:ext cx="647700" cy="23971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71" tIns="39136" rIns="78271" bIns="39136">
            <a:spAutoFit/>
          </a:bodyPr>
          <a:lstStyle/>
          <a:p>
            <a:pPr algn="ctr" defTabSz="1279525"/>
            <a:r>
              <a:rPr lang="ru-RU" sz="1000" b="1"/>
              <a:t>М-52</a:t>
            </a:r>
            <a:endParaRPr lang="ru-RU"/>
          </a:p>
        </p:txBody>
      </p:sp>
      <p:sp>
        <p:nvSpPr>
          <p:cNvPr id="11271" name="Freeform 162"/>
          <p:cNvSpPr>
            <a:spLocks/>
          </p:cNvSpPr>
          <p:nvPr/>
        </p:nvSpPr>
        <p:spPr bwMode="auto">
          <a:xfrm>
            <a:off x="6040438" y="6672263"/>
            <a:ext cx="3384550" cy="2230437"/>
          </a:xfrm>
          <a:custGeom>
            <a:avLst/>
            <a:gdLst>
              <a:gd name="T0" fmla="*/ 0 w 2132"/>
              <a:gd name="T1" fmla="*/ 2147483647 h 1406"/>
              <a:gd name="T2" fmla="*/ 2147483647 w 2132"/>
              <a:gd name="T3" fmla="*/ 2147483647 h 1406"/>
              <a:gd name="T4" fmla="*/ 2147483647 w 2132"/>
              <a:gd name="T5" fmla="*/ 2147483647 h 1406"/>
              <a:gd name="T6" fmla="*/ 2147483647 w 2132"/>
              <a:gd name="T7" fmla="*/ 0 h 1406"/>
              <a:gd name="T8" fmla="*/ 2147483647 w 2132"/>
              <a:gd name="T9" fmla="*/ 2147483647 h 14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32"/>
              <a:gd name="T16" fmla="*/ 0 h 1406"/>
              <a:gd name="T17" fmla="*/ 2132 w 2132"/>
              <a:gd name="T18" fmla="*/ 1406 h 14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32" h="1406">
                <a:moveTo>
                  <a:pt x="0" y="1406"/>
                </a:moveTo>
                <a:lnTo>
                  <a:pt x="1043" y="817"/>
                </a:lnTo>
                <a:lnTo>
                  <a:pt x="862" y="726"/>
                </a:lnTo>
                <a:lnTo>
                  <a:pt x="1679" y="0"/>
                </a:lnTo>
                <a:lnTo>
                  <a:pt x="2132" y="273"/>
                </a:lnTo>
              </a:path>
            </a:pathLst>
          </a:custGeom>
          <a:noFill/>
          <a:ln w="76200" cmpd="sng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Freeform 159"/>
          <p:cNvSpPr>
            <a:spLocks/>
          </p:cNvSpPr>
          <p:nvPr/>
        </p:nvSpPr>
        <p:spPr bwMode="auto">
          <a:xfrm>
            <a:off x="2546350" y="3721100"/>
            <a:ext cx="9097963" cy="4211638"/>
          </a:xfrm>
          <a:custGeom>
            <a:avLst/>
            <a:gdLst>
              <a:gd name="T0" fmla="*/ 2147483647 w 5730"/>
              <a:gd name="T1" fmla="*/ 2147483647 h 2653"/>
              <a:gd name="T2" fmla="*/ 2147483647 w 5730"/>
              <a:gd name="T3" fmla="*/ 2147483647 h 2653"/>
              <a:gd name="T4" fmla="*/ 2147483647 w 5730"/>
              <a:gd name="T5" fmla="*/ 2147483647 h 2653"/>
              <a:gd name="T6" fmla="*/ 2147483647 w 5730"/>
              <a:gd name="T7" fmla="*/ 2147483647 h 2653"/>
              <a:gd name="T8" fmla="*/ 2147483647 w 5730"/>
              <a:gd name="T9" fmla="*/ 2147483647 h 2653"/>
              <a:gd name="T10" fmla="*/ 2147483647 w 5730"/>
              <a:gd name="T11" fmla="*/ 2147483647 h 2653"/>
              <a:gd name="T12" fmla="*/ 2147483647 w 5730"/>
              <a:gd name="T13" fmla="*/ 2147483647 h 2653"/>
              <a:gd name="T14" fmla="*/ 2147483647 w 5730"/>
              <a:gd name="T15" fmla="*/ 2147483647 h 2653"/>
              <a:gd name="T16" fmla="*/ 2147483647 w 5730"/>
              <a:gd name="T17" fmla="*/ 2147483647 h 2653"/>
              <a:gd name="T18" fmla="*/ 2147483647 w 5730"/>
              <a:gd name="T19" fmla="*/ 2147483647 h 2653"/>
              <a:gd name="T20" fmla="*/ 2147483647 w 5730"/>
              <a:gd name="T21" fmla="*/ 2147483647 h 2653"/>
              <a:gd name="T22" fmla="*/ 2147483647 w 5730"/>
              <a:gd name="T23" fmla="*/ 2147483647 h 2653"/>
              <a:gd name="T24" fmla="*/ 2147483647 w 5730"/>
              <a:gd name="T25" fmla="*/ 0 h 2653"/>
              <a:gd name="T26" fmla="*/ 2147483647 w 5730"/>
              <a:gd name="T27" fmla="*/ 2147483647 h 2653"/>
              <a:gd name="T28" fmla="*/ 2147483647 w 5730"/>
              <a:gd name="T29" fmla="*/ 2147483647 h 2653"/>
              <a:gd name="T30" fmla="*/ 2147483647 w 5730"/>
              <a:gd name="T31" fmla="*/ 2147483647 h 2653"/>
              <a:gd name="T32" fmla="*/ 2147483647 w 5730"/>
              <a:gd name="T33" fmla="*/ 2147483647 h 2653"/>
              <a:gd name="T34" fmla="*/ 2147483647 w 5730"/>
              <a:gd name="T35" fmla="*/ 2147483647 h 2653"/>
              <a:gd name="T36" fmla="*/ 2147483647 w 5730"/>
              <a:gd name="T37" fmla="*/ 2147483647 h 2653"/>
              <a:gd name="T38" fmla="*/ 2147483647 w 5730"/>
              <a:gd name="T39" fmla="*/ 2147483647 h 2653"/>
              <a:gd name="T40" fmla="*/ 2147483647 w 5730"/>
              <a:gd name="T41" fmla="*/ 2147483647 h 2653"/>
              <a:gd name="T42" fmla="*/ 2147483647 w 5730"/>
              <a:gd name="T43" fmla="*/ 2147483647 h 2653"/>
              <a:gd name="T44" fmla="*/ 2147483647 w 5730"/>
              <a:gd name="T45" fmla="*/ 2147483647 h 2653"/>
              <a:gd name="T46" fmla="*/ 2147483647 w 5730"/>
              <a:gd name="T47" fmla="*/ 2147483647 h 2653"/>
              <a:gd name="T48" fmla="*/ 2147483647 w 5730"/>
              <a:gd name="T49" fmla="*/ 2147483647 h 265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730"/>
              <a:gd name="T76" fmla="*/ 0 h 2653"/>
              <a:gd name="T77" fmla="*/ 5730 w 5730"/>
              <a:gd name="T78" fmla="*/ 2653 h 265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730" h="2653">
                <a:moveTo>
                  <a:pt x="5602" y="1043"/>
                </a:moveTo>
                <a:cubicBezTo>
                  <a:pt x="5474" y="1172"/>
                  <a:pt x="5042" y="1437"/>
                  <a:pt x="4740" y="1633"/>
                </a:cubicBezTo>
                <a:cubicBezTo>
                  <a:pt x="4438" y="1829"/>
                  <a:pt x="4052" y="2056"/>
                  <a:pt x="3788" y="2222"/>
                </a:cubicBezTo>
                <a:cubicBezTo>
                  <a:pt x="3524" y="2388"/>
                  <a:pt x="3410" y="2653"/>
                  <a:pt x="3153" y="2630"/>
                </a:cubicBezTo>
                <a:cubicBezTo>
                  <a:pt x="2896" y="2607"/>
                  <a:pt x="2556" y="2290"/>
                  <a:pt x="2246" y="2086"/>
                </a:cubicBezTo>
                <a:cubicBezTo>
                  <a:pt x="1936" y="1882"/>
                  <a:pt x="1611" y="1633"/>
                  <a:pt x="1293" y="1406"/>
                </a:cubicBezTo>
                <a:cubicBezTo>
                  <a:pt x="975" y="1179"/>
                  <a:pt x="552" y="884"/>
                  <a:pt x="340" y="725"/>
                </a:cubicBezTo>
                <a:cubicBezTo>
                  <a:pt x="128" y="566"/>
                  <a:pt x="46" y="544"/>
                  <a:pt x="23" y="453"/>
                </a:cubicBezTo>
                <a:cubicBezTo>
                  <a:pt x="0" y="362"/>
                  <a:pt x="8" y="226"/>
                  <a:pt x="204" y="181"/>
                </a:cubicBezTo>
                <a:cubicBezTo>
                  <a:pt x="400" y="136"/>
                  <a:pt x="937" y="174"/>
                  <a:pt x="1202" y="181"/>
                </a:cubicBezTo>
                <a:cubicBezTo>
                  <a:pt x="1467" y="188"/>
                  <a:pt x="1626" y="219"/>
                  <a:pt x="1792" y="226"/>
                </a:cubicBezTo>
                <a:cubicBezTo>
                  <a:pt x="1958" y="233"/>
                  <a:pt x="2064" y="264"/>
                  <a:pt x="2200" y="226"/>
                </a:cubicBezTo>
                <a:cubicBezTo>
                  <a:pt x="2336" y="188"/>
                  <a:pt x="2510" y="0"/>
                  <a:pt x="2608" y="0"/>
                </a:cubicBezTo>
                <a:cubicBezTo>
                  <a:pt x="2706" y="0"/>
                  <a:pt x="2865" y="143"/>
                  <a:pt x="2790" y="226"/>
                </a:cubicBezTo>
                <a:cubicBezTo>
                  <a:pt x="2715" y="309"/>
                  <a:pt x="2306" y="408"/>
                  <a:pt x="2155" y="499"/>
                </a:cubicBezTo>
                <a:cubicBezTo>
                  <a:pt x="2004" y="590"/>
                  <a:pt x="1891" y="696"/>
                  <a:pt x="1883" y="771"/>
                </a:cubicBezTo>
                <a:cubicBezTo>
                  <a:pt x="1875" y="846"/>
                  <a:pt x="2026" y="922"/>
                  <a:pt x="2109" y="952"/>
                </a:cubicBezTo>
                <a:cubicBezTo>
                  <a:pt x="2192" y="982"/>
                  <a:pt x="2223" y="1012"/>
                  <a:pt x="2382" y="952"/>
                </a:cubicBezTo>
                <a:cubicBezTo>
                  <a:pt x="2541" y="892"/>
                  <a:pt x="2865" y="718"/>
                  <a:pt x="3062" y="589"/>
                </a:cubicBezTo>
                <a:cubicBezTo>
                  <a:pt x="3259" y="460"/>
                  <a:pt x="3395" y="256"/>
                  <a:pt x="3561" y="181"/>
                </a:cubicBezTo>
                <a:cubicBezTo>
                  <a:pt x="3727" y="106"/>
                  <a:pt x="3901" y="113"/>
                  <a:pt x="4060" y="136"/>
                </a:cubicBezTo>
                <a:cubicBezTo>
                  <a:pt x="4219" y="159"/>
                  <a:pt x="4318" y="234"/>
                  <a:pt x="4514" y="317"/>
                </a:cubicBezTo>
                <a:cubicBezTo>
                  <a:pt x="4710" y="400"/>
                  <a:pt x="5073" y="544"/>
                  <a:pt x="5239" y="635"/>
                </a:cubicBezTo>
                <a:cubicBezTo>
                  <a:pt x="5405" y="726"/>
                  <a:pt x="5451" y="793"/>
                  <a:pt x="5511" y="861"/>
                </a:cubicBezTo>
                <a:cubicBezTo>
                  <a:pt x="5571" y="929"/>
                  <a:pt x="5730" y="914"/>
                  <a:pt x="5602" y="1043"/>
                </a:cubicBezTo>
                <a:close/>
              </a:path>
            </a:pathLst>
          </a:custGeom>
          <a:noFill/>
          <a:ln w="38100" cap="flat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3" name="Rectangle 3"/>
          <p:cNvSpPr>
            <a:spLocks noChangeArrowheads="1"/>
          </p:cNvSpPr>
          <p:nvPr/>
        </p:nvSpPr>
        <p:spPr bwMode="auto">
          <a:xfrm>
            <a:off x="-9525" y="-23813"/>
            <a:ext cx="12801600" cy="17287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78041" tIns="89033" rIns="178041" bIns="89033" anchor="ctr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r>
              <a:rPr lang="ru-RU" sz="3500">
                <a:latin typeface="Times New Roman" pitchFamily="18" charset="0"/>
              </a:rPr>
              <a:t> </a:t>
            </a:r>
            <a:r>
              <a:rPr lang="ru-RU" sz="3100" b="1"/>
              <a:t/>
            </a:r>
            <a:br>
              <a:rPr lang="ru-RU" sz="3100" b="1"/>
            </a:br>
            <a:r>
              <a:rPr lang="ru-RU" sz="3100" b="1"/>
              <a:t> </a:t>
            </a:r>
            <a:r>
              <a:rPr lang="ru-RU" sz="3100">
                <a:latin typeface="Times New Roman" pitchFamily="18" charset="0"/>
                <a:cs typeface="Times New Roman" pitchFamily="18" charset="0"/>
              </a:rPr>
              <a:t>Информационно-справочные материалы по силам и средствам</a:t>
            </a:r>
          </a:p>
        </p:txBody>
      </p:sp>
      <p:sp>
        <p:nvSpPr>
          <p:cNvPr id="11274" name="AutoShape 7"/>
          <p:cNvSpPr>
            <a:spLocks noChangeArrowheads="1"/>
          </p:cNvSpPr>
          <p:nvPr/>
        </p:nvSpPr>
        <p:spPr bwMode="auto">
          <a:xfrm>
            <a:off x="10647363" y="7105650"/>
            <a:ext cx="1800225" cy="938213"/>
          </a:xfrm>
          <a:prstGeom prst="wedgeRectCallout">
            <a:avLst>
              <a:gd name="adj1" fmla="val -1236"/>
              <a:gd name="adj2" fmla="val -1523"/>
            </a:avLst>
          </a:prstGeom>
          <a:solidFill>
            <a:srgbClr val="FFCC99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lIns="51104" tIns="25558" rIns="51104" bIns="25558"/>
          <a:lstStyle/>
          <a:p>
            <a:pPr algn="ctr" defTabSz="957263"/>
            <a:r>
              <a:rPr lang="ru-RU" sz="800" u="sng">
                <a:latin typeface="Calibri" pitchFamily="34" charset="0"/>
              </a:rPr>
              <a:t>Администрация </a:t>
            </a:r>
          </a:p>
          <a:p>
            <a:pPr algn="ctr" defTabSz="957263"/>
            <a:r>
              <a:rPr lang="ru-RU" sz="800" u="sng">
                <a:latin typeface="Calibri" pitchFamily="34" charset="0"/>
              </a:rPr>
              <a:t>Мичуринского сельсовета</a:t>
            </a:r>
          </a:p>
          <a:p>
            <a:pPr algn="ctr" defTabSz="957263"/>
            <a:r>
              <a:rPr lang="ru-RU" sz="800">
                <a:latin typeface="Calibri" pitchFamily="34" charset="0"/>
              </a:rPr>
              <a:t>Личного состава -18 чел.</a:t>
            </a:r>
          </a:p>
          <a:p>
            <a:pPr algn="ctr" defTabSz="957263"/>
            <a:r>
              <a:rPr lang="ru-RU" sz="800">
                <a:latin typeface="Calibri" pitchFamily="34" charset="0"/>
              </a:rPr>
              <a:t>Трактора (Т-130) – 2 ед.</a:t>
            </a:r>
          </a:p>
          <a:p>
            <a:pPr algn="ctr" defTabSz="957263"/>
            <a:r>
              <a:rPr lang="ru-RU" sz="800">
                <a:latin typeface="Calibri" pitchFamily="34" charset="0"/>
              </a:rPr>
              <a:t>Автогрейдер – 1 ед. </a:t>
            </a:r>
          </a:p>
          <a:p>
            <a:pPr algn="ctr" defTabSz="957263"/>
            <a:r>
              <a:rPr lang="ru-RU" sz="800">
                <a:latin typeface="Calibri" pitchFamily="34" charset="0"/>
              </a:rPr>
              <a:t>Грузовой транспорт – 3 ед. </a:t>
            </a:r>
          </a:p>
        </p:txBody>
      </p:sp>
      <p:graphicFrame>
        <p:nvGraphicFramePr>
          <p:cNvPr id="553139" name="Group 179"/>
          <p:cNvGraphicFramePr>
            <a:graphicFrameLocks noGrp="1"/>
          </p:cNvGraphicFramePr>
          <p:nvPr/>
        </p:nvGraphicFramePr>
        <p:xfrm>
          <a:off x="8416925" y="1776413"/>
          <a:ext cx="4319588" cy="3551503"/>
        </p:xfrm>
        <a:graphic>
          <a:graphicData uri="http://schemas.openxmlformats.org/drawingml/2006/table">
            <a:tbl>
              <a:tblPr/>
              <a:tblGrid>
                <a:gridCol w="1008063"/>
                <a:gridCol w="1555750"/>
                <a:gridCol w="463550"/>
                <a:gridCol w="430212"/>
                <a:gridCol w="431800"/>
                <a:gridCol w="430213"/>
              </a:tblGrid>
              <a:tr h="214313">
                <a:tc row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ПЧ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дежурстве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ПСЧ-12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633209, Новосибирская  обл., Искитимский р-н, г.Искитим, ул.Коротеева, 30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ПСЧ-21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633209, Новосибирская  обл., Искитимский р-н, г.Искитим, микрорайон Южный, 8а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63 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 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14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 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ПСЧ-26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633209, Новосибирская  обл., Искитимский р-н, с.Линево, пром.Площадка ЗАО «НовЭЗ»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АСС НСО 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630102, Новосибирская обл.,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Новосибирск,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ул.Сакко и Ванцетти, 52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РЭС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633209, Новосибирская обл.,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р-н, г.Искитим, ул.Советская, 23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 МВД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633209, Новосибирская обл.,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Искитимский р-н, г.Искитим, ул.Пушкина, 53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ГБУЗ «Бердская ЦГБ»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633010, Новосибирская обл., г.. Бердск, ул. Островского 53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25148" marR="25148" marT="25148" marB="251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53095" name="Rectangle 135"/>
          <p:cNvSpPr>
            <a:spLocks noChangeArrowheads="1"/>
          </p:cNvSpPr>
          <p:nvPr/>
        </p:nvSpPr>
        <p:spPr bwMode="auto">
          <a:xfrm>
            <a:off x="5465763" y="2928938"/>
            <a:ext cx="2373312" cy="7286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lIns="91258" tIns="45627" rIns="91258" bIns="45627">
            <a:spAutoFit/>
          </a:bodyPr>
          <a:lstStyle/>
          <a:p>
            <a:pPr algn="ctr" defTabSz="1279525">
              <a:defRPr/>
            </a:pPr>
            <a:r>
              <a:rPr lang="ru-RU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Автомобильных дорог федерального значения на территории села нет</a:t>
            </a:r>
          </a:p>
        </p:txBody>
      </p:sp>
      <p:sp>
        <p:nvSpPr>
          <p:cNvPr id="11346" name="TextBox 94"/>
          <p:cNvSpPr txBox="1">
            <a:spLocks noChangeArrowheads="1"/>
          </p:cNvSpPr>
          <p:nvPr/>
        </p:nvSpPr>
        <p:spPr bwMode="auto">
          <a:xfrm>
            <a:off x="150813" y="6024563"/>
            <a:ext cx="1654175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ПСЧ-21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- 22 км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11347" name="TextBox 94"/>
          <p:cNvSpPr txBox="1">
            <a:spLocks noChangeArrowheads="1"/>
          </p:cNvSpPr>
          <p:nvPr/>
        </p:nvSpPr>
        <p:spPr bwMode="auto">
          <a:xfrm>
            <a:off x="10807700" y="8616950"/>
            <a:ext cx="1612900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ПСЧ-12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-22 км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11348" name="TextBox 94"/>
          <p:cNvSpPr txBox="1">
            <a:spLocks noChangeArrowheads="1"/>
          </p:cNvSpPr>
          <p:nvPr/>
        </p:nvSpPr>
        <p:spPr bwMode="auto">
          <a:xfrm>
            <a:off x="554038" y="7177088"/>
            <a:ext cx="1571625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- 3 км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Бердск</a:t>
            </a:r>
            <a:endParaRPr lang="ru-RU" sz="1000" b="1">
              <a:latin typeface="Times New Roman" pitchFamily="18" charset="0"/>
            </a:endParaRPr>
          </a:p>
        </p:txBody>
      </p:sp>
      <p:graphicFrame>
        <p:nvGraphicFramePr>
          <p:cNvPr id="11266" name="Object 151"/>
          <p:cNvGraphicFramePr>
            <a:graphicFrameLocks/>
          </p:cNvGraphicFramePr>
          <p:nvPr/>
        </p:nvGraphicFramePr>
        <p:xfrm>
          <a:off x="134938" y="1776413"/>
          <a:ext cx="4533900" cy="2108200"/>
        </p:xfrm>
        <a:graphic>
          <a:graphicData uri="http://schemas.openxmlformats.org/presentationml/2006/ole">
            <p:oleObj spid="_x0000_s11266" name="Worksheet" r:id="rId4" imgW="6667421" imgH="3048030" progId="Excel.Sheet.8">
              <p:embed/>
            </p:oleObj>
          </a:graphicData>
        </a:graphic>
      </p:graphicFrame>
      <p:sp>
        <p:nvSpPr>
          <p:cNvPr id="11349" name="Text Box 154"/>
          <p:cNvSpPr txBox="1">
            <a:spLocks noChangeArrowheads="1"/>
          </p:cNvSpPr>
          <p:nvPr/>
        </p:nvSpPr>
        <p:spPr bwMode="auto">
          <a:xfrm>
            <a:off x="6184900" y="8472488"/>
            <a:ext cx="649288" cy="23971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lIns="78261" tIns="39131" rIns="78261" bIns="39131">
            <a:spAutoFit/>
          </a:bodyPr>
          <a:lstStyle/>
          <a:p>
            <a:pPr algn="ctr" defTabSz="1279525"/>
            <a:r>
              <a:rPr lang="ru-RU" sz="1000" b="1"/>
              <a:t>Н-0822</a:t>
            </a:r>
            <a:endParaRPr lang="ru-RU"/>
          </a:p>
        </p:txBody>
      </p:sp>
      <p:sp>
        <p:nvSpPr>
          <p:cNvPr id="553117" name="Rectangle 157"/>
          <p:cNvSpPr>
            <a:spLocks noChangeArrowheads="1"/>
          </p:cNvSpPr>
          <p:nvPr/>
        </p:nvSpPr>
        <p:spPr bwMode="auto">
          <a:xfrm>
            <a:off x="5032375" y="1846263"/>
            <a:ext cx="3125788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1267" name="Object 150"/>
          <p:cNvGraphicFramePr>
            <a:graphicFrameLocks noChangeAspect="1"/>
          </p:cNvGraphicFramePr>
          <p:nvPr/>
        </p:nvGraphicFramePr>
        <p:xfrm>
          <a:off x="65088" y="8185150"/>
          <a:ext cx="5256212" cy="1370013"/>
        </p:xfrm>
        <a:graphic>
          <a:graphicData uri="http://schemas.openxmlformats.org/presentationml/2006/ole">
            <p:oleObj spid="_x0000_s11267" name="Worksheet" r:id="rId5" imgW="7572367" imgH="2990790" progId="Excel.Sheet.8">
              <p:embed/>
            </p:oleObj>
          </a:graphicData>
        </a:graphic>
      </p:graphicFrame>
      <p:grpSp>
        <p:nvGrpSpPr>
          <p:cNvPr id="11351" name="Group 53"/>
          <p:cNvGrpSpPr>
            <a:grpSpLocks/>
          </p:cNvGrpSpPr>
          <p:nvPr/>
        </p:nvGrpSpPr>
        <p:grpSpPr bwMode="auto">
          <a:xfrm>
            <a:off x="8705850" y="8761413"/>
            <a:ext cx="822325" cy="285750"/>
            <a:chOff x="2290" y="4020"/>
            <a:chExt cx="768" cy="218"/>
          </a:xfrm>
        </p:grpSpPr>
        <p:sp>
          <p:nvSpPr>
            <p:cNvPr id="11364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11365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1366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11367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8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369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11370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71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53132" name="AutoShape 172"/>
          <p:cNvSpPr>
            <a:spLocks noChangeArrowheads="1"/>
          </p:cNvSpPr>
          <p:nvPr/>
        </p:nvSpPr>
        <p:spPr bwMode="auto">
          <a:xfrm>
            <a:off x="8201024" y="7105651"/>
            <a:ext cx="2200303" cy="1123974"/>
          </a:xfrm>
          <a:prstGeom prst="wedgeRectCallout">
            <a:avLst>
              <a:gd name="adj1" fmla="val -21953"/>
              <a:gd name="adj2" fmla="val 99839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1279525">
              <a:defRPr/>
            </a:pPr>
            <a:endParaRPr lang="ru-RU" sz="1000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553133" name="Rectangle 173"/>
          <p:cNvSpPr>
            <a:spLocks noChangeArrowheads="1"/>
          </p:cNvSpPr>
          <p:nvPr/>
        </p:nvSpPr>
        <p:spPr bwMode="auto">
          <a:xfrm>
            <a:off x="9355138" y="6096000"/>
            <a:ext cx="2662237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53140" name="AutoShape 180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11355" name="Group 181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11356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11357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11358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11359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0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361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11362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63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-9525" y="-23813"/>
            <a:ext cx="12801600" cy="215900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78041" tIns="89033" rIns="178041" bIns="89033" anchor="ctr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r>
              <a:rPr lang="ru-RU" sz="3500">
                <a:latin typeface="Times New Roman" pitchFamily="18" charset="0"/>
              </a:rPr>
              <a:t> </a:t>
            </a:r>
            <a:r>
              <a:rPr lang="ru-RU" sz="3100" b="1"/>
              <a:t/>
            </a:r>
            <a:br>
              <a:rPr lang="ru-RU" sz="3100" b="1"/>
            </a:br>
            <a:r>
              <a:rPr lang="ru-RU" sz="3100" b="1"/>
              <a:t> </a:t>
            </a:r>
            <a:r>
              <a:rPr lang="ru-RU" sz="3100">
                <a:latin typeface="Times New Roman" pitchFamily="18" charset="0"/>
                <a:cs typeface="Times New Roman" pitchFamily="18" charset="0"/>
              </a:rPr>
              <a:t>Информационно-справочные материалы по резервам финансовых и материальных средств</a:t>
            </a:r>
          </a:p>
        </p:txBody>
      </p:sp>
      <p:graphicFrame>
        <p:nvGraphicFramePr>
          <p:cNvPr id="554173" name="Group 189"/>
          <p:cNvGraphicFramePr>
            <a:graphicFrameLocks noGrp="1"/>
          </p:cNvGraphicFramePr>
          <p:nvPr/>
        </p:nvGraphicFramePr>
        <p:xfrm>
          <a:off x="6329363" y="7535863"/>
          <a:ext cx="6337300" cy="1953715"/>
        </p:xfrm>
        <a:graphic>
          <a:graphicData uri="http://schemas.openxmlformats.org/drawingml/2006/table">
            <a:tbl>
              <a:tblPr/>
              <a:tblGrid>
                <a:gridCol w="1514475"/>
                <a:gridCol w="1433512"/>
                <a:gridCol w="1247775"/>
                <a:gridCol w="885825"/>
                <a:gridCol w="1255713"/>
              </a:tblGrid>
              <a:tr h="488950">
                <a:tc gridSpan="5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Создание и использование  резервов финансовых ресурсов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для ликвидации  чрезвычайных ситуаций природного и техногенного характера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5825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Населенный пункт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сумма созданного финансового резерва, тыс.руб.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израсходовано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остаток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Примечание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211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Создание резервов в  2016 году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п. Зональный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200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200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4168" name="Group 184"/>
          <p:cNvGraphicFramePr>
            <a:graphicFrameLocks noGrp="1"/>
          </p:cNvGraphicFramePr>
          <p:nvPr/>
        </p:nvGraphicFramePr>
        <p:xfrm>
          <a:off x="66675" y="6096000"/>
          <a:ext cx="6118225" cy="3398435"/>
        </p:xfrm>
        <a:graphic>
          <a:graphicData uri="http://schemas.openxmlformats.org/drawingml/2006/table">
            <a:tbl>
              <a:tblPr/>
              <a:tblGrid>
                <a:gridCol w="465138"/>
                <a:gridCol w="1646237"/>
                <a:gridCol w="1168400"/>
                <a:gridCol w="842963"/>
                <a:gridCol w="835025"/>
                <a:gridCol w="1160462"/>
              </a:tblGrid>
              <a:tr h="530225">
                <a:tc gridSpan="6"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Наличие резервов материальных ресурсов </a:t>
                      </a:r>
                      <a:b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</a:b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для ликвидации чрезвычайных ситуаций природного </a:t>
                      </a:r>
                    </a:p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и техногенного характера 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8438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№ п/п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Тип  ресурсов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Количество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Планируется создать, тыс. руб.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 наличии, тыс. руб.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 наличии, %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Примечание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Продовольствие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Вещевое имущество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Строительные материалы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Медицинское имущество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Другие материальные средства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76213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ИТОГО: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 </a:t>
                      </a:r>
                    </a:p>
                  </a:txBody>
                  <a:tcPr marL="91350" marR="91350"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4169" name="Group 185"/>
          <p:cNvGraphicFramePr>
            <a:graphicFrameLocks noGrp="1"/>
          </p:cNvGraphicFramePr>
          <p:nvPr/>
        </p:nvGraphicFramePr>
        <p:xfrm>
          <a:off x="65088" y="2001838"/>
          <a:ext cx="4824412" cy="1217115"/>
        </p:xfrm>
        <a:graphic>
          <a:graphicData uri="http://schemas.openxmlformats.org/drawingml/2006/table">
            <a:tbl>
              <a:tblPr/>
              <a:tblGrid>
                <a:gridCol w="1584325"/>
                <a:gridCol w="1800225"/>
                <a:gridCol w="1439862"/>
              </a:tblGrid>
              <a:tr h="333375">
                <a:tc gridSpan="3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Должностные лица хранилищ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Наименование и адрес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Ф.И.О. Должность руководителя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Телефон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 gridSpan="3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Складов на территории населенного пункта - </a:t>
                      </a: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нет</a:t>
                      </a:r>
                    </a:p>
                  </a:txBody>
                  <a:tcPr marL="91350" marR="91350" marT="45675" marB="45675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54170" name="Group 186"/>
          <p:cNvGraphicFramePr>
            <a:graphicFrameLocks noGrp="1"/>
          </p:cNvGraphicFramePr>
          <p:nvPr/>
        </p:nvGraphicFramePr>
        <p:xfrm>
          <a:off x="6400800" y="2166938"/>
          <a:ext cx="6246813" cy="1554260"/>
        </p:xfrm>
        <a:graphic>
          <a:graphicData uri="http://schemas.openxmlformats.org/drawingml/2006/table">
            <a:tbl>
              <a:tblPr/>
              <a:tblGrid>
                <a:gridCol w="1795463"/>
                <a:gridCol w="2011362"/>
                <a:gridCol w="1220788"/>
                <a:gridCol w="1219200"/>
              </a:tblGrid>
              <a:tr h="293688">
                <a:tc gridSpan="4"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Места размещения складов с материальными средствами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688">
                <a:tc rowSpan="2"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Наименование и адрес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Количества одновременно разгружаемых/загружаемых транспортных средств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Хранимое имущество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количество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</a:rPr>
                        <a:t>нуменклатура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Складов на территории населенного пункта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 - </a:t>
                      </a:r>
                      <a:r>
                        <a:rPr kumimoji="0" lang="ru-RU" sz="13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 / -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4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7963" marR="17963" marT="17963" marB="1796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54143" name="Rectangle 159"/>
          <p:cNvSpPr>
            <a:spLocks noChangeArrowheads="1"/>
          </p:cNvSpPr>
          <p:nvPr/>
        </p:nvSpPr>
        <p:spPr bwMode="auto">
          <a:xfrm>
            <a:off x="134938" y="5305425"/>
            <a:ext cx="3127375" cy="65246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7712" name="Group 53"/>
          <p:cNvGrpSpPr>
            <a:grpSpLocks/>
          </p:cNvGrpSpPr>
          <p:nvPr/>
        </p:nvGrpSpPr>
        <p:grpSpPr bwMode="auto">
          <a:xfrm>
            <a:off x="9928225" y="7105650"/>
            <a:ext cx="822325" cy="285750"/>
            <a:chOff x="2290" y="4020"/>
            <a:chExt cx="768" cy="218"/>
          </a:xfrm>
        </p:grpSpPr>
        <p:sp>
          <p:nvSpPr>
            <p:cNvPr id="67725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7726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7727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7728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29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7730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7731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7732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7713" name="AutoShape 170"/>
          <p:cNvSpPr>
            <a:spLocks noChangeArrowheads="1"/>
          </p:cNvSpPr>
          <p:nvPr/>
        </p:nvSpPr>
        <p:spPr bwMode="auto">
          <a:xfrm>
            <a:off x="10072688" y="5446713"/>
            <a:ext cx="2186028" cy="1139837"/>
          </a:xfrm>
          <a:prstGeom prst="wedgeRectCallout">
            <a:avLst>
              <a:gd name="adj1" fmla="val -42738"/>
              <a:gd name="adj2" fmla="val 95270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54155" name="Rectangle 171"/>
          <p:cNvSpPr>
            <a:spLocks noChangeArrowheads="1"/>
          </p:cNvSpPr>
          <p:nvPr/>
        </p:nvSpPr>
        <p:spPr bwMode="auto">
          <a:xfrm>
            <a:off x="9640888" y="4295775"/>
            <a:ext cx="2662237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54174" name="AutoShape 190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7716" name="Group 191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67717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7718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771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7720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2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7722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772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7724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146685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41" tIns="23174" rIns="46341" bIns="23174" anchor="ctr" anchorCtr="1">
            <a:spAutoFit/>
          </a:bodyPr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3600">
              <a:latin typeface="Times New Roman" pitchFamily="18" charset="0"/>
            </a:endParaRPr>
          </a:p>
          <a:p>
            <a:pPr algn="ctr" defTabSz="1276350"/>
            <a:r>
              <a:rPr lang="ru-RU" sz="3100">
                <a:latin typeface="Times New Roman" pitchFamily="18" charset="0"/>
                <a:cs typeface="Times New Roman" pitchFamily="18" charset="0"/>
              </a:rPr>
              <a:t>Схема производственного объекта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639763" y="1704975"/>
            <a:ext cx="11522075" cy="955675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61" tIns="45681" rIns="91361" bIns="45681">
            <a:spAutoFit/>
          </a:bodyPr>
          <a:lstStyle/>
          <a:p>
            <a:pPr defTabSz="1279525"/>
            <a:r>
              <a:rPr lang="ru-RU" sz="2800" b="1">
                <a:solidFill>
                  <a:schemeClr val="bg1"/>
                </a:solidFill>
              </a:rPr>
              <a:t>На территории н.п.объектов переработки с/х продукции, животных, потенциально-опасных и других производств</a:t>
            </a:r>
            <a:r>
              <a:rPr lang="ru-RU" sz="2800" b="1"/>
              <a:t> </a:t>
            </a:r>
            <a:r>
              <a:rPr lang="ru-RU" sz="2800" b="1">
                <a:solidFill>
                  <a:srgbClr val="FF0000"/>
                </a:solidFill>
              </a:rPr>
              <a:t>НЕТ</a:t>
            </a:r>
          </a:p>
        </p:txBody>
      </p:sp>
      <p:sp>
        <p:nvSpPr>
          <p:cNvPr id="555018" name="Rectangle 10"/>
          <p:cNvSpPr>
            <a:spLocks noChangeArrowheads="1"/>
          </p:cNvSpPr>
          <p:nvPr/>
        </p:nvSpPr>
        <p:spPr bwMode="auto">
          <a:xfrm>
            <a:off x="9424988" y="6745288"/>
            <a:ext cx="3125787" cy="6540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68614" name="Group 53"/>
          <p:cNvGrpSpPr>
            <a:grpSpLocks/>
          </p:cNvGrpSpPr>
          <p:nvPr/>
        </p:nvGrpSpPr>
        <p:grpSpPr bwMode="auto">
          <a:xfrm>
            <a:off x="9210675" y="4945063"/>
            <a:ext cx="822325" cy="287337"/>
            <a:chOff x="2290" y="4020"/>
            <a:chExt cx="768" cy="218"/>
          </a:xfrm>
        </p:grpSpPr>
        <p:sp>
          <p:nvSpPr>
            <p:cNvPr id="68627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55" tIns="17655" rIns="17655" bIns="17655"/>
            <a:lstStyle/>
            <a:p>
              <a:pPr algn="ctr" defTabSz="1279525"/>
              <a:r>
                <a:rPr lang="ru-RU" sz="1000" u="sng" dirty="0" smtClean="0">
                  <a:latin typeface="Times New Roman" pitchFamily="18" charset="0"/>
                </a:rPr>
                <a:t>БЦГБ</a:t>
              </a:r>
              <a:endParaRPr lang="ru-RU" sz="1000" u="sng" dirty="0">
                <a:latin typeface="Times New Roman" pitchFamily="18" charset="0"/>
              </a:endParaRPr>
            </a:p>
            <a:p>
              <a:pPr algn="ctr" defTabSz="1279525"/>
              <a:r>
                <a:rPr lang="ru-RU" sz="1000" dirty="0" smtClean="0">
                  <a:latin typeface="Times New Roman" pitchFamily="18" charset="0"/>
                </a:rPr>
                <a:t>605</a:t>
              </a:r>
              <a:endParaRPr lang="ru-RU" dirty="0"/>
            </a:p>
          </p:txBody>
        </p:sp>
        <p:grpSp>
          <p:nvGrpSpPr>
            <p:cNvPr id="68628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6862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162" tIns="63598" rIns="127162" bIns="63598"/>
              <a:lstStyle/>
              <a:p>
                <a:pPr defTabSz="1279525"/>
                <a:endParaRPr lang="ru-RU"/>
              </a:p>
            </p:txBody>
          </p:sp>
          <p:sp>
            <p:nvSpPr>
              <p:cNvPr id="68630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3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8632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6863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8634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8615" name="AutoShape 21"/>
          <p:cNvSpPr>
            <a:spLocks noChangeArrowheads="1"/>
          </p:cNvSpPr>
          <p:nvPr/>
        </p:nvSpPr>
        <p:spPr bwMode="auto">
          <a:xfrm>
            <a:off x="9355138" y="3287713"/>
            <a:ext cx="2260636" cy="941383"/>
          </a:xfrm>
          <a:prstGeom prst="wedgeRectCallout">
            <a:avLst>
              <a:gd name="adj1" fmla="val -42269"/>
              <a:gd name="adj2" fmla="val 132317"/>
            </a:avLst>
          </a:prstGeom>
          <a:solidFill>
            <a:srgbClr val="FFCC9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1279525"/>
            <a:r>
              <a:rPr lang="ru-RU" sz="1000" b="1" dirty="0" smtClean="0">
                <a:latin typeface="Calibri" pitchFamily="34" charset="0"/>
              </a:rPr>
              <a:t>Бердская центральная городская больница</a:t>
            </a:r>
            <a:r>
              <a:rPr lang="ru-RU" sz="1000" dirty="0" smtClean="0">
                <a:latin typeface="Calibri" pitchFamily="34" charset="0"/>
              </a:rPr>
              <a:t>, </a:t>
            </a:r>
          </a:p>
          <a:p>
            <a:pPr algn="just" defTabSz="1279525"/>
            <a:r>
              <a:rPr lang="ru-RU" sz="1000" dirty="0" smtClean="0">
                <a:latin typeface="Calibri" pitchFamily="34" charset="0"/>
              </a:rPr>
              <a:t>г.Бердск ул. Островского-53, Глав. врач – </a:t>
            </a:r>
            <a:r>
              <a:rPr lang="ru-RU" sz="1000" dirty="0" err="1" smtClean="0">
                <a:solidFill>
                  <a:srgbClr val="000000"/>
                </a:solidFill>
                <a:latin typeface="Calibri" pitchFamily="34" charset="0"/>
              </a:rPr>
              <a:t>Краморов</a:t>
            </a:r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</a:rPr>
              <a:t> Ю.Н.</a:t>
            </a:r>
            <a:r>
              <a:rPr lang="ru-RU" sz="1000" dirty="0" smtClean="0">
                <a:latin typeface="Calibri" pitchFamily="34" charset="0"/>
              </a:rPr>
              <a:t> раб. тел. 8-383-41-2-66-75 </a:t>
            </a:r>
          </a:p>
          <a:p>
            <a:pPr algn="ctr" defTabSz="1279525"/>
            <a:r>
              <a:rPr lang="ru-RU" sz="1000" dirty="0" smtClean="0">
                <a:latin typeface="Calibri" pitchFamily="34" charset="0"/>
              </a:rPr>
              <a:t>приемный покой тел 8-383-41- 26-675</a:t>
            </a:r>
          </a:p>
          <a:p>
            <a:pPr algn="ctr" defTabSz="1279525"/>
            <a:r>
              <a:rPr lang="ru-RU" sz="1000" dirty="0" err="1" smtClean="0">
                <a:latin typeface="Calibri" pitchFamily="34" charset="0"/>
              </a:rPr>
              <a:t>коеч</a:t>
            </a:r>
            <a:r>
              <a:rPr lang="ru-RU" sz="1000" dirty="0" smtClean="0">
                <a:latin typeface="Calibri" pitchFamily="34" charset="0"/>
              </a:rPr>
              <a:t>. емкость -605.</a:t>
            </a:r>
          </a:p>
          <a:p>
            <a:pPr algn="ctr" defTabSz="1279525"/>
            <a:endParaRPr lang="ru-RU" sz="1000" dirty="0">
              <a:latin typeface="Calibri" pitchFamily="34" charset="0"/>
            </a:endParaRPr>
          </a:p>
        </p:txBody>
      </p:sp>
      <p:sp>
        <p:nvSpPr>
          <p:cNvPr id="555030" name="Rectangle 22"/>
          <p:cNvSpPr>
            <a:spLocks noChangeArrowheads="1"/>
          </p:cNvSpPr>
          <p:nvPr/>
        </p:nvSpPr>
        <p:spPr bwMode="auto">
          <a:xfrm>
            <a:off x="9496425" y="7896225"/>
            <a:ext cx="2662238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555031" name="AutoShape 23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68618" name="Group 24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68619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68620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6862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6862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2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8624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6862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8626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87463" y="1057275"/>
            <a:ext cx="10880725" cy="205581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Организация оповещения и информирования титульный лист</a:t>
            </a:r>
          </a:p>
        </p:txBody>
      </p:sp>
      <p:pic>
        <p:nvPicPr>
          <p:cNvPr id="69635" name="Picture 3" descr="заставка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801601" cy="960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1636" name="Text Box 4"/>
          <p:cNvSpPr txBox="1">
            <a:spLocks noChangeArrowheads="1"/>
          </p:cNvSpPr>
          <p:nvPr/>
        </p:nvSpPr>
        <p:spPr bwMode="auto">
          <a:xfrm>
            <a:off x="0" y="3790950"/>
            <a:ext cx="128016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126540" tIns="63332" rIns="126540" bIns="63332">
            <a:spAutoFit/>
          </a:bodyPr>
          <a:lstStyle/>
          <a:p>
            <a:pPr algn="ctr" defTabSz="1279525">
              <a:defRPr/>
            </a:pPr>
            <a:r>
              <a:rPr lang="ru-RU" sz="4300" b="1">
                <a:solidFill>
                  <a:srgbClr val="FFFF00"/>
                </a:solidFill>
              </a:rPr>
              <a:t>Организация оповещения и информирования</a:t>
            </a:r>
            <a:endParaRPr lang="ru-RU" sz="4300" b="1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47"/>
          <p:cNvSpPr txBox="1">
            <a:spLocks noChangeArrowheads="1"/>
          </p:cNvSpPr>
          <p:nvPr/>
        </p:nvSpPr>
        <p:spPr bwMode="auto">
          <a:xfrm>
            <a:off x="12001500" y="0"/>
            <a:ext cx="287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42997" tIns="71505" rIns="142997" bIns="71505">
            <a:spAutoFit/>
          </a:bodyPr>
          <a:lstStyle/>
          <a:p>
            <a:pPr defTabSz="1277938"/>
            <a:endParaRPr lang="ru-RU" sz="600"/>
          </a:p>
        </p:txBody>
      </p:sp>
      <p:pic>
        <p:nvPicPr>
          <p:cNvPr id="70659" name="Таблица 503"/>
          <p:cNvPicPr>
            <a:picLocks noGrp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5813" y="6046788"/>
            <a:ext cx="535622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Таблица 499"/>
          <p:cNvPicPr>
            <a:picLocks noGrp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" y="5951538"/>
            <a:ext cx="5357813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661" name="Group 5"/>
          <p:cNvGrpSpPr>
            <a:grpSpLocks/>
          </p:cNvGrpSpPr>
          <p:nvPr/>
        </p:nvGrpSpPr>
        <p:grpSpPr bwMode="auto">
          <a:xfrm>
            <a:off x="177800" y="1416050"/>
            <a:ext cx="12547600" cy="8064500"/>
            <a:chOff x="112" y="675"/>
            <a:chExt cx="7905" cy="5080"/>
          </a:xfrm>
        </p:grpSpPr>
        <p:grpSp>
          <p:nvGrpSpPr>
            <p:cNvPr id="70664" name="Group 6"/>
            <p:cNvGrpSpPr>
              <a:grpSpLocks/>
            </p:cNvGrpSpPr>
            <p:nvPr/>
          </p:nvGrpSpPr>
          <p:grpSpPr bwMode="auto">
            <a:xfrm>
              <a:off x="112" y="675"/>
              <a:ext cx="7905" cy="5080"/>
              <a:chOff x="112" y="675"/>
              <a:chExt cx="7905" cy="5080"/>
            </a:xfrm>
          </p:grpSpPr>
          <p:grpSp>
            <p:nvGrpSpPr>
              <p:cNvPr id="70666" name="Group 7"/>
              <p:cNvGrpSpPr>
                <a:grpSpLocks/>
              </p:cNvGrpSpPr>
              <p:nvPr/>
            </p:nvGrpSpPr>
            <p:grpSpPr bwMode="auto">
              <a:xfrm>
                <a:off x="112" y="675"/>
                <a:ext cx="7905" cy="5080"/>
                <a:chOff x="87" y="572"/>
                <a:chExt cx="6117" cy="3629"/>
              </a:xfrm>
            </p:grpSpPr>
            <p:cxnSp>
              <p:nvCxnSpPr>
                <p:cNvPr id="70668" name="Прямая со стрелкой 3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34" y="2500"/>
                  <a:ext cx="0" cy="202"/>
                </a:xfrm>
                <a:prstGeom prst="straightConnector1">
                  <a:avLst/>
                </a:prstGeom>
                <a:noFill/>
                <a:ln w="25400" algn="ctr">
                  <a:solidFill>
                    <a:srgbClr val="0000FF"/>
                  </a:solidFill>
                  <a:round/>
                  <a:headEnd type="arrow" w="med" len="med"/>
                  <a:tailEnd/>
                </a:ln>
              </p:spPr>
            </p:cxnSp>
            <p:grpSp>
              <p:nvGrpSpPr>
                <p:cNvPr id="70669" name="Group 9"/>
                <p:cNvGrpSpPr>
                  <a:grpSpLocks/>
                </p:cNvGrpSpPr>
                <p:nvPr/>
              </p:nvGrpSpPr>
              <p:grpSpPr bwMode="auto">
                <a:xfrm>
                  <a:off x="87" y="572"/>
                  <a:ext cx="6117" cy="3629"/>
                  <a:chOff x="87" y="572"/>
                  <a:chExt cx="6117" cy="3629"/>
                </a:xfrm>
              </p:grpSpPr>
              <p:cxnSp>
                <p:nvCxnSpPr>
                  <p:cNvPr id="70670" name="Прямая со стрелкой 30"/>
                  <p:cNvCxnSpPr>
                    <a:cxnSpLocks noChangeShapeType="1"/>
                  </p:cNvCxnSpPr>
                  <p:nvPr/>
                </p:nvCxnSpPr>
                <p:spPr bwMode="auto">
                  <a:xfrm rot="16200000" flipV="1">
                    <a:off x="1326" y="2642"/>
                    <a:ext cx="113" cy="0"/>
                  </a:xfrm>
                  <a:prstGeom prst="straightConnector1">
                    <a:avLst/>
                  </a:prstGeom>
                  <a:noFill/>
                  <a:ln w="25400" algn="ctr">
                    <a:solidFill>
                      <a:srgbClr val="008000"/>
                    </a:solidFill>
                    <a:round/>
                    <a:headEnd type="arrow" w="med" len="med"/>
                    <a:tailEnd/>
                  </a:ln>
                </p:spPr>
              </p:cxnSp>
              <p:grpSp>
                <p:nvGrpSpPr>
                  <p:cNvPr id="70671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87" y="572"/>
                    <a:ext cx="6117" cy="3629"/>
                    <a:chOff x="87" y="572"/>
                    <a:chExt cx="6117" cy="3629"/>
                  </a:xfrm>
                </p:grpSpPr>
                <p:cxnSp>
                  <p:nvCxnSpPr>
                    <p:cNvPr id="70672" name="Прямая со стрелкой 3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542" y="2584"/>
                      <a:ext cx="0" cy="117"/>
                    </a:xfrm>
                    <a:prstGeom prst="straightConnector1">
                      <a:avLst/>
                    </a:prstGeom>
                    <a:noFill/>
                    <a:ln w="25400" algn="ctr">
                      <a:solidFill>
                        <a:srgbClr val="008000"/>
                      </a:solidFill>
                      <a:round/>
                      <a:headEnd type="arrow" w="med" len="med"/>
                      <a:tailEnd/>
                    </a:ln>
                  </p:spPr>
                </p:cxnSp>
                <p:grpSp>
                  <p:nvGrpSpPr>
                    <p:cNvPr id="70673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7" y="572"/>
                      <a:ext cx="6117" cy="3629"/>
                      <a:chOff x="87" y="572"/>
                      <a:chExt cx="6117" cy="3629"/>
                    </a:xfrm>
                  </p:grpSpPr>
                  <p:cxnSp>
                    <p:nvCxnSpPr>
                      <p:cNvPr id="70674" name="Прямая со стрелкой 30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rot="5400000" flipH="1" flipV="1">
                        <a:off x="3322" y="3264"/>
                        <a:ext cx="612" cy="1"/>
                      </a:xfrm>
                      <a:prstGeom prst="straightConnector1">
                        <a:avLst/>
                      </a:prstGeom>
                      <a:noFill/>
                      <a:ln w="25400" algn="ctr">
                        <a:solidFill>
                          <a:srgbClr val="FF0000"/>
                        </a:solidFill>
                        <a:round/>
                        <a:headEnd type="arrow" w="med" len="med"/>
                        <a:tailEnd/>
                      </a:ln>
                    </p:spPr>
                  </p:cxnSp>
                  <p:grpSp>
                    <p:nvGrpSpPr>
                      <p:cNvPr id="70675" name="Group 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7" y="572"/>
                        <a:ext cx="6117" cy="3629"/>
                        <a:chOff x="87" y="572"/>
                        <a:chExt cx="6117" cy="3629"/>
                      </a:xfrm>
                    </p:grpSpPr>
                    <p:cxnSp>
                      <p:nvCxnSpPr>
                        <p:cNvPr id="70676" name="Прямая со стрелкой 30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 rot="16200000" flipV="1">
                          <a:off x="1161" y="2598"/>
                          <a:ext cx="199" cy="1"/>
                        </a:xfrm>
                        <a:prstGeom prst="straightConnector1">
                          <a:avLst/>
                        </a:prstGeom>
                        <a:noFill/>
                        <a:ln w="25400" algn="ctr">
                          <a:solidFill>
                            <a:srgbClr val="0000FF"/>
                          </a:solidFill>
                          <a:round/>
                          <a:headEnd type="arrow" w="med" len="med"/>
                          <a:tailEnd/>
                        </a:ln>
                      </p:spPr>
                    </p:cxnSp>
                    <p:grpSp>
                      <p:nvGrpSpPr>
                        <p:cNvPr id="70677" name="Group 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7" y="572"/>
                          <a:ext cx="6117" cy="3629"/>
                          <a:chOff x="87" y="572"/>
                          <a:chExt cx="6117" cy="3629"/>
                        </a:xfrm>
                      </p:grpSpPr>
                      <p:cxnSp>
                        <p:nvCxnSpPr>
                          <p:cNvPr id="70678" name="Прямая со стрелкой 30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 rot="16200000" flipV="1">
                            <a:off x="1001" y="2557"/>
                            <a:ext cx="276" cy="4"/>
                          </a:xfrm>
                          <a:prstGeom prst="straightConnector1">
                            <a:avLst/>
                          </a:prstGeom>
                          <a:noFill/>
                          <a:ln w="25400" algn="ctr">
                            <a:solidFill>
                              <a:srgbClr val="FF0000"/>
                            </a:solidFill>
                            <a:round/>
                            <a:headEnd type="arrow" w="med" len="med"/>
                            <a:tailEnd/>
                          </a:ln>
                        </p:spPr>
                      </p:cxnSp>
                      <p:grpSp>
                        <p:nvGrpSpPr>
                          <p:cNvPr id="70679" name="Group 1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7" y="572"/>
                            <a:ext cx="6117" cy="3629"/>
                            <a:chOff x="87" y="572"/>
                            <a:chExt cx="6117" cy="3629"/>
                          </a:xfrm>
                        </p:grpSpPr>
                        <p:cxnSp>
                          <p:nvCxnSpPr>
                            <p:cNvPr id="70680" name="Прямая со стрелкой 30"/>
                            <p:cNvCxnSpPr>
                              <a:cxnSpLocks noChangeShapeType="1"/>
                            </p:cNvCxnSpPr>
                            <p:nvPr/>
                          </p:nvCxnSpPr>
                          <p:spPr bwMode="auto">
                            <a:xfrm flipV="1">
                              <a:off x="314" y="2412"/>
                              <a:ext cx="0" cy="287"/>
                            </a:xfrm>
                            <a:prstGeom prst="straightConnector1">
                              <a:avLst/>
                            </a:prstGeom>
                            <a:noFill/>
                            <a:ln w="25400" algn="ctr">
                              <a:solidFill>
                                <a:srgbClr val="FF0000"/>
                              </a:solidFill>
                              <a:round/>
                              <a:headEnd type="arrow" w="med" len="med"/>
                              <a:tailEnd/>
                            </a:ln>
                          </p:spPr>
                        </p:cxnSp>
                        <p:grpSp>
                          <p:nvGrpSpPr>
                            <p:cNvPr id="70681" name="Group 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87" y="572"/>
                              <a:ext cx="6117" cy="3629"/>
                              <a:chOff x="87" y="572"/>
                              <a:chExt cx="6117" cy="3629"/>
                            </a:xfrm>
                          </p:grpSpPr>
                          <p:grpSp>
                            <p:nvGrpSpPr>
                              <p:cNvPr id="70682" name="Group 2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610" y="2553"/>
                                <a:ext cx="866" cy="1326"/>
                                <a:chOff x="2610" y="2553"/>
                                <a:chExt cx="866" cy="1326"/>
                              </a:xfrm>
                            </p:grpSpPr>
                            <p:cxnSp>
                              <p:nvCxnSpPr>
                                <p:cNvPr id="70993" name="Прямая со стрелкой 30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 rot="5400000" flipH="1" flipV="1">
                                  <a:off x="2716" y="3225"/>
                                  <a:ext cx="666" cy="1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25400" algn="ctr">
                                  <a:solidFill>
                                    <a:schemeClr val="tx1"/>
                                  </a:solidFill>
                                  <a:round/>
                                  <a:headEnd type="arrow" w="med" len="med"/>
                                  <a:tailEnd/>
                                </a:ln>
                              </p:spPr>
                            </p:cxnSp>
                            <p:sp>
                              <p:nvSpPr>
                                <p:cNvPr id="70994" name="Прямоугольник 1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17" y="2553"/>
                                  <a:ext cx="859" cy="406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FF00"/>
                                </a:solidFill>
                                <a:ln w="25400" algn="ctr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lIns="170653" tIns="48037" rIns="170653" bIns="85324" anchorCtr="1"/>
                                <a:lstStyle/>
                                <a:p>
                                  <a:pPr algn="ctr" defTabSz="1279525"/>
                                  <a:r>
                                    <a:rPr lang="ru-RU" sz="1100" b="1">
                                      <a:latin typeface="Times New Roman" pitchFamily="18" charset="0"/>
                                    </a:rPr>
                                    <a:t>РАСЦО</a:t>
                                  </a:r>
                                  <a:endParaRPr lang="ru-RU" sz="1100" b="1"/>
                                </a:p>
                                <a:p>
                                  <a:pPr algn="ctr" defTabSz="1279525"/>
                                  <a:endParaRPr lang="ru-RU" sz="2700">
                                    <a:latin typeface="Times New Roman" pitchFamily="18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70995" name="Прямоугольник 1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668" y="2689"/>
                                  <a:ext cx="342" cy="161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FF00"/>
                                </a:solidFill>
                                <a:ln w="25400" algn="ctr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lIns="170653" tIns="86412" rIns="170653" bIns="85324" anchor="ctr" anchorCtr="1"/>
                                <a:lstStyle/>
                                <a:p>
                                  <a:pPr algn="ctr" defTabSz="1279525"/>
                                  <a:r>
                                    <a:rPr lang="ru-RU" sz="1000" b="1">
                                      <a:latin typeface="Times New Roman" pitchFamily="18" charset="0"/>
                                    </a:rPr>
                                    <a:t>МСО</a:t>
                                  </a:r>
                                  <a:endParaRPr lang="ru-RU" sz="2700">
                                    <a:latin typeface="Times New Roman" pitchFamily="18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70996" name="Прямоугольник 1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073" y="2689"/>
                                  <a:ext cx="340" cy="161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FF00"/>
                                </a:solidFill>
                                <a:ln w="25400" algn="ctr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lIns="170653" tIns="86412" rIns="170653" bIns="85324" anchor="ctr" anchorCtr="1"/>
                                <a:lstStyle/>
                                <a:p>
                                  <a:pPr algn="ctr" defTabSz="1279525"/>
                                  <a:r>
                                    <a:rPr lang="ru-RU" sz="1100" b="1">
                                      <a:latin typeface="Times New Roman" pitchFamily="18" charset="0"/>
                                    </a:rPr>
                                    <a:t>ЛСО</a:t>
                                  </a:r>
                                  <a:endParaRPr lang="ru-RU" sz="2700">
                                    <a:latin typeface="Times New Roman" pitchFamily="18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0997" name="Прямая со стрелкой 22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>
                                  <a:off x="2610" y="3878"/>
                                  <a:ext cx="198" cy="1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25400" algn="ctr">
                                  <a:solidFill>
                                    <a:srgbClr val="008000"/>
                                  </a:solidFill>
                                  <a:round/>
                                  <a:headEnd/>
                                  <a:tailEnd type="arrow" w="med" len="med"/>
                                </a:ln>
                              </p:spPr>
                            </p:cxnSp>
                            <p:sp>
                              <p:nvSpPr>
                                <p:cNvPr id="2151" name="Прямоугольник 1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935" y="3136"/>
                                  <a:ext cx="227" cy="113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25400" algn="ctr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lIns="0" tIns="0" rIns="0" bIns="0" anchor="ctr"/>
                                <a:lstStyle/>
                                <a:p>
                                  <a:pPr algn="ctr" defTabSz="1279525">
                                    <a:defRPr/>
                                  </a:pPr>
                                  <a:r>
                                    <a:rPr lang="ru-RU" sz="800" b="1"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Times New Roman" pitchFamily="18" charset="0"/>
                                    </a:rPr>
                                    <a:t>Ч</a:t>
                                  </a:r>
                                  <a:r>
                                    <a:rPr lang="ru-RU" sz="800" b="1"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</a:rPr>
                                    <a:t>+20</a:t>
                                  </a:r>
                                  <a:endParaRPr lang="ru-RU" sz="2700">
                                    <a:latin typeface="Times New Roman" pitchFamily="18" charset="0"/>
                                  </a:endParaRPr>
                                </a:p>
                              </p:txBody>
                            </p:sp>
                          </p:grpSp>
                          <p:grpSp>
                            <p:nvGrpSpPr>
                              <p:cNvPr id="70683" name="Group 29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87" y="572"/>
                                <a:ext cx="6117" cy="3629"/>
                                <a:chOff x="87" y="572"/>
                                <a:chExt cx="6117" cy="3629"/>
                              </a:xfrm>
                            </p:grpSpPr>
                            <p:sp>
                              <p:nvSpPr>
                                <p:cNvPr id="70684" name="Rectangle 37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553" y="3793"/>
                                  <a:ext cx="1729" cy="317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CCFFFF"/>
                                </a:solidFill>
                                <a:ln w="25400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lIns="121233" tIns="60616" rIns="121233" bIns="60616"/>
                                <a:lstStyle/>
                                <a:p>
                                  <a:pPr algn="just" defTabSz="1279525"/>
                                  <a:r>
                                    <a:rPr lang="ru-RU" sz="800"/>
                                    <a:t>сведения об обстановке в районе ЧС и деятельности МЧС России по ликвидации ЧС не позднее 1,5-2 часов после возникновения ЧС с периодичность не реже 4 раза в сутки</a:t>
                                  </a:r>
                                </a:p>
                                <a:p>
                                  <a:pPr algn="ctr" defTabSz="1279525"/>
                                  <a:endParaRPr lang="ru-RU" sz="2700">
                                    <a:latin typeface="Times New Roman" pitchFamily="18" charset="0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70685" name="Group 31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87" y="572"/>
                                  <a:ext cx="6117" cy="3629"/>
                                  <a:chOff x="87" y="572"/>
                                  <a:chExt cx="6117" cy="3629"/>
                                </a:xfrm>
                              </p:grpSpPr>
                              <p:sp>
                                <p:nvSpPr>
                                  <p:cNvPr id="70686" name="Прямоугольник 16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87" y="3583"/>
                                    <a:ext cx="6038" cy="165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bg1"/>
                                  </a:solidFill>
                                  <a:ln w="25400" algn="ctr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lIns="170653" tIns="85324" rIns="170653" bIns="85324" anchor="ctr"/>
                                  <a:lstStyle/>
                                  <a:p>
                                    <a:pPr algn="ctr" defTabSz="1279525"/>
                                    <a:r>
                                      <a:rPr lang="ru-RU" sz="2000" b="1">
                                        <a:latin typeface="Times New Roman" pitchFamily="18" charset="0"/>
                                      </a:rPr>
                                      <a:t>НАСЕЛЕНИЕ</a:t>
                                    </a:r>
                                    <a:endParaRPr lang="ru-RU" sz="2700">
                                      <a:latin typeface="Times New Roman" pitchFamily="18" charset="0"/>
                                    </a:endParaRPr>
                                  </a:p>
                                </p:txBody>
                              </p:sp>
                              <p:grpSp>
                                <p:nvGrpSpPr>
                                  <p:cNvPr id="70687" name="Group 33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181" y="572"/>
                                    <a:ext cx="6023" cy="3629"/>
                                    <a:chOff x="181" y="572"/>
                                    <a:chExt cx="6023" cy="3629"/>
                                  </a:xfrm>
                                </p:grpSpPr>
                                <p:grpSp>
                                  <p:nvGrpSpPr>
                                    <p:cNvPr id="70688" name="Group 34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181" y="2703"/>
                                      <a:ext cx="2366" cy="874"/>
                                      <a:chOff x="181" y="2703"/>
                                      <a:chExt cx="2366" cy="874"/>
                                    </a:xfrm>
                                  </p:grpSpPr>
                                  <p:cxnSp>
                                    <p:nvCxnSpPr>
                                      <p:cNvPr id="70900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-10" y="3264"/>
                                        <a:ext cx="611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01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132" y="3264"/>
                                        <a:ext cx="612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0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269" y="3263"/>
                                        <a:ext cx="623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903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53" y="3288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+1,5-2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04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27" y="3048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+20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05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81" y="3290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+30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906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786" y="3258"/>
                                        <a:ext cx="635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07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930" y="3256"/>
                                        <a:ext cx="629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0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1067" y="3254"/>
                                        <a:ext cx="641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909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283" y="3279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+1,5-2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10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131" y="3062"/>
                                        <a:ext cx="228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+20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1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999" y="3278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+30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91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1821" y="3250"/>
                                        <a:ext cx="638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13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1961" y="3251"/>
                                        <a:ext cx="639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1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2101" y="3247"/>
                                        <a:ext cx="645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915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321" y="3277"/>
                                        <a:ext cx="226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+1,5-2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16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167" y="3059"/>
                                        <a:ext cx="227" cy="11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+20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17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25" y="3277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+30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91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1242" y="3241"/>
                                        <a:ext cx="657" cy="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1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1384" y="3241"/>
                                        <a:ext cx="656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20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1521" y="3241"/>
                                        <a:ext cx="668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92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742" y="3067"/>
                                        <a:ext cx="228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+1,5-2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2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594" y="3280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+20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23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58" y="3066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+30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92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365" y="3238"/>
                                        <a:ext cx="673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25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507" y="3236"/>
                                        <a:ext cx="670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926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644" y="3236"/>
                                        <a:ext cx="682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927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863" y="3053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+1,5-2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28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723" y="3279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+20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29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92" y="3053"/>
                                        <a:ext cx="226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+30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0" name="Rectangle 65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704"/>
                                        <a:ext cx="540" cy="67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ОКСИОН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1" name="Rectangle 6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771"/>
                                        <a:ext cx="432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Общее количество ИЦ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2" name="Rectangle 67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10" y="2771"/>
                                        <a:ext cx="108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latin typeface="Times New Roman" pitchFamily="18" charset="0"/>
                                          </a:rPr>
                                          <a:t>37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3" name="Rectangle 68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819"/>
                                        <a:ext cx="432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ПУОН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4" name="Rectangle 69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10" y="2819"/>
                                        <a:ext cx="108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latin typeface="Times New Roman" pitchFamily="18" charset="0"/>
                                          </a:rPr>
                                          <a:t>94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5" name="Rectangle 70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867"/>
                                        <a:ext cx="432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ПИОН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6" name="Rectangle 71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10" y="2867"/>
                                        <a:ext cx="108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latin typeface="Times New Roman" pitchFamily="18" charset="0"/>
                                          </a:rPr>
                                          <a:t>502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7" name="Rectangle 72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915"/>
                                        <a:ext cx="432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Всего ТК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8" name="Rectangle 73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10" y="2915"/>
                                        <a:ext cx="108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latin typeface="Times New Roman" pitchFamily="18" charset="0"/>
                                          </a:rPr>
                                          <a:t>596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39" name="Line 7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10" y="2771"/>
                                        <a:ext cx="0" cy="192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0" name="Line 7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771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1" name="Line 76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819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2" name="Line 77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867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3" name="Line 78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915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4" name="Line 79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704"/>
                                        <a:ext cx="0" cy="259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5" name="Line 80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18" y="2704"/>
                                        <a:ext cx="0" cy="259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6" name="Line 81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963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7" name="Rectangle 82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706"/>
                                        <a:ext cx="385" cy="67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Телевидение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8" name="Rectangle 83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773"/>
                                        <a:ext cx="38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«Россия»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49" name="Rectangle 84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821"/>
                                        <a:ext cx="38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«Первый канал»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0" name="Rectangle 85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869"/>
                                        <a:ext cx="38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«Вести 24»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1" name="Rectangle 8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917"/>
                                        <a:ext cx="38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«НТВ»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2" name="Rectangle 87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965"/>
                                        <a:ext cx="38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«Пятый канал»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3" name="Line 88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773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4" name="Line 89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821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5" name="Line 90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869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6" name="Line 91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917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7" name="Line 92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965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8" name="Line 93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706"/>
                                        <a:ext cx="0" cy="307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59" name="Line 9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28" y="2706"/>
                                        <a:ext cx="0" cy="307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0" name="Line 9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3013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1" name="Rectangle 9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706"/>
                                        <a:ext cx="386" cy="67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Радио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2" name="Rectangle 97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773"/>
                                        <a:ext cx="386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«Маяк»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3" name="Rectangle 98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821"/>
                                        <a:ext cx="386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</a:t>
                                        </a:r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</a:rPr>
                                          <a:t>Русское радио</a:t>
                                        </a:r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4" name="Rectangle 99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869"/>
                                        <a:ext cx="386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«Радио России»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5" name="Rectangle 100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917"/>
                                        <a:ext cx="386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3" tIns="0" rIns="48033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«Вести </a:t>
                                        </a:r>
                                        <a:r>
                                          <a:rPr lang="en-US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FM»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6" name="Line 101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773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7" name="Line 102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821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8" name="Line 103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869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69" name="Line 10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917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0" name="Line 10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706"/>
                                        <a:ext cx="0" cy="259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1" name="Line 106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34" y="2706"/>
                                        <a:ext cx="0" cy="259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2" name="Line 107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965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3" name="Rectangle 108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706"/>
                                        <a:ext cx="405" cy="13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Операторы сотовой связи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4" name="Rectangle 109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840"/>
                                        <a:ext cx="40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МТС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5" name="Rectangle 110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888"/>
                                        <a:ext cx="40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Мегафон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6" name="Rectangle 111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936"/>
                                        <a:ext cx="40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Билайн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7" name="Line 112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840"/>
                                        <a:ext cx="40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8" name="Line 113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888"/>
                                        <a:ext cx="40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79" name="Line 11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936"/>
                                        <a:ext cx="40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0" name="Line 11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706"/>
                                        <a:ext cx="0" cy="278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1" name="Line 116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58" y="2706"/>
                                        <a:ext cx="0" cy="278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2" name="Line 117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984"/>
                                        <a:ext cx="40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3" name="Rectangle 118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703"/>
                                        <a:ext cx="495" cy="13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Информационные агентства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4" name="Rectangle 119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837"/>
                                        <a:ext cx="49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Интерфакс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5" name="Rectangle 120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885"/>
                                        <a:ext cx="495" cy="4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РИА - Новости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6" name="Rectangle 121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933"/>
                                        <a:ext cx="495" cy="96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  <a:latin typeface="Times New Roman" pitchFamily="18" charset="0"/>
                                          </a:rPr>
                                          <a:t>ИТАР-ТАСС</a:t>
                                        </a:r>
                                        <a:r>
                                          <a:rPr lang="ru-RU" sz="700">
                                            <a:solidFill>
                                              <a:srgbClr val="000000"/>
                                            </a:solidFill>
                                          </a:rPr>
                                          <a:t>, Регнум</a:t>
                                        </a:r>
                                      </a:p>
                                      <a:p>
                                        <a:pPr algn="ctr" defTabSz="1279525"/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7" name="Line 122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837"/>
                                        <a:ext cx="49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8" name="Line 123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885"/>
                                        <a:ext cx="49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89" name="Line 12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933"/>
                                        <a:ext cx="49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175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90" name="Line 12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703"/>
                                        <a:ext cx="0" cy="326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91" name="Line 126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535" y="2703"/>
                                        <a:ext cx="0" cy="326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992" name="Line 127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3029"/>
                                        <a:ext cx="49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</p:grpSp>
                                <p:grpSp>
                                  <p:nvGrpSpPr>
                                    <p:cNvPr id="70689" name="Group 128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243" y="572"/>
                                      <a:ext cx="5961" cy="2134"/>
                                      <a:chOff x="243" y="572"/>
                                      <a:chExt cx="5961" cy="2134"/>
                                    </a:xfrm>
                                  </p:grpSpPr>
                                  <p:cxnSp>
                                    <p:nvCxnSpPr>
                                      <p:cNvPr id="70799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3635" y="2412"/>
                                        <a:ext cx="1852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00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3753" y="2498"/>
                                        <a:ext cx="1856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01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>
                                        <a:off x="5910" y="1475"/>
                                        <a:ext cx="1" cy="46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02" name="Прямоугольник 25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716" y="1523"/>
                                        <a:ext cx="383" cy="917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>
                                          <a:alpha val="32156"/>
                                        </a:srgbClr>
                                      </a:solidFill>
                                      <a:ln w="25400" algn="ctr">
                                        <a:solidFill>
                                          <a:srgbClr val="385D8A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122013" tIns="61008" rIns="122013" bIns="61008" anchor="ctr"/>
                                      <a:lstStyle/>
                                      <a:p>
                                        <a:pPr algn="ctr" defTabSz="1279525"/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03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35" y="2582"/>
                                        <a:ext cx="1865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04" name="Прямоугольник 17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745" y="1555"/>
                                        <a:ext cx="870" cy="787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FF00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48037" rIns="48037" bIns="85324" anchorCtr="1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Глава</a:t>
                                        </a:r>
                                        <a:r>
                                          <a:rPr lang="ru-RU" sz="800" b="1"/>
                                          <a:t> </a:t>
                                        </a:r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администрации</a:t>
                                        </a:r>
                                        <a:r>
                                          <a:rPr lang="ru-RU" sz="800" b="1"/>
                                          <a:t> </a:t>
                                        </a:r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района</a:t>
                                        </a:r>
                                        <a:endParaRPr lang="ru-RU" sz="8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19" name="Группа 205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4958" y="1075"/>
                                        <a:ext cx="1167" cy="219"/>
                                        <a:chOff x="7238997" y="1000108"/>
                                        <a:chExt cx="2298700" cy="347685"/>
                                      </a:xfrm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  <a:alpha val="44000"/>
                                        </a:schemeClr>
                                      </a:solidFill>
                                    </p:grpSpPr>
                                    <p:sp>
                                      <p:nvSpPr>
                                        <p:cNvPr id="16396" name="Rectangle 41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7238997" y="1179511"/>
                                          <a:ext cx="2298700" cy="168282"/>
                                        </a:xfrm>
                                        <a:prstGeom prst="rect">
                                          <a:avLst/>
                                        </a:prstGeom>
                                        <a:grpFill/>
                                        <a:ln w="25400">
                                          <a:solidFill>
                                            <a:srgbClr val="000000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90855" tIns="72000" rIns="90855" bIns="72000" anchor="ctr"/>
                                        <a:lstStyle/>
                                        <a:p>
                                          <a:pPr algn="ctr" defTabSz="912813">
                                            <a:defRPr/>
                                          </a:pPr>
                                          <a:r>
                                            <a:rPr lang="ru-RU" sz="800" b="1" dirty="0">
                                              <a:cs typeface="Arial" charset="0"/>
                                            </a:rPr>
                                            <a:t>КЧС субъекта</a:t>
                                          </a: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264" name="Rectangle 24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7238997" y="1000108"/>
                                          <a:ext cx="2298700" cy="180967"/>
                                        </a:xfrm>
                                        <a:prstGeom prst="rect">
                                          <a:avLst/>
                                        </a:prstGeom>
                                        <a:grpFill/>
                                        <a:ln w="25400">
                                          <a:solidFill>
                                            <a:srgbClr val="000000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90855" tIns="108000" rIns="90855" bIns="0" anchor="ctr"/>
                                        <a:lstStyle/>
                                        <a:p>
                                          <a:pPr algn="ctr" defTabSz="912813">
                                            <a:defRPr/>
                                          </a:pPr>
                                          <a:r>
                                            <a:rPr lang="ru-RU" sz="800" b="1" dirty="0">
                                              <a:cs typeface="Arial" charset="0"/>
                                            </a:rPr>
                                            <a:t>Глава администрации субъекта</a:t>
                                          </a:r>
                                        </a:p>
                                        <a:p>
                                          <a:pPr defTabSz="912813">
                                            <a:defRPr/>
                                          </a:pPr>
                                          <a:endParaRPr lang="ru-RU" sz="800" b="1" dirty="0">
                                            <a:latin typeface="Times New Roman" pitchFamily="18" charset="0"/>
                                            <a:cs typeface="Arial" charset="0"/>
                                          </a:endParaRPr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70806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785" y="1803"/>
                                        <a:ext cx="503" cy="49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49019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170653" tIns="85324" rIns="170653" bIns="85324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1100" b="1">
                                            <a:latin typeface="Times New Roman" pitchFamily="18" charset="0"/>
                                          </a:rPr>
                                          <a:t>ЕДДС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1640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735" y="1762"/>
                                        <a:ext cx="346" cy="585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000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vert270" lIns="36000" tIns="36000" rIns="36000" bIns="3600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 dirty="0">
                                            <a:cs typeface="Times New Roman" pitchFamily="18" charset="0"/>
                                          </a:rPr>
                                          <a:t>Источник</a:t>
                                        </a:r>
                                      </a:p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 dirty="0">
                                            <a:cs typeface="Times New Roman" pitchFamily="18" charset="0"/>
                                          </a:rPr>
                                          <a:t>Информации </a:t>
                                        </a:r>
                                      </a:p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 dirty="0">
                                            <a:cs typeface="Times New Roman" pitchFamily="18" charset="0"/>
                                          </a:rPr>
                                          <a:t>о ЧС (происшествии)</a:t>
                                        </a: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0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2574" y="2445"/>
                                        <a:ext cx="478" cy="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0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534" y="1256"/>
                                        <a:ext cx="417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0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308" y="2415"/>
                                        <a:ext cx="1852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1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26" y="2500"/>
                                        <a:ext cx="1855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730" y="2417"/>
                                        <a:ext cx="0" cy="278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3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843" y="2494"/>
                                        <a:ext cx="0" cy="20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407" y="750"/>
                                        <a:ext cx="1" cy="165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5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552" y="740"/>
                                        <a:ext cx="5" cy="1754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6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1613" y="2414"/>
                                        <a:ext cx="0" cy="28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7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1741" y="2493"/>
                                        <a:ext cx="0" cy="20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2017" y="2553"/>
                                        <a:ext cx="276" cy="5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1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2176" y="2595"/>
                                        <a:ext cx="199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20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4197" y="1333"/>
                                        <a:ext cx="4" cy="718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2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384" y="1810"/>
                                        <a:ext cx="191" cy="65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195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 anchor="ctr"/>
                                      <a:lstStyle/>
                                      <a:p>
                                        <a:pPr algn="ctr" defTabSz="1279525"/>
                                        <a:endParaRPr lang="ru-RU" sz="8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2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380" y="1996"/>
                                        <a:ext cx="193" cy="5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195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/>
                                          <a:t>01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23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381" y="2094"/>
                                        <a:ext cx="192" cy="68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195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/>
                                          <a:t>02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24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381" y="2195"/>
                                        <a:ext cx="193" cy="76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195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0" rIns="48037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/>
                                          <a:t>03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25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293" y="2233"/>
                                        <a:ext cx="81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26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>
                                        <a:off x="4367" y="1411"/>
                                        <a:ext cx="135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27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686" y="748"/>
                                        <a:ext cx="6" cy="1828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2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964" y="2579"/>
                                        <a:ext cx="0" cy="11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2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1861" y="2579"/>
                                        <a:ext cx="0" cy="11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0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2342" y="2637"/>
                                        <a:ext cx="114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1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294" y="1934"/>
                                        <a:ext cx="432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0800000" flipV="1">
                                        <a:off x="4535" y="1118"/>
                                        <a:ext cx="421" cy="4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12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640" y="1210"/>
                                        <a:ext cx="194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12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636" y="1082"/>
                                        <a:ext cx="193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35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4748" y="1662"/>
                                        <a:ext cx="872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6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583" y="1846"/>
                                        <a:ext cx="150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7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 flipH="1" flipV="1">
                                        <a:off x="4902" y="1728"/>
                                        <a:ext cx="136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8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5400000">
                                        <a:off x="5065" y="1736"/>
                                        <a:ext cx="136" cy="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39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2804" y="2206"/>
                                        <a:ext cx="1980" cy="4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0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3240" y="1329"/>
                                        <a:ext cx="6" cy="122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1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291" y="2125"/>
                                        <a:ext cx="81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2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293" y="2028"/>
                                        <a:ext cx="81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3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293" y="1844"/>
                                        <a:ext cx="81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4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580" y="2026"/>
                                        <a:ext cx="160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5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583" y="2131"/>
                                        <a:ext cx="160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6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5579" y="2230"/>
                                        <a:ext cx="160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47" name="Прямая со стрелкой 22"/>
                                      <p:cNvCxnSpPr>
                                        <a:cxnSpLocks noChangeShapeType="1"/>
                                        <a:stCxn id="271" idx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2658" y="1149"/>
                                        <a:ext cx="375" cy="9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 type="arrow" w="med" len="med"/>
                                      </a:ln>
                                    </p:spPr>
                                  </p:cxnSp>
                                  <p:sp>
                                    <p:nvSpPr>
                                      <p:cNvPr id="27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666" y="1116"/>
                                        <a:ext cx="166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+02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49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723" y="1543"/>
                                        <a:ext cx="375" cy="195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66FFFF">
                                          <a:alpha val="50195"/>
                                        </a:srgbClr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48037" tIns="85324" rIns="48037" bIns="85324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Оперативная</a:t>
                                        </a:r>
                                        <a:r>
                                          <a:rPr lang="ru-RU" sz="800" b="1"/>
                                          <a:t> </a:t>
                                        </a:r>
                                        <a:r>
                                          <a:rPr lang="ru-RU" sz="800" b="1">
                                            <a:latin typeface="Times New Roman" pitchFamily="18" charset="0"/>
                                          </a:rPr>
                                          <a:t>группа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0" name="TextBox 278"/>
                                      <p:cNvSpPr txBox="1"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701" y="2329"/>
                                        <a:ext cx="434" cy="109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122013" tIns="61008" rIns="122013" bIns="61008">
                                        <a:spAutoFit/>
                                      </a:bodyPr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 b="1"/>
                                          <a:t>Место ЧС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1" name="Line 181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78" y="2704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2" name="Line 182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43" y="2706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3" name="Line 183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48" y="2706"/>
                                        <a:ext cx="386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4" name="Line 184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053" y="2706"/>
                                        <a:ext cx="40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55" name="Line 185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40" y="2703"/>
                                        <a:ext cx="49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113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150" y="1845"/>
                                        <a:ext cx="193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57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3862" y="2580"/>
                                        <a:ext cx="1865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5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058" y="2414"/>
                                        <a:ext cx="0" cy="278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5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170" y="2492"/>
                                        <a:ext cx="0" cy="20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0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940" y="2411"/>
                                        <a:ext cx="0" cy="28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1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5068" y="2500"/>
                                        <a:ext cx="0" cy="19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5344" y="2551"/>
                                        <a:ext cx="276" cy="4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3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5503" y="2592"/>
                                        <a:ext cx="199" cy="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291" y="2577"/>
                                        <a:ext cx="0" cy="11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5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5188" y="2577"/>
                                        <a:ext cx="0" cy="11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66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6200000" flipV="1">
                                        <a:off x="5669" y="2636"/>
                                        <a:ext cx="113" cy="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67" name="Line 197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805" y="2701"/>
                                        <a:ext cx="540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68" name="Line 198"/>
                                      <p:cNvSpPr>
                                        <a:spLocks noChangeShapeType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570" y="2703"/>
                                        <a:ext cx="385" cy="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1905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ru-RU"/>
                                      </a:p>
                                    </p:txBody>
                                  </p:sp>
                                  <p:sp>
                                    <p:nvSpPr>
                                      <p:cNvPr id="70869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85" y="1713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70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76" y="1714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7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36" y="1997"/>
                                        <a:ext cx="226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72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1910" y="989"/>
                                        <a:ext cx="2" cy="1411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73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2036" y="987"/>
                                        <a:ext cx="4" cy="150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7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2181" y="978"/>
                                        <a:ext cx="7" cy="1600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75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788" y="1708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76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79" y="1710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77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938" y="1992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78" name="Rectangle 375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850" y="798"/>
                                        <a:ext cx="4354" cy="182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CCFFFF">
                                          <a:alpha val="41960"/>
                                        </a:srgbClr>
                                      </a:solidFill>
                                      <a:ln w="25400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 anchorCtr="1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1300" b="1"/>
                                          <a:t>Региональный центр МЧС России ЦУКС 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7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rot="10800000">
                                        <a:off x="4425" y="1473"/>
                                        <a:ext cx="1493" cy="6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80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5077" y="1412"/>
                                        <a:ext cx="226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+1,5 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81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195" y="2042"/>
                                        <a:ext cx="588" cy="4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114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4110" y="1623"/>
                                        <a:ext cx="166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+02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83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458" y="2412"/>
                                        <a:ext cx="0" cy="282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84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585" y="2500"/>
                                        <a:ext cx="0" cy="19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85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4706" y="2577"/>
                                        <a:ext cx="0" cy="11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513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712" y="2316"/>
                                        <a:ext cx="193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87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3685" y="1325"/>
                                        <a:ext cx="4" cy="1075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FF0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88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3837" y="1329"/>
                                        <a:ext cx="5" cy="1167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00FF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89" name="Прямая со стрелкой 30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H="1" flipV="1">
                                        <a:off x="3985" y="1331"/>
                                        <a:ext cx="3" cy="1239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sp>
                                    <p:nvSpPr>
                                      <p:cNvPr id="70890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570" y="2039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FF0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91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717" y="1866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00FF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sp>
                                    <p:nvSpPr>
                                      <p:cNvPr id="7089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884" y="2045"/>
                                        <a:ext cx="227" cy="113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008000"/>
                                      </a:solidFill>
                                      <a:ln w="25400" algn="ctr">
                                        <a:solidFill>
                                          <a:schemeClr val="bg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+05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20" name="Группа 222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3039" y="1037"/>
                                        <a:ext cx="1497" cy="297"/>
                                        <a:chOff x="7310393" y="2214554"/>
                                        <a:chExt cx="2340036" cy="470723"/>
                                      </a:xfrm>
                                      <a:solidFill>
                                        <a:srgbClr val="CCFFFF">
                                          <a:alpha val="39000"/>
                                        </a:srgbClr>
                                      </a:solidFill>
                                    </p:grpSpPr>
                                    <p:sp>
                                      <p:nvSpPr>
                                        <p:cNvPr id="16399" name="Rectangle 375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7310454" y="2214554"/>
                                          <a:ext cx="2339975" cy="200825"/>
                                        </a:xfrm>
                                        <a:prstGeom prst="rect">
                                          <a:avLst/>
                                        </a:prstGeom>
                                        <a:grpFill/>
                                        <a:ln w="25400">
                                          <a:solidFill>
                                            <a:srgbClr val="000000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90855" tIns="0" rIns="90855" bIns="36000" anchor="ctr"/>
                                        <a:lstStyle/>
                                        <a:p>
                                          <a:pPr algn="ctr" defTabSz="912813">
                                            <a:defRPr/>
                                          </a:pPr>
                                          <a:r>
                                            <a:rPr lang="ru-RU" sz="1300" b="1" dirty="0">
                                              <a:latin typeface="Times New Roman" pitchFamily="18" charset="0"/>
                                              <a:cs typeface="Arial" charset="0"/>
                                            </a:rPr>
                                            <a:t> </a:t>
                                          </a:r>
                                          <a:r>
                                            <a:rPr lang="ru-RU" sz="800" b="1" dirty="0">
                                              <a:cs typeface="Arial" charset="0"/>
                                            </a:rPr>
                                            <a:t>ГУ МЧС России по субъекту</a:t>
                                          </a:r>
                                          <a:endParaRPr lang="ru-RU" sz="1300" b="1" dirty="0">
                                            <a:latin typeface="Times New Roman" pitchFamily="18" charset="0"/>
                                            <a:cs typeface="Arial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16397" name="Rectangle 42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7310393" y="2416189"/>
                                          <a:ext cx="2339975" cy="269088"/>
                                        </a:xfrm>
                                        <a:prstGeom prst="rect">
                                          <a:avLst/>
                                        </a:prstGeom>
                                        <a:grpFill/>
                                        <a:ln w="25400">
                                          <a:solidFill>
                                            <a:srgbClr val="000000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90855" tIns="0" rIns="90855" bIns="0"/>
                                        <a:lstStyle/>
                                        <a:p>
                                          <a:pPr algn="ctr" defTabSz="912813">
                                            <a:defRPr/>
                                          </a:pPr>
                                          <a:r>
                                            <a:rPr lang="ru-RU" sz="800" b="1" dirty="0">
                                              <a:cs typeface="Arial" charset="0"/>
                                            </a:rPr>
                                            <a:t>ГУ ЦУКС</a:t>
                                          </a:r>
                                        </a:p>
                                        <a:p>
                                          <a:pPr algn="ctr" defTabSz="912813">
                                            <a:defRPr/>
                                          </a:pPr>
                                          <a:r>
                                            <a:rPr lang="ru-RU" sz="800" b="1" dirty="0">
                                              <a:cs typeface="Arial" charset="0"/>
                                            </a:rPr>
                                            <a:t>МЧС России по субъекту</a:t>
                                          </a:r>
                                          <a:endParaRPr lang="ru-RU" sz="1300" b="1" dirty="0">
                                            <a:cs typeface="Arial" charset="0"/>
                                          </a:endParaRPr>
                                        </a:p>
                                        <a:p>
                                          <a:pPr defTabSz="912813">
                                            <a:defRPr/>
                                          </a:pPr>
                                          <a:endParaRPr lang="ru-RU" sz="1300" b="1" dirty="0">
                                            <a:latin typeface="Times New Roman" pitchFamily="18" charset="0"/>
                                            <a:cs typeface="Arial" charset="0"/>
                                          </a:endParaRPr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70894" name="Rectangle 375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308" y="572"/>
                                        <a:ext cx="4626" cy="169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CCFFFF">
                                          <a:alpha val="39999"/>
                                        </a:srgbClr>
                                      </a:solidFill>
                                      <a:ln w="25400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 anchorCtr="1"/>
                                      <a:lstStyle/>
                                      <a:p>
                                        <a:pPr algn="ctr" defTabSz="1279525"/>
                                        <a:r>
                                          <a:rPr lang="ru-RU" sz="1300" b="1"/>
                                          <a:t>МЧС России НЦУКС 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95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2735" y="980"/>
                                        <a:ext cx="0" cy="14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cxnSp>
                                    <p:nvCxnSpPr>
                                      <p:cNvPr id="70896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 flipV="1">
                                        <a:off x="1479" y="923"/>
                                        <a:ext cx="375" cy="9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 type="arrow" w="med" len="med"/>
                                      </a:ln>
                                    </p:spPr>
                                  </p:cxnSp>
                                  <p:sp>
                                    <p:nvSpPr>
                                      <p:cNvPr id="2" name="Прямоугольник 16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487" y="890"/>
                                        <a:ext cx="166" cy="84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chemeClr val="bg1"/>
                                      </a:solidFill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lIns="0" tIns="0" rIns="0" bIns="0" anchor="ctr"/>
                                      <a:lstStyle/>
                                      <a:p>
                                        <a:pPr algn="ctr" defTabSz="1279525">
                                          <a:defRPr/>
                                        </a:pP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Times New Roman" pitchFamily="18" charset="0"/>
                                          </a:rPr>
                                          <a:t>Ч</a:t>
                                        </a:r>
                                        <a:r>
                                          <a:rPr lang="ru-RU" sz="800" b="1"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</a:rPr>
                                          <a:t>+02</a:t>
                                        </a:r>
                                        <a:endParaRPr lang="ru-RU" sz="2700">
                                          <a:latin typeface="Times New Roman" pitchFamily="18" charset="0"/>
                                        </a:endParaRPr>
                                      </a:p>
                                    </p:txBody>
                                  </p:sp>
                                  <p:cxnSp>
                                    <p:nvCxnSpPr>
                                      <p:cNvPr id="70898" name="Прямая со стрелкой 22"/>
                                      <p:cNvCxnSpPr>
                                        <a:cxnSpLocks noChangeShapeType="1"/>
                                      </p:cNvCxnSpPr>
                                      <p:nvPr/>
                                    </p:nvCxnSpPr>
                                    <p:spPr bwMode="auto">
                                      <a:xfrm>
                                        <a:off x="1568" y="738"/>
                                        <a:ext cx="0" cy="143"/>
                                      </a:xfrm>
                                      <a:prstGeom prst="straightConnector1">
                                        <a:avLst/>
                                      </a:prstGeom>
                                      <a:noFill/>
                                      <a:ln w="25400" algn="ctr">
                                        <a:solidFill>
                                          <a:schemeClr val="tx1"/>
                                        </a:solidFill>
                                        <a:round/>
                                        <a:headEnd type="arrow" w="med" len="med"/>
                                        <a:tailEnd/>
                                      </a:ln>
                                    </p:spPr>
                                  </p:cxnSp>
                                  <p:pic>
                                    <p:nvPicPr>
                                      <p:cNvPr id="70899" name="Picture 229" descr="Рисунок4"/>
                                      <p:cNvPicPr>
                                        <a:picLocks noChangeAspect="1" noChangeArrowheads="1"/>
                                      </p:cNvPicPr>
                                      <p:nvPr/>
                                    </p:nvPicPr>
                                    <p:blipFill>
                                      <a:blip r:embed="rId4" cstate="print"/>
                                      <a:srcRect/>
                                      <a:stretch>
                                        <a:fillRect/>
                                      </a:stretch>
                                    </p:blipFill>
                                    <p:spPr bwMode="auto">
                                      <a:xfrm>
                                        <a:off x="3029" y="1026"/>
                                        <a:ext cx="1517" cy="319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</p:pic>
                                </p:grpSp>
                                <p:grpSp>
                                  <p:nvGrpSpPr>
                                    <p:cNvPr id="70690" name="Group 230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3512" y="2410"/>
                                      <a:ext cx="2466" cy="1791"/>
                                      <a:chOff x="3512" y="2410"/>
                                      <a:chExt cx="2466" cy="1791"/>
                                    </a:xfrm>
                                  </p:grpSpPr>
                                  <p:grpSp>
                                    <p:nvGrpSpPr>
                                      <p:cNvPr id="70691" name="Group 231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3512" y="2410"/>
                                        <a:ext cx="2466" cy="1791"/>
                                        <a:chOff x="3512" y="2410"/>
                                        <a:chExt cx="2466" cy="1791"/>
                                      </a:xfrm>
                                    </p:grpSpPr>
                                    <p:sp>
                                      <p:nvSpPr>
                                        <p:cNvPr id="70706" name="Прямоугольник 16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12" y="3291"/>
                                          <a:ext cx="227" cy="113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0000"/>
                                        </a:solidFill>
                                        <a:ln w="25400" algn="ctr">
                                          <a:solidFill>
                                            <a:schemeClr val="bg1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0" tIns="0" rIns="0" bIns="0" anchor="ctr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800">
                                              <a:solidFill>
                                                <a:schemeClr val="bg1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Ч</a:t>
                                          </a:r>
                                          <a:r>
                                            <a:rPr lang="ru-RU" sz="800">
                                              <a:solidFill>
                                                <a:schemeClr val="bg1"/>
                                              </a:solidFill>
                                            </a:rPr>
                                            <a:t>+30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grpSp>
                                      <p:nvGrpSpPr>
                                        <p:cNvPr id="70707" name="Group 233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3642" y="2410"/>
                                          <a:ext cx="2336" cy="1791"/>
                                          <a:chOff x="3642" y="2410"/>
                                          <a:chExt cx="2336" cy="1791"/>
                                        </a:xfrm>
                                      </p:grpSpPr>
                                      <p:cxnSp>
                                        <p:nvCxnSpPr>
                                          <p:cNvPr id="70708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3462" y="3265"/>
                                            <a:ext cx="613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09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3600" y="3263"/>
                                            <a:ext cx="623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10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3784" y="3288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8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+1,5-2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11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3658" y="3048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cxnSp>
                                        <p:nvCxnSpPr>
                                          <p:cNvPr id="70712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4117" y="3258"/>
                                            <a:ext cx="636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13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4262" y="3255"/>
                                            <a:ext cx="630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14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4398" y="3254"/>
                                            <a:ext cx="641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15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614" y="3279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8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+1,5-2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16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462" y="3063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17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330" y="3279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0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+30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cxnSp>
                                        <p:nvCxnSpPr>
                                          <p:cNvPr id="70718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5152" y="3251"/>
                                            <a:ext cx="639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19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5293" y="3251"/>
                                            <a:ext cx="640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20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5433" y="3247"/>
                                            <a:ext cx="646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21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652" y="3278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8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+1,5-2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22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499" y="3060"/>
                                            <a:ext cx="228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23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356" y="3278"/>
                                            <a:ext cx="228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0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+30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cxnSp>
                                        <p:nvCxnSpPr>
                                          <p:cNvPr id="70724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4573" y="3242"/>
                                            <a:ext cx="658" cy="2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25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4715" y="3242"/>
                                            <a:ext cx="657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26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4853" y="3240"/>
                                            <a:ext cx="668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27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090" y="3073"/>
                                            <a:ext cx="226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8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+1,5-2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28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925" y="3281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+23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29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789" y="3066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0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+23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cxnSp>
                                        <p:nvCxnSpPr>
                                          <p:cNvPr id="70730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3696" y="3238"/>
                                            <a:ext cx="673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31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5400000" flipH="1" flipV="1">
                                            <a:off x="3839" y="3236"/>
                                            <a:ext cx="670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32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rot="16200000" flipV="1">
                                            <a:off x="3975" y="3236"/>
                                            <a:ext cx="683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33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194" y="3054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8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+1,5-2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34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054" y="3279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+20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35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3922" y="3054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0000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+30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36" name="Rectangle 375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396" y="3793"/>
                                            <a:ext cx="1582" cy="40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CCFFFF"/>
                                          </a:solidFill>
                                          <a:ln w="25400">
                                            <a:solidFill>
                                              <a:srgbClr val="000000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121233" tIns="60616" rIns="121233" bIns="60616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/>
                                              <a:t>Максимальный срок выполнения действий по организации информирования населения через СМИ о ЧС</a:t>
                                            </a:r>
                                          </a:p>
                                          <a:p>
                                            <a:pPr algn="ctr" defTabSz="1279525"/>
                                            <a:endParaRPr lang="ru-RU" sz="800" b="1"/>
                                          </a:p>
                                          <a:p>
                                            <a:pPr algn="just" defTabSz="1279525"/>
                                            <a:r>
                                              <a:rPr lang="ru-RU" sz="800" b="1"/>
                                              <a:t>                  </a:t>
                                            </a:r>
                                            <a:r>
                                              <a:rPr lang="ru-RU" sz="800"/>
                                              <a:t>до 30 минут в случае угрозы ЧС</a:t>
                                            </a:r>
                                          </a:p>
                                          <a:p>
                                            <a:pPr algn="just" defTabSz="1279525"/>
                                            <a:endParaRPr lang="ru-RU" sz="800"/>
                                          </a:p>
                                          <a:p>
                                            <a:pPr algn="just" defTabSz="1279525"/>
                                            <a:r>
                                              <a:rPr lang="ru-RU" sz="800"/>
                                              <a:t>                 до 20 минут при возникновении ЧС</a:t>
                                            </a:r>
                                          </a:p>
                                          <a:p>
                                            <a:pPr algn="ctr" defTabSz="1279525"/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cxnSp>
                                        <p:nvCxnSpPr>
                                          <p:cNvPr id="70737" name="Прямая со стрелкой 22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>
                                            <a:off x="4440" y="4045"/>
                                            <a:ext cx="198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/>
                                            <a:tailEnd type="arrow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38" name="Прямая со стрелкой 22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>
                                            <a:off x="4435" y="4156"/>
                                            <a:ext cx="198" cy="1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/>
                                            <a:tailEnd type="arrow" w="med" len="med"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39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V="1">
                                            <a:off x="3642" y="2410"/>
                                            <a:ext cx="0" cy="28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FF0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40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V="1">
                                            <a:off x="3759" y="2498"/>
                                            <a:ext cx="0" cy="202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00FF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cxnSp>
                                        <p:nvCxnSpPr>
                                          <p:cNvPr id="70741" name="Прямая со стрелкой 30"/>
                                          <p:cNvCxnSpPr>
                                            <a:cxnSpLocks noChangeShapeType="1"/>
                                          </p:cNvCxnSpPr>
                                          <p:nvPr/>
                                        </p:nvCxnSpPr>
                                        <p:spPr bwMode="auto">
                                          <a:xfrm flipV="1">
                                            <a:off x="3869" y="2581"/>
                                            <a:ext cx="0" cy="117"/>
                                          </a:xfrm>
                                          <a:prstGeom prst="straightConnector1">
                                            <a:avLst/>
                                          </a:prstGeom>
                                          <a:noFill/>
                                          <a:ln w="25400" algn="ctr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 type="arrow" w="med" len="med"/>
                                            <a:tailEnd/>
                                          </a:ln>
                                        </p:spPr>
                                      </p:cxnSp>
                                      <p:sp>
                                        <p:nvSpPr>
                                          <p:cNvPr id="70742" name="Прямоугольник 1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487" y="2708"/>
                                            <a:ext cx="227" cy="113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0000FF"/>
                                          </a:solidFill>
                                          <a:ln w="25400" algn="ctr">
                                            <a:solidFill>
                                              <a:schemeClr val="bg1"/>
                                            </a:solidFill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0" tIns="0" rIns="0" bIns="0" anchor="ctr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Ч</a:t>
                                            </a:r>
                                            <a:r>
                                              <a:rPr lang="ru-RU" sz="800">
                                                <a:solidFill>
                                                  <a:schemeClr val="bg1"/>
                                                </a:solidFill>
                                              </a:rPr>
                                              <a:t>+05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3" name="Rectangle 269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701"/>
                                            <a:ext cx="540" cy="6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800" b="1">
                                                <a:latin typeface="Times New Roman" pitchFamily="18" charset="0"/>
                                              </a:rPr>
                                              <a:t>ОКСИОН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4" name="Rectangle 270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769"/>
                                            <a:ext cx="432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solidFill>
                                                  <a:srgbClr val="000000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Общее количество ИЦ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5" name="Rectangle 271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237" y="2769"/>
                                            <a:ext cx="108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latin typeface="Times New Roman" pitchFamily="18" charset="0"/>
                                              </a:rPr>
                                              <a:t>1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6" name="Rectangle 272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817"/>
                                            <a:ext cx="432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solidFill>
                                                  <a:srgbClr val="000000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ПУОН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7" name="Rectangle 273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237" y="2817"/>
                                            <a:ext cx="108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/>
                                              <a:t>1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8" name="Rectangle 274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865"/>
                                            <a:ext cx="432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solidFill>
                                                  <a:srgbClr val="000000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ПИОН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49" name="Rectangle 275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237" y="2865"/>
                                            <a:ext cx="108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latin typeface="Times New Roman" pitchFamily="18" charset="0"/>
                                              </a:rPr>
                                              <a:t>1</a:t>
                                            </a:r>
                                            <a:r>
                                              <a:rPr lang="ru-RU" sz="700"/>
                                              <a:t>3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0" name="Rectangle 276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913"/>
                                            <a:ext cx="432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solidFill>
                                                  <a:srgbClr val="000000"/>
                                                </a:solidFill>
                                                <a:latin typeface="Times New Roman" pitchFamily="18" charset="0"/>
                                              </a:rPr>
                                              <a:t>Всего ТК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1" name="Rectangle 277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237" y="2913"/>
                                            <a:ext cx="108" cy="48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00"/>
                                          </a:solidFill>
                                          <a:ln w="9525">
                                            <a:noFill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lIns="48037" tIns="0" rIns="48037" bIns="0"/>
                                          <a:lstStyle/>
                                          <a:p>
                                            <a:pPr algn="ctr" defTabSz="1279525"/>
                                            <a:r>
                                              <a:rPr lang="ru-RU" sz="700">
                                                <a:latin typeface="Times New Roman" pitchFamily="18" charset="0"/>
                                              </a:rPr>
                                              <a:t>1</a:t>
                                            </a:r>
                                            <a:r>
                                              <a:rPr lang="ru-RU" sz="700"/>
                                              <a:t>4</a:t>
                                            </a:r>
                                            <a:endParaRPr lang="ru-RU" sz="2700">
                                              <a:latin typeface="Times New Roman" pitchFamily="18" charset="0"/>
                                            </a:endParaRPr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2" name="Line 278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237" y="2769"/>
                                            <a:ext cx="0" cy="192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3175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3" name="Line 279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769"/>
                                            <a:ext cx="54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19050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4" name="Line 280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817"/>
                                            <a:ext cx="54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3175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5" name="Line 281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865"/>
                                            <a:ext cx="54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3175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6" name="Line 282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913"/>
                                            <a:ext cx="54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3175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7" name="Line 283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701"/>
                                            <a:ext cx="0" cy="26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19050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8" name="Line 284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5345" y="2701"/>
                                            <a:ext cx="0" cy="26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19050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59" name="Line 285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4805" y="2961"/>
                                            <a:ext cx="540" cy="0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19050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sp>
                                        <p:nvSpPr>
                                          <p:cNvPr id="70760" name="Line 286"/>
                                          <p:cNvSpPr>
                                            <a:spLocks noChangeShapeType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3955" y="2703"/>
                                            <a:ext cx="0" cy="307"/>
                                          </a:xfrm>
                                          <a:prstGeom prst="line">
                                            <a:avLst/>
                                          </a:prstGeom>
                                          <a:noFill/>
                                          <a:ln w="19050" algn="ctr">
                                            <a:solidFill>
                                              <a:schemeClr val="tx1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ru-RU"/>
                                          </a:p>
                                        </p:txBody>
                                      </p:sp>
                                      <p:grpSp>
                                        <p:nvGrpSpPr>
                                          <p:cNvPr id="70761" name="Group 287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3975" y="2703"/>
                                            <a:ext cx="385" cy="307"/>
                                            <a:chOff x="3975" y="2703"/>
                                            <a:chExt cx="385" cy="307"/>
                                          </a:xfrm>
                                        </p:grpSpPr>
                                        <p:sp>
                                          <p:nvSpPr>
                                            <p:cNvPr id="70786" name="Rectangle 288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703"/>
                                              <a:ext cx="385" cy="67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3" tIns="0" rIns="48033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800" b="1">
                                                  <a:latin typeface="Times New Roman" pitchFamily="18" charset="0"/>
                                                </a:rPr>
                                                <a:t>Радио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7" name="Rectangle 289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770"/>
                                              <a:ext cx="38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3" tIns="0" rIns="48033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«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ГТРК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»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,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8" name="Rectangle 290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818"/>
                                              <a:ext cx="38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3" tIns="0" rIns="48033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«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Авторадио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»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9" name="Rectangle 291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866"/>
                                              <a:ext cx="385" cy="96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3" tIns="0" rIns="48033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«Городская волна»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0" name="Rectangle 292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962"/>
                                              <a:ext cx="38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3" tIns="0" rIns="48033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«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Слово</a:t>
                                              </a:r>
                                              <a:r>
                                                <a:rPr lang="en-US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»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1" name="Line 293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770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2" name="Line 294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818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3" name="Line 295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866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4" name="Line 296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962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5" name="Line 297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703"/>
                                              <a:ext cx="0" cy="307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6" name="Line 298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60" y="2703"/>
                                              <a:ext cx="0" cy="307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7" name="Line 299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2703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98" name="Line 300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3975" y="3010"/>
                                              <a:ext cx="38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</p:grpSp>
                                      <p:grpSp>
                                        <p:nvGrpSpPr>
                                          <p:cNvPr id="70762" name="Group 301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4390" y="2698"/>
                                            <a:ext cx="405" cy="278"/>
                                            <a:chOff x="4380" y="2703"/>
                                            <a:chExt cx="405" cy="278"/>
                                          </a:xfrm>
                                        </p:grpSpPr>
                                        <p:sp>
                                          <p:nvSpPr>
                                            <p:cNvPr id="70775" name="Rectangle 302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703"/>
                                              <a:ext cx="405" cy="134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800" b="1">
                                                  <a:latin typeface="Times New Roman" pitchFamily="18" charset="0"/>
                                                </a:rPr>
                                                <a:t>Операторы сотовой связи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6" name="Rectangle 303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837"/>
                                              <a:ext cx="40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МТС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7" name="Rectangle 304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885"/>
                                              <a:ext cx="40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Мегафон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8" name="Rectangle 305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933"/>
                                              <a:ext cx="40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Билайн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9" name="Line 306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837"/>
                                              <a:ext cx="40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0" name="Line 307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885"/>
                                              <a:ext cx="40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1" name="Line 308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933"/>
                                              <a:ext cx="40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2" name="Line 309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703"/>
                                              <a:ext cx="0" cy="278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3" name="Line 310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785" y="2703"/>
                                              <a:ext cx="0" cy="278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4" name="Line 311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703"/>
                                              <a:ext cx="40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85" name="Line 312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4380" y="2981"/>
                                              <a:ext cx="40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</p:grpSp>
                                      <p:grpSp>
                                        <p:nvGrpSpPr>
                                          <p:cNvPr id="70763" name="Group 313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5388" y="2795"/>
                                            <a:ext cx="495" cy="279"/>
                                            <a:chOff x="5367" y="2700"/>
                                            <a:chExt cx="495" cy="279"/>
                                          </a:xfrm>
                                        </p:grpSpPr>
                                        <p:sp>
                                          <p:nvSpPr>
                                            <p:cNvPr id="70764" name="Rectangle 314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700"/>
                                              <a:ext cx="495" cy="135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0" tIns="0" rIns="0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800" b="1">
                                                  <a:latin typeface="Times New Roman" pitchFamily="18" charset="0"/>
                                                </a:rPr>
                                                <a:t>Информационные агентства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65" name="Rectangle 315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835"/>
                                              <a:ext cx="49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Интерфакс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,</a:t>
                                              </a:r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 ИТАР-ТАСС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66" name="Rectangle 316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883"/>
                                              <a:ext cx="49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Times New Roman" pitchFamily="18" charset="0"/>
                                                </a:rPr>
                                                <a:t>РИА - Новости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67" name="Rectangle 317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931"/>
                                              <a:ext cx="495" cy="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00"/>
                                            </a:solidFill>
                                            <a:ln w="9525">
                                              <a:noFill/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lIns="48037" tIns="0" rIns="48037" bIns="0"/>
                                            <a:lstStyle/>
                                            <a:p>
                                              <a:pPr algn="ctr" defTabSz="1279525"/>
                                              <a:r>
                                                <a:rPr lang="ru-RU" sz="700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a:t>Регнум</a:t>
                                              </a:r>
                                              <a:endParaRPr lang="ru-RU" sz="2700">
                                                <a:latin typeface="Times New Roman" pitchFamily="18" charset="0"/>
                                              </a:endParaRPr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68" name="Line 318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835"/>
                                              <a:ext cx="49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69" name="Line 319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883"/>
                                              <a:ext cx="49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0" name="Line 320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931"/>
                                              <a:ext cx="49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3175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1" name="Line 321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700"/>
                                              <a:ext cx="0" cy="279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2" name="Line 322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862" y="2700"/>
                                              <a:ext cx="0" cy="279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3" name="Line 323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700"/>
                                              <a:ext cx="49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70774" name="Line 324"/>
                                            <p:cNvSpPr>
                                              <a:spLocks noChangeShapeType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5367" y="2979"/>
                                              <a:ext cx="495" cy="0"/>
                                            </a:xfrm>
                                            <a:prstGeom prst="line">
                                              <a:avLst/>
                                            </a:prstGeom>
                                            <a:noFill/>
                                            <a:ln w="19050" algn="ctr">
                                              <a:solidFill>
                                                <a:schemeClr val="tx1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ru-RU"/>
                                            </a:p>
                                          </p:txBody>
                                        </p:sp>
                                      </p:grpSp>
                                    </p:grpSp>
                                  </p:grpSp>
                                  <p:grpSp>
                                    <p:nvGrpSpPr>
                                      <p:cNvPr id="70692" name="Group 325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3574" y="2704"/>
                                        <a:ext cx="385" cy="307"/>
                                        <a:chOff x="3570" y="2703"/>
                                        <a:chExt cx="385" cy="307"/>
                                      </a:xfrm>
                                    </p:grpSpPr>
                                    <p:sp>
                                      <p:nvSpPr>
                                        <p:cNvPr id="70693" name="Rectangle 326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703"/>
                                          <a:ext cx="385" cy="67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800" b="1">
                                              <a:latin typeface="Times New Roman" pitchFamily="18" charset="0"/>
                                            </a:rPr>
                                            <a:t>Телевидение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4" name="Rectangle 327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770"/>
                                          <a:ext cx="385" cy="48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70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«Россия»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5" name="Rectangle 328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818"/>
                                          <a:ext cx="385" cy="48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70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«Первый канал»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6" name="Rectangle 329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866"/>
                                          <a:ext cx="385" cy="48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70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«Вести 24»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7" name="Rectangle 330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914"/>
                                          <a:ext cx="385" cy="48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70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«НТВ»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8" name="Rectangle 331"/>
                                        <p:cNvSpPr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962"/>
                                          <a:ext cx="385" cy="48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FFFF00"/>
                                        </a:solidFill>
                                        <a:ln w="9525">
                                          <a:noFill/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lIns="48033" tIns="0" rIns="48033" bIns="0"/>
                                        <a:lstStyle/>
                                        <a:p>
                                          <a:pPr algn="ctr" defTabSz="1279525"/>
                                          <a:r>
                                            <a:rPr lang="ru-RU" sz="70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itchFamily="18" charset="0"/>
                                            </a:rPr>
                                            <a:t>«Пятый канал»</a:t>
                                          </a:r>
                                          <a:endParaRPr lang="ru-RU" sz="2700">
                                            <a:latin typeface="Times New Roman" pitchFamily="18" charset="0"/>
                                          </a:endParaRPr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699" name="Line 332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770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19050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0" name="Line 333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818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3175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1" name="Line 334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866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3175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2" name="Line 335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914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3175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3" name="Line 336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962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3175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4" name="Line 337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2703"/>
                                          <a:ext cx="0" cy="307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19050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70705" name="Line 338"/>
                                        <p:cNvSpPr>
                                          <a:spLocks noChangeShapeType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570" y="3010"/>
                                          <a:ext cx="385" cy="0"/>
                                        </a:xfrm>
                                        <a:prstGeom prst="line">
                                          <a:avLst/>
                                        </a:prstGeom>
                                        <a:noFill/>
                                        <a:ln w="19050" algn="ctr">
                                          <a:solidFill>
                                            <a:schemeClr val="tx1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ru-RU"/>
                                        </a:p>
                                      </p:txBody>
                                    </p:sp>
                                  </p:grpSp>
                                </p:grpSp>
                              </p:grpSp>
                            </p:grpSp>
                          </p:grpSp>
                        </p:grpSp>
                      </p:grpSp>
                    </p:grpSp>
                  </p:grpSp>
                </p:grpSp>
              </p:grpSp>
            </p:grpSp>
          </p:grpSp>
          <p:sp>
            <p:nvSpPr>
              <p:cNvPr id="70667" name="Rectangle 24"/>
              <p:cNvSpPr>
                <a:spLocks noChangeArrowheads="1"/>
              </p:cNvSpPr>
              <p:nvPr/>
            </p:nvSpPr>
            <p:spPr bwMode="auto">
              <a:xfrm>
                <a:off x="6391" y="1345"/>
                <a:ext cx="1542" cy="182"/>
              </a:xfrm>
              <a:prstGeom prst="rect">
                <a:avLst/>
              </a:prstGeom>
              <a:solidFill>
                <a:srgbClr val="99CCFF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21170" tIns="60586" rIns="121170" bIns="60586"/>
              <a:lstStyle/>
              <a:p>
                <a:pPr algn="ctr" defTabSz="1279525"/>
                <a:r>
                  <a:rPr lang="ru-RU" sz="800"/>
                  <a:t>Губернатор Новосибирской области</a:t>
                </a:r>
                <a:endParaRPr lang="ru-RU" sz="2700">
                  <a:latin typeface="Times New Roman" pitchFamily="18" charset="0"/>
                </a:endParaRPr>
              </a:p>
            </p:txBody>
          </p:sp>
        </p:grpSp>
        <p:sp>
          <p:nvSpPr>
            <p:cNvPr id="70665" name="Rectangle 41"/>
            <p:cNvSpPr>
              <a:spLocks noChangeArrowheads="1"/>
            </p:cNvSpPr>
            <p:nvPr/>
          </p:nvSpPr>
          <p:spPr bwMode="auto">
            <a:xfrm>
              <a:off x="6391" y="1527"/>
              <a:ext cx="1542" cy="186"/>
            </a:xfrm>
            <a:prstGeom prst="rect">
              <a:avLst/>
            </a:prstGeom>
            <a:solidFill>
              <a:srgbClr val="99CC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1170" tIns="60586" rIns="121170" bIns="60586"/>
            <a:lstStyle/>
            <a:p>
              <a:pPr algn="ctr" defTabSz="1279525"/>
              <a:r>
                <a:rPr lang="ru-RU" sz="1100"/>
                <a:t>КЧС Новосибирской области</a:t>
              </a:r>
              <a:endParaRPr lang="ru-RU" sz="2700">
                <a:latin typeface="Times New Roman" pitchFamily="18" charset="0"/>
              </a:endParaRPr>
            </a:p>
          </p:txBody>
        </p:sp>
      </p:grpSp>
      <p:sp>
        <p:nvSpPr>
          <p:cNvPr id="70662" name="Rectangle 341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744538"/>
          </a:xfrm>
        </p:spPr>
        <p:txBody>
          <a:bodyPr/>
          <a:lstStyle/>
          <a:p>
            <a:pPr eaLnBrk="1" hangingPunct="1"/>
            <a:r>
              <a:rPr lang="ru-RU" sz="1400" smtClean="0">
                <a:solidFill>
                  <a:schemeClr val="tx1"/>
                </a:solidFill>
              </a:rPr>
              <a:t>Структура оповещения и информирования населения</a:t>
            </a:r>
          </a:p>
        </p:txBody>
      </p:sp>
      <p:sp>
        <p:nvSpPr>
          <p:cNvPr id="70663" name="Rectangle 342"/>
          <p:cNvSpPr>
            <a:spLocks noChangeArrowheads="1"/>
          </p:cNvSpPr>
          <p:nvPr/>
        </p:nvSpPr>
        <p:spPr bwMode="auto">
          <a:xfrm>
            <a:off x="0" y="-1588"/>
            <a:ext cx="12806363" cy="113030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wrap="none" lIns="90765" tIns="45395" rIns="90765" bIns="45395" anchor="ctr"/>
          <a:lstStyle/>
          <a:p>
            <a:pPr algn="ctr" defTabSz="1279525"/>
            <a:r>
              <a:rPr lang="ru-RU" sz="3100">
                <a:solidFill>
                  <a:srgbClr val="000000"/>
                </a:solidFill>
                <a:latin typeface="Times New Roman" pitchFamily="18" charset="0"/>
              </a:rPr>
              <a:t>Структура оповещения и информирования населения в случае ЧС </a:t>
            </a:r>
          </a:p>
          <a:p>
            <a:pPr algn="ctr" defTabSz="1279525"/>
            <a:r>
              <a:rPr lang="ru-RU" sz="3100">
                <a:solidFill>
                  <a:srgbClr val="000000"/>
                </a:solidFill>
                <a:latin typeface="Times New Roman" pitchFamily="18" charset="0"/>
              </a:rPr>
              <a:t>(социально значимого происшествия)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502" name="Group 174"/>
          <p:cNvGraphicFramePr>
            <a:graphicFrameLocks noGrp="1"/>
          </p:cNvGraphicFramePr>
          <p:nvPr>
            <p:ph idx="4294967295"/>
          </p:nvPr>
        </p:nvGraphicFramePr>
        <p:xfrm>
          <a:off x="712788" y="3071813"/>
          <a:ext cx="11304587" cy="1800226"/>
        </p:xfrm>
        <a:graphic>
          <a:graphicData uri="http://schemas.openxmlformats.org/drawingml/2006/table">
            <a:tbl>
              <a:tblPr/>
              <a:tblGrid>
                <a:gridCol w="574675"/>
                <a:gridCol w="2881312"/>
                <a:gridCol w="1871663"/>
                <a:gridCol w="1728787"/>
                <a:gridCol w="1727200"/>
                <a:gridCol w="2520950"/>
              </a:tblGrid>
              <a:tr h="611188"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91322" marR="91322" marT="45662" marB="4566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Объекты социального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 культурного назначения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Количество человек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Ф.И.О руководителя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11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 дневном режиме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Круглосуточно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Объектов социального и культурного назначения нет</a:t>
                      </a:r>
                    </a:p>
                  </a:txBody>
                  <a:tcPr marL="91322" marR="91322" marT="45662" marB="4566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670" name="Text Box 15"/>
          <p:cNvSpPr txBox="1">
            <a:spLocks noChangeArrowheads="1"/>
          </p:cNvSpPr>
          <p:nvPr/>
        </p:nvSpPr>
        <p:spPr bwMode="auto">
          <a:xfrm>
            <a:off x="0" y="0"/>
            <a:ext cx="12801600" cy="163195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212771" tIns="106397" rIns="212771" bIns="106397">
            <a:spAutoFit/>
          </a:bodyPr>
          <a:lstStyle/>
          <a:p>
            <a:pPr algn="ctr" defTabSz="3646488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3646488"/>
            <a:r>
              <a:rPr lang="ru-RU" sz="3100">
                <a:latin typeface="Times New Roman" pitchFamily="18" charset="0"/>
              </a:rPr>
              <a:t>Информация по объектам социального и культурного назначения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00" smtClean="0"/>
              <a:t>План организации оповещения населения</a:t>
            </a: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4038"/>
            <a:ext cx="12801600" cy="904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0"/>
            <a:ext cx="12801600" cy="546100"/>
          </a:xfrm>
          <a:prstGeom prst="rect">
            <a:avLst/>
          </a:prstGeom>
          <a:solidFill>
            <a:srgbClr val="DDDDDD"/>
          </a:solidFill>
          <a:ln w="57150" cmpd="thickThin">
            <a:noFill/>
            <a:miter lim="800000"/>
            <a:headEnd/>
            <a:tailEnd/>
          </a:ln>
        </p:spPr>
        <p:txBody>
          <a:bodyPr lIns="73536" tIns="36820" rIns="73536" bIns="36820">
            <a:spAutoFit/>
          </a:bodyPr>
          <a:lstStyle/>
          <a:p>
            <a:pPr algn="ctr" defTabSz="754063"/>
            <a:r>
              <a:rPr lang="ru-RU" sz="3100">
                <a:latin typeface="Times New Roman" pitchFamily="18" charset="0"/>
                <a:cs typeface="Times New Roman" pitchFamily="18" charset="0"/>
              </a:rPr>
              <a:t>Организация оповещения населения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254125" y="5221288"/>
            <a:ext cx="758825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Татарск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954088" y="4391025"/>
            <a:ext cx="881062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Усть-Тарка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2490788" y="7658100"/>
            <a:ext cx="68580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Баган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3857625" y="8588375"/>
            <a:ext cx="685800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Карасук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1623675" y="7162800"/>
            <a:ext cx="990600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Маслянино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2271713" y="4076700"/>
            <a:ext cx="838200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Венгерово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2105025" y="2179638"/>
            <a:ext cx="919163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Кыштовка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11936413" y="4457700"/>
            <a:ext cx="836612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Болотное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4343400" y="2676525"/>
            <a:ext cx="684213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Северное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9755188" y="4821238"/>
            <a:ext cx="836612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Колывань</a:t>
            </a:r>
          </a:p>
        </p:txBody>
      </p:sp>
      <p:grpSp>
        <p:nvGrpSpPr>
          <p:cNvPr id="71695" name="Group 15"/>
          <p:cNvGrpSpPr>
            <a:grpSpLocks/>
          </p:cNvGrpSpPr>
          <p:nvPr/>
        </p:nvGrpSpPr>
        <p:grpSpPr bwMode="auto">
          <a:xfrm>
            <a:off x="1906588" y="2487613"/>
            <a:ext cx="227012" cy="225425"/>
            <a:chOff x="4032" y="3192"/>
            <a:chExt cx="96" cy="143"/>
          </a:xfrm>
        </p:grpSpPr>
        <p:sp>
          <p:nvSpPr>
            <p:cNvPr id="72036" name="Rectangle 16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37" name="Rectangle 17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696" name="Group 18"/>
          <p:cNvGrpSpPr>
            <a:grpSpLocks/>
          </p:cNvGrpSpPr>
          <p:nvPr/>
        </p:nvGrpSpPr>
        <p:grpSpPr bwMode="auto">
          <a:xfrm>
            <a:off x="760413" y="4646613"/>
            <a:ext cx="230187" cy="230187"/>
            <a:chOff x="4032" y="3192"/>
            <a:chExt cx="96" cy="143"/>
          </a:xfrm>
        </p:grpSpPr>
        <p:sp>
          <p:nvSpPr>
            <p:cNvPr id="72034" name="Rectangle 19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35" name="Rectangle 20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697" name="Group 21"/>
          <p:cNvGrpSpPr>
            <a:grpSpLocks/>
          </p:cNvGrpSpPr>
          <p:nvPr/>
        </p:nvGrpSpPr>
        <p:grpSpPr bwMode="auto">
          <a:xfrm>
            <a:off x="1827213" y="6629400"/>
            <a:ext cx="230187" cy="228600"/>
            <a:chOff x="4032" y="3192"/>
            <a:chExt cx="96" cy="143"/>
          </a:xfrm>
        </p:grpSpPr>
        <p:sp>
          <p:nvSpPr>
            <p:cNvPr id="72032" name="Rectangle 22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33" name="Rectangle 23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698" name="Group 24"/>
          <p:cNvGrpSpPr>
            <a:grpSpLocks/>
          </p:cNvGrpSpPr>
          <p:nvPr/>
        </p:nvGrpSpPr>
        <p:grpSpPr bwMode="auto">
          <a:xfrm>
            <a:off x="3810000" y="8305800"/>
            <a:ext cx="230188" cy="228600"/>
            <a:chOff x="4032" y="3192"/>
            <a:chExt cx="96" cy="143"/>
          </a:xfrm>
        </p:grpSpPr>
        <p:sp>
          <p:nvSpPr>
            <p:cNvPr id="72030" name="Rectangle 25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31" name="Rectangle 26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699" name="Group 27"/>
          <p:cNvGrpSpPr>
            <a:grpSpLocks/>
          </p:cNvGrpSpPr>
          <p:nvPr/>
        </p:nvGrpSpPr>
        <p:grpSpPr bwMode="auto">
          <a:xfrm>
            <a:off x="2894013" y="7346950"/>
            <a:ext cx="230187" cy="230188"/>
            <a:chOff x="4032" y="3192"/>
            <a:chExt cx="96" cy="143"/>
          </a:xfrm>
        </p:grpSpPr>
        <p:sp>
          <p:nvSpPr>
            <p:cNvPr id="72028" name="Rectangle 28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9" name="Rectangle 29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0" name="Group 30"/>
          <p:cNvGrpSpPr>
            <a:grpSpLocks/>
          </p:cNvGrpSpPr>
          <p:nvPr/>
        </p:nvGrpSpPr>
        <p:grpSpPr bwMode="auto">
          <a:xfrm>
            <a:off x="2057400" y="5334000"/>
            <a:ext cx="230188" cy="227013"/>
            <a:chOff x="4032" y="3192"/>
            <a:chExt cx="96" cy="143"/>
          </a:xfrm>
        </p:grpSpPr>
        <p:sp>
          <p:nvSpPr>
            <p:cNvPr id="72026" name="Rectangle 31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7" name="Rectangle 32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1" name="Group 33"/>
          <p:cNvGrpSpPr>
            <a:grpSpLocks/>
          </p:cNvGrpSpPr>
          <p:nvPr/>
        </p:nvGrpSpPr>
        <p:grpSpPr bwMode="auto">
          <a:xfrm>
            <a:off x="5257800" y="8229600"/>
            <a:ext cx="230188" cy="228600"/>
            <a:chOff x="4032" y="3192"/>
            <a:chExt cx="96" cy="143"/>
          </a:xfrm>
        </p:grpSpPr>
        <p:sp>
          <p:nvSpPr>
            <p:cNvPr id="72024" name="Rectangle 34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5" name="Rectangle 35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2" name="Group 36"/>
          <p:cNvGrpSpPr>
            <a:grpSpLocks/>
          </p:cNvGrpSpPr>
          <p:nvPr/>
        </p:nvGrpSpPr>
        <p:grpSpPr bwMode="auto">
          <a:xfrm>
            <a:off x="10895013" y="5257800"/>
            <a:ext cx="230187" cy="230188"/>
            <a:chOff x="4032" y="3192"/>
            <a:chExt cx="96" cy="143"/>
          </a:xfrm>
        </p:grpSpPr>
        <p:sp>
          <p:nvSpPr>
            <p:cNvPr id="72022" name="Rectangle 37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3" name="Rectangle 38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3" name="Group 39"/>
          <p:cNvGrpSpPr>
            <a:grpSpLocks/>
          </p:cNvGrpSpPr>
          <p:nvPr/>
        </p:nvGrpSpPr>
        <p:grpSpPr bwMode="auto">
          <a:xfrm>
            <a:off x="11428413" y="4113213"/>
            <a:ext cx="230187" cy="230187"/>
            <a:chOff x="4032" y="3192"/>
            <a:chExt cx="96" cy="143"/>
          </a:xfrm>
        </p:grpSpPr>
        <p:sp>
          <p:nvSpPr>
            <p:cNvPr id="72020" name="Rectangle 40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21" name="Rectangle 41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4" name="Group 42"/>
          <p:cNvGrpSpPr>
            <a:grpSpLocks/>
          </p:cNvGrpSpPr>
          <p:nvPr/>
        </p:nvGrpSpPr>
        <p:grpSpPr bwMode="auto">
          <a:xfrm>
            <a:off x="11201400" y="7162800"/>
            <a:ext cx="227013" cy="228600"/>
            <a:chOff x="4032" y="3192"/>
            <a:chExt cx="96" cy="143"/>
          </a:xfrm>
        </p:grpSpPr>
        <p:sp>
          <p:nvSpPr>
            <p:cNvPr id="72018" name="Rectangle 43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9" name="Rectangle 44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05" name="Group 45"/>
          <p:cNvGrpSpPr>
            <a:grpSpLocks/>
          </p:cNvGrpSpPr>
          <p:nvPr/>
        </p:nvGrpSpPr>
        <p:grpSpPr bwMode="auto">
          <a:xfrm>
            <a:off x="9374188" y="4800600"/>
            <a:ext cx="227012" cy="228600"/>
            <a:chOff x="4032" y="3192"/>
            <a:chExt cx="96" cy="143"/>
          </a:xfrm>
        </p:grpSpPr>
        <p:sp>
          <p:nvSpPr>
            <p:cNvPr id="72016" name="Rectangle 46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7" name="Rectangle 47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06" name="Line 48"/>
          <p:cNvSpPr>
            <a:spLocks noChangeShapeType="1"/>
          </p:cNvSpPr>
          <p:nvPr/>
        </p:nvSpPr>
        <p:spPr bwMode="auto">
          <a:xfrm flipV="1">
            <a:off x="6094413" y="5867400"/>
            <a:ext cx="3886200" cy="15240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7" name="Line 49"/>
          <p:cNvSpPr>
            <a:spLocks noChangeShapeType="1"/>
          </p:cNvSpPr>
          <p:nvPr/>
        </p:nvSpPr>
        <p:spPr bwMode="auto">
          <a:xfrm flipH="1" flipV="1">
            <a:off x="9601200" y="4954588"/>
            <a:ext cx="457200" cy="75882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8" name="Line 50"/>
          <p:cNvSpPr>
            <a:spLocks noChangeShapeType="1"/>
          </p:cNvSpPr>
          <p:nvPr/>
        </p:nvSpPr>
        <p:spPr bwMode="auto">
          <a:xfrm flipV="1">
            <a:off x="10134600" y="4267200"/>
            <a:ext cx="1293813" cy="14462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9" name="Line 51"/>
          <p:cNvSpPr>
            <a:spLocks noChangeShapeType="1"/>
          </p:cNvSpPr>
          <p:nvPr/>
        </p:nvSpPr>
        <p:spPr bwMode="auto">
          <a:xfrm flipV="1">
            <a:off x="10210800" y="5334000"/>
            <a:ext cx="684213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0" name="Line 52"/>
          <p:cNvSpPr>
            <a:spLocks noChangeShapeType="1"/>
          </p:cNvSpPr>
          <p:nvPr/>
        </p:nvSpPr>
        <p:spPr bwMode="auto">
          <a:xfrm>
            <a:off x="10134600" y="5943600"/>
            <a:ext cx="1066800" cy="13700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1" name="Line 53"/>
          <p:cNvSpPr>
            <a:spLocks noChangeShapeType="1"/>
          </p:cNvSpPr>
          <p:nvPr/>
        </p:nvSpPr>
        <p:spPr bwMode="auto">
          <a:xfrm flipV="1">
            <a:off x="9067800" y="5867400"/>
            <a:ext cx="912813" cy="153988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2" name="Line 54"/>
          <p:cNvSpPr>
            <a:spLocks noChangeShapeType="1"/>
          </p:cNvSpPr>
          <p:nvPr/>
        </p:nvSpPr>
        <p:spPr bwMode="auto">
          <a:xfrm flipH="1">
            <a:off x="8913813" y="5943600"/>
            <a:ext cx="1144587" cy="12192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3" name="Line 55"/>
          <p:cNvSpPr>
            <a:spLocks noChangeShapeType="1"/>
          </p:cNvSpPr>
          <p:nvPr/>
        </p:nvSpPr>
        <p:spPr bwMode="auto">
          <a:xfrm>
            <a:off x="7694613" y="5867400"/>
            <a:ext cx="22860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4" name="Text Box 56"/>
          <p:cNvSpPr txBox="1">
            <a:spLocks noChangeArrowheads="1"/>
          </p:cNvSpPr>
          <p:nvPr/>
        </p:nvSpPr>
        <p:spPr bwMode="auto">
          <a:xfrm>
            <a:off x="10491788" y="6554788"/>
            <a:ext cx="763587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Искитим</a:t>
            </a:r>
          </a:p>
        </p:txBody>
      </p:sp>
      <p:sp>
        <p:nvSpPr>
          <p:cNvPr id="71715" name="Line 57"/>
          <p:cNvSpPr>
            <a:spLocks noChangeShapeType="1"/>
          </p:cNvSpPr>
          <p:nvPr/>
        </p:nvSpPr>
        <p:spPr bwMode="auto">
          <a:xfrm flipV="1">
            <a:off x="7240588" y="5867400"/>
            <a:ext cx="2740025" cy="14462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6" name="Line 58"/>
          <p:cNvSpPr>
            <a:spLocks noChangeShapeType="1"/>
          </p:cNvSpPr>
          <p:nvPr/>
        </p:nvSpPr>
        <p:spPr bwMode="auto">
          <a:xfrm>
            <a:off x="6173788" y="5029200"/>
            <a:ext cx="3806825" cy="7620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7" name="Line 59"/>
          <p:cNvSpPr>
            <a:spLocks noChangeShapeType="1"/>
          </p:cNvSpPr>
          <p:nvPr/>
        </p:nvSpPr>
        <p:spPr bwMode="auto">
          <a:xfrm flipH="1" flipV="1">
            <a:off x="4343400" y="3124200"/>
            <a:ext cx="5715000" cy="25892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8" name="Line 60"/>
          <p:cNvSpPr>
            <a:spLocks noChangeShapeType="1"/>
          </p:cNvSpPr>
          <p:nvPr/>
        </p:nvSpPr>
        <p:spPr bwMode="auto">
          <a:xfrm flipH="1" flipV="1">
            <a:off x="2133600" y="2590800"/>
            <a:ext cx="7924800" cy="31226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719" name="Group 61"/>
          <p:cNvGrpSpPr>
            <a:grpSpLocks/>
          </p:cNvGrpSpPr>
          <p:nvPr/>
        </p:nvGrpSpPr>
        <p:grpSpPr bwMode="auto">
          <a:xfrm>
            <a:off x="9980613" y="5713413"/>
            <a:ext cx="230187" cy="230187"/>
            <a:chOff x="3552" y="2784"/>
            <a:chExt cx="96" cy="143"/>
          </a:xfrm>
        </p:grpSpPr>
        <p:sp>
          <p:nvSpPr>
            <p:cNvPr id="72014" name="Rectangle 62"/>
            <p:cNvSpPr>
              <a:spLocks noChangeArrowheads="1"/>
            </p:cNvSpPr>
            <p:nvPr/>
          </p:nvSpPr>
          <p:spPr bwMode="auto">
            <a:xfrm>
              <a:off x="3552" y="2784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5" name="Rectangle 63"/>
            <p:cNvSpPr>
              <a:spLocks noChangeArrowheads="1"/>
            </p:cNvSpPr>
            <p:nvPr/>
          </p:nvSpPr>
          <p:spPr bwMode="auto">
            <a:xfrm>
              <a:off x="3552" y="2880"/>
              <a:ext cx="96" cy="47"/>
            </a:xfrm>
            <a:prstGeom prst="rect">
              <a:avLst/>
            </a:prstGeom>
            <a:solidFill>
              <a:schemeClr val="tx2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20" name="Line 64"/>
          <p:cNvSpPr>
            <a:spLocks noChangeShapeType="1"/>
          </p:cNvSpPr>
          <p:nvPr/>
        </p:nvSpPr>
        <p:spPr bwMode="auto">
          <a:xfrm flipH="1" flipV="1">
            <a:off x="990600" y="4800600"/>
            <a:ext cx="8990013" cy="9906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1" name="Line 65"/>
          <p:cNvSpPr>
            <a:spLocks noChangeShapeType="1"/>
          </p:cNvSpPr>
          <p:nvPr/>
        </p:nvSpPr>
        <p:spPr bwMode="auto">
          <a:xfrm flipH="1" flipV="1">
            <a:off x="2287588" y="5487988"/>
            <a:ext cx="7693025" cy="303212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722" name="Group 66"/>
          <p:cNvGrpSpPr>
            <a:grpSpLocks/>
          </p:cNvGrpSpPr>
          <p:nvPr/>
        </p:nvGrpSpPr>
        <p:grpSpPr bwMode="auto">
          <a:xfrm>
            <a:off x="2209800" y="4321175"/>
            <a:ext cx="230188" cy="225425"/>
            <a:chOff x="4032" y="3192"/>
            <a:chExt cx="96" cy="143"/>
          </a:xfrm>
        </p:grpSpPr>
        <p:sp>
          <p:nvSpPr>
            <p:cNvPr id="72012" name="Rectangle 67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3" name="Rectangle 68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23" name="Line 69"/>
          <p:cNvSpPr>
            <a:spLocks noChangeShapeType="1"/>
          </p:cNvSpPr>
          <p:nvPr/>
        </p:nvSpPr>
        <p:spPr bwMode="auto">
          <a:xfrm flipH="1" flipV="1">
            <a:off x="2439988" y="4495800"/>
            <a:ext cx="7540625" cy="1295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4" name="Line 70"/>
          <p:cNvSpPr>
            <a:spLocks noChangeShapeType="1"/>
          </p:cNvSpPr>
          <p:nvPr/>
        </p:nvSpPr>
        <p:spPr bwMode="auto">
          <a:xfrm flipH="1">
            <a:off x="4800600" y="5867400"/>
            <a:ext cx="5180013" cy="9128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5" name="Line 71"/>
          <p:cNvSpPr>
            <a:spLocks noChangeShapeType="1"/>
          </p:cNvSpPr>
          <p:nvPr/>
        </p:nvSpPr>
        <p:spPr bwMode="auto">
          <a:xfrm>
            <a:off x="6707188" y="5638800"/>
            <a:ext cx="3273425" cy="152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6" name="Line 72"/>
          <p:cNvSpPr>
            <a:spLocks noChangeShapeType="1"/>
          </p:cNvSpPr>
          <p:nvPr/>
        </p:nvSpPr>
        <p:spPr bwMode="auto">
          <a:xfrm flipH="1">
            <a:off x="4040188" y="5867400"/>
            <a:ext cx="5940425" cy="25908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7" name="Line 73"/>
          <p:cNvSpPr>
            <a:spLocks noChangeShapeType="1"/>
          </p:cNvSpPr>
          <p:nvPr/>
        </p:nvSpPr>
        <p:spPr bwMode="auto">
          <a:xfrm flipH="1">
            <a:off x="5487988" y="5867400"/>
            <a:ext cx="4492625" cy="25130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8" name="Line 74"/>
          <p:cNvSpPr>
            <a:spLocks noChangeShapeType="1"/>
          </p:cNvSpPr>
          <p:nvPr/>
        </p:nvSpPr>
        <p:spPr bwMode="auto">
          <a:xfrm flipH="1">
            <a:off x="3657600" y="5867400"/>
            <a:ext cx="6323013" cy="2057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9" name="Line 75"/>
          <p:cNvSpPr>
            <a:spLocks noChangeShapeType="1"/>
          </p:cNvSpPr>
          <p:nvPr/>
        </p:nvSpPr>
        <p:spPr bwMode="auto">
          <a:xfrm flipH="1">
            <a:off x="3124200" y="5867400"/>
            <a:ext cx="6856413" cy="16002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0" name="Line 76"/>
          <p:cNvSpPr>
            <a:spLocks noChangeShapeType="1"/>
          </p:cNvSpPr>
          <p:nvPr/>
        </p:nvSpPr>
        <p:spPr bwMode="auto">
          <a:xfrm flipH="1">
            <a:off x="2057400" y="5867400"/>
            <a:ext cx="7923213" cy="9128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1" name="Line 77"/>
          <p:cNvSpPr>
            <a:spLocks noChangeShapeType="1"/>
          </p:cNvSpPr>
          <p:nvPr/>
        </p:nvSpPr>
        <p:spPr bwMode="auto">
          <a:xfrm flipH="1" flipV="1">
            <a:off x="1293813" y="5713413"/>
            <a:ext cx="8686800" cy="153987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2" name="Text Box 78"/>
          <p:cNvSpPr txBox="1">
            <a:spLocks noChangeArrowheads="1"/>
          </p:cNvSpPr>
          <p:nvPr/>
        </p:nvSpPr>
        <p:spPr bwMode="auto">
          <a:xfrm>
            <a:off x="2894013" y="6958013"/>
            <a:ext cx="68580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Купино</a:t>
            </a:r>
          </a:p>
        </p:txBody>
      </p:sp>
      <p:sp>
        <p:nvSpPr>
          <p:cNvPr id="71733" name="Text Box 79"/>
          <p:cNvSpPr txBox="1">
            <a:spLocks noChangeArrowheads="1"/>
          </p:cNvSpPr>
          <p:nvPr/>
        </p:nvSpPr>
        <p:spPr bwMode="auto">
          <a:xfrm>
            <a:off x="5910263" y="6829425"/>
            <a:ext cx="762000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Довольное</a:t>
            </a:r>
          </a:p>
        </p:txBody>
      </p:sp>
      <p:grpSp>
        <p:nvGrpSpPr>
          <p:cNvPr id="71734" name="Group 80"/>
          <p:cNvGrpSpPr>
            <a:grpSpLocks/>
          </p:cNvGrpSpPr>
          <p:nvPr/>
        </p:nvGrpSpPr>
        <p:grpSpPr bwMode="auto">
          <a:xfrm>
            <a:off x="4573588" y="6672263"/>
            <a:ext cx="227012" cy="228600"/>
            <a:chOff x="4032" y="3192"/>
            <a:chExt cx="96" cy="143"/>
          </a:xfrm>
        </p:grpSpPr>
        <p:sp>
          <p:nvSpPr>
            <p:cNvPr id="72010" name="Rectangle 81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1" name="Rectangle 82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35" name="Text Box 83"/>
          <p:cNvSpPr txBox="1">
            <a:spLocks noChangeArrowheads="1"/>
          </p:cNvSpPr>
          <p:nvPr/>
        </p:nvSpPr>
        <p:spPr bwMode="auto">
          <a:xfrm>
            <a:off x="3124200" y="4471988"/>
            <a:ext cx="836613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Куйбышев</a:t>
            </a:r>
          </a:p>
        </p:txBody>
      </p:sp>
      <p:sp>
        <p:nvSpPr>
          <p:cNvPr id="71736" name="Text Box 84"/>
          <p:cNvSpPr txBox="1">
            <a:spLocks noChangeArrowheads="1"/>
          </p:cNvSpPr>
          <p:nvPr/>
        </p:nvSpPr>
        <p:spPr bwMode="auto">
          <a:xfrm>
            <a:off x="2246313" y="5043488"/>
            <a:ext cx="611187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Чаны</a:t>
            </a:r>
          </a:p>
        </p:txBody>
      </p:sp>
      <p:sp>
        <p:nvSpPr>
          <p:cNvPr id="71737" name="Text Box 85"/>
          <p:cNvSpPr txBox="1">
            <a:spLocks noChangeArrowheads="1"/>
          </p:cNvSpPr>
          <p:nvPr/>
        </p:nvSpPr>
        <p:spPr bwMode="auto">
          <a:xfrm>
            <a:off x="2044700" y="6310313"/>
            <a:ext cx="998538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Чистоозерное</a:t>
            </a:r>
          </a:p>
        </p:txBody>
      </p:sp>
      <p:grpSp>
        <p:nvGrpSpPr>
          <p:cNvPr id="71738" name="Group 86"/>
          <p:cNvGrpSpPr>
            <a:grpSpLocks/>
          </p:cNvGrpSpPr>
          <p:nvPr/>
        </p:nvGrpSpPr>
        <p:grpSpPr bwMode="auto">
          <a:xfrm>
            <a:off x="1066800" y="5562600"/>
            <a:ext cx="227013" cy="228600"/>
            <a:chOff x="4032" y="3192"/>
            <a:chExt cx="96" cy="143"/>
          </a:xfrm>
        </p:grpSpPr>
        <p:sp>
          <p:nvSpPr>
            <p:cNvPr id="72008" name="Rectangle 87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09" name="Rectangle 88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39" name="Text Box 89"/>
          <p:cNvSpPr txBox="1">
            <a:spLocks noChangeArrowheads="1"/>
          </p:cNvSpPr>
          <p:nvPr/>
        </p:nvSpPr>
        <p:spPr bwMode="auto">
          <a:xfrm>
            <a:off x="3690938" y="6210300"/>
            <a:ext cx="763587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Здвинск</a:t>
            </a:r>
          </a:p>
        </p:txBody>
      </p:sp>
      <p:sp>
        <p:nvSpPr>
          <p:cNvPr id="71740" name="Text Box 90"/>
          <p:cNvSpPr txBox="1">
            <a:spLocks noChangeArrowheads="1"/>
          </p:cNvSpPr>
          <p:nvPr/>
        </p:nvSpPr>
        <p:spPr bwMode="auto">
          <a:xfrm>
            <a:off x="6246813" y="7391400"/>
            <a:ext cx="53340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Кочки</a:t>
            </a:r>
          </a:p>
        </p:txBody>
      </p:sp>
      <p:grpSp>
        <p:nvGrpSpPr>
          <p:cNvPr id="71741" name="Group 91"/>
          <p:cNvGrpSpPr>
            <a:grpSpLocks/>
          </p:cNvGrpSpPr>
          <p:nvPr/>
        </p:nvGrpSpPr>
        <p:grpSpPr bwMode="auto">
          <a:xfrm>
            <a:off x="8863013" y="5980113"/>
            <a:ext cx="228600" cy="230187"/>
            <a:chOff x="4032" y="3192"/>
            <a:chExt cx="96" cy="143"/>
          </a:xfrm>
        </p:grpSpPr>
        <p:sp>
          <p:nvSpPr>
            <p:cNvPr id="72006" name="Rectangle 92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07" name="Rectangle 93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742" name="Group 94"/>
          <p:cNvGrpSpPr>
            <a:grpSpLocks/>
          </p:cNvGrpSpPr>
          <p:nvPr/>
        </p:nvGrpSpPr>
        <p:grpSpPr bwMode="auto">
          <a:xfrm>
            <a:off x="4040188" y="5257800"/>
            <a:ext cx="227012" cy="230188"/>
            <a:chOff x="4032" y="3192"/>
            <a:chExt cx="96" cy="143"/>
          </a:xfrm>
        </p:grpSpPr>
        <p:sp>
          <p:nvSpPr>
            <p:cNvPr id="72004" name="Rectangle 95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05" name="Rectangle 96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43" name="Oval 97"/>
          <p:cNvSpPr>
            <a:spLocks noChangeArrowheads="1"/>
          </p:cNvSpPr>
          <p:nvPr/>
        </p:nvSpPr>
        <p:spPr bwMode="auto">
          <a:xfrm>
            <a:off x="10288588" y="6629400"/>
            <a:ext cx="152400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4" name="Oval 98"/>
          <p:cNvSpPr>
            <a:spLocks noChangeArrowheads="1"/>
          </p:cNvSpPr>
          <p:nvPr/>
        </p:nvSpPr>
        <p:spPr bwMode="auto">
          <a:xfrm>
            <a:off x="5729288" y="6896100"/>
            <a:ext cx="150812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5" name="Text Box 99"/>
          <p:cNvSpPr txBox="1">
            <a:spLocks noChangeArrowheads="1"/>
          </p:cNvSpPr>
          <p:nvPr/>
        </p:nvSpPr>
        <p:spPr bwMode="auto">
          <a:xfrm>
            <a:off x="8416925" y="7902575"/>
            <a:ext cx="4249738" cy="49688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9575" tIns="44748" rIns="89575" bIns="44748">
            <a:spAutoFit/>
          </a:bodyPr>
          <a:lstStyle/>
          <a:p>
            <a:pPr marL="342900" indent="-342900" defTabSz="1279525"/>
            <a:r>
              <a:rPr lang="ru-RU" sz="1300">
                <a:latin typeface="Times New Roman" pitchFamily="18" charset="0"/>
              </a:rPr>
              <a:t>Охват населения различными средствами оповещения, в</a:t>
            </a:r>
            <a:r>
              <a:rPr lang="ru-RU" sz="1300" b="1">
                <a:latin typeface="Times New Roman" pitchFamily="18" charset="0"/>
              </a:rPr>
              <a:t> %.</a:t>
            </a:r>
          </a:p>
        </p:txBody>
      </p:sp>
      <p:graphicFrame>
        <p:nvGraphicFramePr>
          <p:cNvPr id="584054" name="Group 374"/>
          <p:cNvGraphicFramePr>
            <a:graphicFrameLocks noGrp="1"/>
          </p:cNvGraphicFramePr>
          <p:nvPr/>
        </p:nvGraphicFramePr>
        <p:xfrm>
          <a:off x="8380413" y="8143875"/>
          <a:ext cx="4344987" cy="1223964"/>
        </p:xfrm>
        <a:graphic>
          <a:graphicData uri="http://schemas.openxmlformats.org/drawingml/2006/table">
            <a:tbl>
              <a:tblPr/>
              <a:tblGrid>
                <a:gridCol w="842962"/>
                <a:gridCol w="835025"/>
                <a:gridCol w="887413"/>
                <a:gridCol w="788987"/>
                <a:gridCol w="990600"/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Население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Электросиренами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Проводным вещанием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Радиовещанием УКВ-ЧМ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Телевещанием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Городское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Сельское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38,5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1778" name="Text Box 132"/>
          <p:cNvSpPr txBox="1">
            <a:spLocks noChangeArrowheads="1"/>
          </p:cNvSpPr>
          <p:nvPr/>
        </p:nvSpPr>
        <p:spPr bwMode="auto">
          <a:xfrm>
            <a:off x="8913813" y="609600"/>
            <a:ext cx="32004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575" tIns="44748" rIns="89575" bIns="44748">
            <a:spAutoFit/>
          </a:bodyPr>
          <a:lstStyle/>
          <a:p>
            <a:pPr defTabSz="1279525"/>
            <a:r>
              <a:rPr lang="ru-RU" sz="1300" b="1">
                <a:latin typeface="Times New Roman" pitchFamily="18" charset="0"/>
              </a:rPr>
              <a:t>Охват средствами оповещения населения</a:t>
            </a:r>
            <a:endParaRPr lang="ru-RU" sz="1300" b="1"/>
          </a:p>
        </p:txBody>
      </p:sp>
      <p:graphicFrame>
        <p:nvGraphicFramePr>
          <p:cNvPr id="584055" name="Group 375"/>
          <p:cNvGraphicFramePr>
            <a:graphicFrameLocks noGrp="1"/>
          </p:cNvGraphicFramePr>
          <p:nvPr/>
        </p:nvGraphicFramePr>
        <p:xfrm>
          <a:off x="7313613" y="912813"/>
          <a:ext cx="5445125" cy="1597026"/>
        </p:xfrm>
        <a:graphic>
          <a:graphicData uri="http://schemas.openxmlformats.org/drawingml/2006/table">
            <a:tbl>
              <a:tblPr/>
              <a:tblGrid>
                <a:gridCol w="854075"/>
                <a:gridCol w="846137"/>
                <a:gridCol w="833438"/>
                <a:gridCol w="887412"/>
                <a:gridCol w="673100"/>
                <a:gridCol w="676275"/>
                <a:gridCol w="674688"/>
              </a:tblGrid>
              <a:tr h="244475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Населенные пункты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Всего населенных пунктов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Проживает населения (тыс. чел)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Населенных пунктов, включенных в СО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Охват населения, тыс. чел/%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 5 мин.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 30 мин.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Города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1985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853/43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1489/75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Райцентры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421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Сельские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1566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53,3/41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71,5/55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1603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2536</a:t>
                      </a: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575" marR="89575" marT="44748" marB="4474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1829" name="Oval 183"/>
          <p:cNvSpPr>
            <a:spLocks noChangeArrowheads="1"/>
          </p:cNvSpPr>
          <p:nvPr/>
        </p:nvSpPr>
        <p:spPr bwMode="auto">
          <a:xfrm>
            <a:off x="8947150" y="5738813"/>
            <a:ext cx="153988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0" name="Oval 184"/>
          <p:cNvSpPr>
            <a:spLocks noChangeArrowheads="1"/>
          </p:cNvSpPr>
          <p:nvPr/>
        </p:nvSpPr>
        <p:spPr bwMode="auto">
          <a:xfrm>
            <a:off x="11710988" y="4333875"/>
            <a:ext cx="152400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1" name="Oval 185"/>
          <p:cNvSpPr>
            <a:spLocks noChangeArrowheads="1"/>
          </p:cNvSpPr>
          <p:nvPr/>
        </p:nvSpPr>
        <p:spPr bwMode="auto">
          <a:xfrm>
            <a:off x="11447463" y="7191375"/>
            <a:ext cx="153987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2" name="Oval 186"/>
          <p:cNvSpPr>
            <a:spLocks noChangeArrowheads="1"/>
          </p:cNvSpPr>
          <p:nvPr/>
        </p:nvSpPr>
        <p:spPr bwMode="auto">
          <a:xfrm>
            <a:off x="2743200" y="7162800"/>
            <a:ext cx="150813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3" name="Oval 187"/>
          <p:cNvSpPr>
            <a:spLocks noChangeArrowheads="1"/>
          </p:cNvSpPr>
          <p:nvPr/>
        </p:nvSpPr>
        <p:spPr bwMode="auto">
          <a:xfrm>
            <a:off x="3221038" y="7734300"/>
            <a:ext cx="152400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4" name="Oval 188"/>
          <p:cNvSpPr>
            <a:spLocks noChangeArrowheads="1"/>
          </p:cNvSpPr>
          <p:nvPr/>
        </p:nvSpPr>
        <p:spPr bwMode="auto">
          <a:xfrm>
            <a:off x="4457700" y="6521450"/>
            <a:ext cx="152400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5" name="Oval 189"/>
          <p:cNvSpPr>
            <a:spLocks noChangeArrowheads="1"/>
          </p:cNvSpPr>
          <p:nvPr/>
        </p:nvSpPr>
        <p:spPr bwMode="auto">
          <a:xfrm>
            <a:off x="3657600" y="8510588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6" name="Oval 190"/>
          <p:cNvSpPr>
            <a:spLocks noChangeArrowheads="1"/>
          </p:cNvSpPr>
          <p:nvPr/>
        </p:nvSpPr>
        <p:spPr bwMode="auto">
          <a:xfrm>
            <a:off x="5180013" y="8005763"/>
            <a:ext cx="153987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7" name="Oval 191"/>
          <p:cNvSpPr>
            <a:spLocks noChangeArrowheads="1"/>
          </p:cNvSpPr>
          <p:nvPr/>
        </p:nvSpPr>
        <p:spPr bwMode="auto">
          <a:xfrm>
            <a:off x="1066800" y="5295900"/>
            <a:ext cx="153988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8" name="Oval 192"/>
          <p:cNvSpPr>
            <a:spLocks noChangeArrowheads="1"/>
          </p:cNvSpPr>
          <p:nvPr/>
        </p:nvSpPr>
        <p:spPr bwMode="auto">
          <a:xfrm>
            <a:off x="1906588" y="2262188"/>
            <a:ext cx="150812" cy="1508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9" name="Oval 193"/>
          <p:cNvSpPr>
            <a:spLocks noChangeArrowheads="1"/>
          </p:cNvSpPr>
          <p:nvPr/>
        </p:nvSpPr>
        <p:spPr bwMode="auto">
          <a:xfrm>
            <a:off x="9601200" y="5029200"/>
            <a:ext cx="153988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0" name="Oval 194"/>
          <p:cNvSpPr>
            <a:spLocks noChangeArrowheads="1"/>
          </p:cNvSpPr>
          <p:nvPr/>
        </p:nvSpPr>
        <p:spPr bwMode="auto">
          <a:xfrm>
            <a:off x="2057400" y="5110163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1" name="Oval 195"/>
          <p:cNvSpPr>
            <a:spLocks noChangeArrowheads="1"/>
          </p:cNvSpPr>
          <p:nvPr/>
        </p:nvSpPr>
        <p:spPr bwMode="auto">
          <a:xfrm>
            <a:off x="760413" y="4467225"/>
            <a:ext cx="152400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2" name="Oval 196"/>
          <p:cNvSpPr>
            <a:spLocks noChangeArrowheads="1"/>
          </p:cNvSpPr>
          <p:nvPr/>
        </p:nvSpPr>
        <p:spPr bwMode="auto">
          <a:xfrm>
            <a:off x="2057400" y="4179888"/>
            <a:ext cx="152400" cy="153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3" name="Oval 197"/>
          <p:cNvSpPr>
            <a:spLocks noChangeArrowheads="1"/>
          </p:cNvSpPr>
          <p:nvPr/>
        </p:nvSpPr>
        <p:spPr bwMode="auto">
          <a:xfrm>
            <a:off x="4113213" y="2754313"/>
            <a:ext cx="153987" cy="1508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4" name="Oval 198"/>
          <p:cNvSpPr>
            <a:spLocks noChangeArrowheads="1"/>
          </p:cNvSpPr>
          <p:nvPr/>
        </p:nvSpPr>
        <p:spPr bwMode="auto">
          <a:xfrm>
            <a:off x="1854200" y="6391275"/>
            <a:ext cx="150813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84056" name="Group 376"/>
          <p:cNvGraphicFramePr>
            <a:graphicFrameLocks noGrp="1"/>
          </p:cNvGraphicFramePr>
          <p:nvPr/>
        </p:nvGraphicFramePr>
        <p:xfrm>
          <a:off x="142875" y="990600"/>
          <a:ext cx="1677988" cy="460376"/>
        </p:xfrm>
        <a:graphic>
          <a:graphicData uri="http://schemas.openxmlformats.org/drawingml/2006/table">
            <a:tbl>
              <a:tblPr/>
              <a:tblGrid>
                <a:gridCol w="1677988"/>
              </a:tblGrid>
              <a:tr h="23336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П-166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Р-413 ДМ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4057" name="Group 377"/>
          <p:cNvGraphicFramePr>
            <a:graphicFrameLocks noGrp="1"/>
          </p:cNvGraphicFramePr>
          <p:nvPr/>
        </p:nvGraphicFramePr>
        <p:xfrm>
          <a:off x="4113213" y="984250"/>
          <a:ext cx="1908175" cy="906464"/>
        </p:xfrm>
        <a:graphic>
          <a:graphicData uri="http://schemas.openxmlformats.org/drawingml/2006/table">
            <a:tbl>
              <a:tblPr/>
              <a:tblGrid>
                <a:gridCol w="954087"/>
                <a:gridCol w="954088"/>
              </a:tblGrid>
              <a:tr h="227013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П-166, П-160,П-164,П-157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013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Р-413 ДМ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СЦВ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Дозор</a:t>
                      </a:r>
                    </a:p>
                  </a:txBody>
                  <a:tcPr marL="89575" marR="89575" marT="44748" marB="447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Ракета</a:t>
                      </a:r>
                    </a:p>
                  </a:txBody>
                  <a:tcPr marL="89575" marR="89575" marT="44748" marB="447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1867" name="Text Box 221"/>
          <p:cNvSpPr txBox="1">
            <a:spLocks noChangeArrowheads="1"/>
          </p:cNvSpPr>
          <p:nvPr/>
        </p:nvSpPr>
        <p:spPr bwMode="auto">
          <a:xfrm>
            <a:off x="4424363" y="701675"/>
            <a:ext cx="1163637" cy="211138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wrap="none" lIns="89575" tIns="44748" rIns="89575" bIns="44748">
            <a:spAutoFit/>
          </a:bodyPr>
          <a:lstStyle/>
          <a:p>
            <a:pPr defTabSz="1279525"/>
            <a:r>
              <a:rPr lang="ru-RU" sz="800" b="1"/>
              <a:t>ОД ГУ МЧС России </a:t>
            </a:r>
          </a:p>
        </p:txBody>
      </p:sp>
      <p:sp>
        <p:nvSpPr>
          <p:cNvPr id="71868" name="Text Box 222"/>
          <p:cNvSpPr txBox="1">
            <a:spLocks noChangeArrowheads="1"/>
          </p:cNvSpPr>
          <p:nvPr/>
        </p:nvSpPr>
        <p:spPr bwMode="auto">
          <a:xfrm>
            <a:off x="76200" y="687388"/>
            <a:ext cx="1830388" cy="211137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lIns="89575" tIns="44748" rIns="89575" bIns="44748">
            <a:spAutoFit/>
          </a:bodyPr>
          <a:lstStyle/>
          <a:p>
            <a:pPr defTabSz="1279525">
              <a:spcBef>
                <a:spcPct val="20000"/>
              </a:spcBef>
            </a:pPr>
            <a:r>
              <a:rPr lang="ru-RU" sz="800" b="1"/>
              <a:t>МЧС России через СРЦ</a:t>
            </a:r>
            <a:endParaRPr lang="ru-RU" sz="800"/>
          </a:p>
        </p:txBody>
      </p:sp>
      <p:sp>
        <p:nvSpPr>
          <p:cNvPr id="71869" name="Line 223"/>
          <p:cNvSpPr>
            <a:spLocks noChangeShapeType="1"/>
          </p:cNvSpPr>
          <p:nvPr/>
        </p:nvSpPr>
        <p:spPr bwMode="auto">
          <a:xfrm>
            <a:off x="1827213" y="1143000"/>
            <a:ext cx="2286000" cy="0"/>
          </a:xfrm>
          <a:prstGeom prst="line">
            <a:avLst/>
          </a:prstGeom>
          <a:noFill/>
          <a:ln w="25400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70" name="Line 224"/>
          <p:cNvSpPr>
            <a:spLocks noChangeShapeType="1"/>
          </p:cNvSpPr>
          <p:nvPr/>
        </p:nvSpPr>
        <p:spPr bwMode="auto">
          <a:xfrm>
            <a:off x="1827213" y="1371600"/>
            <a:ext cx="2286000" cy="0"/>
          </a:xfrm>
          <a:prstGeom prst="line">
            <a:avLst/>
          </a:prstGeom>
          <a:noFill/>
          <a:ln w="25400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71" name="Line 225"/>
          <p:cNvSpPr>
            <a:spLocks noChangeShapeType="1"/>
          </p:cNvSpPr>
          <p:nvPr/>
        </p:nvSpPr>
        <p:spPr bwMode="auto">
          <a:xfrm rot="5400000" flipH="1">
            <a:off x="6549232" y="1829594"/>
            <a:ext cx="111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72" name="Line 226"/>
          <p:cNvSpPr>
            <a:spLocks noChangeShapeType="1"/>
          </p:cNvSpPr>
          <p:nvPr/>
        </p:nvSpPr>
        <p:spPr bwMode="auto">
          <a:xfrm rot="5400000" flipH="1">
            <a:off x="6064251" y="1252537"/>
            <a:ext cx="0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873" name="Group 227"/>
          <p:cNvGrpSpPr>
            <a:grpSpLocks/>
          </p:cNvGrpSpPr>
          <p:nvPr/>
        </p:nvGrpSpPr>
        <p:grpSpPr bwMode="auto">
          <a:xfrm>
            <a:off x="6021388" y="1524000"/>
            <a:ext cx="225425" cy="160338"/>
            <a:chOff x="-309" y="1296"/>
            <a:chExt cx="145" cy="101"/>
          </a:xfrm>
        </p:grpSpPr>
        <p:grpSp>
          <p:nvGrpSpPr>
            <p:cNvPr id="72000" name="Group 228"/>
            <p:cNvGrpSpPr>
              <a:grpSpLocks/>
            </p:cNvGrpSpPr>
            <p:nvPr/>
          </p:nvGrpSpPr>
          <p:grpSpPr bwMode="auto">
            <a:xfrm flipH="1">
              <a:off x="-240" y="1296"/>
              <a:ext cx="76" cy="101"/>
              <a:chOff x="801" y="4079"/>
              <a:chExt cx="180" cy="360"/>
            </a:xfrm>
          </p:grpSpPr>
          <p:sp>
            <p:nvSpPr>
              <p:cNvPr id="72002" name="Arc 229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03" name="Arc 230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001" name="Line 231"/>
            <p:cNvSpPr>
              <a:spLocks noChangeShapeType="1"/>
            </p:cNvSpPr>
            <p:nvPr/>
          </p:nvSpPr>
          <p:spPr bwMode="auto">
            <a:xfrm rot="5400000" flipH="1">
              <a:off x="-281" y="1316"/>
              <a:ext cx="0" cy="5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74" name="Group 232"/>
          <p:cNvGrpSpPr>
            <a:grpSpLocks/>
          </p:cNvGrpSpPr>
          <p:nvPr/>
        </p:nvGrpSpPr>
        <p:grpSpPr bwMode="auto">
          <a:xfrm>
            <a:off x="6021388" y="1220788"/>
            <a:ext cx="225425" cy="150812"/>
            <a:chOff x="-480" y="5061"/>
            <a:chExt cx="243" cy="144"/>
          </a:xfrm>
        </p:grpSpPr>
        <p:grpSp>
          <p:nvGrpSpPr>
            <p:cNvPr id="71996" name="Group 233"/>
            <p:cNvGrpSpPr>
              <a:grpSpLocks/>
            </p:cNvGrpSpPr>
            <p:nvPr/>
          </p:nvGrpSpPr>
          <p:grpSpPr bwMode="auto">
            <a:xfrm>
              <a:off x="-381" y="5061"/>
              <a:ext cx="144" cy="144"/>
              <a:chOff x="-341" y="3475"/>
              <a:chExt cx="135" cy="170"/>
            </a:xfrm>
          </p:grpSpPr>
          <p:sp>
            <p:nvSpPr>
              <p:cNvPr id="71998" name="AutoShape 234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99" name="Rectangle 235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1997" name="Line 236"/>
            <p:cNvSpPr>
              <a:spLocks noChangeShapeType="1"/>
            </p:cNvSpPr>
            <p:nvPr/>
          </p:nvSpPr>
          <p:spPr bwMode="auto">
            <a:xfrm>
              <a:off x="-480" y="5136"/>
              <a:ext cx="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75" name="Group 237"/>
          <p:cNvGrpSpPr>
            <a:grpSpLocks/>
          </p:cNvGrpSpPr>
          <p:nvPr/>
        </p:nvGrpSpPr>
        <p:grpSpPr bwMode="auto">
          <a:xfrm>
            <a:off x="4113213" y="2971800"/>
            <a:ext cx="230187" cy="228600"/>
            <a:chOff x="4032" y="3192"/>
            <a:chExt cx="96" cy="143"/>
          </a:xfrm>
        </p:grpSpPr>
        <p:sp>
          <p:nvSpPr>
            <p:cNvPr id="71994" name="Rectangle 238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5" name="Rectangle 239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876" name="Line 240"/>
          <p:cNvSpPr>
            <a:spLocks noChangeShapeType="1"/>
          </p:cNvSpPr>
          <p:nvPr/>
        </p:nvSpPr>
        <p:spPr bwMode="auto">
          <a:xfrm>
            <a:off x="10134600" y="5954713"/>
            <a:ext cx="76200" cy="836612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77" name="Oval 241"/>
          <p:cNvSpPr>
            <a:spLocks noChangeArrowheads="1"/>
          </p:cNvSpPr>
          <p:nvPr/>
        </p:nvSpPr>
        <p:spPr bwMode="auto">
          <a:xfrm>
            <a:off x="6780213" y="7272338"/>
            <a:ext cx="153987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1878" name="Group 242"/>
          <p:cNvGrpSpPr>
            <a:grpSpLocks/>
          </p:cNvGrpSpPr>
          <p:nvPr/>
        </p:nvGrpSpPr>
        <p:grpSpPr bwMode="auto">
          <a:xfrm>
            <a:off x="7010400" y="7146925"/>
            <a:ext cx="230188" cy="230188"/>
            <a:chOff x="4032" y="3192"/>
            <a:chExt cx="96" cy="143"/>
          </a:xfrm>
        </p:grpSpPr>
        <p:sp>
          <p:nvSpPr>
            <p:cNvPr id="71992" name="Rectangle 243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3" name="Rectangle 244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79" name="Group 245"/>
          <p:cNvGrpSpPr>
            <a:grpSpLocks/>
          </p:cNvGrpSpPr>
          <p:nvPr/>
        </p:nvGrpSpPr>
        <p:grpSpPr bwMode="auto">
          <a:xfrm>
            <a:off x="10058400" y="5076825"/>
            <a:ext cx="711200" cy="646113"/>
            <a:chOff x="5398" y="3504"/>
            <a:chExt cx="499" cy="454"/>
          </a:xfrm>
        </p:grpSpPr>
        <p:grpSp>
          <p:nvGrpSpPr>
            <p:cNvPr id="71982" name="Group 246"/>
            <p:cNvGrpSpPr>
              <a:grpSpLocks/>
            </p:cNvGrpSpPr>
            <p:nvPr/>
          </p:nvGrpSpPr>
          <p:grpSpPr bwMode="auto">
            <a:xfrm>
              <a:off x="5424" y="3504"/>
              <a:ext cx="473" cy="454"/>
              <a:chOff x="384" y="4176"/>
              <a:chExt cx="1040" cy="1111"/>
            </a:xfrm>
          </p:grpSpPr>
          <p:sp>
            <p:nvSpPr>
              <p:cNvPr id="71984" name="Freeform 247"/>
              <p:cNvSpPr>
                <a:spLocks/>
              </p:cNvSpPr>
              <p:nvPr/>
            </p:nvSpPr>
            <p:spPr bwMode="auto">
              <a:xfrm>
                <a:off x="384" y="4176"/>
                <a:ext cx="1040" cy="552"/>
              </a:xfrm>
              <a:custGeom>
                <a:avLst/>
                <a:gdLst>
                  <a:gd name="T0" fmla="*/ 2 w 1040"/>
                  <a:gd name="T1" fmla="*/ 0 h 552"/>
                  <a:gd name="T2" fmla="*/ 40 w 1040"/>
                  <a:gd name="T3" fmla="*/ 0 h 552"/>
                  <a:gd name="T4" fmla="*/ 816 w 1040"/>
                  <a:gd name="T5" fmla="*/ 0 h 552"/>
                  <a:gd name="T6" fmla="*/ 1040 w 1040"/>
                  <a:gd name="T7" fmla="*/ 552 h 552"/>
                  <a:gd name="T8" fmla="*/ 0 w 1040"/>
                  <a:gd name="T9" fmla="*/ 552 h 552"/>
                  <a:gd name="T10" fmla="*/ 2 w 1040"/>
                  <a:gd name="T11" fmla="*/ 0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552"/>
                  <a:gd name="T20" fmla="*/ 1040 w 1040"/>
                  <a:gd name="T21" fmla="*/ 552 h 5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552">
                    <a:moveTo>
                      <a:pt x="2" y="0"/>
                    </a:moveTo>
                    <a:cubicBezTo>
                      <a:pt x="15" y="0"/>
                      <a:pt x="27" y="0"/>
                      <a:pt x="40" y="0"/>
                    </a:cubicBezTo>
                    <a:lnTo>
                      <a:pt x="816" y="0"/>
                    </a:lnTo>
                    <a:lnTo>
                      <a:pt x="1040" y="552"/>
                    </a:lnTo>
                    <a:lnTo>
                      <a:pt x="0" y="552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9999"/>
                  </a:gs>
                  <a:gs pos="5000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 w="127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86394" tIns="43197" rIns="86394" bIns="43197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1985" name="Line 248"/>
              <p:cNvSpPr>
                <a:spLocks noChangeShapeType="1"/>
              </p:cNvSpPr>
              <p:nvPr/>
            </p:nvSpPr>
            <p:spPr bwMode="auto">
              <a:xfrm>
                <a:off x="384" y="4304"/>
                <a:ext cx="864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lIns="86394" tIns="43197" rIns="86394" bIns="43197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71986" name="Line 249"/>
              <p:cNvSpPr>
                <a:spLocks noChangeShapeType="1"/>
              </p:cNvSpPr>
              <p:nvPr/>
            </p:nvSpPr>
            <p:spPr bwMode="auto">
              <a:xfrm>
                <a:off x="384" y="4608"/>
                <a:ext cx="979" cy="1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lIns="86394" tIns="43197" rIns="86394" bIns="43197">
                <a:spAutoFit/>
              </a:bodyPr>
              <a:lstStyle/>
              <a:p>
                <a:endParaRPr lang="ru-RU"/>
              </a:p>
            </p:txBody>
          </p:sp>
          <p:grpSp>
            <p:nvGrpSpPr>
              <p:cNvPr id="71987" name="Group 250"/>
              <p:cNvGrpSpPr>
                <a:grpSpLocks/>
              </p:cNvGrpSpPr>
              <p:nvPr/>
            </p:nvGrpSpPr>
            <p:grpSpPr bwMode="auto">
              <a:xfrm>
                <a:off x="384" y="4176"/>
                <a:ext cx="1036" cy="1111"/>
                <a:chOff x="-1228" y="3317"/>
                <a:chExt cx="1036" cy="1111"/>
              </a:xfrm>
            </p:grpSpPr>
            <p:sp>
              <p:nvSpPr>
                <p:cNvPr id="71988" name="Line 251"/>
                <p:cNvSpPr>
                  <a:spLocks noChangeShapeType="1"/>
                </p:cNvSpPr>
                <p:nvPr/>
              </p:nvSpPr>
              <p:spPr bwMode="auto">
                <a:xfrm>
                  <a:off x="-422" y="3317"/>
                  <a:ext cx="230" cy="556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lIns="86394" tIns="43197" rIns="86394" bIns="43197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71989" name="Line 252"/>
                <p:cNvSpPr>
                  <a:spLocks noChangeShapeType="1"/>
                </p:cNvSpPr>
                <p:nvPr/>
              </p:nvSpPr>
              <p:spPr bwMode="auto">
                <a:xfrm flipH="1">
                  <a:off x="-1228" y="3872"/>
                  <a:ext cx="1036" cy="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lIns="86394" tIns="43197" rIns="86394" bIns="43197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71990" name="Line 253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1" cy="111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lIns="86394" tIns="43197" rIns="86394" bIns="43197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71991" name="Line 254"/>
                <p:cNvSpPr>
                  <a:spLocks noChangeShapeType="1"/>
                </p:cNvSpPr>
                <p:nvPr/>
              </p:nvSpPr>
              <p:spPr bwMode="auto">
                <a:xfrm>
                  <a:off x="-1228" y="3317"/>
                  <a:ext cx="806" cy="2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lIns="86394" tIns="43197" rIns="86394" bIns="43197">
                  <a:spAutoFit/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71983" name="Rectangle 255"/>
            <p:cNvSpPr>
              <a:spLocks noChangeArrowheads="1"/>
            </p:cNvSpPr>
            <p:nvPr/>
          </p:nvSpPr>
          <p:spPr bwMode="auto">
            <a:xfrm>
              <a:off x="5398" y="3554"/>
              <a:ext cx="38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3345" tIns="36722" rIns="73345" bIns="36722">
              <a:spAutoFit/>
            </a:bodyPr>
            <a:lstStyle/>
            <a:p>
              <a:pPr defTabSz="746125" eaLnBrk="0" hangingPunct="0"/>
              <a:r>
                <a:rPr lang="ru-RU" sz="700" b="1"/>
                <a:t>  ГУ МЧС </a:t>
              </a:r>
            </a:p>
          </p:txBody>
        </p:sp>
      </p:grpSp>
      <p:sp>
        <p:nvSpPr>
          <p:cNvPr id="71880" name="Rectangle 256"/>
          <p:cNvSpPr>
            <a:spLocks noChangeArrowheads="1"/>
          </p:cNvSpPr>
          <p:nvPr/>
        </p:nvSpPr>
        <p:spPr bwMode="auto">
          <a:xfrm>
            <a:off x="10288588" y="5867400"/>
            <a:ext cx="280987" cy="190500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lIns="69824" tIns="34913" rIns="69824" bIns="34913">
            <a:spAutoFit/>
          </a:bodyPr>
          <a:lstStyle/>
          <a:p>
            <a:pPr algn="just" defTabSz="588963" eaLnBrk="0" hangingPunct="0"/>
            <a:r>
              <a:rPr lang="ru-RU" sz="800" b="1" i="1"/>
              <a:t>ПУ</a:t>
            </a:r>
          </a:p>
        </p:txBody>
      </p:sp>
      <p:sp>
        <p:nvSpPr>
          <p:cNvPr id="71881" name="Oval 257"/>
          <p:cNvSpPr>
            <a:spLocks noChangeArrowheads="1"/>
          </p:cNvSpPr>
          <p:nvPr/>
        </p:nvSpPr>
        <p:spPr bwMode="auto">
          <a:xfrm>
            <a:off x="8524875" y="71723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1882" name="Group 258"/>
          <p:cNvGrpSpPr>
            <a:grpSpLocks/>
          </p:cNvGrpSpPr>
          <p:nvPr/>
        </p:nvGrpSpPr>
        <p:grpSpPr bwMode="auto">
          <a:xfrm>
            <a:off x="7467600" y="5754688"/>
            <a:ext cx="227013" cy="225425"/>
            <a:chOff x="4032" y="3192"/>
            <a:chExt cx="96" cy="143"/>
          </a:xfrm>
        </p:grpSpPr>
        <p:sp>
          <p:nvSpPr>
            <p:cNvPr id="71980" name="Rectangle 259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81" name="Rectangle 260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83" name="Group 261"/>
          <p:cNvGrpSpPr>
            <a:grpSpLocks/>
          </p:cNvGrpSpPr>
          <p:nvPr/>
        </p:nvGrpSpPr>
        <p:grpSpPr bwMode="auto">
          <a:xfrm>
            <a:off x="6477000" y="5554663"/>
            <a:ext cx="230188" cy="225425"/>
            <a:chOff x="4032" y="3192"/>
            <a:chExt cx="96" cy="143"/>
          </a:xfrm>
        </p:grpSpPr>
        <p:sp>
          <p:nvSpPr>
            <p:cNvPr id="71978" name="Rectangle 262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9" name="Rectangle 263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84" name="Group 264"/>
          <p:cNvGrpSpPr>
            <a:grpSpLocks/>
          </p:cNvGrpSpPr>
          <p:nvPr/>
        </p:nvGrpSpPr>
        <p:grpSpPr bwMode="auto">
          <a:xfrm>
            <a:off x="3427413" y="7847013"/>
            <a:ext cx="230187" cy="230187"/>
            <a:chOff x="4032" y="3192"/>
            <a:chExt cx="96" cy="143"/>
          </a:xfrm>
        </p:grpSpPr>
        <p:sp>
          <p:nvSpPr>
            <p:cNvPr id="71976" name="Rectangle 265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7" name="Rectangle 266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885" name="Text Box 267"/>
          <p:cNvSpPr txBox="1">
            <a:spLocks noChangeArrowheads="1"/>
          </p:cNvSpPr>
          <p:nvPr/>
        </p:nvSpPr>
        <p:spPr bwMode="auto">
          <a:xfrm>
            <a:off x="5367338" y="7929563"/>
            <a:ext cx="912812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Краснозерное</a:t>
            </a:r>
          </a:p>
        </p:txBody>
      </p:sp>
      <p:grpSp>
        <p:nvGrpSpPr>
          <p:cNvPr id="71886" name="Group 268"/>
          <p:cNvGrpSpPr>
            <a:grpSpLocks/>
          </p:cNvGrpSpPr>
          <p:nvPr/>
        </p:nvGrpSpPr>
        <p:grpSpPr bwMode="auto">
          <a:xfrm>
            <a:off x="5907088" y="7221538"/>
            <a:ext cx="227012" cy="225425"/>
            <a:chOff x="4032" y="3192"/>
            <a:chExt cx="96" cy="143"/>
          </a:xfrm>
        </p:grpSpPr>
        <p:sp>
          <p:nvSpPr>
            <p:cNvPr id="71974" name="Rectangle 269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5" name="Rectangle 270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887" name="Group 271"/>
          <p:cNvGrpSpPr>
            <a:grpSpLocks/>
          </p:cNvGrpSpPr>
          <p:nvPr/>
        </p:nvGrpSpPr>
        <p:grpSpPr bwMode="auto">
          <a:xfrm>
            <a:off x="8729663" y="7000875"/>
            <a:ext cx="228600" cy="228600"/>
            <a:chOff x="4032" y="3192"/>
            <a:chExt cx="96" cy="143"/>
          </a:xfrm>
        </p:grpSpPr>
        <p:sp>
          <p:nvSpPr>
            <p:cNvPr id="71972" name="Rectangle 272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3" name="Rectangle 273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888" name="Oval 274"/>
          <p:cNvSpPr>
            <a:spLocks noChangeArrowheads="1"/>
          </p:cNvSpPr>
          <p:nvPr/>
        </p:nvSpPr>
        <p:spPr bwMode="auto">
          <a:xfrm>
            <a:off x="3960813" y="4738688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89" name="Line 275"/>
          <p:cNvSpPr>
            <a:spLocks noChangeShapeType="1"/>
          </p:cNvSpPr>
          <p:nvPr/>
        </p:nvSpPr>
        <p:spPr bwMode="auto">
          <a:xfrm flipH="1" flipV="1">
            <a:off x="4267200" y="5410200"/>
            <a:ext cx="5713413" cy="3810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90" name="Text Box 276"/>
          <p:cNvSpPr txBox="1">
            <a:spLocks noChangeArrowheads="1"/>
          </p:cNvSpPr>
          <p:nvPr/>
        </p:nvSpPr>
        <p:spPr bwMode="auto">
          <a:xfrm>
            <a:off x="4876800" y="4572000"/>
            <a:ext cx="91440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Убинское</a:t>
            </a:r>
          </a:p>
        </p:txBody>
      </p:sp>
      <p:sp>
        <p:nvSpPr>
          <p:cNvPr id="71891" name="Oval 277"/>
          <p:cNvSpPr>
            <a:spLocks noChangeArrowheads="1"/>
          </p:cNvSpPr>
          <p:nvPr/>
        </p:nvSpPr>
        <p:spPr bwMode="auto">
          <a:xfrm>
            <a:off x="6477000" y="5334000"/>
            <a:ext cx="150813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92" name="Line 278"/>
          <p:cNvSpPr>
            <a:spLocks noChangeShapeType="1"/>
          </p:cNvSpPr>
          <p:nvPr/>
        </p:nvSpPr>
        <p:spPr bwMode="auto">
          <a:xfrm flipH="1" flipV="1">
            <a:off x="3887788" y="4954588"/>
            <a:ext cx="6092825" cy="836612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93" name="Text Box 279"/>
          <p:cNvSpPr txBox="1">
            <a:spLocks noChangeArrowheads="1"/>
          </p:cNvSpPr>
          <p:nvPr/>
        </p:nvSpPr>
        <p:spPr bwMode="auto">
          <a:xfrm>
            <a:off x="9067800" y="5562600"/>
            <a:ext cx="760413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Коченево</a:t>
            </a:r>
          </a:p>
        </p:txBody>
      </p:sp>
      <p:sp>
        <p:nvSpPr>
          <p:cNvPr id="71894" name="Rectangle 280"/>
          <p:cNvSpPr>
            <a:spLocks noChangeArrowheads="1"/>
          </p:cNvSpPr>
          <p:nvPr/>
        </p:nvSpPr>
        <p:spPr bwMode="auto">
          <a:xfrm>
            <a:off x="8534400" y="5487988"/>
            <a:ext cx="412750" cy="19208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lIns="69824" tIns="34913" rIns="69824" bIns="34913">
            <a:spAutoFit/>
          </a:bodyPr>
          <a:lstStyle/>
          <a:p>
            <a:pPr algn="just" defTabSz="588963" eaLnBrk="0" hangingPunct="0"/>
            <a:r>
              <a:rPr lang="ru-RU" sz="800" b="1" i="1"/>
              <a:t>ЗЗПУ</a:t>
            </a:r>
          </a:p>
        </p:txBody>
      </p:sp>
      <p:sp>
        <p:nvSpPr>
          <p:cNvPr id="71895" name="Text Box 281"/>
          <p:cNvSpPr txBox="1">
            <a:spLocks noChangeArrowheads="1"/>
          </p:cNvSpPr>
          <p:nvPr/>
        </p:nvSpPr>
        <p:spPr bwMode="auto">
          <a:xfrm>
            <a:off x="7467600" y="5410200"/>
            <a:ext cx="609600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Чулым</a:t>
            </a:r>
          </a:p>
        </p:txBody>
      </p:sp>
      <p:sp>
        <p:nvSpPr>
          <p:cNvPr id="71896" name="Text Box 282"/>
          <p:cNvSpPr txBox="1">
            <a:spLocks noChangeArrowheads="1"/>
          </p:cNvSpPr>
          <p:nvPr/>
        </p:nvSpPr>
        <p:spPr bwMode="auto">
          <a:xfrm>
            <a:off x="6662738" y="5287963"/>
            <a:ext cx="609600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Каргат</a:t>
            </a:r>
          </a:p>
        </p:txBody>
      </p:sp>
      <p:grpSp>
        <p:nvGrpSpPr>
          <p:cNvPr id="71897" name="Group 283"/>
          <p:cNvGrpSpPr>
            <a:grpSpLocks/>
          </p:cNvGrpSpPr>
          <p:nvPr/>
        </p:nvGrpSpPr>
        <p:grpSpPr bwMode="auto">
          <a:xfrm>
            <a:off x="5943600" y="4954588"/>
            <a:ext cx="230188" cy="225425"/>
            <a:chOff x="4032" y="3192"/>
            <a:chExt cx="96" cy="143"/>
          </a:xfrm>
        </p:grpSpPr>
        <p:sp>
          <p:nvSpPr>
            <p:cNvPr id="71970" name="Rectangle 284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1" name="Rectangle 285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898" name="Text Box 286"/>
          <p:cNvSpPr txBox="1">
            <a:spLocks noChangeArrowheads="1"/>
          </p:cNvSpPr>
          <p:nvPr/>
        </p:nvSpPr>
        <p:spPr bwMode="auto">
          <a:xfrm>
            <a:off x="3046413" y="5180013"/>
            <a:ext cx="91440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Барабинск</a:t>
            </a:r>
          </a:p>
        </p:txBody>
      </p:sp>
      <p:sp>
        <p:nvSpPr>
          <p:cNvPr id="71899" name="Text Box 287"/>
          <p:cNvSpPr txBox="1">
            <a:spLocks noChangeArrowheads="1"/>
          </p:cNvSpPr>
          <p:nvPr/>
        </p:nvSpPr>
        <p:spPr bwMode="auto">
          <a:xfrm>
            <a:off x="10877550" y="5024438"/>
            <a:ext cx="781050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Мошково</a:t>
            </a:r>
          </a:p>
        </p:txBody>
      </p:sp>
      <p:sp>
        <p:nvSpPr>
          <p:cNvPr id="71900" name="Oval 288"/>
          <p:cNvSpPr>
            <a:spLocks noChangeArrowheads="1"/>
          </p:cNvSpPr>
          <p:nvPr/>
        </p:nvSpPr>
        <p:spPr bwMode="auto">
          <a:xfrm>
            <a:off x="10361613" y="7480300"/>
            <a:ext cx="152400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01" name="Text Box 289"/>
          <p:cNvSpPr txBox="1">
            <a:spLocks noChangeArrowheads="1"/>
          </p:cNvSpPr>
          <p:nvPr/>
        </p:nvSpPr>
        <p:spPr bwMode="auto">
          <a:xfrm>
            <a:off x="10544175" y="7480300"/>
            <a:ext cx="992188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Черепаново</a:t>
            </a:r>
          </a:p>
        </p:txBody>
      </p:sp>
      <p:grpSp>
        <p:nvGrpSpPr>
          <p:cNvPr id="71902" name="Group 290"/>
          <p:cNvGrpSpPr>
            <a:grpSpLocks/>
          </p:cNvGrpSpPr>
          <p:nvPr/>
        </p:nvGrpSpPr>
        <p:grpSpPr bwMode="auto">
          <a:xfrm>
            <a:off x="10045700" y="7472363"/>
            <a:ext cx="231775" cy="228600"/>
            <a:chOff x="4032" y="3192"/>
            <a:chExt cx="96" cy="143"/>
          </a:xfrm>
        </p:grpSpPr>
        <p:sp>
          <p:nvSpPr>
            <p:cNvPr id="71968" name="Rectangle 291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9" name="Rectangle 292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903" name="Line 293"/>
          <p:cNvSpPr>
            <a:spLocks noChangeShapeType="1"/>
          </p:cNvSpPr>
          <p:nvPr/>
        </p:nvSpPr>
        <p:spPr bwMode="auto">
          <a:xfrm>
            <a:off x="10058400" y="5954713"/>
            <a:ext cx="76200" cy="1512887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904" name="Group 294"/>
          <p:cNvGrpSpPr>
            <a:grpSpLocks/>
          </p:cNvGrpSpPr>
          <p:nvPr/>
        </p:nvGrpSpPr>
        <p:grpSpPr bwMode="auto">
          <a:xfrm>
            <a:off x="10144125" y="6810375"/>
            <a:ext cx="228600" cy="228600"/>
            <a:chOff x="4032" y="3192"/>
            <a:chExt cx="96" cy="143"/>
          </a:xfrm>
        </p:grpSpPr>
        <p:sp>
          <p:nvSpPr>
            <p:cNvPr id="71966" name="Rectangle 295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7" name="Rectangle 296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905" name="Oval 297"/>
          <p:cNvSpPr>
            <a:spLocks noChangeArrowheads="1"/>
          </p:cNvSpPr>
          <p:nvPr/>
        </p:nvSpPr>
        <p:spPr bwMode="auto">
          <a:xfrm>
            <a:off x="11722100" y="5267325"/>
            <a:ext cx="150813" cy="1539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06" name="Text Box 298"/>
          <p:cNvSpPr txBox="1">
            <a:spLocks noChangeArrowheads="1"/>
          </p:cNvSpPr>
          <p:nvPr/>
        </p:nvSpPr>
        <p:spPr bwMode="auto">
          <a:xfrm>
            <a:off x="11947525" y="5191125"/>
            <a:ext cx="841375" cy="196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Тогучин</a:t>
            </a:r>
          </a:p>
        </p:txBody>
      </p:sp>
      <p:grpSp>
        <p:nvGrpSpPr>
          <p:cNvPr id="71907" name="Group 299"/>
          <p:cNvGrpSpPr>
            <a:grpSpLocks/>
          </p:cNvGrpSpPr>
          <p:nvPr/>
        </p:nvGrpSpPr>
        <p:grpSpPr bwMode="auto">
          <a:xfrm>
            <a:off x="11811000" y="5524500"/>
            <a:ext cx="230188" cy="230188"/>
            <a:chOff x="4032" y="3192"/>
            <a:chExt cx="96" cy="143"/>
          </a:xfrm>
        </p:grpSpPr>
        <p:sp>
          <p:nvSpPr>
            <p:cNvPr id="71964" name="Rectangle 300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5" name="Rectangle 301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908" name="Line 302"/>
          <p:cNvSpPr>
            <a:spLocks noChangeShapeType="1"/>
          </p:cNvSpPr>
          <p:nvPr/>
        </p:nvSpPr>
        <p:spPr bwMode="auto">
          <a:xfrm flipV="1">
            <a:off x="10210800" y="5638800"/>
            <a:ext cx="1600200" cy="2286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09" name="Rectangle 303"/>
          <p:cNvSpPr>
            <a:spLocks noChangeArrowheads="1"/>
          </p:cNvSpPr>
          <p:nvPr/>
        </p:nvSpPr>
        <p:spPr bwMode="auto">
          <a:xfrm>
            <a:off x="10210800" y="5562600"/>
            <a:ext cx="1447800" cy="192088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lIns="69824" tIns="34913" rIns="69824" bIns="34913">
            <a:spAutoFit/>
          </a:bodyPr>
          <a:lstStyle/>
          <a:p>
            <a:pPr algn="ctr" defTabSz="588963" eaLnBrk="0" hangingPunct="0"/>
            <a:r>
              <a:rPr lang="ru-RU" sz="800" b="1" i="1"/>
              <a:t>НОВОСИБИРСК</a:t>
            </a:r>
          </a:p>
        </p:txBody>
      </p:sp>
      <p:grpSp>
        <p:nvGrpSpPr>
          <p:cNvPr id="71910" name="Group 304"/>
          <p:cNvGrpSpPr>
            <a:grpSpLocks/>
          </p:cNvGrpSpPr>
          <p:nvPr/>
        </p:nvGrpSpPr>
        <p:grpSpPr bwMode="auto">
          <a:xfrm>
            <a:off x="3694113" y="4791075"/>
            <a:ext cx="230187" cy="230188"/>
            <a:chOff x="4032" y="3192"/>
            <a:chExt cx="96" cy="143"/>
          </a:xfrm>
        </p:grpSpPr>
        <p:sp>
          <p:nvSpPr>
            <p:cNvPr id="71962" name="Rectangle 305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3" name="Rectangle 306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911" name="Oval 307"/>
          <p:cNvSpPr>
            <a:spLocks noChangeArrowheads="1"/>
          </p:cNvSpPr>
          <p:nvPr/>
        </p:nvSpPr>
        <p:spPr bwMode="auto">
          <a:xfrm>
            <a:off x="7324725" y="5580063"/>
            <a:ext cx="152400" cy="153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12" name="Text Box 308"/>
          <p:cNvSpPr txBox="1">
            <a:spLocks noChangeArrowheads="1"/>
          </p:cNvSpPr>
          <p:nvPr/>
        </p:nvSpPr>
        <p:spPr bwMode="auto">
          <a:xfrm>
            <a:off x="7689850" y="7243763"/>
            <a:ext cx="804863" cy="1952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Ордынское</a:t>
            </a:r>
          </a:p>
        </p:txBody>
      </p:sp>
      <p:sp>
        <p:nvSpPr>
          <p:cNvPr id="71913" name="Oval 309"/>
          <p:cNvSpPr>
            <a:spLocks noChangeArrowheads="1"/>
          </p:cNvSpPr>
          <p:nvPr/>
        </p:nvSpPr>
        <p:spPr bwMode="auto">
          <a:xfrm>
            <a:off x="9558338" y="6629400"/>
            <a:ext cx="152400" cy="1508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1914" name="Group 310"/>
          <p:cNvGrpSpPr>
            <a:grpSpLocks/>
          </p:cNvGrpSpPr>
          <p:nvPr/>
        </p:nvGrpSpPr>
        <p:grpSpPr bwMode="auto">
          <a:xfrm>
            <a:off x="9601200" y="6858000"/>
            <a:ext cx="227013" cy="230188"/>
            <a:chOff x="4032" y="3192"/>
            <a:chExt cx="96" cy="143"/>
          </a:xfrm>
        </p:grpSpPr>
        <p:sp>
          <p:nvSpPr>
            <p:cNvPr id="71960" name="Rectangle 311"/>
            <p:cNvSpPr>
              <a:spLocks noChangeArrowheads="1"/>
            </p:cNvSpPr>
            <p:nvPr/>
          </p:nvSpPr>
          <p:spPr bwMode="auto">
            <a:xfrm>
              <a:off x="4032" y="3192"/>
              <a:ext cx="96" cy="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61" name="Rectangle 312"/>
            <p:cNvSpPr>
              <a:spLocks noChangeArrowheads="1"/>
            </p:cNvSpPr>
            <p:nvPr/>
          </p:nvSpPr>
          <p:spPr bwMode="auto">
            <a:xfrm>
              <a:off x="4032" y="3288"/>
              <a:ext cx="96" cy="4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915" name="Line 313"/>
          <p:cNvSpPr>
            <a:spLocks noChangeShapeType="1"/>
          </p:cNvSpPr>
          <p:nvPr/>
        </p:nvSpPr>
        <p:spPr bwMode="auto">
          <a:xfrm flipH="1">
            <a:off x="9755188" y="5943600"/>
            <a:ext cx="303212" cy="914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16" name="Text Box 314"/>
          <p:cNvSpPr txBox="1">
            <a:spLocks noChangeArrowheads="1"/>
          </p:cNvSpPr>
          <p:nvPr/>
        </p:nvSpPr>
        <p:spPr bwMode="auto">
          <a:xfrm>
            <a:off x="9144000" y="7162800"/>
            <a:ext cx="611188" cy="195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32" tIns="36816" rIns="73532" bIns="36816">
            <a:spAutoFit/>
          </a:bodyPr>
          <a:lstStyle/>
          <a:p>
            <a:pPr algn="ctr" defTabSz="754063" eaLnBrk="0" hangingPunct="0"/>
            <a:r>
              <a:rPr lang="ru-RU" sz="800" i="1"/>
              <a:t>Бердск</a:t>
            </a:r>
          </a:p>
        </p:txBody>
      </p:sp>
      <p:sp>
        <p:nvSpPr>
          <p:cNvPr id="71917" name="Oval 315"/>
          <p:cNvSpPr>
            <a:spLocks noChangeArrowheads="1"/>
          </p:cNvSpPr>
          <p:nvPr/>
        </p:nvSpPr>
        <p:spPr bwMode="auto">
          <a:xfrm>
            <a:off x="10710863" y="5105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18" name="Oval 316"/>
          <p:cNvSpPr>
            <a:spLocks noChangeArrowheads="1"/>
          </p:cNvSpPr>
          <p:nvPr/>
        </p:nvSpPr>
        <p:spPr bwMode="auto">
          <a:xfrm>
            <a:off x="5762625" y="5113338"/>
            <a:ext cx="149225" cy="153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19" name="Oval 317"/>
          <p:cNvSpPr>
            <a:spLocks noChangeArrowheads="1"/>
          </p:cNvSpPr>
          <p:nvPr/>
        </p:nvSpPr>
        <p:spPr bwMode="auto">
          <a:xfrm>
            <a:off x="4054475" y="4967288"/>
            <a:ext cx="150813" cy="153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84058" name="Group 378"/>
          <p:cNvGraphicFramePr>
            <a:graphicFrameLocks noGrp="1"/>
          </p:cNvGraphicFramePr>
          <p:nvPr/>
        </p:nvGraphicFramePr>
        <p:xfrm>
          <a:off x="5465763" y="2890838"/>
          <a:ext cx="4108450" cy="1585824"/>
        </p:xfrm>
        <a:graphic>
          <a:graphicData uri="http://schemas.openxmlformats.org/drawingml/2006/table">
            <a:tbl>
              <a:tblPr/>
              <a:tblGrid>
                <a:gridCol w="684212"/>
                <a:gridCol w="685800"/>
                <a:gridCol w="687388"/>
                <a:gridCol w="642937"/>
                <a:gridCol w="681038"/>
                <a:gridCol w="727075"/>
              </a:tblGrid>
              <a:tr h="214313">
                <a:tc rowSpan="2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Электросирен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Сирен с ручным управлением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СЦВ, количество СЦВ/абонентов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Типа АСО-8 (16,32) количество АСО/абонентов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31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Включенных в СО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 включенных в СО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городах</a:t>
                      </a: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163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В сельской    местности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Итого: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25" marR="90425" marT="45199" marB="451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189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90425" marR="90425" marT="45199" marB="451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1959" name="Text Box 357"/>
          <p:cNvSpPr txBox="1">
            <a:spLocks noChangeArrowheads="1"/>
          </p:cNvSpPr>
          <p:nvPr/>
        </p:nvSpPr>
        <p:spPr bwMode="auto">
          <a:xfrm>
            <a:off x="5476875" y="2640013"/>
            <a:ext cx="4097338" cy="220662"/>
          </a:xfrm>
          <a:prstGeom prst="rect">
            <a:avLst/>
          </a:prstGeom>
          <a:solidFill>
            <a:srgbClr val="FFFF00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25" tIns="45199" rIns="90425" bIns="45199">
            <a:spAutoFit/>
          </a:bodyPr>
          <a:lstStyle/>
          <a:p>
            <a:pPr marL="342900" indent="-342900" algn="ctr" defTabSz="1279525"/>
            <a:r>
              <a:rPr lang="ru-RU" sz="800" b="1"/>
              <a:t>Количество используемых в РАСЦО оконечных средств оповещения: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84926" name="Group 222"/>
          <p:cNvGraphicFramePr>
            <a:graphicFrameLocks noGrp="1"/>
          </p:cNvGraphicFramePr>
          <p:nvPr/>
        </p:nvGraphicFramePr>
        <p:xfrm>
          <a:off x="6688138" y="5954713"/>
          <a:ext cx="5203825" cy="1249027"/>
        </p:xfrm>
        <a:graphic>
          <a:graphicData uri="http://schemas.openxmlformats.org/drawingml/2006/table">
            <a:tbl>
              <a:tblPr/>
              <a:tblGrid>
                <a:gridCol w="2003425"/>
                <a:gridCol w="993775"/>
                <a:gridCol w="881062"/>
                <a:gridCol w="1325563"/>
              </a:tblGrid>
              <a:tr h="290513"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Оснащенность ПОО 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ПОО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Наименование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Тип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Сопряженность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РАСЦО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22250"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Потенциально-опасные объекты и ЛСО отсутствуют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4927" name="Group 223"/>
          <p:cNvGraphicFramePr>
            <a:graphicFrameLocks noGrp="1"/>
          </p:cNvGraphicFramePr>
          <p:nvPr/>
        </p:nvGraphicFramePr>
        <p:xfrm>
          <a:off x="68263" y="698500"/>
          <a:ext cx="5686425" cy="1222377"/>
        </p:xfrm>
        <a:graphic>
          <a:graphicData uri="http://schemas.openxmlformats.org/drawingml/2006/table">
            <a:tbl>
              <a:tblPr/>
              <a:tblGrid>
                <a:gridCol w="833437"/>
                <a:gridCol w="777875"/>
                <a:gridCol w="900113"/>
                <a:gridCol w="814387"/>
                <a:gridCol w="804863"/>
                <a:gridCol w="750887"/>
                <a:gridCol w="804863"/>
              </a:tblGrid>
              <a:tr h="373063">
                <a:tc gridSpan="7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Охват населения различными средствами оповещения  в   %.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Население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Электр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сиренами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Проводным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вещанием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Радио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вещанием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УКВ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Телевеща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Сотовой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связью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ОКСИОН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89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Сельское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4928" name="Group 224"/>
          <p:cNvGraphicFramePr>
            <a:graphicFrameLocks noGrp="1"/>
          </p:cNvGraphicFramePr>
          <p:nvPr/>
        </p:nvGraphicFramePr>
        <p:xfrm>
          <a:off x="6761163" y="623888"/>
          <a:ext cx="5942012" cy="1649077"/>
        </p:xfrm>
        <a:graphic>
          <a:graphicData uri="http://schemas.openxmlformats.org/drawingml/2006/table">
            <a:tbl>
              <a:tblPr/>
              <a:tblGrid>
                <a:gridCol w="1189037"/>
                <a:gridCol w="874713"/>
                <a:gridCol w="908050"/>
                <a:gridCol w="992187"/>
                <a:gridCol w="608013"/>
                <a:gridCol w="561975"/>
                <a:gridCol w="808037"/>
              </a:tblGrid>
              <a:tr h="244475">
                <a:tc gridSpan="7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Охват средствами оповещения населения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пункты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Всего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Проживает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населения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(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чел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)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пунктов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Охват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населения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тыс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чел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/%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Всего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За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5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мин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За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30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мин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Сельские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57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57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4929" name="Group 225"/>
          <p:cNvGraphicFramePr>
            <a:graphicFrameLocks noGrp="1"/>
          </p:cNvGraphicFramePr>
          <p:nvPr/>
        </p:nvGraphicFramePr>
        <p:xfrm>
          <a:off x="6184900" y="7824788"/>
          <a:ext cx="6470650" cy="1722886"/>
        </p:xfrm>
        <a:graphic>
          <a:graphicData uri="http://schemas.openxmlformats.org/drawingml/2006/table">
            <a:tbl>
              <a:tblPr/>
              <a:tblGrid>
                <a:gridCol w="1077913"/>
                <a:gridCol w="1081087"/>
                <a:gridCol w="1077913"/>
                <a:gridCol w="1047750"/>
                <a:gridCol w="1044575"/>
                <a:gridCol w="1141412"/>
              </a:tblGrid>
              <a:tr h="244475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Количество используемых в РАСЦО оконечных средств оповещения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rowSpan="2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Электросирен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Сирен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ручным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управлением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СЦВ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количество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СЦВ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абонентов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Типа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АСО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-8 (16,32)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количество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АСО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абонентов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сельской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местности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72842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519113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01" tIns="23155" rIns="46301" bIns="23155" anchor="ctr" anchorCtr="1">
            <a:spAutoFit/>
          </a:bodyPr>
          <a:lstStyle/>
          <a:p>
            <a:pPr defTabSz="1279525"/>
            <a:r>
              <a:rPr lang="ru-RU" sz="3100">
                <a:latin typeface="Times New Roman" pitchFamily="18" charset="0"/>
              </a:rPr>
              <a:t>Организация оповещения населения</a:t>
            </a:r>
            <a:endParaRPr lang="ru-RU"/>
          </a:p>
        </p:txBody>
      </p:sp>
      <p:sp>
        <p:nvSpPr>
          <p:cNvPr id="584843" name="Text Box 139"/>
          <p:cNvSpPr txBox="1">
            <a:spLocks noChangeArrowheads="1"/>
          </p:cNvSpPr>
          <p:nvPr/>
        </p:nvSpPr>
        <p:spPr bwMode="auto">
          <a:xfrm>
            <a:off x="209550" y="2343150"/>
            <a:ext cx="7634288" cy="1595438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64802" tIns="32402" rIns="64802" bIns="32402">
            <a:spAutoFit/>
          </a:bodyPr>
          <a:lstStyle/>
          <a:p>
            <a:pPr algn="ctr" defTabSz="1279525">
              <a:defRPr/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Оконечные устройства оповещения </a:t>
            </a:r>
            <a:r>
              <a:rPr lang="ru-RU" sz="2800" b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отсутствуют</a:t>
            </a: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 Оповещение осуществляется по средствам массовой информации, телефонам, с использованием громкоговорителей и посыльных</a:t>
            </a:r>
            <a:r>
              <a:rPr lang="ru-RU"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endParaRPr lang="ru-RU"/>
          </a:p>
        </p:txBody>
      </p:sp>
      <p:grpSp>
        <p:nvGrpSpPr>
          <p:cNvPr id="72844" name="Group 149"/>
          <p:cNvGrpSpPr>
            <a:grpSpLocks/>
          </p:cNvGrpSpPr>
          <p:nvPr/>
        </p:nvGrpSpPr>
        <p:grpSpPr bwMode="auto">
          <a:xfrm>
            <a:off x="209550" y="8040688"/>
            <a:ext cx="4344988" cy="1414462"/>
            <a:chOff x="0" y="3430"/>
            <a:chExt cx="2737" cy="890"/>
          </a:xfrm>
        </p:grpSpPr>
        <p:sp>
          <p:nvSpPr>
            <p:cNvPr id="72846" name="Rectangle 212"/>
            <p:cNvSpPr>
              <a:spLocks noChangeArrowheads="1"/>
            </p:cNvSpPr>
            <p:nvPr/>
          </p:nvSpPr>
          <p:spPr bwMode="auto">
            <a:xfrm>
              <a:off x="0" y="3430"/>
              <a:ext cx="2712" cy="89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361" tIns="45681" rIns="91361" bIns="45681" anchor="ctr"/>
            <a:lstStyle/>
            <a:p>
              <a:pPr algn="ctr" defTabSz="1279525"/>
              <a:endParaRPr lang="ru-RU"/>
            </a:p>
          </p:txBody>
        </p:sp>
        <p:sp>
          <p:nvSpPr>
            <p:cNvPr id="72847" name="Rectangle 213"/>
            <p:cNvSpPr>
              <a:spLocks noChangeArrowheads="1"/>
            </p:cNvSpPr>
            <p:nvPr/>
          </p:nvSpPr>
          <p:spPr bwMode="auto">
            <a:xfrm>
              <a:off x="213" y="3853"/>
              <a:ext cx="792" cy="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en-US" sz="600">
                  <a:solidFill>
                    <a:srgbClr val="000000"/>
                  </a:solidFill>
                  <a:latin typeface="Times New Roman" pitchFamily="18" charset="0"/>
                </a:rPr>
                <a:t> -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открытый телефонный </a:t>
              </a:r>
              <a:endParaRPr lang="ru-RU"/>
            </a:p>
          </p:txBody>
        </p:sp>
        <p:sp>
          <p:nvSpPr>
            <p:cNvPr id="72848" name="Rectangle 215"/>
            <p:cNvSpPr>
              <a:spLocks noChangeArrowheads="1"/>
            </p:cNvSpPr>
            <p:nvPr/>
          </p:nvSpPr>
          <p:spPr bwMode="auto">
            <a:xfrm>
              <a:off x="334" y="4032"/>
              <a:ext cx="82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Электросирены: 1 включена в АСЦО, 2 не включена в АСЦО</a:t>
              </a:r>
              <a:endParaRPr lang="ru-RU"/>
            </a:p>
          </p:txBody>
        </p:sp>
        <p:sp>
          <p:nvSpPr>
            <p:cNvPr id="72849" name="Rectangle 216"/>
            <p:cNvSpPr>
              <a:spLocks noChangeArrowheads="1"/>
            </p:cNvSpPr>
            <p:nvPr/>
          </p:nvSpPr>
          <p:spPr bwMode="auto">
            <a:xfrm>
              <a:off x="897" y="3499"/>
              <a:ext cx="80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279525"/>
              <a:r>
                <a:rPr lang="ru-RU" sz="700" b="1">
                  <a:solidFill>
                    <a:srgbClr val="000000"/>
                  </a:solidFill>
                  <a:latin typeface="Times New Roman" pitchFamily="18" charset="0"/>
                </a:rPr>
                <a:t>УСЛОВНЫЕ ОБОЗНАЧЕНИЯ</a:t>
              </a:r>
              <a:endParaRPr lang="ru-RU"/>
            </a:p>
          </p:txBody>
        </p:sp>
        <p:sp>
          <p:nvSpPr>
            <p:cNvPr id="72850" name="Text Box 224"/>
            <p:cNvSpPr txBox="1">
              <a:spLocks noChangeArrowheads="1"/>
            </p:cNvSpPr>
            <p:nvPr/>
          </p:nvSpPr>
          <p:spPr bwMode="auto">
            <a:xfrm>
              <a:off x="1375" y="3889"/>
              <a:ext cx="495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радиовещание</a:t>
              </a:r>
              <a:endParaRPr lang="ru-RU"/>
            </a:p>
          </p:txBody>
        </p:sp>
        <p:sp>
          <p:nvSpPr>
            <p:cNvPr id="72851" name="Text Box 225"/>
            <p:cNvSpPr txBox="1">
              <a:spLocks noChangeArrowheads="1"/>
            </p:cNvSpPr>
            <p:nvPr/>
          </p:nvSpPr>
          <p:spPr bwMode="auto">
            <a:xfrm>
              <a:off x="2030" y="3896"/>
              <a:ext cx="707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телевизионное вещание</a:t>
              </a:r>
              <a:endParaRPr lang="ru-RU"/>
            </a:p>
          </p:txBody>
        </p:sp>
        <p:grpSp>
          <p:nvGrpSpPr>
            <p:cNvPr id="72852" name="Group 226"/>
            <p:cNvGrpSpPr>
              <a:grpSpLocks/>
            </p:cNvGrpSpPr>
            <p:nvPr/>
          </p:nvGrpSpPr>
          <p:grpSpPr bwMode="auto">
            <a:xfrm>
              <a:off x="1892" y="3802"/>
              <a:ext cx="139" cy="207"/>
              <a:chOff x="3649" y="2023"/>
              <a:chExt cx="242" cy="242"/>
            </a:xfrm>
          </p:grpSpPr>
          <p:sp>
            <p:nvSpPr>
              <p:cNvPr id="72894" name="AutoShape 227"/>
              <p:cNvSpPr>
                <a:spLocks noChangeAspect="1" noChangeArrowheads="1"/>
              </p:cNvSpPr>
              <p:nvPr/>
            </p:nvSpPr>
            <p:spPr bwMode="auto">
              <a:xfrm>
                <a:off x="3649" y="2096"/>
                <a:ext cx="232" cy="169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57442" tIns="28721" rIns="57442" bIns="28721"/>
              <a:lstStyle/>
              <a:p>
                <a:pPr defTabSz="1279525"/>
                <a:endParaRPr lang="ru-RU"/>
              </a:p>
            </p:txBody>
          </p:sp>
          <p:grpSp>
            <p:nvGrpSpPr>
              <p:cNvPr id="72895" name="Group 228"/>
              <p:cNvGrpSpPr>
                <a:grpSpLocks/>
              </p:cNvGrpSpPr>
              <p:nvPr/>
            </p:nvGrpSpPr>
            <p:grpSpPr bwMode="auto">
              <a:xfrm>
                <a:off x="3675" y="2023"/>
                <a:ext cx="216" cy="204"/>
                <a:chOff x="3675" y="2023"/>
                <a:chExt cx="216" cy="204"/>
              </a:xfrm>
            </p:grpSpPr>
            <p:grpSp>
              <p:nvGrpSpPr>
                <p:cNvPr id="72896" name="Group 229"/>
                <p:cNvGrpSpPr>
                  <a:grpSpLocks/>
                </p:cNvGrpSpPr>
                <p:nvPr/>
              </p:nvGrpSpPr>
              <p:grpSpPr bwMode="auto">
                <a:xfrm>
                  <a:off x="3758" y="2023"/>
                  <a:ext cx="133" cy="80"/>
                  <a:chOff x="1918" y="2160"/>
                  <a:chExt cx="419" cy="283"/>
                </a:xfrm>
              </p:grpSpPr>
              <p:sp>
                <p:nvSpPr>
                  <p:cNvPr id="72898" name="Line 2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918" y="2160"/>
                    <a:ext cx="140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99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058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900" name="Line 23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2196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 type="triangl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897" name="Text Box 233"/>
                <p:cNvSpPr txBox="1">
                  <a:spLocks noChangeArrowheads="1"/>
                </p:cNvSpPr>
                <p:nvPr/>
              </p:nvSpPr>
              <p:spPr bwMode="auto">
                <a:xfrm>
                  <a:off x="3675" y="2183"/>
                  <a:ext cx="180" cy="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279525"/>
                  <a:r>
                    <a:rPr lang="ru-RU" sz="400" b="1"/>
                    <a:t>ТВ</a:t>
                  </a:r>
                  <a:endParaRPr lang="ru-RU"/>
                </a:p>
              </p:txBody>
            </p:sp>
          </p:grpSp>
        </p:grpSp>
        <p:grpSp>
          <p:nvGrpSpPr>
            <p:cNvPr id="72853" name="Group 234"/>
            <p:cNvGrpSpPr>
              <a:grpSpLocks/>
            </p:cNvGrpSpPr>
            <p:nvPr/>
          </p:nvGrpSpPr>
          <p:grpSpPr bwMode="auto">
            <a:xfrm>
              <a:off x="1235" y="3793"/>
              <a:ext cx="140" cy="207"/>
              <a:chOff x="3649" y="2023"/>
              <a:chExt cx="242" cy="242"/>
            </a:xfrm>
          </p:grpSpPr>
          <p:sp>
            <p:nvSpPr>
              <p:cNvPr id="72887" name="AutoShape 235"/>
              <p:cNvSpPr>
                <a:spLocks noChangeAspect="1" noChangeArrowheads="1"/>
              </p:cNvSpPr>
              <p:nvPr/>
            </p:nvSpPr>
            <p:spPr bwMode="auto">
              <a:xfrm>
                <a:off x="3649" y="2096"/>
                <a:ext cx="232" cy="169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57442" tIns="28721" rIns="57442" bIns="28721"/>
              <a:lstStyle/>
              <a:p>
                <a:pPr defTabSz="1279525"/>
                <a:endParaRPr lang="ru-RU"/>
              </a:p>
            </p:txBody>
          </p:sp>
          <p:grpSp>
            <p:nvGrpSpPr>
              <p:cNvPr id="72888" name="Group 236"/>
              <p:cNvGrpSpPr>
                <a:grpSpLocks/>
              </p:cNvGrpSpPr>
              <p:nvPr/>
            </p:nvGrpSpPr>
            <p:grpSpPr bwMode="auto">
              <a:xfrm>
                <a:off x="3675" y="2023"/>
                <a:ext cx="216" cy="205"/>
                <a:chOff x="3675" y="2023"/>
                <a:chExt cx="216" cy="205"/>
              </a:xfrm>
            </p:grpSpPr>
            <p:grpSp>
              <p:nvGrpSpPr>
                <p:cNvPr id="72889" name="Group 237"/>
                <p:cNvGrpSpPr>
                  <a:grpSpLocks/>
                </p:cNvGrpSpPr>
                <p:nvPr/>
              </p:nvGrpSpPr>
              <p:grpSpPr bwMode="auto">
                <a:xfrm>
                  <a:off x="3758" y="2023"/>
                  <a:ext cx="133" cy="80"/>
                  <a:chOff x="1918" y="2160"/>
                  <a:chExt cx="419" cy="283"/>
                </a:xfrm>
              </p:grpSpPr>
              <p:sp>
                <p:nvSpPr>
                  <p:cNvPr id="72891" name="Line 23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918" y="2160"/>
                    <a:ext cx="140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92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058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893" name="Line 2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2196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 type="triangl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890" name="Text Box 241"/>
                <p:cNvSpPr txBox="1">
                  <a:spLocks noChangeArrowheads="1"/>
                </p:cNvSpPr>
                <p:nvPr/>
              </p:nvSpPr>
              <p:spPr bwMode="auto">
                <a:xfrm>
                  <a:off x="3675" y="2184"/>
                  <a:ext cx="180" cy="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279525"/>
                  <a:r>
                    <a:rPr lang="ru-RU" sz="400" b="1"/>
                    <a:t>РВ</a:t>
                  </a:r>
                  <a:endParaRPr lang="ru-RU"/>
                </a:p>
              </p:txBody>
            </p:sp>
          </p:grpSp>
        </p:grpSp>
        <p:grpSp>
          <p:nvGrpSpPr>
            <p:cNvPr id="72854" name="Группа 215"/>
            <p:cNvGrpSpPr>
              <a:grpSpLocks/>
            </p:cNvGrpSpPr>
            <p:nvPr/>
          </p:nvGrpSpPr>
          <p:grpSpPr bwMode="auto">
            <a:xfrm>
              <a:off x="59" y="3838"/>
              <a:ext cx="133" cy="91"/>
              <a:chOff x="5089919" y="3210384"/>
              <a:chExt cx="211366" cy="144000"/>
            </a:xfrm>
          </p:grpSpPr>
          <p:sp>
            <p:nvSpPr>
              <p:cNvPr id="72885" name="Line 164"/>
              <p:cNvSpPr>
                <a:spLocks noChangeShapeType="1"/>
              </p:cNvSpPr>
              <p:nvPr/>
            </p:nvSpPr>
            <p:spPr bwMode="auto">
              <a:xfrm rot="5400000" flipH="1">
                <a:off x="5123682" y="3246970"/>
                <a:ext cx="0" cy="6752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86" name="Дуга 217"/>
              <p:cNvSpPr>
                <a:spLocks noChangeArrowheads="1"/>
              </p:cNvSpPr>
              <p:nvPr/>
            </p:nvSpPr>
            <p:spPr bwMode="auto">
              <a:xfrm flipH="1">
                <a:off x="5158255" y="3210384"/>
                <a:ext cx="143030" cy="144000"/>
              </a:xfrm>
              <a:custGeom>
                <a:avLst/>
                <a:gdLst>
                  <a:gd name="T0" fmla="*/ 71515 w 143030"/>
                  <a:gd name="T1" fmla="*/ 0 h 144000"/>
                  <a:gd name="T2" fmla="*/ 71515 w 143030"/>
                  <a:gd name="T3" fmla="*/ 72000 h 144000"/>
                  <a:gd name="T4" fmla="*/ 72140 w 143030"/>
                  <a:gd name="T5" fmla="*/ 143997 h 144000"/>
                  <a:gd name="T6" fmla="*/ 11796480 60000 65536"/>
                  <a:gd name="T7" fmla="*/ 11796480 60000 65536"/>
                  <a:gd name="T8" fmla="*/ 11796480 60000 65536"/>
                  <a:gd name="T9" fmla="*/ 71515 w 143030"/>
                  <a:gd name="T10" fmla="*/ 0 h 144000"/>
                  <a:gd name="T11" fmla="*/ 143030 w 143030"/>
                  <a:gd name="T12" fmla="*/ 143997 h 1440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3030" h="144000" stroke="0">
                    <a:moveTo>
                      <a:pt x="71515" y="0"/>
                    </a:moveTo>
                    <a:lnTo>
                      <a:pt x="71514" y="0"/>
                    </a:lnTo>
                    <a:cubicBezTo>
                      <a:pt x="111011" y="0"/>
                      <a:pt x="143030" y="32235"/>
                      <a:pt x="143030" y="72000"/>
                    </a:cubicBezTo>
                    <a:cubicBezTo>
                      <a:pt x="143030" y="111518"/>
                      <a:pt x="111391" y="143651"/>
                      <a:pt x="72140" y="143997"/>
                    </a:cubicBezTo>
                    <a:lnTo>
                      <a:pt x="71515" y="72000"/>
                    </a:lnTo>
                    <a:close/>
                  </a:path>
                  <a:path w="143030" h="144000" fill="none">
                    <a:moveTo>
                      <a:pt x="71515" y="0"/>
                    </a:moveTo>
                    <a:lnTo>
                      <a:pt x="71514" y="0"/>
                    </a:lnTo>
                    <a:cubicBezTo>
                      <a:pt x="111011" y="0"/>
                      <a:pt x="143030" y="32235"/>
                      <a:pt x="143030" y="72000"/>
                    </a:cubicBezTo>
                    <a:cubicBezTo>
                      <a:pt x="143030" y="111518"/>
                      <a:pt x="111391" y="143651"/>
                      <a:pt x="72140" y="143997"/>
                    </a:cubicBezTo>
                  </a:path>
                </a:pathLst>
              </a:cu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1361" tIns="45681" rIns="91361" bIns="45681" anchor="ctr"/>
              <a:lstStyle/>
              <a:p>
                <a:endParaRPr lang="ru-RU"/>
              </a:p>
            </p:txBody>
          </p:sp>
        </p:grpSp>
        <p:grpSp>
          <p:nvGrpSpPr>
            <p:cNvPr id="72855" name="Group 428"/>
            <p:cNvGrpSpPr>
              <a:grpSpLocks/>
            </p:cNvGrpSpPr>
            <p:nvPr/>
          </p:nvGrpSpPr>
          <p:grpSpPr bwMode="auto">
            <a:xfrm>
              <a:off x="81" y="3959"/>
              <a:ext cx="90" cy="136"/>
              <a:chOff x="1079" y="3294"/>
              <a:chExt cx="128" cy="136"/>
            </a:xfrm>
          </p:grpSpPr>
          <p:grpSp>
            <p:nvGrpSpPr>
              <p:cNvPr id="72881" name="Group 429"/>
              <p:cNvGrpSpPr>
                <a:grpSpLocks/>
              </p:cNvGrpSpPr>
              <p:nvPr/>
            </p:nvGrpSpPr>
            <p:grpSpPr bwMode="auto">
              <a:xfrm>
                <a:off x="1084" y="3319"/>
                <a:ext cx="123" cy="111"/>
                <a:chOff x="378" y="3633"/>
                <a:chExt cx="123" cy="111"/>
              </a:xfrm>
            </p:grpSpPr>
            <p:sp>
              <p:nvSpPr>
                <p:cNvPr id="72883" name="Rectangle 341"/>
                <p:cNvSpPr>
                  <a:spLocks noChangeArrowheads="1"/>
                </p:cNvSpPr>
                <p:nvPr/>
              </p:nvSpPr>
              <p:spPr bwMode="auto">
                <a:xfrm>
                  <a:off x="378" y="3633"/>
                  <a:ext cx="123" cy="21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127812" tIns="63913" rIns="127812" bIns="63913"/>
                <a:lstStyle/>
                <a:p>
                  <a:pPr defTabSz="1279525"/>
                  <a:endParaRPr lang="ru-RU"/>
                </a:p>
              </p:txBody>
            </p:sp>
            <p:sp>
              <p:nvSpPr>
                <p:cNvPr id="72884" name="AutoShape 342"/>
                <p:cNvSpPr>
                  <a:spLocks noChangeArrowheads="1"/>
                </p:cNvSpPr>
                <p:nvPr/>
              </p:nvSpPr>
              <p:spPr bwMode="auto">
                <a:xfrm>
                  <a:off x="405" y="3660"/>
                  <a:ext cx="40" cy="84"/>
                </a:xfrm>
                <a:prstGeom prst="triangle">
                  <a:avLst>
                    <a:gd name="adj" fmla="val 50000"/>
                  </a:avLst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127812" tIns="63913" rIns="127812" bIns="63913"/>
                <a:lstStyle/>
                <a:p>
                  <a:pPr defTabSz="1279525"/>
                  <a:endParaRPr lang="ru-RU"/>
                </a:p>
              </p:txBody>
            </p:sp>
          </p:grpSp>
          <p:sp>
            <p:nvSpPr>
              <p:cNvPr id="72882" name="Freeform 343"/>
              <p:cNvSpPr>
                <a:spLocks/>
              </p:cNvSpPr>
              <p:nvPr/>
            </p:nvSpPr>
            <p:spPr bwMode="auto">
              <a:xfrm>
                <a:off x="1079" y="3294"/>
                <a:ext cx="121" cy="16"/>
              </a:xfrm>
              <a:custGeom>
                <a:avLst/>
                <a:gdLst>
                  <a:gd name="T0" fmla="*/ 0 w 525"/>
                  <a:gd name="T1" fmla="*/ 0 h 153"/>
                  <a:gd name="T2" fmla="*/ 0 w 525"/>
                  <a:gd name="T3" fmla="*/ 0 h 153"/>
                  <a:gd name="T4" fmla="*/ 0 w 525"/>
                  <a:gd name="T5" fmla="*/ 0 h 153"/>
                  <a:gd name="T6" fmla="*/ 0 w 525"/>
                  <a:gd name="T7" fmla="*/ 0 h 1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5"/>
                  <a:gd name="T13" fmla="*/ 0 h 153"/>
                  <a:gd name="T14" fmla="*/ 525 w 525"/>
                  <a:gd name="T15" fmla="*/ 153 h 1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5" h="153">
                    <a:moveTo>
                      <a:pt x="0" y="136"/>
                    </a:moveTo>
                    <a:cubicBezTo>
                      <a:pt x="78" y="19"/>
                      <a:pt x="140" y="22"/>
                      <a:pt x="271" y="0"/>
                    </a:cubicBezTo>
                    <a:cubicBezTo>
                      <a:pt x="316" y="6"/>
                      <a:pt x="363" y="1"/>
                      <a:pt x="406" y="17"/>
                    </a:cubicBezTo>
                    <a:cubicBezTo>
                      <a:pt x="452" y="34"/>
                      <a:pt x="490" y="118"/>
                      <a:pt x="525" y="153"/>
                    </a:cubicBezTo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</p:grpSp>
        <p:grpSp>
          <p:nvGrpSpPr>
            <p:cNvPr id="72856" name="Group 433"/>
            <p:cNvGrpSpPr>
              <a:grpSpLocks/>
            </p:cNvGrpSpPr>
            <p:nvPr/>
          </p:nvGrpSpPr>
          <p:grpSpPr bwMode="auto">
            <a:xfrm>
              <a:off x="221" y="3984"/>
              <a:ext cx="86" cy="111"/>
              <a:chOff x="378" y="3633"/>
              <a:chExt cx="123" cy="111"/>
            </a:xfrm>
          </p:grpSpPr>
          <p:sp>
            <p:nvSpPr>
              <p:cNvPr id="72879" name="Rectangle 341"/>
              <p:cNvSpPr>
                <a:spLocks noChangeArrowheads="1"/>
              </p:cNvSpPr>
              <p:nvPr/>
            </p:nvSpPr>
            <p:spPr bwMode="auto">
              <a:xfrm>
                <a:off x="378" y="3633"/>
                <a:ext cx="123" cy="21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27812" tIns="63913" rIns="127812" bIns="63913"/>
              <a:lstStyle/>
              <a:p>
                <a:pPr defTabSz="1279525"/>
                <a:endParaRPr lang="ru-RU"/>
              </a:p>
            </p:txBody>
          </p:sp>
          <p:sp>
            <p:nvSpPr>
              <p:cNvPr id="72880" name="AutoShape 342"/>
              <p:cNvSpPr>
                <a:spLocks noChangeArrowheads="1"/>
              </p:cNvSpPr>
              <p:nvPr/>
            </p:nvSpPr>
            <p:spPr bwMode="auto">
              <a:xfrm>
                <a:off x="405" y="3660"/>
                <a:ext cx="40" cy="8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27812" tIns="63913" rIns="127812" bIns="63913"/>
              <a:lstStyle/>
              <a:p>
                <a:pPr defTabSz="1279525"/>
                <a:endParaRPr lang="ru-RU"/>
              </a:p>
            </p:txBody>
          </p:sp>
        </p:grpSp>
        <p:sp>
          <p:nvSpPr>
            <p:cNvPr id="72857" name="Freeform 343"/>
            <p:cNvSpPr>
              <a:spLocks/>
            </p:cNvSpPr>
            <p:nvPr/>
          </p:nvSpPr>
          <p:spPr bwMode="auto">
            <a:xfrm>
              <a:off x="217" y="3959"/>
              <a:ext cx="85" cy="16"/>
            </a:xfrm>
            <a:custGeom>
              <a:avLst/>
              <a:gdLst>
                <a:gd name="T0" fmla="*/ 0 w 525"/>
                <a:gd name="T1" fmla="*/ 0 h 153"/>
                <a:gd name="T2" fmla="*/ 0 w 525"/>
                <a:gd name="T3" fmla="*/ 0 h 153"/>
                <a:gd name="T4" fmla="*/ 0 w 525"/>
                <a:gd name="T5" fmla="*/ 0 h 153"/>
                <a:gd name="T6" fmla="*/ 0 w 525"/>
                <a:gd name="T7" fmla="*/ 0 h 1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5"/>
                <a:gd name="T13" fmla="*/ 0 h 153"/>
                <a:gd name="T14" fmla="*/ 525 w 525"/>
                <a:gd name="T15" fmla="*/ 153 h 1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5" h="153">
                  <a:moveTo>
                    <a:pt x="0" y="136"/>
                  </a:moveTo>
                  <a:cubicBezTo>
                    <a:pt x="78" y="19"/>
                    <a:pt x="140" y="22"/>
                    <a:pt x="271" y="0"/>
                  </a:cubicBezTo>
                  <a:cubicBezTo>
                    <a:pt x="316" y="6"/>
                    <a:pt x="363" y="1"/>
                    <a:pt x="406" y="17"/>
                  </a:cubicBezTo>
                  <a:cubicBezTo>
                    <a:pt x="452" y="34"/>
                    <a:pt x="490" y="118"/>
                    <a:pt x="525" y="153"/>
                  </a:cubicBezTo>
                </a:path>
              </a:pathLst>
            </a:custGeom>
            <a:solidFill>
              <a:schemeClr val="tx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7812" tIns="63913" rIns="127812" bIns="63913"/>
            <a:lstStyle/>
            <a:p>
              <a:endParaRPr lang="ru-RU"/>
            </a:p>
          </p:txBody>
        </p:sp>
        <p:sp>
          <p:nvSpPr>
            <p:cNvPr id="72858" name="Oval 439"/>
            <p:cNvSpPr>
              <a:spLocks noChangeArrowheads="1"/>
            </p:cNvSpPr>
            <p:nvPr/>
          </p:nvSpPr>
          <p:spPr bwMode="auto">
            <a:xfrm>
              <a:off x="1216" y="4065"/>
              <a:ext cx="226" cy="108"/>
            </a:xfrm>
            <a:prstGeom prst="ellipse">
              <a:avLst/>
            </a:prstGeom>
            <a:solidFill>
              <a:srgbClr val="FFFF99">
                <a:alpha val="21960"/>
              </a:srgbClr>
            </a:solidFill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1361" tIns="45681" rIns="91361" bIns="45681" anchor="ctr"/>
            <a:lstStyle/>
            <a:p>
              <a:pPr algn="ctr" defTabSz="1279525"/>
              <a:endParaRPr lang="ru-RU"/>
            </a:p>
          </p:txBody>
        </p:sp>
        <p:sp>
          <p:nvSpPr>
            <p:cNvPr id="72859" name="Text Box 224"/>
            <p:cNvSpPr txBox="1">
              <a:spLocks noChangeArrowheads="1"/>
            </p:cNvSpPr>
            <p:nvPr/>
          </p:nvSpPr>
          <p:spPr bwMode="auto">
            <a:xfrm>
              <a:off x="1487" y="4065"/>
              <a:ext cx="1043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Зона оповещения населения с использованием подвижных средств ГГС</a:t>
              </a:r>
              <a:endParaRPr lang="ru-RU"/>
            </a:p>
          </p:txBody>
        </p:sp>
        <p:grpSp>
          <p:nvGrpSpPr>
            <p:cNvPr id="72860" name="Group 441"/>
            <p:cNvGrpSpPr>
              <a:grpSpLocks/>
            </p:cNvGrpSpPr>
            <p:nvPr/>
          </p:nvGrpSpPr>
          <p:grpSpPr bwMode="auto">
            <a:xfrm>
              <a:off x="81" y="4110"/>
              <a:ext cx="200" cy="162"/>
              <a:chOff x="1014" y="2750"/>
              <a:chExt cx="200" cy="162"/>
            </a:xfrm>
          </p:grpSpPr>
          <p:sp>
            <p:nvSpPr>
              <p:cNvPr id="72877" name="Freeform 345"/>
              <p:cNvSpPr>
                <a:spLocks/>
              </p:cNvSpPr>
              <p:nvPr/>
            </p:nvSpPr>
            <p:spPr bwMode="auto">
              <a:xfrm>
                <a:off x="1021" y="2840"/>
                <a:ext cx="193" cy="72"/>
              </a:xfrm>
              <a:custGeom>
                <a:avLst/>
                <a:gdLst>
                  <a:gd name="T0" fmla="*/ 0 w 720"/>
                  <a:gd name="T1" fmla="*/ 0 h 360"/>
                  <a:gd name="T2" fmla="*/ 0 w 720"/>
                  <a:gd name="T3" fmla="*/ 0 h 360"/>
                  <a:gd name="T4" fmla="*/ 0 w 720"/>
                  <a:gd name="T5" fmla="*/ 0 h 360"/>
                  <a:gd name="T6" fmla="*/ 0 w 720"/>
                  <a:gd name="T7" fmla="*/ 0 h 360"/>
                  <a:gd name="T8" fmla="*/ 0 w 720"/>
                  <a:gd name="T9" fmla="*/ 0 h 360"/>
                  <a:gd name="T10" fmla="*/ 0 w 720"/>
                  <a:gd name="T11" fmla="*/ 0 h 360"/>
                  <a:gd name="T12" fmla="*/ 0 w 720"/>
                  <a:gd name="T13" fmla="*/ 0 h 3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0"/>
                  <a:gd name="T22" fmla="*/ 0 h 360"/>
                  <a:gd name="T23" fmla="*/ 720 w 720"/>
                  <a:gd name="T24" fmla="*/ 360 h 3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0" h="360">
                    <a:moveTo>
                      <a:pt x="0" y="0"/>
                    </a:moveTo>
                    <a:lnTo>
                      <a:pt x="0" y="360"/>
                    </a:lnTo>
                    <a:lnTo>
                      <a:pt x="720" y="360"/>
                    </a:lnTo>
                    <a:lnTo>
                      <a:pt x="720" y="180"/>
                    </a:lnTo>
                    <a:lnTo>
                      <a:pt x="360" y="180"/>
                    </a:lnTo>
                    <a:lnTo>
                      <a:pt x="36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  <p:sp>
            <p:nvSpPr>
              <p:cNvPr id="72878" name="Freeform 346"/>
              <p:cNvSpPr>
                <a:spLocks/>
              </p:cNvSpPr>
              <p:nvPr/>
            </p:nvSpPr>
            <p:spPr bwMode="auto">
              <a:xfrm>
                <a:off x="1014" y="2750"/>
                <a:ext cx="105" cy="117"/>
              </a:xfrm>
              <a:custGeom>
                <a:avLst/>
                <a:gdLst>
                  <a:gd name="T0" fmla="*/ 0 w 360"/>
                  <a:gd name="T1" fmla="*/ 0 h 360"/>
                  <a:gd name="T2" fmla="*/ 0 w 360"/>
                  <a:gd name="T3" fmla="*/ 0 h 360"/>
                  <a:gd name="T4" fmla="*/ 0 w 360"/>
                  <a:gd name="T5" fmla="*/ 0 h 360"/>
                  <a:gd name="T6" fmla="*/ 0 w 360"/>
                  <a:gd name="T7" fmla="*/ 0 h 360"/>
                  <a:gd name="T8" fmla="*/ 0 w 360"/>
                  <a:gd name="T9" fmla="*/ 0 h 360"/>
                  <a:gd name="T10" fmla="*/ 0 w 360"/>
                  <a:gd name="T11" fmla="*/ 0 h 3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0"/>
                  <a:gd name="T19" fmla="*/ 0 h 360"/>
                  <a:gd name="T20" fmla="*/ 360 w 360"/>
                  <a:gd name="T21" fmla="*/ 360 h 3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0" h="360">
                    <a:moveTo>
                      <a:pt x="0" y="360"/>
                    </a:moveTo>
                    <a:lnTo>
                      <a:pt x="0" y="180"/>
                    </a:lnTo>
                    <a:lnTo>
                      <a:pt x="180" y="180"/>
                    </a:lnTo>
                    <a:lnTo>
                      <a:pt x="360" y="0"/>
                    </a:lnTo>
                    <a:lnTo>
                      <a:pt x="360" y="360"/>
                    </a:lnTo>
                    <a:lnTo>
                      <a:pt x="180" y="180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</p:grpSp>
        <p:sp>
          <p:nvSpPr>
            <p:cNvPr id="72861" name="Text Box 224"/>
            <p:cNvSpPr txBox="1">
              <a:spLocks noChangeArrowheads="1"/>
            </p:cNvSpPr>
            <p:nvPr/>
          </p:nvSpPr>
          <p:spPr bwMode="auto">
            <a:xfrm>
              <a:off x="308" y="4169"/>
              <a:ext cx="589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подвижные средств ГГС</a:t>
              </a:r>
              <a:endParaRPr lang="ru-RU"/>
            </a:p>
          </p:txBody>
        </p:sp>
        <p:grpSp>
          <p:nvGrpSpPr>
            <p:cNvPr id="72862" name="Group 90"/>
            <p:cNvGrpSpPr>
              <a:grpSpLocks/>
            </p:cNvGrpSpPr>
            <p:nvPr/>
          </p:nvGrpSpPr>
          <p:grpSpPr bwMode="auto">
            <a:xfrm>
              <a:off x="81" y="3702"/>
              <a:ext cx="112" cy="103"/>
              <a:chOff x="4032" y="3192"/>
              <a:chExt cx="96" cy="143"/>
            </a:xfrm>
          </p:grpSpPr>
          <p:sp>
            <p:nvSpPr>
              <p:cNvPr id="72875" name="Rectangle 91"/>
              <p:cNvSpPr>
                <a:spLocks noChangeArrowheads="1"/>
              </p:cNvSpPr>
              <p:nvPr/>
            </p:nvSpPr>
            <p:spPr bwMode="auto">
              <a:xfrm>
                <a:off x="4032" y="3192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993300"/>
                </a:solidFill>
                <a:miter lim="800000"/>
                <a:headEnd/>
                <a:tailEnd/>
              </a:ln>
            </p:spPr>
            <p:txBody>
              <a:bodyPr wrap="none" lIns="91361" tIns="45681" rIns="91361" bIns="45681" anchor="ctr"/>
              <a:lstStyle/>
              <a:p>
                <a:pPr algn="ctr" defTabSz="1279525"/>
                <a:endParaRPr lang="ru-RU"/>
              </a:p>
            </p:txBody>
          </p:sp>
          <p:sp>
            <p:nvSpPr>
              <p:cNvPr id="72876" name="Rectangle 92"/>
              <p:cNvSpPr>
                <a:spLocks noChangeArrowheads="1"/>
              </p:cNvSpPr>
              <p:nvPr/>
            </p:nvSpPr>
            <p:spPr bwMode="auto">
              <a:xfrm>
                <a:off x="4032" y="3288"/>
                <a:ext cx="96" cy="4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993300"/>
                </a:solidFill>
                <a:miter lim="800000"/>
                <a:headEnd/>
                <a:tailEnd/>
              </a:ln>
            </p:spPr>
            <p:txBody>
              <a:bodyPr wrap="none" lIns="91361" tIns="45681" rIns="91361" bIns="45681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72863" name="Rectangle 213"/>
            <p:cNvSpPr>
              <a:spLocks noChangeArrowheads="1"/>
            </p:cNvSpPr>
            <p:nvPr/>
          </p:nvSpPr>
          <p:spPr bwMode="auto">
            <a:xfrm>
              <a:off x="241" y="3745"/>
              <a:ext cx="793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en-US" sz="600">
                  <a:solidFill>
                    <a:srgbClr val="000000"/>
                  </a:solidFill>
                  <a:latin typeface="Times New Roman" pitchFamily="18" charset="0"/>
                </a:rPr>
                <a:t> -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районный узел связи </a:t>
              </a:r>
              <a:endParaRPr lang="ru-RU"/>
            </a:p>
          </p:txBody>
        </p:sp>
        <p:grpSp>
          <p:nvGrpSpPr>
            <p:cNvPr id="72864" name="Group 231"/>
            <p:cNvGrpSpPr>
              <a:grpSpLocks/>
            </p:cNvGrpSpPr>
            <p:nvPr/>
          </p:nvGrpSpPr>
          <p:grpSpPr bwMode="auto">
            <a:xfrm>
              <a:off x="1170" y="3657"/>
              <a:ext cx="157" cy="90"/>
              <a:chOff x="-480" y="5061"/>
              <a:chExt cx="249" cy="144"/>
            </a:xfrm>
          </p:grpSpPr>
          <p:grpSp>
            <p:nvGrpSpPr>
              <p:cNvPr id="72871" name="Group 232"/>
              <p:cNvGrpSpPr>
                <a:grpSpLocks/>
              </p:cNvGrpSpPr>
              <p:nvPr/>
            </p:nvGrpSpPr>
            <p:grpSpPr bwMode="auto">
              <a:xfrm>
                <a:off x="-382" y="5061"/>
                <a:ext cx="151" cy="144"/>
                <a:chOff x="-342" y="3475"/>
                <a:chExt cx="142" cy="170"/>
              </a:xfrm>
            </p:grpSpPr>
            <p:sp>
              <p:nvSpPr>
                <p:cNvPr id="72873" name="AutoShape 233"/>
                <p:cNvSpPr>
                  <a:spLocks noChangeArrowheads="1"/>
                </p:cNvSpPr>
                <p:nvPr/>
              </p:nvSpPr>
              <p:spPr bwMode="auto">
                <a:xfrm rot="-5400000">
                  <a:off x="-330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  <p:sp>
              <p:nvSpPr>
                <p:cNvPr id="72874" name="Rectangle 234"/>
                <p:cNvSpPr>
                  <a:spLocks noChangeArrowheads="1"/>
                </p:cNvSpPr>
                <p:nvPr/>
              </p:nvSpPr>
              <p:spPr bwMode="auto">
                <a:xfrm rot="5400000">
                  <a:off x="-404" y="3537"/>
                  <a:ext cx="170" cy="46"/>
                </a:xfrm>
                <a:prstGeom prst="rect">
                  <a:avLst/>
                </a:prstGeom>
                <a:noFill/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</p:grpSp>
          <p:sp>
            <p:nvSpPr>
              <p:cNvPr id="72872" name="Line 235"/>
              <p:cNvSpPr>
                <a:spLocks noChangeShapeType="1"/>
              </p:cNvSpPr>
              <p:nvPr/>
            </p:nvSpPr>
            <p:spPr bwMode="auto">
              <a:xfrm>
                <a:off x="-480" y="513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2865" name="Group 479"/>
            <p:cNvGrpSpPr>
              <a:grpSpLocks/>
            </p:cNvGrpSpPr>
            <p:nvPr/>
          </p:nvGrpSpPr>
          <p:grpSpPr bwMode="auto">
            <a:xfrm>
              <a:off x="1351" y="3657"/>
              <a:ext cx="157" cy="90"/>
              <a:chOff x="308" y="3793"/>
              <a:chExt cx="157" cy="90"/>
            </a:xfrm>
          </p:grpSpPr>
          <p:grpSp>
            <p:nvGrpSpPr>
              <p:cNvPr id="72867" name="Group 232"/>
              <p:cNvGrpSpPr>
                <a:grpSpLocks/>
              </p:cNvGrpSpPr>
              <p:nvPr/>
            </p:nvGrpSpPr>
            <p:grpSpPr bwMode="auto">
              <a:xfrm>
                <a:off x="370" y="3793"/>
                <a:ext cx="95" cy="90"/>
                <a:chOff x="-342" y="3475"/>
                <a:chExt cx="142" cy="170"/>
              </a:xfrm>
            </p:grpSpPr>
            <p:sp>
              <p:nvSpPr>
                <p:cNvPr id="72869" name="AutoShape 233"/>
                <p:cNvSpPr>
                  <a:spLocks noChangeArrowheads="1"/>
                </p:cNvSpPr>
                <p:nvPr/>
              </p:nvSpPr>
              <p:spPr bwMode="auto">
                <a:xfrm rot="-5400000">
                  <a:off x="-330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  <p:sp>
              <p:nvSpPr>
                <p:cNvPr id="72870" name="Rectangle 234"/>
                <p:cNvSpPr>
                  <a:spLocks noChangeArrowheads="1"/>
                </p:cNvSpPr>
                <p:nvPr/>
              </p:nvSpPr>
              <p:spPr bwMode="auto">
                <a:xfrm rot="5400000">
                  <a:off x="-404" y="3537"/>
                  <a:ext cx="170" cy="46"/>
                </a:xfrm>
                <a:prstGeom prst="rect">
                  <a:avLst/>
                </a:prstGeom>
                <a:solidFill>
                  <a:schemeClr val="tx1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</p:grpSp>
          <p:sp>
            <p:nvSpPr>
              <p:cNvPr id="72868" name="Line 235"/>
              <p:cNvSpPr>
                <a:spLocks noChangeShapeType="1"/>
              </p:cNvSpPr>
              <p:nvPr/>
            </p:nvSpPr>
            <p:spPr bwMode="auto">
              <a:xfrm flipV="1">
                <a:off x="308" y="3838"/>
                <a:ext cx="90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866" name="Rectangle 215"/>
            <p:cNvSpPr>
              <a:spLocks noChangeArrowheads="1"/>
            </p:cNvSpPr>
            <p:nvPr/>
          </p:nvSpPr>
          <p:spPr bwMode="auto">
            <a:xfrm>
              <a:off x="1578" y="3657"/>
              <a:ext cx="82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ГГС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1 включена в АСЦО, 2 не включена в АСЦО</a:t>
              </a:r>
              <a:endParaRPr lang="ru-RU"/>
            </a:p>
          </p:txBody>
        </p:sp>
      </p:grpSp>
      <p:sp>
        <p:nvSpPr>
          <p:cNvPr id="584917" name="Rectangle 213"/>
          <p:cNvSpPr>
            <a:spLocks noChangeArrowheads="1"/>
          </p:cNvSpPr>
          <p:nvPr/>
        </p:nvSpPr>
        <p:spPr bwMode="auto">
          <a:xfrm>
            <a:off x="9640888" y="4295775"/>
            <a:ext cx="2662237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3888"/>
            <a:ext cx="12801600" cy="89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00" smtClean="0"/>
              <a:t>Схема организации оповещения населения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667000" y="5054600"/>
            <a:ext cx="1220788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Карасук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4876800" y="4984750"/>
            <a:ext cx="9906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Куйбышев</a:t>
            </a:r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 flipH="1" flipV="1">
            <a:off x="6369050" y="1979613"/>
            <a:ext cx="0" cy="84137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09600" y="7639050"/>
            <a:ext cx="914400" cy="2270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Кочки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2743200" y="6783388"/>
            <a:ext cx="990600" cy="2270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Краснозерное</a:t>
            </a:r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auto">
          <a:xfrm flipH="1" flipV="1">
            <a:off x="10744200" y="4965700"/>
            <a:ext cx="0" cy="29591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6629400" y="5880100"/>
            <a:ext cx="16764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Мошково</a:t>
            </a: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7010400" y="6718300"/>
            <a:ext cx="9144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Ордынское</a:t>
            </a: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7162800" y="7556500"/>
            <a:ext cx="762000" cy="223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Северное</a:t>
            </a: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9221788" y="7523163"/>
            <a:ext cx="608012" cy="2238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Убинск</a:t>
            </a: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9144000" y="6718300"/>
            <a:ext cx="892175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Тогучин</a:t>
            </a: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9067800" y="5880100"/>
            <a:ext cx="9906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Татарск</a:t>
            </a:r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9144000" y="5043488"/>
            <a:ext cx="9144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Сузун</a:t>
            </a:r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6858000" y="5043488"/>
            <a:ext cx="12192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Маслянино</a:t>
            </a:r>
          </a:p>
        </p:txBody>
      </p:sp>
      <p:sp>
        <p:nvSpPr>
          <p:cNvPr id="73746" name="Text Box 18"/>
          <p:cNvSpPr txBox="1">
            <a:spLocks noChangeArrowheads="1"/>
          </p:cNvSpPr>
          <p:nvPr/>
        </p:nvSpPr>
        <p:spPr bwMode="auto">
          <a:xfrm>
            <a:off x="0" y="0"/>
            <a:ext cx="12801600" cy="657225"/>
          </a:xfrm>
          <a:prstGeom prst="rect">
            <a:avLst/>
          </a:prstGeom>
          <a:solidFill>
            <a:srgbClr val="DDDDDD"/>
          </a:solidFill>
          <a:ln w="57150" cmpd="thickThin">
            <a:noFill/>
            <a:miter lim="800000"/>
            <a:headEnd/>
            <a:tailEnd/>
          </a:ln>
        </p:spPr>
        <p:txBody>
          <a:bodyPr lIns="73602" tIns="36855" rIns="73602" bIns="36855">
            <a:spAutoFit/>
          </a:bodyPr>
          <a:lstStyle/>
          <a:p>
            <a:pPr algn="ctr" defTabSz="754063" eaLnBrk="0" hangingPunct="0">
              <a:lnSpc>
                <a:spcPct val="85000"/>
              </a:lnSpc>
            </a:pPr>
            <a:r>
              <a:rPr lang="ru-RU">
                <a:latin typeface="Times New Roman" pitchFamily="18" charset="0"/>
              </a:rPr>
              <a:t>СХЕМА                                                                                                                                                                                        </a:t>
            </a:r>
            <a:r>
              <a:rPr lang="ru-RU" sz="2000">
                <a:latin typeface="Times New Roman" pitchFamily="18" charset="0"/>
              </a:rPr>
              <a:t>ОРГАНИЗАЦИИ ОПОВЕЩЕНИЯ НАСЕЛЕНИЯ</a:t>
            </a:r>
          </a:p>
        </p:txBody>
      </p:sp>
      <p:sp>
        <p:nvSpPr>
          <p:cNvPr id="73747" name="Text Box 19"/>
          <p:cNvSpPr txBox="1">
            <a:spLocks noChangeArrowheads="1"/>
          </p:cNvSpPr>
          <p:nvPr/>
        </p:nvSpPr>
        <p:spPr bwMode="auto">
          <a:xfrm>
            <a:off x="5638800" y="687388"/>
            <a:ext cx="1401763" cy="241300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wrap="none" lIns="89659" tIns="44790" rIns="89659" bIns="44790">
            <a:spAutoFit/>
          </a:bodyPr>
          <a:lstStyle/>
          <a:p>
            <a:pPr defTabSz="1279525"/>
            <a:r>
              <a:rPr lang="ru-RU" sz="1000" b="1"/>
              <a:t>ОД ГУ МЧС России </a:t>
            </a:r>
          </a:p>
        </p:txBody>
      </p:sp>
      <p:sp>
        <p:nvSpPr>
          <p:cNvPr id="73748" name="Rectangle 20"/>
          <p:cNvSpPr>
            <a:spLocks noChangeArrowheads="1"/>
          </p:cNvSpPr>
          <p:nvPr/>
        </p:nvSpPr>
        <p:spPr bwMode="auto">
          <a:xfrm>
            <a:off x="4572000" y="8458200"/>
            <a:ext cx="8229600" cy="1143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9" name="Rectangle 21"/>
          <p:cNvSpPr>
            <a:spLocks noChangeArrowheads="1"/>
          </p:cNvSpPr>
          <p:nvPr/>
        </p:nvSpPr>
        <p:spPr bwMode="auto">
          <a:xfrm>
            <a:off x="4843463" y="8829675"/>
            <a:ext cx="789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79525"/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открытый телефонный канал               п-160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управление сиренами               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Р-413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радиоканалу 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Дозор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                                                                                             телефонным каналам</a:t>
            </a:r>
            <a:endParaRPr lang="ru-RU" sz="1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50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100" y="9012238"/>
            <a:ext cx="274638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1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00" y="8729663"/>
            <a:ext cx="215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52" name="Rectangle 24"/>
          <p:cNvSpPr>
            <a:spLocks noChangeArrowheads="1"/>
          </p:cNvSpPr>
          <p:nvPr/>
        </p:nvSpPr>
        <p:spPr bwMode="auto">
          <a:xfrm>
            <a:off x="4899025" y="9067800"/>
            <a:ext cx="79025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9525"/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громкоговорящая связь                   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П-166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каналу ТЧ    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МТС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междугородняя телефонная сеть </a:t>
            </a:r>
            <a:endParaRPr lang="ru-RU" sz="1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53" name="Rectangle 25"/>
          <p:cNvSpPr>
            <a:spLocks noChangeArrowheads="1"/>
          </p:cNvSpPr>
          <p:nvPr/>
        </p:nvSpPr>
        <p:spPr bwMode="auto">
          <a:xfrm>
            <a:off x="7388225" y="8499475"/>
            <a:ext cx="253047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1279525"/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86472" name="Group 744"/>
          <p:cNvGraphicFramePr>
            <a:graphicFrameLocks noGrp="1"/>
          </p:cNvGraphicFramePr>
          <p:nvPr/>
        </p:nvGraphicFramePr>
        <p:xfrm>
          <a:off x="5410200" y="912813"/>
          <a:ext cx="1903413" cy="1096963"/>
        </p:xfrm>
        <a:graphic>
          <a:graphicData uri="http://schemas.openxmlformats.org/drawingml/2006/table">
            <a:tbl>
              <a:tblPr/>
              <a:tblGrid>
                <a:gridCol w="952500"/>
                <a:gridCol w="950913"/>
              </a:tblGrid>
              <a:tr h="609600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П-166 -1 к-т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П-157 – 2 к-та    П-160 – 1 к-т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П-161 – 1 к-т   П-164 – 1 к-т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СЦВ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Дозор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Ракета</a:t>
                      </a:r>
                    </a:p>
                  </a:txBody>
                  <a:tcPr marL="89659" marR="89659" marT="44790" marB="447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6473" name="Group 745"/>
          <p:cNvGraphicFramePr>
            <a:graphicFrameLocks noGrp="1"/>
          </p:cNvGraphicFramePr>
          <p:nvPr/>
        </p:nvGraphicFramePr>
        <p:xfrm>
          <a:off x="7847013" y="1220788"/>
          <a:ext cx="611187" cy="388938"/>
        </p:xfrm>
        <a:graphic>
          <a:graphicData uri="http://schemas.openxmlformats.org/drawingml/2006/table">
            <a:tbl>
              <a:tblPr/>
              <a:tblGrid>
                <a:gridCol w="611187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П-166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ЦО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6474" name="Group 746"/>
          <p:cNvGraphicFramePr>
            <a:graphicFrameLocks noGrp="1"/>
          </p:cNvGraphicFramePr>
          <p:nvPr/>
        </p:nvGraphicFramePr>
        <p:xfrm>
          <a:off x="9829800" y="912813"/>
          <a:ext cx="1143000" cy="844551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МЧС России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Через СРЦ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П-166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Р-413 ДМ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3782" name="Line 54"/>
          <p:cNvSpPr>
            <a:spLocks noChangeShapeType="1"/>
          </p:cNvSpPr>
          <p:nvPr/>
        </p:nvSpPr>
        <p:spPr bwMode="auto">
          <a:xfrm flipH="1" flipV="1">
            <a:off x="8458200" y="1446213"/>
            <a:ext cx="13716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83" name="Line 55"/>
          <p:cNvSpPr>
            <a:spLocks noChangeShapeType="1"/>
          </p:cNvSpPr>
          <p:nvPr/>
        </p:nvSpPr>
        <p:spPr bwMode="auto">
          <a:xfrm flipH="1" flipV="1">
            <a:off x="7313613" y="1676400"/>
            <a:ext cx="2516187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86475" name="Group 747"/>
          <p:cNvGraphicFramePr>
            <a:graphicFrameLocks noGrp="1"/>
          </p:cNvGraphicFramePr>
          <p:nvPr/>
        </p:nvGraphicFramePr>
        <p:xfrm>
          <a:off x="215900" y="1801813"/>
          <a:ext cx="1905000" cy="596901"/>
        </p:xfrm>
        <a:graphic>
          <a:graphicData uri="http://schemas.openxmlformats.org/drawingml/2006/table">
            <a:tbl>
              <a:tblPr/>
              <a:tblGrid>
                <a:gridCol w="990600"/>
                <a:gridCol w="914400"/>
              </a:tblGrid>
              <a:tr h="3825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П-160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П-164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С-40 - 3</a:t>
                      </a:r>
                    </a:p>
                  </a:txBody>
                  <a:tcPr marL="89659" marR="89659" marT="44790" marB="447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  <a:tr h="214313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Ракета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3794" name="Group 66"/>
          <p:cNvGrpSpPr>
            <a:grpSpLocks/>
          </p:cNvGrpSpPr>
          <p:nvPr/>
        </p:nvGrpSpPr>
        <p:grpSpPr bwMode="auto">
          <a:xfrm>
            <a:off x="2120900" y="1879600"/>
            <a:ext cx="228600" cy="152400"/>
            <a:chOff x="-480" y="5061"/>
            <a:chExt cx="243" cy="144"/>
          </a:xfrm>
        </p:grpSpPr>
        <p:grpSp>
          <p:nvGrpSpPr>
            <p:cNvPr id="74453" name="Group 67"/>
            <p:cNvGrpSpPr>
              <a:grpSpLocks/>
            </p:cNvGrpSpPr>
            <p:nvPr/>
          </p:nvGrpSpPr>
          <p:grpSpPr bwMode="auto">
            <a:xfrm>
              <a:off x="-381" y="5061"/>
              <a:ext cx="144" cy="144"/>
              <a:chOff x="-341" y="3475"/>
              <a:chExt cx="135" cy="170"/>
            </a:xfrm>
          </p:grpSpPr>
          <p:sp>
            <p:nvSpPr>
              <p:cNvPr id="74455" name="AutoShape 68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456" name="Rectangle 69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454" name="Line 70"/>
            <p:cNvSpPr>
              <a:spLocks noChangeShapeType="1"/>
            </p:cNvSpPr>
            <p:nvPr/>
          </p:nvSpPr>
          <p:spPr bwMode="auto">
            <a:xfrm>
              <a:off x="-480" y="5136"/>
              <a:ext cx="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795" name="Group 71"/>
          <p:cNvGrpSpPr>
            <a:grpSpLocks/>
          </p:cNvGrpSpPr>
          <p:nvPr/>
        </p:nvGrpSpPr>
        <p:grpSpPr bwMode="auto">
          <a:xfrm>
            <a:off x="2120900" y="2109788"/>
            <a:ext cx="230188" cy="158750"/>
            <a:chOff x="-309" y="1296"/>
            <a:chExt cx="145" cy="101"/>
          </a:xfrm>
        </p:grpSpPr>
        <p:grpSp>
          <p:nvGrpSpPr>
            <p:cNvPr id="74449" name="Group 72"/>
            <p:cNvGrpSpPr>
              <a:grpSpLocks/>
            </p:cNvGrpSpPr>
            <p:nvPr/>
          </p:nvGrpSpPr>
          <p:grpSpPr bwMode="auto">
            <a:xfrm flipH="1">
              <a:off x="-240" y="1296"/>
              <a:ext cx="76" cy="101"/>
              <a:chOff x="801" y="4079"/>
              <a:chExt cx="180" cy="360"/>
            </a:xfrm>
          </p:grpSpPr>
          <p:sp>
            <p:nvSpPr>
              <p:cNvPr id="74451" name="Arc 73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52" name="Arc 74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450" name="Line 75"/>
            <p:cNvSpPr>
              <a:spLocks noChangeShapeType="1"/>
            </p:cNvSpPr>
            <p:nvPr/>
          </p:nvSpPr>
          <p:spPr bwMode="auto">
            <a:xfrm rot="5400000" flipH="1">
              <a:off x="-281" y="1316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796" name="Rectangle 76"/>
          <p:cNvSpPr>
            <a:spLocks noChangeArrowheads="1"/>
          </p:cNvSpPr>
          <p:nvPr/>
        </p:nvSpPr>
        <p:spPr bwMode="auto">
          <a:xfrm>
            <a:off x="1077913" y="4579938"/>
            <a:ext cx="912812" cy="230187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lIns="89659" tIns="44790" rIns="89659" bIns="44790"/>
          <a:lstStyle/>
          <a:p>
            <a:pPr algn="ctr" defTabSz="1279525">
              <a:spcBef>
                <a:spcPct val="20000"/>
              </a:spcBef>
            </a:pPr>
            <a:r>
              <a:rPr lang="ru-RU" sz="800"/>
              <a:t>Ракета</a:t>
            </a:r>
          </a:p>
        </p:txBody>
      </p:sp>
      <p:sp>
        <p:nvSpPr>
          <p:cNvPr id="73797" name="Rectangle 77"/>
          <p:cNvSpPr>
            <a:spLocks noChangeArrowheads="1"/>
          </p:cNvSpPr>
          <p:nvPr/>
        </p:nvSpPr>
        <p:spPr bwMode="auto">
          <a:xfrm>
            <a:off x="1077913" y="4343400"/>
            <a:ext cx="912812" cy="236538"/>
          </a:xfrm>
          <a:prstGeom prst="rect">
            <a:avLst/>
          </a:prstGeom>
          <a:solidFill>
            <a:srgbClr val="FFFF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89659" tIns="44790" rIns="89659" bIns="44790"/>
          <a:lstStyle/>
          <a:p>
            <a:pPr algn="ctr" defTabSz="1279525">
              <a:spcBef>
                <a:spcPct val="20000"/>
              </a:spcBef>
            </a:pPr>
            <a:r>
              <a:rPr lang="ru-RU" sz="800"/>
              <a:t>С-40 - 65</a:t>
            </a:r>
          </a:p>
        </p:txBody>
      </p:sp>
      <p:sp>
        <p:nvSpPr>
          <p:cNvPr id="73798" name="Rectangle 78"/>
          <p:cNvSpPr>
            <a:spLocks noChangeArrowheads="1"/>
          </p:cNvSpPr>
          <p:nvPr/>
        </p:nvSpPr>
        <p:spPr bwMode="auto">
          <a:xfrm>
            <a:off x="1077913" y="3354388"/>
            <a:ext cx="912812" cy="989012"/>
          </a:xfrm>
          <a:prstGeom prst="rect">
            <a:avLst/>
          </a:prstGeom>
          <a:solidFill>
            <a:srgbClr val="FFFF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89659" tIns="44790" rIns="89659" bIns="44790"/>
          <a:lstStyle/>
          <a:p>
            <a:pPr algn="ctr" defTabSz="1279525">
              <a:spcBef>
                <a:spcPct val="20000"/>
              </a:spcBef>
            </a:pPr>
            <a:r>
              <a:rPr lang="ru-RU" sz="1100"/>
              <a:t>П-157 – 2</a:t>
            </a:r>
          </a:p>
          <a:p>
            <a:pPr algn="ctr" defTabSz="1279525">
              <a:spcBef>
                <a:spcPct val="20000"/>
              </a:spcBef>
            </a:pPr>
            <a:r>
              <a:rPr lang="ru-RU" sz="1100"/>
              <a:t>П-160 – 1</a:t>
            </a:r>
          </a:p>
          <a:p>
            <a:pPr algn="ctr" defTabSz="1279525">
              <a:spcBef>
                <a:spcPct val="20000"/>
              </a:spcBef>
            </a:pPr>
            <a:r>
              <a:rPr lang="ru-RU" sz="1100"/>
              <a:t>П-161 – 1</a:t>
            </a:r>
          </a:p>
          <a:p>
            <a:pPr algn="ctr" defTabSz="1279525">
              <a:spcBef>
                <a:spcPct val="20000"/>
              </a:spcBef>
            </a:pPr>
            <a:r>
              <a:rPr lang="ru-RU" sz="1100"/>
              <a:t>П-164Э – 22</a:t>
            </a:r>
          </a:p>
          <a:p>
            <a:pPr algn="ctr" defTabSz="1279525">
              <a:spcBef>
                <a:spcPct val="20000"/>
              </a:spcBef>
            </a:pPr>
            <a:r>
              <a:rPr lang="ru-RU" sz="1100"/>
              <a:t>П-164П – 21</a:t>
            </a:r>
          </a:p>
          <a:p>
            <a:pPr algn="ctr" defTabSz="1279525">
              <a:spcBef>
                <a:spcPct val="20000"/>
              </a:spcBef>
            </a:pPr>
            <a:endParaRPr lang="ru-RU" sz="1100"/>
          </a:p>
        </p:txBody>
      </p:sp>
      <p:sp>
        <p:nvSpPr>
          <p:cNvPr id="73799" name="Line 79"/>
          <p:cNvSpPr>
            <a:spLocks noChangeShapeType="1"/>
          </p:cNvSpPr>
          <p:nvPr/>
        </p:nvSpPr>
        <p:spPr bwMode="auto">
          <a:xfrm>
            <a:off x="1077913" y="3354388"/>
            <a:ext cx="9128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0" name="Line 80"/>
          <p:cNvSpPr>
            <a:spLocks noChangeShapeType="1"/>
          </p:cNvSpPr>
          <p:nvPr/>
        </p:nvSpPr>
        <p:spPr bwMode="auto">
          <a:xfrm>
            <a:off x="1077913" y="4332288"/>
            <a:ext cx="912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1" name="Line 81"/>
          <p:cNvSpPr>
            <a:spLocks noChangeShapeType="1"/>
          </p:cNvSpPr>
          <p:nvPr/>
        </p:nvSpPr>
        <p:spPr bwMode="auto">
          <a:xfrm>
            <a:off x="1077913" y="4579938"/>
            <a:ext cx="912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2" name="Line 82"/>
          <p:cNvSpPr>
            <a:spLocks noChangeShapeType="1"/>
          </p:cNvSpPr>
          <p:nvPr/>
        </p:nvSpPr>
        <p:spPr bwMode="auto">
          <a:xfrm>
            <a:off x="1077913" y="4810125"/>
            <a:ext cx="9128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3" name="Line 83"/>
          <p:cNvSpPr>
            <a:spLocks noChangeShapeType="1"/>
          </p:cNvSpPr>
          <p:nvPr/>
        </p:nvSpPr>
        <p:spPr bwMode="auto">
          <a:xfrm>
            <a:off x="1077913" y="3354388"/>
            <a:ext cx="0" cy="1455737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4" name="Line 84"/>
          <p:cNvSpPr>
            <a:spLocks noChangeShapeType="1"/>
          </p:cNvSpPr>
          <p:nvPr/>
        </p:nvSpPr>
        <p:spPr bwMode="auto">
          <a:xfrm>
            <a:off x="1990725" y="3354388"/>
            <a:ext cx="0" cy="1455737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3805" name="Group 85"/>
          <p:cNvGrpSpPr>
            <a:grpSpLocks/>
          </p:cNvGrpSpPr>
          <p:nvPr/>
        </p:nvGrpSpPr>
        <p:grpSpPr bwMode="auto">
          <a:xfrm>
            <a:off x="2087563" y="4191000"/>
            <a:ext cx="133350" cy="152400"/>
            <a:chOff x="-341" y="3475"/>
            <a:chExt cx="135" cy="170"/>
          </a:xfrm>
        </p:grpSpPr>
        <p:sp>
          <p:nvSpPr>
            <p:cNvPr id="74447" name="AutoShape 86"/>
            <p:cNvSpPr>
              <a:spLocks noChangeArrowheads="1"/>
            </p:cNvSpPr>
            <p:nvPr/>
          </p:nvSpPr>
          <p:spPr bwMode="auto">
            <a:xfrm rot="-5400000">
              <a:off x="-336" y="3515"/>
              <a:ext cx="170" cy="90"/>
            </a:xfrm>
            <a:prstGeom prst="triangle">
              <a:avLst>
                <a:gd name="adj" fmla="val 50000"/>
              </a:avLst>
            </a:prstGeom>
            <a:noFill/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448" name="Rectangle 87"/>
            <p:cNvSpPr>
              <a:spLocks noChangeArrowheads="1"/>
            </p:cNvSpPr>
            <p:nvPr/>
          </p:nvSpPr>
          <p:spPr bwMode="auto">
            <a:xfrm rot="5400000">
              <a:off x="-403" y="3537"/>
              <a:ext cx="170" cy="46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3806" name="Line 88"/>
          <p:cNvSpPr>
            <a:spLocks noChangeShapeType="1"/>
          </p:cNvSpPr>
          <p:nvPr/>
        </p:nvSpPr>
        <p:spPr bwMode="auto">
          <a:xfrm>
            <a:off x="1990725" y="4268788"/>
            <a:ext cx="920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3807" name="Group 89"/>
          <p:cNvGrpSpPr>
            <a:grpSpLocks/>
          </p:cNvGrpSpPr>
          <p:nvPr/>
        </p:nvGrpSpPr>
        <p:grpSpPr bwMode="auto">
          <a:xfrm flipH="1">
            <a:off x="2101850" y="4343400"/>
            <a:ext cx="120650" cy="158750"/>
            <a:chOff x="801" y="4079"/>
            <a:chExt cx="180" cy="360"/>
          </a:xfrm>
        </p:grpSpPr>
        <p:sp>
          <p:nvSpPr>
            <p:cNvPr id="74445" name="Arc 90"/>
            <p:cNvSpPr>
              <a:spLocks/>
            </p:cNvSpPr>
            <p:nvPr/>
          </p:nvSpPr>
          <p:spPr bwMode="auto">
            <a:xfrm>
              <a:off x="801" y="4079"/>
              <a:ext cx="180" cy="1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46" name="Arc 91"/>
            <p:cNvSpPr>
              <a:spLocks/>
            </p:cNvSpPr>
            <p:nvPr/>
          </p:nvSpPr>
          <p:spPr bwMode="auto">
            <a:xfrm flipV="1">
              <a:off x="801" y="4259"/>
              <a:ext cx="180" cy="1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808" name="Line 92"/>
          <p:cNvSpPr>
            <a:spLocks noChangeShapeType="1"/>
          </p:cNvSpPr>
          <p:nvPr/>
        </p:nvSpPr>
        <p:spPr bwMode="auto">
          <a:xfrm rot="5400000" flipH="1">
            <a:off x="2035175" y="4376738"/>
            <a:ext cx="0" cy="889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09" name="Line 93"/>
          <p:cNvSpPr>
            <a:spLocks noChangeShapeType="1"/>
          </p:cNvSpPr>
          <p:nvPr/>
        </p:nvSpPr>
        <p:spPr bwMode="auto">
          <a:xfrm flipH="1" flipV="1">
            <a:off x="1143000" y="2438400"/>
            <a:ext cx="0" cy="382588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10" name="Line 94"/>
          <p:cNvSpPr>
            <a:spLocks noChangeShapeType="1"/>
          </p:cNvSpPr>
          <p:nvPr/>
        </p:nvSpPr>
        <p:spPr bwMode="auto">
          <a:xfrm flipH="1" flipV="1">
            <a:off x="1143000" y="2820988"/>
            <a:ext cx="10745788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11" name="Line 95"/>
          <p:cNvSpPr>
            <a:spLocks noChangeShapeType="1"/>
          </p:cNvSpPr>
          <p:nvPr/>
        </p:nvSpPr>
        <p:spPr bwMode="auto">
          <a:xfrm flipH="1" flipV="1">
            <a:off x="1524000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12" name="Line 96"/>
          <p:cNvSpPr>
            <a:spLocks noChangeShapeType="1"/>
          </p:cNvSpPr>
          <p:nvPr/>
        </p:nvSpPr>
        <p:spPr bwMode="auto">
          <a:xfrm flipH="1" flipV="1">
            <a:off x="2755900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3813" name="Group 97"/>
          <p:cNvGrpSpPr>
            <a:grpSpLocks/>
          </p:cNvGrpSpPr>
          <p:nvPr/>
        </p:nvGrpSpPr>
        <p:grpSpPr bwMode="auto">
          <a:xfrm>
            <a:off x="8688388" y="5268913"/>
            <a:ext cx="1903412" cy="619125"/>
            <a:chOff x="1248" y="6192"/>
            <a:chExt cx="1201" cy="389"/>
          </a:xfrm>
        </p:grpSpPr>
        <p:sp>
          <p:nvSpPr>
            <p:cNvPr id="74426" name="Rectangle 98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427" name="Rectangle 99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4428" name="Rectangle 100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429" name="Line 101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30" name="Line 102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31" name="Line 103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32" name="Line 104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33" name="Line 105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34" name="Line 106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435" name="Group 107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441" name="Group 108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443" name="AutoShape 109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444" name="Rectangle 110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442" name="Line 111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436" name="Group 112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437" name="Group 113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439" name="Arc 114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440" name="Arc 115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438" name="Line 116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aphicFrame>
        <p:nvGraphicFramePr>
          <p:cNvPr id="586476" name="Group 748"/>
          <p:cNvGraphicFramePr>
            <a:graphicFrameLocks noGrp="1"/>
          </p:cNvGraphicFramePr>
          <p:nvPr/>
        </p:nvGraphicFramePr>
        <p:xfrm>
          <a:off x="5334000" y="2362200"/>
          <a:ext cx="1905000" cy="242888"/>
        </p:xfrm>
        <a:graphic>
          <a:graphicData uri="http://schemas.openxmlformats.org/drawingml/2006/table">
            <a:tbl>
              <a:tblPr/>
              <a:tblGrid>
                <a:gridCol w="1905000"/>
              </a:tblGrid>
              <a:tr h="2428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П-157 – 2 к-та    П-160 – 1 к-т</a:t>
                      </a:r>
                    </a:p>
                  </a:txBody>
                  <a:tcPr marL="89659" marR="89659" marT="44790" marB="447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3820" name="Text Box 123"/>
          <p:cNvSpPr txBox="1">
            <a:spLocks noChangeArrowheads="1"/>
          </p:cNvSpPr>
          <p:nvPr/>
        </p:nvSpPr>
        <p:spPr bwMode="auto">
          <a:xfrm>
            <a:off x="5638800" y="2057400"/>
            <a:ext cx="5937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59" tIns="44790" rIns="89659" bIns="44790">
            <a:spAutoFit/>
          </a:bodyPr>
          <a:lstStyle/>
          <a:p>
            <a:pPr defTabSz="1279525"/>
            <a:r>
              <a:rPr lang="ru-RU" sz="1400" b="1">
                <a:latin typeface="Times New Roman" pitchFamily="18" charset="0"/>
              </a:rPr>
              <a:t>МТС</a:t>
            </a:r>
          </a:p>
        </p:txBody>
      </p:sp>
      <p:sp>
        <p:nvSpPr>
          <p:cNvPr id="73821" name="Line 124"/>
          <p:cNvSpPr>
            <a:spLocks noChangeShapeType="1"/>
          </p:cNvSpPr>
          <p:nvPr/>
        </p:nvSpPr>
        <p:spPr bwMode="auto">
          <a:xfrm flipH="1" flipV="1">
            <a:off x="3887788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2" name="Line 125"/>
          <p:cNvSpPr>
            <a:spLocks noChangeShapeType="1"/>
          </p:cNvSpPr>
          <p:nvPr/>
        </p:nvSpPr>
        <p:spPr bwMode="auto">
          <a:xfrm flipH="1" flipV="1">
            <a:off x="5105400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3" name="Line 126"/>
          <p:cNvSpPr>
            <a:spLocks noChangeShapeType="1"/>
          </p:cNvSpPr>
          <p:nvPr/>
        </p:nvSpPr>
        <p:spPr bwMode="auto">
          <a:xfrm flipH="1" flipV="1">
            <a:off x="8267700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4" name="Line 127"/>
          <p:cNvSpPr>
            <a:spLocks noChangeShapeType="1"/>
          </p:cNvSpPr>
          <p:nvPr/>
        </p:nvSpPr>
        <p:spPr bwMode="auto">
          <a:xfrm flipH="1" flipV="1">
            <a:off x="9488488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5" name="Line 128"/>
          <p:cNvSpPr>
            <a:spLocks noChangeShapeType="1"/>
          </p:cNvSpPr>
          <p:nvPr/>
        </p:nvSpPr>
        <p:spPr bwMode="auto">
          <a:xfrm flipH="1" flipV="1">
            <a:off x="10706100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6" name="Line 129"/>
          <p:cNvSpPr>
            <a:spLocks noChangeShapeType="1"/>
          </p:cNvSpPr>
          <p:nvPr/>
        </p:nvSpPr>
        <p:spPr bwMode="auto">
          <a:xfrm flipH="1" flipV="1">
            <a:off x="11888788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3827" name="Group 130"/>
          <p:cNvGrpSpPr>
            <a:grpSpLocks/>
          </p:cNvGrpSpPr>
          <p:nvPr/>
        </p:nvGrpSpPr>
        <p:grpSpPr bwMode="auto">
          <a:xfrm>
            <a:off x="6643688" y="3354388"/>
            <a:ext cx="1144587" cy="1497012"/>
            <a:chOff x="1152" y="6048"/>
            <a:chExt cx="721" cy="944"/>
          </a:xfrm>
        </p:grpSpPr>
        <p:sp>
          <p:nvSpPr>
            <p:cNvPr id="74409" name="Rectangle 131"/>
            <p:cNvSpPr>
              <a:spLocks noChangeArrowheads="1"/>
            </p:cNvSpPr>
            <p:nvPr/>
          </p:nvSpPr>
          <p:spPr bwMode="auto">
            <a:xfrm>
              <a:off x="1152" y="6849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410" name="Rectangle 132"/>
            <p:cNvSpPr>
              <a:spLocks noChangeArrowheads="1"/>
            </p:cNvSpPr>
            <p:nvPr/>
          </p:nvSpPr>
          <p:spPr bwMode="auto">
            <a:xfrm>
              <a:off x="1152" y="6603"/>
              <a:ext cx="576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4411" name="Rectangle 133"/>
            <p:cNvSpPr>
              <a:spLocks noChangeArrowheads="1"/>
            </p:cNvSpPr>
            <p:nvPr/>
          </p:nvSpPr>
          <p:spPr bwMode="auto">
            <a:xfrm>
              <a:off x="1152" y="6048"/>
              <a:ext cx="576" cy="555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412" name="Line 134"/>
            <p:cNvSpPr>
              <a:spLocks noChangeShapeType="1"/>
            </p:cNvSpPr>
            <p:nvPr/>
          </p:nvSpPr>
          <p:spPr bwMode="auto">
            <a:xfrm>
              <a:off x="1152" y="6048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13" name="Line 135"/>
            <p:cNvSpPr>
              <a:spLocks noChangeShapeType="1"/>
            </p:cNvSpPr>
            <p:nvPr/>
          </p:nvSpPr>
          <p:spPr bwMode="auto">
            <a:xfrm>
              <a:off x="1152" y="6603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14" name="Line 136"/>
            <p:cNvSpPr>
              <a:spLocks noChangeShapeType="1"/>
            </p:cNvSpPr>
            <p:nvPr/>
          </p:nvSpPr>
          <p:spPr bwMode="auto">
            <a:xfrm>
              <a:off x="1152" y="6849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15" name="Line 137"/>
            <p:cNvSpPr>
              <a:spLocks noChangeShapeType="1"/>
            </p:cNvSpPr>
            <p:nvPr/>
          </p:nvSpPr>
          <p:spPr bwMode="auto">
            <a:xfrm>
              <a:off x="1152" y="69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16" name="Line 138"/>
            <p:cNvSpPr>
              <a:spLocks noChangeShapeType="1"/>
            </p:cNvSpPr>
            <p:nvPr/>
          </p:nvSpPr>
          <p:spPr bwMode="auto">
            <a:xfrm>
              <a:off x="1152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17" name="Line 139"/>
            <p:cNvSpPr>
              <a:spLocks noChangeShapeType="1"/>
            </p:cNvSpPr>
            <p:nvPr/>
          </p:nvSpPr>
          <p:spPr bwMode="auto">
            <a:xfrm>
              <a:off x="1728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418" name="Group 140"/>
            <p:cNvGrpSpPr>
              <a:grpSpLocks/>
            </p:cNvGrpSpPr>
            <p:nvPr/>
          </p:nvGrpSpPr>
          <p:grpSpPr bwMode="auto">
            <a:xfrm>
              <a:off x="1787" y="6624"/>
              <a:ext cx="85" cy="96"/>
              <a:chOff x="-341" y="3475"/>
              <a:chExt cx="135" cy="170"/>
            </a:xfrm>
          </p:grpSpPr>
          <p:sp>
            <p:nvSpPr>
              <p:cNvPr id="74424" name="AutoShape 141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425" name="Rectangle 142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419" name="Line 143"/>
            <p:cNvSpPr>
              <a:spLocks noChangeShapeType="1"/>
            </p:cNvSpPr>
            <p:nvPr/>
          </p:nvSpPr>
          <p:spPr bwMode="auto">
            <a:xfrm>
              <a:off x="1728" y="6674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420" name="Group 144"/>
            <p:cNvGrpSpPr>
              <a:grpSpLocks/>
            </p:cNvGrpSpPr>
            <p:nvPr/>
          </p:nvGrpSpPr>
          <p:grpSpPr bwMode="auto">
            <a:xfrm flipH="1">
              <a:off x="1797" y="6768"/>
              <a:ext cx="76" cy="101"/>
              <a:chOff x="801" y="4079"/>
              <a:chExt cx="180" cy="360"/>
            </a:xfrm>
          </p:grpSpPr>
          <p:sp>
            <p:nvSpPr>
              <p:cNvPr id="74422" name="Arc 145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23" name="Arc 146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421" name="Line 147"/>
            <p:cNvSpPr>
              <a:spLocks noChangeShapeType="1"/>
            </p:cNvSpPr>
            <p:nvPr/>
          </p:nvSpPr>
          <p:spPr bwMode="auto">
            <a:xfrm rot="5400000" flipH="1">
              <a:off x="1756" y="6788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828" name="Line 148"/>
          <p:cNvSpPr>
            <a:spLocks noChangeShapeType="1"/>
          </p:cNvSpPr>
          <p:nvPr/>
        </p:nvSpPr>
        <p:spPr bwMode="auto">
          <a:xfrm flipH="1">
            <a:off x="2209800" y="4954588"/>
            <a:ext cx="85344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29" name="Line 149"/>
          <p:cNvSpPr>
            <a:spLocks noChangeShapeType="1"/>
          </p:cNvSpPr>
          <p:nvPr/>
        </p:nvSpPr>
        <p:spPr bwMode="auto">
          <a:xfrm flipH="1" flipV="1">
            <a:off x="2209800" y="4954588"/>
            <a:ext cx="0" cy="395922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0" name="Line 150"/>
          <p:cNvSpPr>
            <a:spLocks noChangeShapeType="1"/>
          </p:cNvSpPr>
          <p:nvPr/>
        </p:nvSpPr>
        <p:spPr bwMode="auto">
          <a:xfrm flipH="1" flipV="1">
            <a:off x="4343400" y="4954588"/>
            <a:ext cx="0" cy="395922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1" name="Line 151"/>
          <p:cNvSpPr>
            <a:spLocks noChangeShapeType="1"/>
          </p:cNvSpPr>
          <p:nvPr/>
        </p:nvSpPr>
        <p:spPr bwMode="auto">
          <a:xfrm flipH="1" flipV="1">
            <a:off x="1905000" y="54546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2" name="Line 152"/>
          <p:cNvSpPr>
            <a:spLocks noChangeShapeType="1"/>
          </p:cNvSpPr>
          <p:nvPr/>
        </p:nvSpPr>
        <p:spPr bwMode="auto">
          <a:xfrm flipH="1" flipV="1">
            <a:off x="1905000" y="63690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3" name="Line 153"/>
          <p:cNvSpPr>
            <a:spLocks noChangeShapeType="1"/>
          </p:cNvSpPr>
          <p:nvPr/>
        </p:nvSpPr>
        <p:spPr bwMode="auto">
          <a:xfrm flipH="1" flipV="1">
            <a:off x="1905000" y="72326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4" name="Line 154"/>
          <p:cNvSpPr>
            <a:spLocks noChangeShapeType="1"/>
          </p:cNvSpPr>
          <p:nvPr/>
        </p:nvSpPr>
        <p:spPr bwMode="auto">
          <a:xfrm flipH="1" flipV="1">
            <a:off x="1905000" y="80454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5" name="Line 155"/>
          <p:cNvSpPr>
            <a:spLocks noChangeShapeType="1"/>
          </p:cNvSpPr>
          <p:nvPr/>
        </p:nvSpPr>
        <p:spPr bwMode="auto">
          <a:xfrm flipH="1" flipV="1">
            <a:off x="4038600" y="55435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6" name="Line 156"/>
          <p:cNvSpPr>
            <a:spLocks noChangeShapeType="1"/>
          </p:cNvSpPr>
          <p:nvPr/>
        </p:nvSpPr>
        <p:spPr bwMode="auto">
          <a:xfrm flipH="1" flipV="1">
            <a:off x="4038600" y="63690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7" name="Line 157"/>
          <p:cNvSpPr>
            <a:spLocks noChangeShapeType="1"/>
          </p:cNvSpPr>
          <p:nvPr/>
        </p:nvSpPr>
        <p:spPr bwMode="auto">
          <a:xfrm flipH="1" flipV="1">
            <a:off x="4038600" y="72009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8" name="Line 158"/>
          <p:cNvSpPr>
            <a:spLocks noChangeShapeType="1"/>
          </p:cNvSpPr>
          <p:nvPr/>
        </p:nvSpPr>
        <p:spPr bwMode="auto">
          <a:xfrm flipH="1" flipV="1">
            <a:off x="6477000" y="2820988"/>
            <a:ext cx="0" cy="5268912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39" name="Line 159"/>
          <p:cNvSpPr>
            <a:spLocks noChangeShapeType="1"/>
          </p:cNvSpPr>
          <p:nvPr/>
        </p:nvSpPr>
        <p:spPr bwMode="auto">
          <a:xfrm flipH="1" flipV="1">
            <a:off x="6172200" y="541655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0" name="Line 160"/>
          <p:cNvSpPr>
            <a:spLocks noChangeShapeType="1"/>
          </p:cNvSpPr>
          <p:nvPr/>
        </p:nvSpPr>
        <p:spPr bwMode="auto">
          <a:xfrm flipH="1" flipV="1">
            <a:off x="6172200" y="63119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1" name="Line 161"/>
          <p:cNvSpPr>
            <a:spLocks noChangeShapeType="1"/>
          </p:cNvSpPr>
          <p:nvPr/>
        </p:nvSpPr>
        <p:spPr bwMode="auto">
          <a:xfrm flipH="1" flipV="1">
            <a:off x="6172200" y="71501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2" name="Line 162"/>
          <p:cNvSpPr>
            <a:spLocks noChangeShapeType="1"/>
          </p:cNvSpPr>
          <p:nvPr/>
        </p:nvSpPr>
        <p:spPr bwMode="auto">
          <a:xfrm flipH="1" flipV="1">
            <a:off x="8610600" y="4954588"/>
            <a:ext cx="0" cy="30226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3" name="Line 163"/>
          <p:cNvSpPr>
            <a:spLocks noChangeShapeType="1"/>
          </p:cNvSpPr>
          <p:nvPr/>
        </p:nvSpPr>
        <p:spPr bwMode="auto">
          <a:xfrm flipH="1" flipV="1">
            <a:off x="8305800" y="54737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4" name="Line 164"/>
          <p:cNvSpPr>
            <a:spLocks noChangeShapeType="1"/>
          </p:cNvSpPr>
          <p:nvPr/>
        </p:nvSpPr>
        <p:spPr bwMode="auto">
          <a:xfrm flipH="1" flipV="1">
            <a:off x="8305800" y="62992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5" name="Line 165"/>
          <p:cNvSpPr>
            <a:spLocks noChangeShapeType="1"/>
          </p:cNvSpPr>
          <p:nvPr/>
        </p:nvSpPr>
        <p:spPr bwMode="auto">
          <a:xfrm flipH="1" flipV="1">
            <a:off x="8305800" y="7135813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6" name="Line 166"/>
          <p:cNvSpPr>
            <a:spLocks noChangeShapeType="1"/>
          </p:cNvSpPr>
          <p:nvPr/>
        </p:nvSpPr>
        <p:spPr bwMode="auto">
          <a:xfrm flipH="1" flipV="1">
            <a:off x="8305800" y="7977188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7" name="Line 167"/>
          <p:cNvSpPr>
            <a:spLocks noChangeShapeType="1"/>
          </p:cNvSpPr>
          <p:nvPr/>
        </p:nvSpPr>
        <p:spPr bwMode="auto">
          <a:xfrm flipH="1" flipV="1">
            <a:off x="10363200" y="5461000"/>
            <a:ext cx="3810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8" name="Line 168"/>
          <p:cNvSpPr>
            <a:spLocks noChangeShapeType="1"/>
          </p:cNvSpPr>
          <p:nvPr/>
        </p:nvSpPr>
        <p:spPr bwMode="auto">
          <a:xfrm flipH="1" flipV="1">
            <a:off x="10363200" y="6288088"/>
            <a:ext cx="3810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49" name="Line 169"/>
          <p:cNvSpPr>
            <a:spLocks noChangeShapeType="1"/>
          </p:cNvSpPr>
          <p:nvPr/>
        </p:nvSpPr>
        <p:spPr bwMode="auto">
          <a:xfrm flipH="1" flipV="1">
            <a:off x="10363200" y="7099300"/>
            <a:ext cx="3810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50" name="Line 170"/>
          <p:cNvSpPr>
            <a:spLocks noChangeShapeType="1"/>
          </p:cNvSpPr>
          <p:nvPr/>
        </p:nvSpPr>
        <p:spPr bwMode="auto">
          <a:xfrm flipH="1" flipV="1">
            <a:off x="10363200" y="7935913"/>
            <a:ext cx="3810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51" name="Text Box 171"/>
          <p:cNvSpPr txBox="1">
            <a:spLocks noChangeArrowheads="1"/>
          </p:cNvSpPr>
          <p:nvPr/>
        </p:nvSpPr>
        <p:spPr bwMode="auto">
          <a:xfrm>
            <a:off x="4799013" y="3046413"/>
            <a:ext cx="6858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Обь</a:t>
            </a:r>
          </a:p>
        </p:txBody>
      </p:sp>
      <p:sp>
        <p:nvSpPr>
          <p:cNvPr id="73852" name="Text Box 172"/>
          <p:cNvSpPr txBox="1">
            <a:spLocks noChangeArrowheads="1"/>
          </p:cNvSpPr>
          <p:nvPr/>
        </p:nvSpPr>
        <p:spPr bwMode="auto">
          <a:xfrm>
            <a:off x="7861300" y="3046413"/>
            <a:ext cx="8382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Барабинск</a:t>
            </a:r>
          </a:p>
        </p:txBody>
      </p:sp>
      <p:sp>
        <p:nvSpPr>
          <p:cNvPr id="73853" name="Text Box 173"/>
          <p:cNvSpPr txBox="1">
            <a:spLocks noChangeArrowheads="1"/>
          </p:cNvSpPr>
          <p:nvPr/>
        </p:nvSpPr>
        <p:spPr bwMode="auto">
          <a:xfrm>
            <a:off x="9088438" y="3046413"/>
            <a:ext cx="836612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Болотное</a:t>
            </a:r>
          </a:p>
        </p:txBody>
      </p:sp>
      <p:sp>
        <p:nvSpPr>
          <p:cNvPr id="73854" name="Text Box 174"/>
          <p:cNvSpPr txBox="1">
            <a:spLocks noChangeArrowheads="1"/>
          </p:cNvSpPr>
          <p:nvPr/>
        </p:nvSpPr>
        <p:spPr bwMode="auto">
          <a:xfrm>
            <a:off x="10274300" y="3046413"/>
            <a:ext cx="8382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Венгерово</a:t>
            </a:r>
          </a:p>
        </p:txBody>
      </p:sp>
      <p:sp>
        <p:nvSpPr>
          <p:cNvPr id="73855" name="Text Box 175"/>
          <p:cNvSpPr txBox="1">
            <a:spLocks noChangeArrowheads="1"/>
          </p:cNvSpPr>
          <p:nvPr/>
        </p:nvSpPr>
        <p:spPr bwMode="auto">
          <a:xfrm>
            <a:off x="457200" y="4984750"/>
            <a:ext cx="12192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Довольное</a:t>
            </a:r>
          </a:p>
        </p:txBody>
      </p:sp>
      <p:sp>
        <p:nvSpPr>
          <p:cNvPr id="73856" name="Text Box 176"/>
          <p:cNvSpPr txBox="1">
            <a:spLocks noChangeArrowheads="1"/>
          </p:cNvSpPr>
          <p:nvPr/>
        </p:nvSpPr>
        <p:spPr bwMode="auto">
          <a:xfrm>
            <a:off x="823913" y="1498600"/>
            <a:ext cx="763587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Коченево</a:t>
            </a:r>
          </a:p>
        </p:txBody>
      </p:sp>
      <p:sp>
        <p:nvSpPr>
          <p:cNvPr id="73857" name="Text Box 177"/>
          <p:cNvSpPr txBox="1">
            <a:spLocks noChangeArrowheads="1"/>
          </p:cNvSpPr>
          <p:nvPr/>
        </p:nvSpPr>
        <p:spPr bwMode="auto">
          <a:xfrm>
            <a:off x="609600" y="5934075"/>
            <a:ext cx="1066800" cy="223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Здвинск</a:t>
            </a:r>
          </a:p>
        </p:txBody>
      </p:sp>
      <p:sp>
        <p:nvSpPr>
          <p:cNvPr id="73858" name="Text Box 178"/>
          <p:cNvSpPr txBox="1">
            <a:spLocks noChangeArrowheads="1"/>
          </p:cNvSpPr>
          <p:nvPr/>
        </p:nvSpPr>
        <p:spPr bwMode="auto">
          <a:xfrm>
            <a:off x="609600" y="6823075"/>
            <a:ext cx="914400" cy="223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Колывань</a:t>
            </a:r>
          </a:p>
        </p:txBody>
      </p:sp>
      <p:sp>
        <p:nvSpPr>
          <p:cNvPr id="73859" name="Text Box 179"/>
          <p:cNvSpPr txBox="1">
            <a:spLocks noChangeArrowheads="1"/>
          </p:cNvSpPr>
          <p:nvPr/>
        </p:nvSpPr>
        <p:spPr bwMode="auto">
          <a:xfrm>
            <a:off x="2820988" y="5949950"/>
            <a:ext cx="836612" cy="2270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Каргат</a:t>
            </a:r>
          </a:p>
        </p:txBody>
      </p:sp>
      <p:sp>
        <p:nvSpPr>
          <p:cNvPr id="73860" name="Text Box 180"/>
          <p:cNvSpPr txBox="1">
            <a:spLocks noChangeArrowheads="1"/>
          </p:cNvSpPr>
          <p:nvPr/>
        </p:nvSpPr>
        <p:spPr bwMode="auto">
          <a:xfrm>
            <a:off x="4954588" y="5880100"/>
            <a:ext cx="758825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Купино</a:t>
            </a:r>
          </a:p>
        </p:txBody>
      </p:sp>
      <p:sp>
        <p:nvSpPr>
          <p:cNvPr id="73861" name="Text Box 181"/>
          <p:cNvSpPr txBox="1">
            <a:spLocks noChangeArrowheads="1"/>
          </p:cNvSpPr>
          <p:nvPr/>
        </p:nvSpPr>
        <p:spPr bwMode="auto">
          <a:xfrm>
            <a:off x="4954588" y="6735763"/>
            <a:ext cx="836612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Кыштовка</a:t>
            </a:r>
          </a:p>
        </p:txBody>
      </p:sp>
      <p:grpSp>
        <p:nvGrpSpPr>
          <p:cNvPr id="73862" name="Group 182"/>
          <p:cNvGrpSpPr>
            <a:grpSpLocks/>
          </p:cNvGrpSpPr>
          <p:nvPr/>
        </p:nvGrpSpPr>
        <p:grpSpPr bwMode="auto">
          <a:xfrm>
            <a:off x="4722813" y="3354388"/>
            <a:ext cx="1144587" cy="1446212"/>
            <a:chOff x="2784" y="2112"/>
            <a:chExt cx="721" cy="912"/>
          </a:xfrm>
        </p:grpSpPr>
        <p:sp>
          <p:nvSpPr>
            <p:cNvPr id="74392" name="Rectangle 183"/>
            <p:cNvSpPr>
              <a:spLocks noChangeArrowheads="1"/>
            </p:cNvSpPr>
            <p:nvPr/>
          </p:nvSpPr>
          <p:spPr bwMode="auto">
            <a:xfrm>
              <a:off x="2784" y="2880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93" name="Rectangle 184"/>
            <p:cNvSpPr>
              <a:spLocks noChangeArrowheads="1"/>
            </p:cNvSpPr>
            <p:nvPr/>
          </p:nvSpPr>
          <p:spPr bwMode="auto">
            <a:xfrm>
              <a:off x="2784" y="2640"/>
              <a:ext cx="576" cy="240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3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– 3</a:t>
              </a:r>
            </a:p>
          </p:txBody>
        </p:sp>
        <p:sp>
          <p:nvSpPr>
            <p:cNvPr id="74394" name="Rectangle 185"/>
            <p:cNvSpPr>
              <a:spLocks noChangeArrowheads="1"/>
            </p:cNvSpPr>
            <p:nvPr/>
          </p:nvSpPr>
          <p:spPr bwMode="auto">
            <a:xfrm>
              <a:off x="2784" y="2112"/>
              <a:ext cx="576" cy="52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6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П-160 - 1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П-164Э - 1 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П-164Ц - 1</a:t>
              </a:r>
            </a:p>
            <a:p>
              <a:pPr algn="ctr" defTabSz="1279525">
                <a:spcBef>
                  <a:spcPct val="20000"/>
                </a:spcBef>
              </a:pPr>
              <a:endParaRPr lang="ru-RU" sz="800"/>
            </a:p>
          </p:txBody>
        </p:sp>
        <p:sp>
          <p:nvSpPr>
            <p:cNvPr id="74395" name="Line 186"/>
            <p:cNvSpPr>
              <a:spLocks noChangeShapeType="1"/>
            </p:cNvSpPr>
            <p:nvPr/>
          </p:nvSpPr>
          <p:spPr bwMode="auto">
            <a:xfrm>
              <a:off x="2784" y="211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96" name="Line 187"/>
            <p:cNvSpPr>
              <a:spLocks noChangeShapeType="1"/>
            </p:cNvSpPr>
            <p:nvPr/>
          </p:nvSpPr>
          <p:spPr bwMode="auto">
            <a:xfrm>
              <a:off x="2784" y="264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97" name="Line 188"/>
            <p:cNvSpPr>
              <a:spLocks noChangeShapeType="1"/>
            </p:cNvSpPr>
            <p:nvPr/>
          </p:nvSpPr>
          <p:spPr bwMode="auto">
            <a:xfrm>
              <a:off x="2784" y="3024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98" name="Line 189"/>
            <p:cNvSpPr>
              <a:spLocks noChangeShapeType="1"/>
            </p:cNvSpPr>
            <p:nvPr/>
          </p:nvSpPr>
          <p:spPr bwMode="auto">
            <a:xfrm>
              <a:off x="2784" y="2112"/>
              <a:ext cx="0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99" name="Line 190"/>
            <p:cNvSpPr>
              <a:spLocks noChangeShapeType="1"/>
            </p:cNvSpPr>
            <p:nvPr/>
          </p:nvSpPr>
          <p:spPr bwMode="auto">
            <a:xfrm>
              <a:off x="3360" y="2112"/>
              <a:ext cx="0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400" name="Group 191"/>
            <p:cNvGrpSpPr>
              <a:grpSpLocks/>
            </p:cNvGrpSpPr>
            <p:nvPr/>
          </p:nvGrpSpPr>
          <p:grpSpPr bwMode="auto">
            <a:xfrm>
              <a:off x="3419" y="2640"/>
              <a:ext cx="85" cy="96"/>
              <a:chOff x="-341" y="3475"/>
              <a:chExt cx="135" cy="170"/>
            </a:xfrm>
          </p:grpSpPr>
          <p:sp>
            <p:nvSpPr>
              <p:cNvPr id="74407" name="AutoShape 192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408" name="Rectangle 193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401" name="Line 194"/>
            <p:cNvSpPr>
              <a:spLocks noChangeShapeType="1"/>
            </p:cNvSpPr>
            <p:nvPr/>
          </p:nvSpPr>
          <p:spPr bwMode="auto">
            <a:xfrm>
              <a:off x="3360" y="2690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402" name="Group 195"/>
            <p:cNvGrpSpPr>
              <a:grpSpLocks/>
            </p:cNvGrpSpPr>
            <p:nvPr/>
          </p:nvGrpSpPr>
          <p:grpSpPr bwMode="auto">
            <a:xfrm flipH="1">
              <a:off x="3429" y="2784"/>
              <a:ext cx="76" cy="101"/>
              <a:chOff x="801" y="4079"/>
              <a:chExt cx="180" cy="360"/>
            </a:xfrm>
          </p:grpSpPr>
          <p:sp>
            <p:nvSpPr>
              <p:cNvPr id="74405" name="Arc 196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06" name="Arc 197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403" name="Line 198"/>
            <p:cNvSpPr>
              <a:spLocks noChangeShapeType="1"/>
            </p:cNvSpPr>
            <p:nvPr/>
          </p:nvSpPr>
          <p:spPr bwMode="auto">
            <a:xfrm rot="5400000" flipH="1">
              <a:off x="3388" y="2804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404" name="Line 199"/>
            <p:cNvSpPr>
              <a:spLocks noChangeShapeType="1"/>
            </p:cNvSpPr>
            <p:nvPr/>
          </p:nvSpPr>
          <p:spPr bwMode="auto">
            <a:xfrm>
              <a:off x="2784" y="288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863" name="Group 200"/>
          <p:cNvGrpSpPr>
            <a:grpSpLocks/>
          </p:cNvGrpSpPr>
          <p:nvPr/>
        </p:nvGrpSpPr>
        <p:grpSpPr bwMode="auto">
          <a:xfrm>
            <a:off x="3516313" y="3384550"/>
            <a:ext cx="1144587" cy="1447800"/>
            <a:chOff x="2784" y="2112"/>
            <a:chExt cx="721" cy="912"/>
          </a:xfrm>
        </p:grpSpPr>
        <p:sp>
          <p:nvSpPr>
            <p:cNvPr id="74375" name="Rectangle 201"/>
            <p:cNvSpPr>
              <a:spLocks noChangeArrowheads="1"/>
            </p:cNvSpPr>
            <p:nvPr/>
          </p:nvSpPr>
          <p:spPr bwMode="auto">
            <a:xfrm>
              <a:off x="2784" y="2880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76" name="Rectangle 202"/>
            <p:cNvSpPr>
              <a:spLocks noChangeArrowheads="1"/>
            </p:cNvSpPr>
            <p:nvPr/>
          </p:nvSpPr>
          <p:spPr bwMode="auto">
            <a:xfrm>
              <a:off x="2784" y="2640"/>
              <a:ext cx="576" cy="240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3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– 14</a:t>
              </a:r>
            </a:p>
          </p:txBody>
        </p:sp>
        <p:sp>
          <p:nvSpPr>
            <p:cNvPr id="74377" name="Rectangle 203"/>
            <p:cNvSpPr>
              <a:spLocks noChangeArrowheads="1"/>
            </p:cNvSpPr>
            <p:nvPr/>
          </p:nvSpPr>
          <p:spPr bwMode="auto">
            <a:xfrm>
              <a:off x="2784" y="2112"/>
              <a:ext cx="576" cy="52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6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П-160 - 3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П-164Э - 4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П-164Ц - 11</a:t>
              </a:r>
            </a:p>
            <a:p>
              <a:pPr algn="ctr" defTabSz="1279525">
                <a:spcBef>
                  <a:spcPct val="20000"/>
                </a:spcBef>
              </a:pPr>
              <a:endParaRPr lang="ru-RU" sz="800"/>
            </a:p>
          </p:txBody>
        </p:sp>
        <p:sp>
          <p:nvSpPr>
            <p:cNvPr id="74378" name="Line 204"/>
            <p:cNvSpPr>
              <a:spLocks noChangeShapeType="1"/>
            </p:cNvSpPr>
            <p:nvPr/>
          </p:nvSpPr>
          <p:spPr bwMode="auto">
            <a:xfrm>
              <a:off x="2784" y="211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79" name="Line 205"/>
            <p:cNvSpPr>
              <a:spLocks noChangeShapeType="1"/>
            </p:cNvSpPr>
            <p:nvPr/>
          </p:nvSpPr>
          <p:spPr bwMode="auto">
            <a:xfrm>
              <a:off x="2784" y="264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80" name="Line 206"/>
            <p:cNvSpPr>
              <a:spLocks noChangeShapeType="1"/>
            </p:cNvSpPr>
            <p:nvPr/>
          </p:nvSpPr>
          <p:spPr bwMode="auto">
            <a:xfrm>
              <a:off x="2784" y="3024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81" name="Line 207"/>
            <p:cNvSpPr>
              <a:spLocks noChangeShapeType="1"/>
            </p:cNvSpPr>
            <p:nvPr/>
          </p:nvSpPr>
          <p:spPr bwMode="auto">
            <a:xfrm>
              <a:off x="2784" y="2112"/>
              <a:ext cx="0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82" name="Line 208"/>
            <p:cNvSpPr>
              <a:spLocks noChangeShapeType="1"/>
            </p:cNvSpPr>
            <p:nvPr/>
          </p:nvSpPr>
          <p:spPr bwMode="auto">
            <a:xfrm>
              <a:off x="3360" y="2112"/>
              <a:ext cx="0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83" name="Group 209"/>
            <p:cNvGrpSpPr>
              <a:grpSpLocks/>
            </p:cNvGrpSpPr>
            <p:nvPr/>
          </p:nvGrpSpPr>
          <p:grpSpPr bwMode="auto">
            <a:xfrm>
              <a:off x="3419" y="2640"/>
              <a:ext cx="85" cy="96"/>
              <a:chOff x="-341" y="3475"/>
              <a:chExt cx="135" cy="170"/>
            </a:xfrm>
          </p:grpSpPr>
          <p:sp>
            <p:nvSpPr>
              <p:cNvPr id="74390" name="AutoShape 210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391" name="Rectangle 211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384" name="Line 212"/>
            <p:cNvSpPr>
              <a:spLocks noChangeShapeType="1"/>
            </p:cNvSpPr>
            <p:nvPr/>
          </p:nvSpPr>
          <p:spPr bwMode="auto">
            <a:xfrm>
              <a:off x="3360" y="2690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85" name="Group 213"/>
            <p:cNvGrpSpPr>
              <a:grpSpLocks/>
            </p:cNvGrpSpPr>
            <p:nvPr/>
          </p:nvGrpSpPr>
          <p:grpSpPr bwMode="auto">
            <a:xfrm flipH="1">
              <a:off x="3429" y="2784"/>
              <a:ext cx="76" cy="101"/>
              <a:chOff x="801" y="4079"/>
              <a:chExt cx="180" cy="360"/>
            </a:xfrm>
          </p:grpSpPr>
          <p:sp>
            <p:nvSpPr>
              <p:cNvPr id="74388" name="Arc 214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89" name="Arc 215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386" name="Line 216"/>
            <p:cNvSpPr>
              <a:spLocks noChangeShapeType="1"/>
            </p:cNvSpPr>
            <p:nvPr/>
          </p:nvSpPr>
          <p:spPr bwMode="auto">
            <a:xfrm rot="5400000" flipH="1">
              <a:off x="3388" y="2804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87" name="Line 217"/>
            <p:cNvSpPr>
              <a:spLocks noChangeShapeType="1"/>
            </p:cNvSpPr>
            <p:nvPr/>
          </p:nvSpPr>
          <p:spPr bwMode="auto">
            <a:xfrm>
              <a:off x="2784" y="288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864" name="Text Box 218"/>
          <p:cNvSpPr txBox="1">
            <a:spLocks noChangeArrowheads="1"/>
          </p:cNvSpPr>
          <p:nvPr/>
        </p:nvSpPr>
        <p:spPr bwMode="auto">
          <a:xfrm>
            <a:off x="3573463" y="3084513"/>
            <a:ext cx="700087" cy="2397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89659" tIns="44790" rIns="89659" bIns="44790">
            <a:spAutoFit/>
          </a:bodyPr>
          <a:lstStyle/>
          <a:p>
            <a:pPr defTabSz="1279525"/>
            <a:r>
              <a:rPr lang="ru-RU" sz="1000" b="1">
                <a:latin typeface="Times New Roman" pitchFamily="18" charset="0"/>
              </a:rPr>
              <a:t>Искитим</a:t>
            </a:r>
          </a:p>
        </p:txBody>
      </p:sp>
      <p:grpSp>
        <p:nvGrpSpPr>
          <p:cNvPr id="73865" name="Group 219"/>
          <p:cNvGrpSpPr>
            <a:grpSpLocks/>
          </p:cNvGrpSpPr>
          <p:nvPr/>
        </p:nvGrpSpPr>
        <p:grpSpPr bwMode="auto">
          <a:xfrm>
            <a:off x="4510088" y="7791450"/>
            <a:ext cx="1917700" cy="619125"/>
            <a:chOff x="480" y="6240"/>
            <a:chExt cx="1209" cy="389"/>
          </a:xfrm>
        </p:grpSpPr>
        <p:sp>
          <p:nvSpPr>
            <p:cNvPr id="74358" name="Rectangle 220"/>
            <p:cNvSpPr>
              <a:spLocks noChangeArrowheads="1"/>
            </p:cNvSpPr>
            <p:nvPr/>
          </p:nvSpPr>
          <p:spPr bwMode="auto">
            <a:xfrm>
              <a:off x="480" y="6486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59" name="Rectangle 221"/>
            <p:cNvSpPr>
              <a:spLocks noChangeArrowheads="1"/>
            </p:cNvSpPr>
            <p:nvPr/>
          </p:nvSpPr>
          <p:spPr bwMode="auto">
            <a:xfrm>
              <a:off x="1008" y="6240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С-40 - 5</a:t>
              </a:r>
            </a:p>
          </p:txBody>
        </p:sp>
        <p:sp>
          <p:nvSpPr>
            <p:cNvPr id="74360" name="Rectangle 222"/>
            <p:cNvSpPr>
              <a:spLocks noChangeArrowheads="1"/>
            </p:cNvSpPr>
            <p:nvPr/>
          </p:nvSpPr>
          <p:spPr bwMode="auto">
            <a:xfrm>
              <a:off x="480" y="6240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361" name="Line 223"/>
            <p:cNvSpPr>
              <a:spLocks noChangeShapeType="1"/>
            </p:cNvSpPr>
            <p:nvPr/>
          </p:nvSpPr>
          <p:spPr bwMode="auto">
            <a:xfrm>
              <a:off x="480" y="6240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62" name="Line 224"/>
            <p:cNvSpPr>
              <a:spLocks noChangeShapeType="1"/>
            </p:cNvSpPr>
            <p:nvPr/>
          </p:nvSpPr>
          <p:spPr bwMode="auto">
            <a:xfrm>
              <a:off x="480" y="6486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63" name="Line 225"/>
            <p:cNvSpPr>
              <a:spLocks noChangeShapeType="1"/>
            </p:cNvSpPr>
            <p:nvPr/>
          </p:nvSpPr>
          <p:spPr bwMode="auto">
            <a:xfrm>
              <a:off x="480" y="6629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64" name="Line 226"/>
            <p:cNvSpPr>
              <a:spLocks noChangeShapeType="1"/>
            </p:cNvSpPr>
            <p:nvPr/>
          </p:nvSpPr>
          <p:spPr bwMode="auto">
            <a:xfrm>
              <a:off x="480" y="6240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65" name="Line 227"/>
            <p:cNvSpPr>
              <a:spLocks noChangeShapeType="1"/>
            </p:cNvSpPr>
            <p:nvPr/>
          </p:nvSpPr>
          <p:spPr bwMode="auto">
            <a:xfrm>
              <a:off x="1008" y="6240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66" name="Line 228"/>
            <p:cNvSpPr>
              <a:spLocks noChangeShapeType="1"/>
            </p:cNvSpPr>
            <p:nvPr/>
          </p:nvSpPr>
          <p:spPr bwMode="auto">
            <a:xfrm>
              <a:off x="1536" y="6240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67" name="Group 229"/>
            <p:cNvGrpSpPr>
              <a:grpSpLocks/>
            </p:cNvGrpSpPr>
            <p:nvPr/>
          </p:nvGrpSpPr>
          <p:grpSpPr bwMode="auto">
            <a:xfrm>
              <a:off x="1601" y="6288"/>
              <a:ext cx="85" cy="96"/>
              <a:chOff x="-341" y="3475"/>
              <a:chExt cx="135" cy="170"/>
            </a:xfrm>
          </p:grpSpPr>
          <p:sp>
            <p:nvSpPr>
              <p:cNvPr id="74373" name="AutoShape 230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374" name="Rectangle 231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368" name="Line 232"/>
            <p:cNvSpPr>
              <a:spLocks noChangeShapeType="1"/>
            </p:cNvSpPr>
            <p:nvPr/>
          </p:nvSpPr>
          <p:spPr bwMode="auto">
            <a:xfrm>
              <a:off x="1542" y="6338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69" name="Group 233"/>
            <p:cNvGrpSpPr>
              <a:grpSpLocks/>
            </p:cNvGrpSpPr>
            <p:nvPr/>
          </p:nvGrpSpPr>
          <p:grpSpPr bwMode="auto">
            <a:xfrm flipH="1">
              <a:off x="1613" y="6470"/>
              <a:ext cx="76" cy="101"/>
              <a:chOff x="801" y="4079"/>
              <a:chExt cx="180" cy="360"/>
            </a:xfrm>
          </p:grpSpPr>
          <p:sp>
            <p:nvSpPr>
              <p:cNvPr id="74371" name="Arc 234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72" name="Arc 235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370" name="Line 236"/>
            <p:cNvSpPr>
              <a:spLocks noChangeShapeType="1"/>
            </p:cNvSpPr>
            <p:nvPr/>
          </p:nvSpPr>
          <p:spPr bwMode="auto">
            <a:xfrm rot="5400000" flipH="1">
              <a:off x="1572" y="6490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866" name="Text Box 237"/>
          <p:cNvSpPr txBox="1">
            <a:spLocks noChangeArrowheads="1"/>
          </p:cNvSpPr>
          <p:nvPr/>
        </p:nvSpPr>
        <p:spPr bwMode="auto">
          <a:xfrm>
            <a:off x="4965700" y="7562850"/>
            <a:ext cx="9779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Черепаново</a:t>
            </a:r>
          </a:p>
        </p:txBody>
      </p:sp>
      <p:sp>
        <p:nvSpPr>
          <p:cNvPr id="73867" name="Text Box 238"/>
          <p:cNvSpPr txBox="1">
            <a:spLocks noChangeArrowheads="1"/>
          </p:cNvSpPr>
          <p:nvPr/>
        </p:nvSpPr>
        <p:spPr bwMode="auto">
          <a:xfrm>
            <a:off x="2820988" y="7613650"/>
            <a:ext cx="989012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Усть-Тарка</a:t>
            </a:r>
          </a:p>
        </p:txBody>
      </p:sp>
      <p:sp>
        <p:nvSpPr>
          <p:cNvPr id="73868" name="Text Box 239"/>
          <p:cNvSpPr txBox="1">
            <a:spLocks noChangeArrowheads="1"/>
          </p:cNvSpPr>
          <p:nvPr/>
        </p:nvSpPr>
        <p:spPr bwMode="auto">
          <a:xfrm>
            <a:off x="11480800" y="3046413"/>
            <a:ext cx="838200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Чаны</a:t>
            </a:r>
          </a:p>
        </p:txBody>
      </p:sp>
      <p:sp>
        <p:nvSpPr>
          <p:cNvPr id="73869" name="Text Box 240"/>
          <p:cNvSpPr txBox="1">
            <a:spLocks noChangeArrowheads="1"/>
          </p:cNvSpPr>
          <p:nvPr/>
        </p:nvSpPr>
        <p:spPr bwMode="auto">
          <a:xfrm>
            <a:off x="2705100" y="8458200"/>
            <a:ext cx="915988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Чулым</a:t>
            </a:r>
          </a:p>
        </p:txBody>
      </p:sp>
      <p:sp>
        <p:nvSpPr>
          <p:cNvPr id="73870" name="Text Box 241"/>
          <p:cNvSpPr txBox="1">
            <a:spLocks noChangeArrowheads="1"/>
          </p:cNvSpPr>
          <p:nvPr/>
        </p:nvSpPr>
        <p:spPr bwMode="auto">
          <a:xfrm>
            <a:off x="646113" y="8445500"/>
            <a:ext cx="1108075" cy="223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Чистоозерка</a:t>
            </a:r>
          </a:p>
        </p:txBody>
      </p:sp>
      <p:sp>
        <p:nvSpPr>
          <p:cNvPr id="73871" name="Line 242"/>
          <p:cNvSpPr>
            <a:spLocks noChangeShapeType="1"/>
          </p:cNvSpPr>
          <p:nvPr/>
        </p:nvSpPr>
        <p:spPr bwMode="auto">
          <a:xfrm flipH="1" flipV="1">
            <a:off x="1905000" y="89027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72" name="Line 243"/>
          <p:cNvSpPr>
            <a:spLocks noChangeShapeType="1"/>
          </p:cNvSpPr>
          <p:nvPr/>
        </p:nvSpPr>
        <p:spPr bwMode="auto">
          <a:xfrm flipH="1" flipV="1">
            <a:off x="4038600" y="8913813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73" name="Line 244"/>
          <p:cNvSpPr>
            <a:spLocks noChangeShapeType="1"/>
          </p:cNvSpPr>
          <p:nvPr/>
        </p:nvSpPr>
        <p:spPr bwMode="auto">
          <a:xfrm flipH="1" flipV="1">
            <a:off x="4038600" y="80391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74" name="Line 245"/>
          <p:cNvSpPr>
            <a:spLocks noChangeShapeType="1"/>
          </p:cNvSpPr>
          <p:nvPr/>
        </p:nvSpPr>
        <p:spPr bwMode="auto">
          <a:xfrm flipH="1" flipV="1">
            <a:off x="6172200" y="8077200"/>
            <a:ext cx="3048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75" name="Line 246"/>
          <p:cNvSpPr>
            <a:spLocks noChangeShapeType="1"/>
          </p:cNvSpPr>
          <p:nvPr/>
        </p:nvSpPr>
        <p:spPr bwMode="auto">
          <a:xfrm flipH="1" flipV="1">
            <a:off x="7088188" y="2820988"/>
            <a:ext cx="0" cy="5334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876" name="Text Box 247"/>
          <p:cNvSpPr txBox="1">
            <a:spLocks noChangeArrowheads="1"/>
          </p:cNvSpPr>
          <p:nvPr/>
        </p:nvSpPr>
        <p:spPr bwMode="auto">
          <a:xfrm>
            <a:off x="6643688" y="3046413"/>
            <a:ext cx="912812" cy="225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3599" tIns="36851" rIns="73599" bIns="36851">
            <a:spAutoFit/>
          </a:bodyPr>
          <a:lstStyle/>
          <a:p>
            <a:pPr algn="ctr" defTabSz="754063" eaLnBrk="0" hangingPunct="0"/>
            <a:r>
              <a:rPr lang="ru-RU" sz="1000" i="1"/>
              <a:t>Баган</a:t>
            </a:r>
          </a:p>
        </p:txBody>
      </p:sp>
      <p:grpSp>
        <p:nvGrpSpPr>
          <p:cNvPr id="73877" name="Group 248"/>
          <p:cNvGrpSpPr>
            <a:grpSpLocks/>
          </p:cNvGrpSpPr>
          <p:nvPr/>
        </p:nvGrpSpPr>
        <p:grpSpPr bwMode="auto">
          <a:xfrm>
            <a:off x="6629400" y="5283200"/>
            <a:ext cx="1906588" cy="617538"/>
            <a:chOff x="1248" y="6192"/>
            <a:chExt cx="1201" cy="389"/>
          </a:xfrm>
        </p:grpSpPr>
        <p:sp>
          <p:nvSpPr>
            <p:cNvPr id="74339" name="Rectangle 24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40" name="Rectangle 25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С-40 - 6</a:t>
              </a:r>
            </a:p>
          </p:txBody>
        </p:sp>
        <p:sp>
          <p:nvSpPr>
            <p:cNvPr id="74341" name="Rectangle 25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342" name="Line 25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43" name="Line 25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44" name="Line 25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45" name="Line 25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46" name="Line 25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47" name="Line 25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48" name="Group 25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354" name="Group 25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356" name="AutoShape 26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357" name="Rectangle 26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355" name="Line 26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349" name="Group 26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350" name="Group 26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352" name="Arc 26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353" name="Arc 26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351" name="Line 26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78" name="Group 268"/>
          <p:cNvGrpSpPr>
            <a:grpSpLocks/>
          </p:cNvGrpSpPr>
          <p:nvPr/>
        </p:nvGrpSpPr>
        <p:grpSpPr bwMode="auto">
          <a:xfrm>
            <a:off x="2362200" y="5346700"/>
            <a:ext cx="1906588" cy="619125"/>
            <a:chOff x="1248" y="6192"/>
            <a:chExt cx="1201" cy="389"/>
          </a:xfrm>
        </p:grpSpPr>
        <p:sp>
          <p:nvSpPr>
            <p:cNvPr id="74320" name="Rectangle 26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21" name="Rectangle 27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С-40 - 6</a:t>
              </a:r>
            </a:p>
          </p:txBody>
        </p:sp>
        <p:sp>
          <p:nvSpPr>
            <p:cNvPr id="74322" name="Rectangle 27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323" name="Line 27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24" name="Line 27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25" name="Line 27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26" name="Line 27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27" name="Line 27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28" name="Line 27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29" name="Group 27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335" name="Group 27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337" name="AutoShape 28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338" name="Rectangle 28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336" name="Line 28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330" name="Group 28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331" name="Group 28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333" name="Arc 28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334" name="Arc 28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332" name="Line 28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79" name="Group 288"/>
          <p:cNvGrpSpPr>
            <a:grpSpLocks/>
          </p:cNvGrpSpPr>
          <p:nvPr/>
        </p:nvGrpSpPr>
        <p:grpSpPr bwMode="auto">
          <a:xfrm>
            <a:off x="2376488" y="7010400"/>
            <a:ext cx="1903412" cy="617538"/>
            <a:chOff x="1248" y="6192"/>
            <a:chExt cx="1201" cy="389"/>
          </a:xfrm>
        </p:grpSpPr>
        <p:sp>
          <p:nvSpPr>
            <p:cNvPr id="74301" name="Rectangle 28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302" name="Rectangle 29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С-40 - 4</a:t>
              </a:r>
            </a:p>
          </p:txBody>
        </p:sp>
        <p:sp>
          <p:nvSpPr>
            <p:cNvPr id="74303" name="Rectangle 29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304" name="Line 29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05" name="Line 29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06" name="Line 29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07" name="Line 29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08" name="Line 29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309" name="Line 29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310" name="Group 29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316" name="Group 29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318" name="AutoShape 30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319" name="Rectangle 30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317" name="Line 30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311" name="Group 30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312" name="Group 30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314" name="Arc 30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315" name="Arc 30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313" name="Line 30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0" name="Group 308"/>
          <p:cNvGrpSpPr>
            <a:grpSpLocks/>
          </p:cNvGrpSpPr>
          <p:nvPr/>
        </p:nvGrpSpPr>
        <p:grpSpPr bwMode="auto">
          <a:xfrm>
            <a:off x="4521200" y="6121400"/>
            <a:ext cx="1906588" cy="617538"/>
            <a:chOff x="1248" y="6192"/>
            <a:chExt cx="1201" cy="389"/>
          </a:xfrm>
        </p:grpSpPr>
        <p:sp>
          <p:nvSpPr>
            <p:cNvPr id="74282" name="Rectangle 30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283" name="Rectangle 31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С-40 - 5</a:t>
              </a:r>
            </a:p>
          </p:txBody>
        </p:sp>
        <p:sp>
          <p:nvSpPr>
            <p:cNvPr id="74284" name="Rectangle 31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285" name="Line 31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86" name="Line 31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87" name="Line 31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88" name="Line 31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89" name="Line 31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90" name="Line 31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91" name="Group 31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297" name="Group 31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299" name="AutoShape 32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300" name="Rectangle 32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298" name="Line 32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292" name="Group 32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293" name="Group 32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295" name="Arc 32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296" name="Arc 32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294" name="Line 32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1" name="Group 328"/>
          <p:cNvGrpSpPr>
            <a:grpSpLocks/>
          </p:cNvGrpSpPr>
          <p:nvPr/>
        </p:nvGrpSpPr>
        <p:grpSpPr bwMode="auto">
          <a:xfrm>
            <a:off x="228600" y="7046913"/>
            <a:ext cx="1906588" cy="619125"/>
            <a:chOff x="1248" y="6192"/>
            <a:chExt cx="1201" cy="389"/>
          </a:xfrm>
        </p:grpSpPr>
        <p:sp>
          <p:nvSpPr>
            <p:cNvPr id="74263" name="Rectangle 32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264" name="Rectangle 33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4265" name="Rectangle 33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266" name="Line 33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67" name="Line 33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68" name="Line 33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69" name="Line 33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70" name="Line 33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71" name="Line 33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72" name="Group 33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278" name="Group 33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280" name="AutoShape 34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281" name="Rectangle 34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279" name="Line 34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273" name="Group 34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274" name="Group 34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276" name="Arc 34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277" name="Arc 34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275" name="Line 34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2" name="Group 348"/>
          <p:cNvGrpSpPr>
            <a:grpSpLocks/>
          </p:cNvGrpSpPr>
          <p:nvPr/>
        </p:nvGrpSpPr>
        <p:grpSpPr bwMode="auto">
          <a:xfrm>
            <a:off x="4521200" y="5232400"/>
            <a:ext cx="1906588" cy="617538"/>
            <a:chOff x="1248" y="6192"/>
            <a:chExt cx="1201" cy="389"/>
          </a:xfrm>
        </p:grpSpPr>
        <p:sp>
          <p:nvSpPr>
            <p:cNvPr id="74244" name="Rectangle 34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245" name="Rectangle 35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С-40 - 13</a:t>
              </a:r>
            </a:p>
          </p:txBody>
        </p:sp>
        <p:sp>
          <p:nvSpPr>
            <p:cNvPr id="74246" name="Rectangle 35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247" name="Line 35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48" name="Line 35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49" name="Line 35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50" name="Line 35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51" name="Line 35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52" name="Line 35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53" name="Group 35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259" name="Group 35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261" name="AutoShape 36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262" name="Rectangle 36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260" name="Line 36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254" name="Group 36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255" name="Group 36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257" name="Arc 36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258" name="Arc 36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256" name="Line 36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3" name="Group 368"/>
          <p:cNvGrpSpPr>
            <a:grpSpLocks/>
          </p:cNvGrpSpPr>
          <p:nvPr/>
        </p:nvGrpSpPr>
        <p:grpSpPr bwMode="auto">
          <a:xfrm>
            <a:off x="7835900" y="3378200"/>
            <a:ext cx="1143000" cy="1271588"/>
            <a:chOff x="1536" y="6192"/>
            <a:chExt cx="720" cy="801"/>
          </a:xfrm>
        </p:grpSpPr>
        <p:sp>
          <p:nvSpPr>
            <p:cNvPr id="74233" name="Rectangle 369"/>
            <p:cNvSpPr>
              <a:spLocks noChangeArrowheads="1"/>
            </p:cNvSpPr>
            <p:nvPr/>
          </p:nvSpPr>
          <p:spPr bwMode="auto">
            <a:xfrm>
              <a:off x="1536" y="6850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234" name="Rectangle 370"/>
            <p:cNvSpPr>
              <a:spLocks noChangeArrowheads="1"/>
            </p:cNvSpPr>
            <p:nvPr/>
          </p:nvSpPr>
          <p:spPr bwMode="auto">
            <a:xfrm>
              <a:off x="1536" y="6192"/>
              <a:ext cx="576" cy="65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235" name="Line 371"/>
            <p:cNvSpPr>
              <a:spLocks noChangeShapeType="1"/>
            </p:cNvSpPr>
            <p:nvPr/>
          </p:nvSpPr>
          <p:spPr bwMode="auto">
            <a:xfrm>
              <a:off x="1536" y="61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36" name="Line 372"/>
            <p:cNvSpPr>
              <a:spLocks noChangeShapeType="1"/>
            </p:cNvSpPr>
            <p:nvPr/>
          </p:nvSpPr>
          <p:spPr bwMode="auto">
            <a:xfrm>
              <a:off x="1536" y="685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37" name="Line 373"/>
            <p:cNvSpPr>
              <a:spLocks noChangeShapeType="1"/>
            </p:cNvSpPr>
            <p:nvPr/>
          </p:nvSpPr>
          <p:spPr bwMode="auto">
            <a:xfrm>
              <a:off x="1536" y="6993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38" name="Line 374"/>
            <p:cNvSpPr>
              <a:spLocks noChangeShapeType="1"/>
            </p:cNvSpPr>
            <p:nvPr/>
          </p:nvSpPr>
          <p:spPr bwMode="auto">
            <a:xfrm>
              <a:off x="1536" y="6192"/>
              <a:ext cx="0" cy="8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39" name="Line 375"/>
            <p:cNvSpPr>
              <a:spLocks noChangeShapeType="1"/>
            </p:cNvSpPr>
            <p:nvPr/>
          </p:nvSpPr>
          <p:spPr bwMode="auto">
            <a:xfrm>
              <a:off x="2112" y="6192"/>
              <a:ext cx="0" cy="8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40" name="Group 376"/>
            <p:cNvGrpSpPr>
              <a:grpSpLocks/>
            </p:cNvGrpSpPr>
            <p:nvPr/>
          </p:nvGrpSpPr>
          <p:grpSpPr bwMode="auto">
            <a:xfrm>
              <a:off x="2171" y="6432"/>
              <a:ext cx="85" cy="96"/>
              <a:chOff x="-341" y="3475"/>
              <a:chExt cx="135" cy="170"/>
            </a:xfrm>
          </p:grpSpPr>
          <p:sp>
            <p:nvSpPr>
              <p:cNvPr id="74242" name="AutoShape 377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243" name="Rectangle 378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241" name="Line 379"/>
            <p:cNvSpPr>
              <a:spLocks noChangeShapeType="1"/>
            </p:cNvSpPr>
            <p:nvPr/>
          </p:nvSpPr>
          <p:spPr bwMode="auto">
            <a:xfrm>
              <a:off x="2112" y="6482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884" name="Group 380"/>
          <p:cNvGrpSpPr>
            <a:grpSpLocks/>
          </p:cNvGrpSpPr>
          <p:nvPr/>
        </p:nvGrpSpPr>
        <p:grpSpPr bwMode="auto">
          <a:xfrm>
            <a:off x="6654800" y="7785100"/>
            <a:ext cx="1906588" cy="617538"/>
            <a:chOff x="1248" y="6192"/>
            <a:chExt cx="1201" cy="389"/>
          </a:xfrm>
        </p:grpSpPr>
        <p:sp>
          <p:nvSpPr>
            <p:cNvPr id="74214" name="Rectangle 38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215" name="Rectangle 38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С-40 - 1</a:t>
              </a:r>
            </a:p>
          </p:txBody>
        </p:sp>
        <p:sp>
          <p:nvSpPr>
            <p:cNvPr id="74216" name="Rectangle 38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217" name="Line 38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18" name="Line 38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19" name="Line 38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20" name="Line 38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21" name="Line 38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22" name="Line 38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23" name="Group 39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229" name="Group 39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231" name="AutoShape 39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232" name="Rectangle 39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230" name="Line 39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224" name="Group 39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225" name="Group 39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227" name="Arc 39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228" name="Arc 39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226" name="Line 39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5" name="Group 400"/>
          <p:cNvGrpSpPr>
            <a:grpSpLocks/>
          </p:cNvGrpSpPr>
          <p:nvPr/>
        </p:nvGrpSpPr>
        <p:grpSpPr bwMode="auto">
          <a:xfrm>
            <a:off x="228600" y="6172200"/>
            <a:ext cx="1906588" cy="617538"/>
            <a:chOff x="1248" y="6192"/>
            <a:chExt cx="1201" cy="389"/>
          </a:xfrm>
        </p:grpSpPr>
        <p:sp>
          <p:nvSpPr>
            <p:cNvPr id="74195" name="Rectangle 40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96" name="Rectangle 40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С-40 - 4</a:t>
              </a:r>
            </a:p>
          </p:txBody>
        </p:sp>
        <p:sp>
          <p:nvSpPr>
            <p:cNvPr id="74197" name="Rectangle 40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98" name="Line 40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99" name="Line 40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00" name="Line 40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01" name="Line 40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02" name="Line 40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203" name="Line 40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204" name="Group 41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210" name="Group 41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212" name="AutoShape 41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213" name="Rectangle 41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211" name="Line 41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205" name="Group 41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206" name="Group 41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208" name="Arc 41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209" name="Arc 41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207" name="Line 41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6" name="Group 420"/>
          <p:cNvGrpSpPr>
            <a:grpSpLocks/>
          </p:cNvGrpSpPr>
          <p:nvPr/>
        </p:nvGrpSpPr>
        <p:grpSpPr bwMode="auto">
          <a:xfrm>
            <a:off x="6643688" y="6934200"/>
            <a:ext cx="1903412" cy="617538"/>
            <a:chOff x="1248" y="6192"/>
            <a:chExt cx="1201" cy="389"/>
          </a:xfrm>
        </p:grpSpPr>
        <p:sp>
          <p:nvSpPr>
            <p:cNvPr id="74176" name="Rectangle 42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77" name="Rectangle 42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С-40 - 5</a:t>
              </a:r>
            </a:p>
          </p:txBody>
        </p:sp>
        <p:sp>
          <p:nvSpPr>
            <p:cNvPr id="74178" name="Rectangle 42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79" name="Line 42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80" name="Line 42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81" name="Line 42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82" name="Line 42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83" name="Line 42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84" name="Line 42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85" name="Group 43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191" name="Group 43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193" name="AutoShape 43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194" name="Rectangle 43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192" name="Line 43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186" name="Group 43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187" name="Group 43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189" name="Arc 43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190" name="Arc 43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188" name="Line 43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7" name="Group 440"/>
          <p:cNvGrpSpPr>
            <a:grpSpLocks/>
          </p:cNvGrpSpPr>
          <p:nvPr/>
        </p:nvGrpSpPr>
        <p:grpSpPr bwMode="auto">
          <a:xfrm>
            <a:off x="242888" y="5268913"/>
            <a:ext cx="1903412" cy="619125"/>
            <a:chOff x="1248" y="6192"/>
            <a:chExt cx="1201" cy="389"/>
          </a:xfrm>
        </p:grpSpPr>
        <p:sp>
          <p:nvSpPr>
            <p:cNvPr id="74157" name="Rectangle 44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58" name="Rectangle 44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4159" name="Rectangle 44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60" name="Line 44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61" name="Line 44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62" name="Line 44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63" name="Line 44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64" name="Line 44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65" name="Line 44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66" name="Group 45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172" name="Group 45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174" name="AutoShape 45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175" name="Rectangle 45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173" name="Line 45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167" name="Group 45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168" name="Group 45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170" name="Arc 45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171" name="Arc 45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169" name="Line 45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8" name="Group 460"/>
          <p:cNvGrpSpPr>
            <a:grpSpLocks/>
          </p:cNvGrpSpPr>
          <p:nvPr/>
        </p:nvGrpSpPr>
        <p:grpSpPr bwMode="auto">
          <a:xfrm>
            <a:off x="228600" y="7861300"/>
            <a:ext cx="1906588" cy="617538"/>
            <a:chOff x="1248" y="6192"/>
            <a:chExt cx="1201" cy="389"/>
          </a:xfrm>
        </p:grpSpPr>
        <p:sp>
          <p:nvSpPr>
            <p:cNvPr id="74138" name="Rectangle 46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39" name="Rectangle 46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4140" name="Rectangle 46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41" name="Line 46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42" name="Line 46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43" name="Line 46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44" name="Line 46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45" name="Line 46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46" name="Line 46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47" name="Group 47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153" name="Group 47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155" name="AutoShape 47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156" name="Rectangle 47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154" name="Line 47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148" name="Group 47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149" name="Group 47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151" name="Arc 47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152" name="Arc 47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150" name="Line 47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89" name="Group 480"/>
          <p:cNvGrpSpPr>
            <a:grpSpLocks/>
          </p:cNvGrpSpPr>
          <p:nvPr/>
        </p:nvGrpSpPr>
        <p:grpSpPr bwMode="auto">
          <a:xfrm>
            <a:off x="8699500" y="6096000"/>
            <a:ext cx="1906588" cy="617538"/>
            <a:chOff x="1248" y="6192"/>
            <a:chExt cx="1201" cy="389"/>
          </a:xfrm>
        </p:grpSpPr>
        <p:sp>
          <p:nvSpPr>
            <p:cNvPr id="74119" name="Rectangle 481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20" name="Rectangle 482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С-40 - 6</a:t>
              </a:r>
            </a:p>
          </p:txBody>
        </p:sp>
        <p:sp>
          <p:nvSpPr>
            <p:cNvPr id="74121" name="Rectangle 483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22" name="Line 484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23" name="Line 485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24" name="Line 486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25" name="Line 487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26" name="Line 488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27" name="Line 489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28" name="Group 490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134" name="Group 491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136" name="AutoShape 492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137" name="Rectangle 493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135" name="Line 494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129" name="Group 495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130" name="Group 496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132" name="Arc 49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133" name="Arc 49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131" name="Line 499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90" name="Group 500"/>
          <p:cNvGrpSpPr>
            <a:grpSpLocks/>
          </p:cNvGrpSpPr>
          <p:nvPr/>
        </p:nvGrpSpPr>
        <p:grpSpPr bwMode="auto">
          <a:xfrm>
            <a:off x="11468100" y="3354388"/>
            <a:ext cx="1144588" cy="1497012"/>
            <a:chOff x="1152" y="6048"/>
            <a:chExt cx="721" cy="944"/>
          </a:xfrm>
        </p:grpSpPr>
        <p:sp>
          <p:nvSpPr>
            <p:cNvPr id="74102" name="Rectangle 501"/>
            <p:cNvSpPr>
              <a:spLocks noChangeArrowheads="1"/>
            </p:cNvSpPr>
            <p:nvPr/>
          </p:nvSpPr>
          <p:spPr bwMode="auto">
            <a:xfrm>
              <a:off x="1152" y="6849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103" name="Rectangle 502"/>
            <p:cNvSpPr>
              <a:spLocks noChangeArrowheads="1"/>
            </p:cNvSpPr>
            <p:nvPr/>
          </p:nvSpPr>
          <p:spPr bwMode="auto">
            <a:xfrm>
              <a:off x="1152" y="6603"/>
              <a:ext cx="576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С-40 - 4</a:t>
              </a:r>
            </a:p>
          </p:txBody>
        </p:sp>
        <p:sp>
          <p:nvSpPr>
            <p:cNvPr id="74104" name="Rectangle 503"/>
            <p:cNvSpPr>
              <a:spLocks noChangeArrowheads="1"/>
            </p:cNvSpPr>
            <p:nvPr/>
          </p:nvSpPr>
          <p:spPr bwMode="auto">
            <a:xfrm>
              <a:off x="1152" y="6048"/>
              <a:ext cx="576" cy="555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105" name="Line 504"/>
            <p:cNvSpPr>
              <a:spLocks noChangeShapeType="1"/>
            </p:cNvSpPr>
            <p:nvPr/>
          </p:nvSpPr>
          <p:spPr bwMode="auto">
            <a:xfrm>
              <a:off x="1152" y="6048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06" name="Line 505"/>
            <p:cNvSpPr>
              <a:spLocks noChangeShapeType="1"/>
            </p:cNvSpPr>
            <p:nvPr/>
          </p:nvSpPr>
          <p:spPr bwMode="auto">
            <a:xfrm>
              <a:off x="1152" y="6603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07" name="Line 506"/>
            <p:cNvSpPr>
              <a:spLocks noChangeShapeType="1"/>
            </p:cNvSpPr>
            <p:nvPr/>
          </p:nvSpPr>
          <p:spPr bwMode="auto">
            <a:xfrm>
              <a:off x="1152" y="6849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08" name="Line 507"/>
            <p:cNvSpPr>
              <a:spLocks noChangeShapeType="1"/>
            </p:cNvSpPr>
            <p:nvPr/>
          </p:nvSpPr>
          <p:spPr bwMode="auto">
            <a:xfrm>
              <a:off x="1152" y="69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09" name="Line 508"/>
            <p:cNvSpPr>
              <a:spLocks noChangeShapeType="1"/>
            </p:cNvSpPr>
            <p:nvPr/>
          </p:nvSpPr>
          <p:spPr bwMode="auto">
            <a:xfrm>
              <a:off x="1152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110" name="Line 509"/>
            <p:cNvSpPr>
              <a:spLocks noChangeShapeType="1"/>
            </p:cNvSpPr>
            <p:nvPr/>
          </p:nvSpPr>
          <p:spPr bwMode="auto">
            <a:xfrm>
              <a:off x="1728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11" name="Group 510"/>
            <p:cNvGrpSpPr>
              <a:grpSpLocks/>
            </p:cNvGrpSpPr>
            <p:nvPr/>
          </p:nvGrpSpPr>
          <p:grpSpPr bwMode="auto">
            <a:xfrm>
              <a:off x="1787" y="6624"/>
              <a:ext cx="85" cy="96"/>
              <a:chOff x="-341" y="3475"/>
              <a:chExt cx="135" cy="170"/>
            </a:xfrm>
          </p:grpSpPr>
          <p:sp>
            <p:nvSpPr>
              <p:cNvPr id="74117" name="AutoShape 511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118" name="Rectangle 512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112" name="Line 513"/>
            <p:cNvSpPr>
              <a:spLocks noChangeShapeType="1"/>
            </p:cNvSpPr>
            <p:nvPr/>
          </p:nvSpPr>
          <p:spPr bwMode="auto">
            <a:xfrm>
              <a:off x="1728" y="6674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113" name="Group 514"/>
            <p:cNvGrpSpPr>
              <a:grpSpLocks/>
            </p:cNvGrpSpPr>
            <p:nvPr/>
          </p:nvGrpSpPr>
          <p:grpSpPr bwMode="auto">
            <a:xfrm flipH="1">
              <a:off x="1797" y="6768"/>
              <a:ext cx="76" cy="101"/>
              <a:chOff x="801" y="4079"/>
              <a:chExt cx="180" cy="360"/>
            </a:xfrm>
          </p:grpSpPr>
          <p:sp>
            <p:nvSpPr>
              <p:cNvPr id="74115" name="Arc 515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16" name="Arc 516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114" name="Line 517"/>
            <p:cNvSpPr>
              <a:spLocks noChangeShapeType="1"/>
            </p:cNvSpPr>
            <p:nvPr/>
          </p:nvSpPr>
          <p:spPr bwMode="auto">
            <a:xfrm rot="5400000" flipH="1">
              <a:off x="1756" y="6788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891" name="Group 518"/>
          <p:cNvGrpSpPr>
            <a:grpSpLocks/>
          </p:cNvGrpSpPr>
          <p:nvPr/>
        </p:nvGrpSpPr>
        <p:grpSpPr bwMode="auto">
          <a:xfrm>
            <a:off x="4510088" y="6958013"/>
            <a:ext cx="1903412" cy="619125"/>
            <a:chOff x="1248" y="6192"/>
            <a:chExt cx="1201" cy="389"/>
          </a:xfrm>
        </p:grpSpPr>
        <p:sp>
          <p:nvSpPr>
            <p:cNvPr id="74083" name="Rectangle 51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084" name="Rectangle 52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4085" name="Rectangle 52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086" name="Line 52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87" name="Line 52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88" name="Line 52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89" name="Line 52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90" name="Line 52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91" name="Line 52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92" name="Group 52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098" name="Group 52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100" name="AutoShape 53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101" name="Rectangle 53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099" name="Line 53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093" name="Group 53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094" name="Group 53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096" name="Arc 53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097" name="Arc 53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095" name="Line 53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92" name="Group 538"/>
          <p:cNvGrpSpPr>
            <a:grpSpLocks/>
          </p:cNvGrpSpPr>
          <p:nvPr/>
        </p:nvGrpSpPr>
        <p:grpSpPr bwMode="auto">
          <a:xfrm>
            <a:off x="2376488" y="7847013"/>
            <a:ext cx="1903412" cy="619125"/>
            <a:chOff x="1248" y="6192"/>
            <a:chExt cx="1201" cy="389"/>
          </a:xfrm>
        </p:grpSpPr>
        <p:sp>
          <p:nvSpPr>
            <p:cNvPr id="74064" name="Rectangle 53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065" name="Rectangle 54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4066" name="Rectangle 54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067" name="Line 54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68" name="Line 54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69" name="Line 54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70" name="Line 54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71" name="Line 54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72" name="Line 54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73" name="Group 54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079" name="Group 54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081" name="AutoShape 55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082" name="Rectangle 55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080" name="Line 55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074" name="Group 55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075" name="Group 55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077" name="Arc 55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078" name="Arc 55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076" name="Line 55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93" name="Group 558"/>
          <p:cNvGrpSpPr>
            <a:grpSpLocks/>
          </p:cNvGrpSpPr>
          <p:nvPr/>
        </p:nvGrpSpPr>
        <p:grpSpPr bwMode="auto">
          <a:xfrm>
            <a:off x="242888" y="8712200"/>
            <a:ext cx="1903412" cy="617538"/>
            <a:chOff x="1248" y="6192"/>
            <a:chExt cx="1201" cy="389"/>
          </a:xfrm>
        </p:grpSpPr>
        <p:sp>
          <p:nvSpPr>
            <p:cNvPr id="74045" name="Rectangle 559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046" name="Rectangle 560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4047" name="Rectangle 561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048" name="Line 562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49" name="Line 563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50" name="Line 564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51" name="Line 565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52" name="Line 566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53" name="Line 567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54" name="Group 568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060" name="Group 569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062" name="AutoShape 570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063" name="Rectangle 571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061" name="Line 572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055" name="Group 573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056" name="Group 574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058" name="Arc 57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059" name="Arc 57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057" name="Line 577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94" name="Group 578"/>
          <p:cNvGrpSpPr>
            <a:grpSpLocks/>
          </p:cNvGrpSpPr>
          <p:nvPr/>
        </p:nvGrpSpPr>
        <p:grpSpPr bwMode="auto">
          <a:xfrm>
            <a:off x="10261600" y="3378200"/>
            <a:ext cx="1144588" cy="1498600"/>
            <a:chOff x="1152" y="6048"/>
            <a:chExt cx="721" cy="944"/>
          </a:xfrm>
        </p:grpSpPr>
        <p:sp>
          <p:nvSpPr>
            <p:cNvPr id="74028" name="Rectangle 579"/>
            <p:cNvSpPr>
              <a:spLocks noChangeArrowheads="1"/>
            </p:cNvSpPr>
            <p:nvPr/>
          </p:nvSpPr>
          <p:spPr bwMode="auto">
            <a:xfrm>
              <a:off x="1152" y="6849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029" name="Rectangle 580"/>
            <p:cNvSpPr>
              <a:spLocks noChangeArrowheads="1"/>
            </p:cNvSpPr>
            <p:nvPr/>
          </p:nvSpPr>
          <p:spPr bwMode="auto">
            <a:xfrm>
              <a:off x="1152" y="6603"/>
              <a:ext cx="576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4030" name="Rectangle 581"/>
            <p:cNvSpPr>
              <a:spLocks noChangeArrowheads="1"/>
            </p:cNvSpPr>
            <p:nvPr/>
          </p:nvSpPr>
          <p:spPr bwMode="auto">
            <a:xfrm>
              <a:off x="1152" y="6048"/>
              <a:ext cx="576" cy="555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031" name="Line 582"/>
            <p:cNvSpPr>
              <a:spLocks noChangeShapeType="1"/>
            </p:cNvSpPr>
            <p:nvPr/>
          </p:nvSpPr>
          <p:spPr bwMode="auto">
            <a:xfrm>
              <a:off x="1152" y="6048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32" name="Line 583"/>
            <p:cNvSpPr>
              <a:spLocks noChangeShapeType="1"/>
            </p:cNvSpPr>
            <p:nvPr/>
          </p:nvSpPr>
          <p:spPr bwMode="auto">
            <a:xfrm>
              <a:off x="1152" y="6603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33" name="Line 584"/>
            <p:cNvSpPr>
              <a:spLocks noChangeShapeType="1"/>
            </p:cNvSpPr>
            <p:nvPr/>
          </p:nvSpPr>
          <p:spPr bwMode="auto">
            <a:xfrm>
              <a:off x="1152" y="6849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34" name="Line 585"/>
            <p:cNvSpPr>
              <a:spLocks noChangeShapeType="1"/>
            </p:cNvSpPr>
            <p:nvPr/>
          </p:nvSpPr>
          <p:spPr bwMode="auto">
            <a:xfrm>
              <a:off x="1152" y="69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35" name="Line 586"/>
            <p:cNvSpPr>
              <a:spLocks noChangeShapeType="1"/>
            </p:cNvSpPr>
            <p:nvPr/>
          </p:nvSpPr>
          <p:spPr bwMode="auto">
            <a:xfrm>
              <a:off x="1152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36" name="Line 587"/>
            <p:cNvSpPr>
              <a:spLocks noChangeShapeType="1"/>
            </p:cNvSpPr>
            <p:nvPr/>
          </p:nvSpPr>
          <p:spPr bwMode="auto">
            <a:xfrm>
              <a:off x="1728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37" name="Group 588"/>
            <p:cNvGrpSpPr>
              <a:grpSpLocks/>
            </p:cNvGrpSpPr>
            <p:nvPr/>
          </p:nvGrpSpPr>
          <p:grpSpPr bwMode="auto">
            <a:xfrm>
              <a:off x="1787" y="6624"/>
              <a:ext cx="85" cy="96"/>
              <a:chOff x="-341" y="3475"/>
              <a:chExt cx="135" cy="170"/>
            </a:xfrm>
          </p:grpSpPr>
          <p:sp>
            <p:nvSpPr>
              <p:cNvPr id="74043" name="AutoShape 589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044" name="Rectangle 590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038" name="Line 591"/>
            <p:cNvSpPr>
              <a:spLocks noChangeShapeType="1"/>
            </p:cNvSpPr>
            <p:nvPr/>
          </p:nvSpPr>
          <p:spPr bwMode="auto">
            <a:xfrm>
              <a:off x="1728" y="6674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39" name="Group 592"/>
            <p:cNvGrpSpPr>
              <a:grpSpLocks/>
            </p:cNvGrpSpPr>
            <p:nvPr/>
          </p:nvGrpSpPr>
          <p:grpSpPr bwMode="auto">
            <a:xfrm flipH="1">
              <a:off x="1797" y="6768"/>
              <a:ext cx="76" cy="101"/>
              <a:chOff x="801" y="4079"/>
              <a:chExt cx="180" cy="360"/>
            </a:xfrm>
          </p:grpSpPr>
          <p:sp>
            <p:nvSpPr>
              <p:cNvPr id="74041" name="Arc 593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42" name="Arc 594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040" name="Line 595"/>
            <p:cNvSpPr>
              <a:spLocks noChangeShapeType="1"/>
            </p:cNvSpPr>
            <p:nvPr/>
          </p:nvSpPr>
          <p:spPr bwMode="auto">
            <a:xfrm rot="5400000" flipH="1">
              <a:off x="1756" y="6788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895" name="Group 596"/>
          <p:cNvGrpSpPr>
            <a:grpSpLocks/>
          </p:cNvGrpSpPr>
          <p:nvPr/>
        </p:nvGrpSpPr>
        <p:grpSpPr bwMode="auto">
          <a:xfrm>
            <a:off x="8699500" y="6921500"/>
            <a:ext cx="1906588" cy="617538"/>
            <a:chOff x="1248" y="6192"/>
            <a:chExt cx="1201" cy="389"/>
          </a:xfrm>
        </p:grpSpPr>
        <p:sp>
          <p:nvSpPr>
            <p:cNvPr id="74009" name="Rectangle 597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4010" name="Rectangle 598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С-40 - 6</a:t>
              </a:r>
            </a:p>
          </p:txBody>
        </p:sp>
        <p:sp>
          <p:nvSpPr>
            <p:cNvPr id="74011" name="Rectangle 599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4012" name="Line 600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13" name="Line 601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14" name="Line 602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15" name="Line 603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16" name="Line 604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17" name="Line 605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18" name="Group 606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4024" name="Group 607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4026" name="AutoShape 608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4027" name="Rectangle 609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4025" name="Line 610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019" name="Group 611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4020" name="Group 612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4022" name="Arc 613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023" name="Arc 614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4021" name="Line 615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896" name="Group 616"/>
          <p:cNvGrpSpPr>
            <a:grpSpLocks/>
          </p:cNvGrpSpPr>
          <p:nvPr/>
        </p:nvGrpSpPr>
        <p:grpSpPr bwMode="auto">
          <a:xfrm>
            <a:off x="9043988" y="3378200"/>
            <a:ext cx="1144587" cy="1498600"/>
            <a:chOff x="1152" y="6048"/>
            <a:chExt cx="721" cy="944"/>
          </a:xfrm>
        </p:grpSpPr>
        <p:sp>
          <p:nvSpPr>
            <p:cNvPr id="73992" name="Rectangle 617"/>
            <p:cNvSpPr>
              <a:spLocks noChangeArrowheads="1"/>
            </p:cNvSpPr>
            <p:nvPr/>
          </p:nvSpPr>
          <p:spPr bwMode="auto">
            <a:xfrm>
              <a:off x="1152" y="6849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3993" name="Rectangle 618"/>
            <p:cNvSpPr>
              <a:spLocks noChangeArrowheads="1"/>
            </p:cNvSpPr>
            <p:nvPr/>
          </p:nvSpPr>
          <p:spPr bwMode="auto">
            <a:xfrm>
              <a:off x="1152" y="6603"/>
              <a:ext cx="576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С-40 - 6</a:t>
              </a:r>
            </a:p>
          </p:txBody>
        </p:sp>
        <p:sp>
          <p:nvSpPr>
            <p:cNvPr id="73994" name="Rectangle 619"/>
            <p:cNvSpPr>
              <a:spLocks noChangeArrowheads="1"/>
            </p:cNvSpPr>
            <p:nvPr/>
          </p:nvSpPr>
          <p:spPr bwMode="auto">
            <a:xfrm>
              <a:off x="1152" y="6048"/>
              <a:ext cx="576" cy="555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95" name="Line 620"/>
            <p:cNvSpPr>
              <a:spLocks noChangeShapeType="1"/>
            </p:cNvSpPr>
            <p:nvPr/>
          </p:nvSpPr>
          <p:spPr bwMode="auto">
            <a:xfrm>
              <a:off x="1152" y="6048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96" name="Line 621"/>
            <p:cNvSpPr>
              <a:spLocks noChangeShapeType="1"/>
            </p:cNvSpPr>
            <p:nvPr/>
          </p:nvSpPr>
          <p:spPr bwMode="auto">
            <a:xfrm>
              <a:off x="1152" y="6603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97" name="Line 622"/>
            <p:cNvSpPr>
              <a:spLocks noChangeShapeType="1"/>
            </p:cNvSpPr>
            <p:nvPr/>
          </p:nvSpPr>
          <p:spPr bwMode="auto">
            <a:xfrm>
              <a:off x="1152" y="6849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98" name="Line 623"/>
            <p:cNvSpPr>
              <a:spLocks noChangeShapeType="1"/>
            </p:cNvSpPr>
            <p:nvPr/>
          </p:nvSpPr>
          <p:spPr bwMode="auto">
            <a:xfrm>
              <a:off x="1152" y="69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99" name="Line 624"/>
            <p:cNvSpPr>
              <a:spLocks noChangeShapeType="1"/>
            </p:cNvSpPr>
            <p:nvPr/>
          </p:nvSpPr>
          <p:spPr bwMode="auto">
            <a:xfrm>
              <a:off x="1152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000" name="Line 625"/>
            <p:cNvSpPr>
              <a:spLocks noChangeShapeType="1"/>
            </p:cNvSpPr>
            <p:nvPr/>
          </p:nvSpPr>
          <p:spPr bwMode="auto">
            <a:xfrm>
              <a:off x="1728" y="6048"/>
              <a:ext cx="0" cy="94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01" name="Group 626"/>
            <p:cNvGrpSpPr>
              <a:grpSpLocks/>
            </p:cNvGrpSpPr>
            <p:nvPr/>
          </p:nvGrpSpPr>
          <p:grpSpPr bwMode="auto">
            <a:xfrm>
              <a:off x="1787" y="6624"/>
              <a:ext cx="85" cy="96"/>
              <a:chOff x="-341" y="3475"/>
              <a:chExt cx="135" cy="170"/>
            </a:xfrm>
          </p:grpSpPr>
          <p:sp>
            <p:nvSpPr>
              <p:cNvPr id="74007" name="AutoShape 627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008" name="Rectangle 628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4002" name="Line 629"/>
            <p:cNvSpPr>
              <a:spLocks noChangeShapeType="1"/>
            </p:cNvSpPr>
            <p:nvPr/>
          </p:nvSpPr>
          <p:spPr bwMode="auto">
            <a:xfrm>
              <a:off x="1728" y="6674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003" name="Group 630"/>
            <p:cNvGrpSpPr>
              <a:grpSpLocks/>
            </p:cNvGrpSpPr>
            <p:nvPr/>
          </p:nvGrpSpPr>
          <p:grpSpPr bwMode="auto">
            <a:xfrm flipH="1">
              <a:off x="1797" y="6768"/>
              <a:ext cx="76" cy="101"/>
              <a:chOff x="801" y="4079"/>
              <a:chExt cx="180" cy="360"/>
            </a:xfrm>
          </p:grpSpPr>
          <p:sp>
            <p:nvSpPr>
              <p:cNvPr id="74005" name="Arc 63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06" name="Arc 63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4004" name="Line 633"/>
            <p:cNvSpPr>
              <a:spLocks noChangeShapeType="1"/>
            </p:cNvSpPr>
            <p:nvPr/>
          </p:nvSpPr>
          <p:spPr bwMode="auto">
            <a:xfrm rot="5400000" flipH="1">
              <a:off x="1756" y="6788"/>
              <a:ext cx="0" cy="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897" name="Group 634"/>
          <p:cNvGrpSpPr>
            <a:grpSpLocks/>
          </p:cNvGrpSpPr>
          <p:nvPr/>
        </p:nvGrpSpPr>
        <p:grpSpPr bwMode="auto">
          <a:xfrm>
            <a:off x="6643688" y="6110288"/>
            <a:ext cx="1903412" cy="614362"/>
            <a:chOff x="1248" y="6192"/>
            <a:chExt cx="1201" cy="389"/>
          </a:xfrm>
        </p:grpSpPr>
        <p:sp>
          <p:nvSpPr>
            <p:cNvPr id="73973" name="Rectangle 635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Дозор                  Ракета</a:t>
              </a:r>
            </a:p>
          </p:txBody>
        </p:sp>
        <p:sp>
          <p:nvSpPr>
            <p:cNvPr id="73974" name="Rectangle 636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3975" name="Rectangle 637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76" name="Line 638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77" name="Line 639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78" name="Line 640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79" name="Line 641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80" name="Line 642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81" name="Line 643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982" name="Group 644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3988" name="Group 645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3990" name="AutoShape 646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991" name="Rectangle 647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3989" name="Line 648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3983" name="Group 649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3984" name="Group 650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3986" name="Arc 651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987" name="Arc 652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985" name="Line 653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3898" name="Line 654"/>
          <p:cNvSpPr>
            <a:spLocks noChangeShapeType="1"/>
          </p:cNvSpPr>
          <p:nvPr/>
        </p:nvSpPr>
        <p:spPr bwMode="auto">
          <a:xfrm>
            <a:off x="7480300" y="6477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3899" name="Group 655"/>
          <p:cNvGrpSpPr>
            <a:grpSpLocks/>
          </p:cNvGrpSpPr>
          <p:nvPr/>
        </p:nvGrpSpPr>
        <p:grpSpPr bwMode="auto">
          <a:xfrm>
            <a:off x="2362200" y="8724900"/>
            <a:ext cx="1906588" cy="619125"/>
            <a:chOff x="1248" y="6192"/>
            <a:chExt cx="1201" cy="389"/>
          </a:xfrm>
        </p:grpSpPr>
        <p:sp>
          <p:nvSpPr>
            <p:cNvPr id="73954" name="Rectangle 656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3955" name="Rectangle 657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С-40 - 3</a:t>
              </a:r>
            </a:p>
          </p:txBody>
        </p:sp>
        <p:sp>
          <p:nvSpPr>
            <p:cNvPr id="73956" name="Rectangle 658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57" name="Line 659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58" name="Line 660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59" name="Line 661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60" name="Line 662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61" name="Line 663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62" name="Line 664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963" name="Group 665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3969" name="Group 666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3971" name="AutoShape 667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972" name="Rectangle 668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3970" name="Line 669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3964" name="Group 670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3965" name="Group 671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3967" name="Arc 672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968" name="Arc 673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966" name="Line 674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900" name="Group 675"/>
          <p:cNvGrpSpPr>
            <a:grpSpLocks/>
          </p:cNvGrpSpPr>
          <p:nvPr/>
        </p:nvGrpSpPr>
        <p:grpSpPr bwMode="auto">
          <a:xfrm>
            <a:off x="2335213" y="6172200"/>
            <a:ext cx="1908175" cy="617538"/>
            <a:chOff x="1248" y="6192"/>
            <a:chExt cx="1201" cy="389"/>
          </a:xfrm>
        </p:grpSpPr>
        <p:sp>
          <p:nvSpPr>
            <p:cNvPr id="73935" name="Rectangle 676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3936" name="Rectangle 677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3937" name="Rectangle 678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38" name="Line 679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39" name="Line 680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40" name="Line 681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41" name="Line 682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42" name="Line 683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43" name="Line 684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944" name="Group 685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3950" name="Group 686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3952" name="AutoShape 687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953" name="Rectangle 688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3951" name="Line 689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3945" name="Group 690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3946" name="Group 691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3948" name="Arc 692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949" name="Arc 693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947" name="Line 694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3901" name="Group 695"/>
          <p:cNvGrpSpPr>
            <a:grpSpLocks/>
          </p:cNvGrpSpPr>
          <p:nvPr/>
        </p:nvGrpSpPr>
        <p:grpSpPr bwMode="auto">
          <a:xfrm>
            <a:off x="8712200" y="7747000"/>
            <a:ext cx="1906588" cy="619125"/>
            <a:chOff x="1248" y="6192"/>
            <a:chExt cx="1201" cy="389"/>
          </a:xfrm>
        </p:grpSpPr>
        <p:sp>
          <p:nvSpPr>
            <p:cNvPr id="73916" name="Rectangle 696"/>
            <p:cNvSpPr>
              <a:spLocks noChangeArrowheads="1"/>
            </p:cNvSpPr>
            <p:nvPr/>
          </p:nvSpPr>
          <p:spPr bwMode="auto">
            <a:xfrm>
              <a:off x="1248" y="6438"/>
              <a:ext cx="105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3917" name="Rectangle 697"/>
            <p:cNvSpPr>
              <a:spLocks noChangeArrowheads="1"/>
            </p:cNvSpPr>
            <p:nvPr/>
          </p:nvSpPr>
          <p:spPr bwMode="auto">
            <a:xfrm>
              <a:off x="1776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endParaRPr lang="ru-RU" sz="400"/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С-40 - 2</a:t>
              </a:r>
            </a:p>
          </p:txBody>
        </p:sp>
        <p:sp>
          <p:nvSpPr>
            <p:cNvPr id="73918" name="Rectangle 698"/>
            <p:cNvSpPr>
              <a:spLocks noChangeArrowheads="1"/>
            </p:cNvSpPr>
            <p:nvPr/>
          </p:nvSpPr>
          <p:spPr bwMode="auto">
            <a:xfrm>
              <a:off x="1248" y="6192"/>
              <a:ext cx="528" cy="246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19" name="Line 699"/>
            <p:cNvSpPr>
              <a:spLocks noChangeShapeType="1"/>
            </p:cNvSpPr>
            <p:nvPr/>
          </p:nvSpPr>
          <p:spPr bwMode="auto">
            <a:xfrm>
              <a:off x="1248" y="6192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0" name="Line 700"/>
            <p:cNvSpPr>
              <a:spLocks noChangeShapeType="1"/>
            </p:cNvSpPr>
            <p:nvPr/>
          </p:nvSpPr>
          <p:spPr bwMode="auto">
            <a:xfrm>
              <a:off x="1248" y="6438"/>
              <a:ext cx="10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1" name="Line 701"/>
            <p:cNvSpPr>
              <a:spLocks noChangeShapeType="1"/>
            </p:cNvSpPr>
            <p:nvPr/>
          </p:nvSpPr>
          <p:spPr bwMode="auto">
            <a:xfrm>
              <a:off x="1248" y="6581"/>
              <a:ext cx="10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2" name="Line 702"/>
            <p:cNvSpPr>
              <a:spLocks noChangeShapeType="1"/>
            </p:cNvSpPr>
            <p:nvPr/>
          </p:nvSpPr>
          <p:spPr bwMode="auto">
            <a:xfrm>
              <a:off x="1248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3" name="Line 703"/>
            <p:cNvSpPr>
              <a:spLocks noChangeShapeType="1"/>
            </p:cNvSpPr>
            <p:nvPr/>
          </p:nvSpPr>
          <p:spPr bwMode="auto">
            <a:xfrm>
              <a:off x="1776" y="6192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4" name="Line 704"/>
            <p:cNvSpPr>
              <a:spLocks noChangeShapeType="1"/>
            </p:cNvSpPr>
            <p:nvPr/>
          </p:nvSpPr>
          <p:spPr bwMode="auto">
            <a:xfrm>
              <a:off x="2304" y="6192"/>
              <a:ext cx="0" cy="38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925" name="Group 705"/>
            <p:cNvGrpSpPr>
              <a:grpSpLocks/>
            </p:cNvGrpSpPr>
            <p:nvPr/>
          </p:nvGrpSpPr>
          <p:grpSpPr bwMode="auto">
            <a:xfrm>
              <a:off x="2304" y="6192"/>
              <a:ext cx="144" cy="96"/>
              <a:chOff x="-480" y="5061"/>
              <a:chExt cx="243" cy="144"/>
            </a:xfrm>
          </p:grpSpPr>
          <p:grpSp>
            <p:nvGrpSpPr>
              <p:cNvPr id="73931" name="Group 706"/>
              <p:cNvGrpSpPr>
                <a:grpSpLocks/>
              </p:cNvGrpSpPr>
              <p:nvPr/>
            </p:nvGrpSpPr>
            <p:grpSpPr bwMode="auto">
              <a:xfrm>
                <a:off x="-381" y="5061"/>
                <a:ext cx="144" cy="144"/>
                <a:chOff x="-341" y="3475"/>
                <a:chExt cx="135" cy="170"/>
              </a:xfrm>
            </p:grpSpPr>
            <p:sp>
              <p:nvSpPr>
                <p:cNvPr id="73933" name="AutoShape 707"/>
                <p:cNvSpPr>
                  <a:spLocks noChangeArrowheads="1"/>
                </p:cNvSpPr>
                <p:nvPr/>
              </p:nvSpPr>
              <p:spPr bwMode="auto">
                <a:xfrm rot="-5400000">
                  <a:off x="-336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934" name="Rectangle 708"/>
                <p:cNvSpPr>
                  <a:spLocks noChangeArrowheads="1"/>
                </p:cNvSpPr>
                <p:nvPr/>
              </p:nvSpPr>
              <p:spPr bwMode="auto">
                <a:xfrm rot="5400000">
                  <a:off x="-403" y="3537"/>
                  <a:ext cx="170" cy="46"/>
                </a:xfrm>
                <a:prstGeom prst="rect">
                  <a:avLst/>
                </a:prstGeom>
                <a:noFill/>
                <a:ln w="2540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3932" name="Line 709"/>
              <p:cNvSpPr>
                <a:spLocks noChangeShapeType="1"/>
              </p:cNvSpPr>
              <p:nvPr/>
            </p:nvSpPr>
            <p:spPr bwMode="auto">
              <a:xfrm>
                <a:off x="-480" y="5136"/>
                <a:ext cx="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3926" name="Group 710"/>
            <p:cNvGrpSpPr>
              <a:grpSpLocks/>
            </p:cNvGrpSpPr>
            <p:nvPr/>
          </p:nvGrpSpPr>
          <p:grpSpPr bwMode="auto">
            <a:xfrm>
              <a:off x="2304" y="6336"/>
              <a:ext cx="145" cy="101"/>
              <a:chOff x="-309" y="1296"/>
              <a:chExt cx="145" cy="101"/>
            </a:xfrm>
          </p:grpSpPr>
          <p:grpSp>
            <p:nvGrpSpPr>
              <p:cNvPr id="73927" name="Group 711"/>
              <p:cNvGrpSpPr>
                <a:grpSpLocks/>
              </p:cNvGrpSpPr>
              <p:nvPr/>
            </p:nvGrpSpPr>
            <p:grpSpPr bwMode="auto">
              <a:xfrm flipH="1">
                <a:off x="-240" y="1296"/>
                <a:ext cx="76" cy="101"/>
                <a:chOff x="801" y="4079"/>
                <a:chExt cx="180" cy="360"/>
              </a:xfrm>
            </p:grpSpPr>
            <p:sp>
              <p:nvSpPr>
                <p:cNvPr id="73929" name="Arc 712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930" name="Arc 713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928" name="Line 714"/>
              <p:cNvSpPr>
                <a:spLocks noChangeShapeType="1"/>
              </p:cNvSpPr>
              <p:nvPr/>
            </p:nvSpPr>
            <p:spPr bwMode="auto">
              <a:xfrm rot="5400000" flipH="1">
                <a:off x="-281" y="1316"/>
                <a:ext cx="0" cy="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3902" name="Text Box 715"/>
          <p:cNvSpPr txBox="1">
            <a:spLocks noChangeArrowheads="1"/>
          </p:cNvSpPr>
          <p:nvPr/>
        </p:nvSpPr>
        <p:spPr bwMode="auto">
          <a:xfrm>
            <a:off x="2462213" y="3071813"/>
            <a:ext cx="584200" cy="2413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89659" tIns="44790" rIns="89659" bIns="44790">
            <a:spAutoFit/>
          </a:bodyPr>
          <a:lstStyle/>
          <a:p>
            <a:pPr defTabSz="1279525"/>
            <a:r>
              <a:rPr lang="ru-RU" sz="1000" b="1">
                <a:latin typeface="Times New Roman" pitchFamily="18" charset="0"/>
              </a:rPr>
              <a:t>Бердск</a:t>
            </a:r>
          </a:p>
        </p:txBody>
      </p:sp>
      <p:sp>
        <p:nvSpPr>
          <p:cNvPr id="73903" name="Text Box 716"/>
          <p:cNvSpPr txBox="1">
            <a:spLocks noChangeArrowheads="1"/>
          </p:cNvSpPr>
          <p:nvPr/>
        </p:nvSpPr>
        <p:spPr bwMode="auto">
          <a:xfrm>
            <a:off x="1071563" y="3071813"/>
            <a:ext cx="938212" cy="2413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89659" tIns="44790" rIns="89659" bIns="44790">
            <a:spAutoFit/>
          </a:bodyPr>
          <a:lstStyle/>
          <a:p>
            <a:pPr defTabSz="1279525"/>
            <a:r>
              <a:rPr lang="ru-RU" sz="1000" b="1">
                <a:latin typeface="Times New Roman" pitchFamily="18" charset="0"/>
              </a:rPr>
              <a:t>Новосибирск</a:t>
            </a:r>
          </a:p>
        </p:txBody>
      </p:sp>
      <p:grpSp>
        <p:nvGrpSpPr>
          <p:cNvPr id="73904" name="Group 717"/>
          <p:cNvGrpSpPr>
            <a:grpSpLocks/>
          </p:cNvGrpSpPr>
          <p:nvPr/>
        </p:nvGrpSpPr>
        <p:grpSpPr bwMode="auto">
          <a:xfrm>
            <a:off x="2298700" y="3378200"/>
            <a:ext cx="1144588" cy="1271588"/>
            <a:chOff x="1536" y="6192"/>
            <a:chExt cx="720" cy="801"/>
          </a:xfrm>
        </p:grpSpPr>
        <p:sp>
          <p:nvSpPr>
            <p:cNvPr id="73905" name="Rectangle 718"/>
            <p:cNvSpPr>
              <a:spLocks noChangeArrowheads="1"/>
            </p:cNvSpPr>
            <p:nvPr/>
          </p:nvSpPr>
          <p:spPr bwMode="auto">
            <a:xfrm>
              <a:off x="1536" y="6850"/>
              <a:ext cx="576" cy="143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Ракета</a:t>
              </a:r>
            </a:p>
          </p:txBody>
        </p:sp>
        <p:sp>
          <p:nvSpPr>
            <p:cNvPr id="73906" name="Rectangle 719"/>
            <p:cNvSpPr>
              <a:spLocks noChangeArrowheads="1"/>
            </p:cNvSpPr>
            <p:nvPr/>
          </p:nvSpPr>
          <p:spPr bwMode="auto">
            <a:xfrm>
              <a:off x="1536" y="6192"/>
              <a:ext cx="576" cy="65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89659" tIns="44790" rIns="89659" bIns="44790"/>
            <a:lstStyle/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П-160</a:t>
              </a:r>
            </a:p>
            <a:p>
              <a:pPr algn="ctr" defTabSz="1279525">
                <a:spcBef>
                  <a:spcPct val="20000"/>
                </a:spcBef>
              </a:pPr>
              <a:r>
                <a:rPr lang="ru-RU" sz="800"/>
                <a:t>П-164</a:t>
              </a:r>
            </a:p>
          </p:txBody>
        </p:sp>
        <p:sp>
          <p:nvSpPr>
            <p:cNvPr id="73907" name="Line 720"/>
            <p:cNvSpPr>
              <a:spLocks noChangeShapeType="1"/>
            </p:cNvSpPr>
            <p:nvPr/>
          </p:nvSpPr>
          <p:spPr bwMode="auto">
            <a:xfrm>
              <a:off x="1536" y="6192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08" name="Line 721"/>
            <p:cNvSpPr>
              <a:spLocks noChangeShapeType="1"/>
            </p:cNvSpPr>
            <p:nvPr/>
          </p:nvSpPr>
          <p:spPr bwMode="auto">
            <a:xfrm>
              <a:off x="1536" y="685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09" name="Line 722"/>
            <p:cNvSpPr>
              <a:spLocks noChangeShapeType="1"/>
            </p:cNvSpPr>
            <p:nvPr/>
          </p:nvSpPr>
          <p:spPr bwMode="auto">
            <a:xfrm>
              <a:off x="1536" y="6993"/>
              <a:ext cx="57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10" name="Line 723"/>
            <p:cNvSpPr>
              <a:spLocks noChangeShapeType="1"/>
            </p:cNvSpPr>
            <p:nvPr/>
          </p:nvSpPr>
          <p:spPr bwMode="auto">
            <a:xfrm>
              <a:off x="1536" y="6192"/>
              <a:ext cx="0" cy="8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11" name="Line 724"/>
            <p:cNvSpPr>
              <a:spLocks noChangeShapeType="1"/>
            </p:cNvSpPr>
            <p:nvPr/>
          </p:nvSpPr>
          <p:spPr bwMode="auto">
            <a:xfrm>
              <a:off x="2112" y="6192"/>
              <a:ext cx="0" cy="80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912" name="Group 725"/>
            <p:cNvGrpSpPr>
              <a:grpSpLocks/>
            </p:cNvGrpSpPr>
            <p:nvPr/>
          </p:nvGrpSpPr>
          <p:grpSpPr bwMode="auto">
            <a:xfrm>
              <a:off x="2171" y="6432"/>
              <a:ext cx="85" cy="96"/>
              <a:chOff x="-341" y="3475"/>
              <a:chExt cx="135" cy="170"/>
            </a:xfrm>
          </p:grpSpPr>
          <p:sp>
            <p:nvSpPr>
              <p:cNvPr id="73914" name="AutoShape 726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915" name="Rectangle 727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3913" name="Line 728"/>
            <p:cNvSpPr>
              <a:spLocks noChangeShapeType="1"/>
            </p:cNvSpPr>
            <p:nvPr/>
          </p:nvSpPr>
          <p:spPr bwMode="auto">
            <a:xfrm>
              <a:off x="2112" y="6482"/>
              <a:ext cx="5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Text Box 2"/>
          <p:cNvSpPr txBox="1">
            <a:spLocks noChangeArrowheads="1"/>
          </p:cNvSpPr>
          <p:nvPr/>
        </p:nvSpPr>
        <p:spPr bwMode="auto">
          <a:xfrm>
            <a:off x="0" y="0"/>
            <a:ext cx="12801600" cy="6905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28" tIns="45664" rIns="91328" bIns="45664" anchor="ctr"/>
          <a:lstStyle/>
          <a:p>
            <a:pPr algn="ctr" defTabSz="1277938" eaLnBrk="0" hangingPunct="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СХЕМА                                               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 defTabSz="1277938" eaLnBrk="0" hangingPunct="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ОРГАНИЗАЦИИ ОПОВЕЩЕНИЯ НАСЕЛЕНИЯ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9412288" y="715963"/>
            <a:ext cx="1973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/>
          <a:p>
            <a:pPr defTabSz="1279525"/>
            <a:r>
              <a:rPr lang="ru-RU" sz="1000" b="1">
                <a:cs typeface="Arial" charset="0"/>
              </a:rPr>
              <a:t>ОД ГУ МЧС России по НСО</a:t>
            </a:r>
          </a:p>
        </p:txBody>
      </p:sp>
      <p:graphicFrame>
        <p:nvGraphicFramePr>
          <p:cNvPr id="586861" name="Group 109"/>
          <p:cNvGraphicFramePr>
            <a:graphicFrameLocks noGrp="1"/>
          </p:cNvGraphicFramePr>
          <p:nvPr/>
        </p:nvGraphicFramePr>
        <p:xfrm>
          <a:off x="7847013" y="1262063"/>
          <a:ext cx="611187" cy="393700"/>
        </p:xfrm>
        <a:graphic>
          <a:graphicData uri="http://schemas.openxmlformats.org/drawingml/2006/table">
            <a:tbl>
              <a:tblPr/>
              <a:tblGrid>
                <a:gridCol w="611187"/>
              </a:tblGrid>
              <a:tr h="3937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П-166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ЦО</a:t>
                      </a:r>
                    </a:p>
                  </a:txBody>
                  <a:tcPr marL="91339" marR="91339"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86862" name="Group 110"/>
          <p:cNvGraphicFramePr>
            <a:graphicFrameLocks noGrp="1"/>
          </p:cNvGraphicFramePr>
          <p:nvPr/>
        </p:nvGraphicFramePr>
        <p:xfrm>
          <a:off x="9829800" y="965200"/>
          <a:ext cx="1143000" cy="1063626"/>
        </p:xfrm>
        <a:graphic>
          <a:graphicData uri="http://schemas.openxmlformats.org/drawingml/2006/table">
            <a:tbl>
              <a:tblPr/>
              <a:tblGrid>
                <a:gridCol w="1143000"/>
              </a:tblGrid>
              <a:tr h="3921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П-160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П-166</a:t>
                      </a:r>
                    </a:p>
                  </a:txBody>
                  <a:tcPr marL="91339" marR="91339"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195"/>
                      </a:srgbClr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АДУ-СЦВ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339" marR="91339"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ДОЗОР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Ракета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339" marR="91339"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4772" name="Line 40"/>
          <p:cNvSpPr>
            <a:spLocks noChangeShapeType="1"/>
          </p:cNvSpPr>
          <p:nvPr/>
        </p:nvSpPr>
        <p:spPr bwMode="auto">
          <a:xfrm flipH="1" flipV="1">
            <a:off x="8458200" y="1468438"/>
            <a:ext cx="1371600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73" name="Text Box 92"/>
          <p:cNvSpPr txBox="1">
            <a:spLocks noChangeArrowheads="1"/>
          </p:cNvSpPr>
          <p:nvPr/>
        </p:nvSpPr>
        <p:spPr bwMode="auto">
          <a:xfrm>
            <a:off x="5246688" y="1677988"/>
            <a:ext cx="569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39" tIns="45669" rIns="91339" bIns="45669">
            <a:spAutoFit/>
          </a:bodyPr>
          <a:lstStyle/>
          <a:p>
            <a:pPr defTabSz="1279525"/>
            <a:r>
              <a:rPr lang="ru-RU" sz="1400" b="1">
                <a:latin typeface="Times New Roman" pitchFamily="18" charset="0"/>
                <a:cs typeface="Arial" charset="0"/>
              </a:rPr>
              <a:t>МТС</a:t>
            </a:r>
          </a:p>
        </p:txBody>
      </p:sp>
      <p:sp>
        <p:nvSpPr>
          <p:cNvPr id="74774" name="Text Box 3"/>
          <p:cNvSpPr txBox="1">
            <a:spLocks noChangeArrowheads="1"/>
          </p:cNvSpPr>
          <p:nvPr/>
        </p:nvSpPr>
        <p:spPr bwMode="auto">
          <a:xfrm>
            <a:off x="5624513" y="754063"/>
            <a:ext cx="1511300" cy="2444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/>
          <a:p>
            <a:pPr defTabSz="1279525"/>
            <a:r>
              <a:rPr lang="ru-RU" sz="1000">
                <a:cs typeface="Arial" charset="0"/>
              </a:rPr>
              <a:t>Искитимский район</a:t>
            </a:r>
          </a:p>
        </p:txBody>
      </p:sp>
      <p:sp>
        <p:nvSpPr>
          <p:cNvPr id="74775" name="Line 472"/>
          <p:cNvSpPr>
            <a:spLocks noChangeShapeType="1"/>
          </p:cNvSpPr>
          <p:nvPr/>
        </p:nvSpPr>
        <p:spPr bwMode="auto">
          <a:xfrm>
            <a:off x="6905625" y="1800225"/>
            <a:ext cx="2922588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76" name="Rectangle 24"/>
          <p:cNvSpPr>
            <a:spLocks noChangeArrowheads="1"/>
          </p:cNvSpPr>
          <p:nvPr/>
        </p:nvSpPr>
        <p:spPr bwMode="auto">
          <a:xfrm>
            <a:off x="5895975" y="1754188"/>
            <a:ext cx="10096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1" tIns="45681" rIns="91361" bIns="45681"/>
          <a:lstStyle/>
          <a:p>
            <a:pPr algn="ctr" defTabSz="1279525">
              <a:spcBef>
                <a:spcPct val="20000"/>
              </a:spcBef>
            </a:pPr>
            <a:r>
              <a:rPr lang="ru-RU" sz="800"/>
              <a:t>Ракета</a:t>
            </a:r>
          </a:p>
        </p:txBody>
      </p:sp>
      <p:sp>
        <p:nvSpPr>
          <p:cNvPr id="74777" name="Rectangle 25"/>
          <p:cNvSpPr>
            <a:spLocks noChangeArrowheads="1"/>
          </p:cNvSpPr>
          <p:nvPr/>
        </p:nvSpPr>
        <p:spPr bwMode="auto">
          <a:xfrm>
            <a:off x="7840663" y="8151813"/>
            <a:ext cx="4937125" cy="14255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4778" name="Rectangle 26"/>
          <p:cNvSpPr>
            <a:spLocks noChangeArrowheads="1"/>
          </p:cNvSpPr>
          <p:nvPr/>
        </p:nvSpPr>
        <p:spPr bwMode="auto">
          <a:xfrm>
            <a:off x="7913688" y="8545513"/>
            <a:ext cx="4786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9525"/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открытый телефонный канал    П-160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управление сиренами </a:t>
            </a:r>
          </a:p>
          <a:p>
            <a:pPr algn="r" defTabSz="1279525"/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Р-413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радиоканалу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Дозор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телефонным каналам</a:t>
            </a:r>
            <a:endParaRPr lang="ru-RU" sz="1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79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3688" y="9047163"/>
            <a:ext cx="274637" cy="354012"/>
          </a:xfrm>
          <a:prstGeom prst="rect">
            <a:avLst/>
          </a:prstGeom>
          <a:gradFill rotWithShape="1">
            <a:gsLst>
              <a:gs pos="0">
                <a:srgbClr val="E0C62C">
                  <a:alpha val="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pic>
        <p:nvPicPr>
          <p:cNvPr id="74780" name="Picture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4000" y="8472488"/>
            <a:ext cx="214313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81" name="Rectangle 29"/>
          <p:cNvSpPr>
            <a:spLocks noChangeArrowheads="1"/>
          </p:cNvSpPr>
          <p:nvPr/>
        </p:nvSpPr>
        <p:spPr bwMode="auto">
          <a:xfrm>
            <a:off x="8129588" y="9047163"/>
            <a:ext cx="4672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9525"/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громкоговорящая связь             </a:t>
            </a:r>
          </a:p>
          <a:p>
            <a:pPr algn="r" defTabSz="1279525"/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П-166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оповещение по каналу ТЧ         </a:t>
            </a:r>
            <a:r>
              <a:rPr 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МТС – </a:t>
            </a:r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междугородняя телефонная сеть </a:t>
            </a:r>
            <a:endParaRPr lang="ru-RU" sz="1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82" name="Rectangle 30"/>
          <p:cNvSpPr>
            <a:spLocks noChangeArrowheads="1"/>
          </p:cNvSpPr>
          <p:nvPr/>
        </p:nvSpPr>
        <p:spPr bwMode="auto">
          <a:xfrm>
            <a:off x="9280525" y="8185150"/>
            <a:ext cx="2532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1279525"/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УСЛОВНЫЕ ОБОЗНАЧЕНИЯ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83" name="Line 83"/>
          <p:cNvSpPr>
            <a:spLocks noChangeShapeType="1"/>
          </p:cNvSpPr>
          <p:nvPr/>
        </p:nvSpPr>
        <p:spPr bwMode="auto">
          <a:xfrm flipH="1">
            <a:off x="6400800" y="1990725"/>
            <a:ext cx="0" cy="1154113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4784" name="Group 126"/>
          <p:cNvGrpSpPr>
            <a:grpSpLocks/>
          </p:cNvGrpSpPr>
          <p:nvPr/>
        </p:nvGrpSpPr>
        <p:grpSpPr bwMode="auto">
          <a:xfrm>
            <a:off x="5895975" y="1050925"/>
            <a:ext cx="1220788" cy="944563"/>
            <a:chOff x="703" y="1525"/>
            <a:chExt cx="549" cy="425"/>
          </a:xfrm>
        </p:grpSpPr>
        <p:sp>
          <p:nvSpPr>
            <p:cNvPr id="74840" name="Rectangle 127"/>
            <p:cNvSpPr>
              <a:spLocks noChangeArrowheads="1"/>
            </p:cNvSpPr>
            <p:nvPr/>
          </p:nvSpPr>
          <p:spPr bwMode="auto">
            <a:xfrm>
              <a:off x="703" y="1848"/>
              <a:ext cx="44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339" tIns="45669" rIns="91339" bIns="45669"/>
            <a:lstStyle/>
            <a:p>
              <a:pPr algn="ctr" defTabSz="1790700">
                <a:spcBef>
                  <a:spcPct val="20000"/>
                </a:spcBef>
                <a:buFont typeface="Arial" charset="0"/>
                <a:buNone/>
              </a:pPr>
              <a:endParaRPr lang="ru-RU" sz="80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74841" name="Rectangle 128"/>
            <p:cNvSpPr>
              <a:spLocks noChangeArrowheads="1"/>
            </p:cNvSpPr>
            <p:nvPr/>
          </p:nvSpPr>
          <p:spPr bwMode="auto">
            <a:xfrm>
              <a:off x="703" y="1525"/>
              <a:ext cx="445" cy="323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1339" tIns="45669" rIns="91339" bIns="45669"/>
            <a:lstStyle/>
            <a:p>
              <a:pPr algn="ctr" defTabSz="1790700">
                <a:spcBef>
                  <a:spcPct val="20000"/>
                </a:spcBef>
                <a:buFont typeface="Arial" charset="0"/>
                <a:buNone/>
              </a:pPr>
              <a:endParaRPr lang="ru-RU" sz="600">
                <a:cs typeface="Arial" charset="0"/>
              </a:endParaRPr>
            </a:p>
            <a:p>
              <a:pPr algn="ctr" defTabSz="1790700">
                <a:spcBef>
                  <a:spcPct val="20000"/>
                </a:spcBef>
                <a:buFont typeface="Arial" charset="0"/>
                <a:buNone/>
              </a:pPr>
              <a:r>
                <a:rPr lang="ru-RU" sz="800">
                  <a:cs typeface="Arial" charset="0"/>
                </a:rPr>
                <a:t>П-160</a:t>
              </a:r>
            </a:p>
            <a:p>
              <a:pPr algn="ctr" defTabSz="1790700">
                <a:spcBef>
                  <a:spcPct val="20000"/>
                </a:spcBef>
                <a:buFont typeface="Arial" charset="0"/>
                <a:buNone/>
              </a:pPr>
              <a:r>
                <a:rPr lang="ru-RU" sz="800">
                  <a:cs typeface="Arial" charset="0"/>
                </a:rPr>
                <a:t>П-164</a:t>
              </a:r>
            </a:p>
            <a:p>
              <a:pPr algn="ctr" defTabSz="1790700">
                <a:spcBef>
                  <a:spcPct val="20000"/>
                </a:spcBef>
                <a:buFont typeface="Arial" charset="0"/>
                <a:buNone/>
              </a:pPr>
              <a:r>
                <a:rPr lang="ru-RU" sz="800">
                  <a:latin typeface="Calibri" pitchFamily="34" charset="0"/>
                  <a:cs typeface="Arial" charset="0"/>
                </a:rPr>
                <a:t>ВГТРК, УКВ</a:t>
              </a:r>
            </a:p>
          </p:txBody>
        </p:sp>
        <p:sp>
          <p:nvSpPr>
            <p:cNvPr id="74842" name="Line 129"/>
            <p:cNvSpPr>
              <a:spLocks noChangeShapeType="1"/>
            </p:cNvSpPr>
            <p:nvPr/>
          </p:nvSpPr>
          <p:spPr bwMode="auto">
            <a:xfrm>
              <a:off x="703" y="1525"/>
              <a:ext cx="44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43" name="Line 130"/>
            <p:cNvSpPr>
              <a:spLocks noChangeShapeType="1"/>
            </p:cNvSpPr>
            <p:nvPr/>
          </p:nvSpPr>
          <p:spPr bwMode="auto">
            <a:xfrm>
              <a:off x="703" y="1848"/>
              <a:ext cx="4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44" name="Line 131"/>
            <p:cNvSpPr>
              <a:spLocks noChangeShapeType="1"/>
            </p:cNvSpPr>
            <p:nvPr/>
          </p:nvSpPr>
          <p:spPr bwMode="auto">
            <a:xfrm>
              <a:off x="703" y="1950"/>
              <a:ext cx="44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45" name="Line 132"/>
            <p:cNvSpPr>
              <a:spLocks noChangeShapeType="1"/>
            </p:cNvSpPr>
            <p:nvPr/>
          </p:nvSpPr>
          <p:spPr bwMode="auto">
            <a:xfrm>
              <a:off x="703" y="1525"/>
              <a:ext cx="0" cy="42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46" name="Line 133"/>
            <p:cNvSpPr>
              <a:spLocks noChangeShapeType="1"/>
            </p:cNvSpPr>
            <p:nvPr/>
          </p:nvSpPr>
          <p:spPr bwMode="auto">
            <a:xfrm>
              <a:off x="1148" y="1525"/>
              <a:ext cx="0" cy="42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847" name="Group 134"/>
            <p:cNvGrpSpPr>
              <a:grpSpLocks/>
            </p:cNvGrpSpPr>
            <p:nvPr/>
          </p:nvGrpSpPr>
          <p:grpSpPr bwMode="auto">
            <a:xfrm>
              <a:off x="1191" y="1559"/>
              <a:ext cx="60" cy="69"/>
              <a:chOff x="-341" y="3475"/>
              <a:chExt cx="135" cy="170"/>
            </a:xfrm>
          </p:grpSpPr>
          <p:sp>
            <p:nvSpPr>
              <p:cNvPr id="74853" name="AutoShape 135"/>
              <p:cNvSpPr>
                <a:spLocks noChangeArrowheads="1"/>
              </p:cNvSpPr>
              <p:nvPr/>
            </p:nvSpPr>
            <p:spPr bwMode="auto">
              <a:xfrm rot="-5400000">
                <a:off x="-336" y="3515"/>
                <a:ext cx="170" cy="90"/>
              </a:xfrm>
              <a:prstGeom prst="triangle">
                <a:avLst>
                  <a:gd name="adj" fmla="val 50000"/>
                </a:avLst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127893" tIns="63952" rIns="127893" bIns="63952" anchor="ctr"/>
              <a:lstStyle/>
              <a:p>
                <a:pPr defTabSz="1279525"/>
                <a:endParaRPr lang="ru-RU">
                  <a:cs typeface="Arial" charset="0"/>
                </a:endParaRPr>
              </a:p>
            </p:txBody>
          </p:sp>
          <p:sp>
            <p:nvSpPr>
              <p:cNvPr id="74854" name="Rectangle 136"/>
              <p:cNvSpPr>
                <a:spLocks noChangeArrowheads="1"/>
              </p:cNvSpPr>
              <p:nvPr/>
            </p:nvSpPr>
            <p:spPr bwMode="auto">
              <a:xfrm rot="5400000">
                <a:off x="-403" y="3537"/>
                <a:ext cx="170" cy="46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127893" tIns="63952" rIns="127893" bIns="63952" anchor="ctr"/>
              <a:lstStyle/>
              <a:p>
                <a:pPr defTabSz="1279525"/>
                <a:endParaRPr lang="ru-RU">
                  <a:cs typeface="Arial" charset="0"/>
                </a:endParaRPr>
              </a:p>
            </p:txBody>
          </p:sp>
        </p:grpSp>
        <p:sp>
          <p:nvSpPr>
            <p:cNvPr id="74848" name="Line 137"/>
            <p:cNvSpPr>
              <a:spLocks noChangeShapeType="1"/>
            </p:cNvSpPr>
            <p:nvPr/>
          </p:nvSpPr>
          <p:spPr bwMode="auto">
            <a:xfrm>
              <a:off x="1148" y="1595"/>
              <a:ext cx="4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849" name="Group 138"/>
            <p:cNvGrpSpPr>
              <a:grpSpLocks/>
            </p:cNvGrpSpPr>
            <p:nvPr/>
          </p:nvGrpSpPr>
          <p:grpSpPr bwMode="auto">
            <a:xfrm flipH="1">
              <a:off x="1198" y="1696"/>
              <a:ext cx="54" cy="73"/>
              <a:chOff x="801" y="4079"/>
              <a:chExt cx="180" cy="360"/>
            </a:xfrm>
          </p:grpSpPr>
          <p:sp>
            <p:nvSpPr>
              <p:cNvPr id="74851" name="Arc 139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8016" tIns="64008" rIns="128016" bIns="64008"/>
              <a:lstStyle/>
              <a:p>
                <a:endParaRPr lang="ru-RU"/>
              </a:p>
            </p:txBody>
          </p:sp>
          <p:sp>
            <p:nvSpPr>
              <p:cNvPr id="74852" name="Arc 140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lIns="128016" tIns="64008" rIns="128016" bIns="64008"/>
              <a:lstStyle/>
              <a:p>
                <a:endParaRPr lang="ru-RU"/>
              </a:p>
            </p:txBody>
          </p:sp>
        </p:grpSp>
        <p:sp>
          <p:nvSpPr>
            <p:cNvPr id="74850" name="Line 141"/>
            <p:cNvSpPr>
              <a:spLocks noChangeShapeType="1"/>
            </p:cNvSpPr>
            <p:nvPr/>
          </p:nvSpPr>
          <p:spPr bwMode="auto">
            <a:xfrm rot="5400000" flipH="1">
              <a:off x="1168" y="1711"/>
              <a:ext cx="0" cy="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785" name="Line 83"/>
          <p:cNvSpPr>
            <a:spLocks noChangeShapeType="1"/>
          </p:cNvSpPr>
          <p:nvPr/>
        </p:nvSpPr>
        <p:spPr bwMode="auto">
          <a:xfrm flipH="1" flipV="1">
            <a:off x="5824538" y="4729163"/>
            <a:ext cx="3671887" cy="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86" name="Line 93"/>
          <p:cNvSpPr>
            <a:spLocks noChangeShapeType="1"/>
          </p:cNvSpPr>
          <p:nvPr/>
        </p:nvSpPr>
        <p:spPr bwMode="auto">
          <a:xfrm flipH="1" flipV="1">
            <a:off x="5824538" y="4729163"/>
            <a:ext cx="0" cy="484187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87" name="Line 93"/>
          <p:cNvSpPr>
            <a:spLocks noChangeShapeType="1"/>
          </p:cNvSpPr>
          <p:nvPr/>
        </p:nvSpPr>
        <p:spPr bwMode="auto">
          <a:xfrm flipH="1" flipV="1">
            <a:off x="6400800" y="4295775"/>
            <a:ext cx="0" cy="72072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88" name="Text Box 102"/>
          <p:cNvSpPr txBox="1">
            <a:spLocks noChangeArrowheads="1"/>
          </p:cNvSpPr>
          <p:nvPr/>
        </p:nvSpPr>
        <p:spPr bwMode="auto">
          <a:xfrm>
            <a:off x="5824538" y="3144838"/>
            <a:ext cx="1166812" cy="198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75027" tIns="37512" rIns="75027" bIns="37512">
            <a:spAutoFit/>
          </a:bodyPr>
          <a:lstStyle/>
          <a:p>
            <a:pPr algn="ctr" defTabSz="754063" eaLnBrk="0" hangingPunct="0"/>
            <a:r>
              <a:rPr lang="ru-RU" sz="800" i="1">
                <a:cs typeface="Arial" charset="0"/>
              </a:rPr>
              <a:t>п. Агролес</a:t>
            </a:r>
          </a:p>
        </p:txBody>
      </p:sp>
      <p:sp>
        <p:nvSpPr>
          <p:cNvPr id="74789" name="Rectangle 160"/>
          <p:cNvSpPr>
            <a:spLocks noChangeArrowheads="1"/>
          </p:cNvSpPr>
          <p:nvPr/>
        </p:nvSpPr>
        <p:spPr bwMode="auto">
          <a:xfrm>
            <a:off x="5895975" y="3432175"/>
            <a:ext cx="989013" cy="614363"/>
          </a:xfrm>
          <a:prstGeom prst="rect">
            <a:avLst/>
          </a:prstGeom>
          <a:solidFill>
            <a:srgbClr val="FFFF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91339" tIns="45669" rIns="91339" bIns="45669"/>
          <a:lstStyle/>
          <a:p>
            <a:pPr algn="ctr" defTabSz="1790700"/>
            <a:r>
              <a:rPr lang="ru-RU" sz="1000">
                <a:cs typeface="Arial" charset="0"/>
              </a:rPr>
              <a:t>Телефонная связь</a:t>
            </a:r>
          </a:p>
          <a:p>
            <a:pPr algn="ctr" defTabSz="1790700"/>
            <a:r>
              <a:rPr lang="ru-RU" sz="1000">
                <a:cs typeface="Arial" charset="0"/>
              </a:rPr>
              <a:t>ВГТРК</a:t>
            </a:r>
          </a:p>
          <a:p>
            <a:pPr algn="ctr" defTabSz="1790700"/>
            <a:r>
              <a:rPr lang="ru-RU" sz="1000">
                <a:cs typeface="Arial" charset="0"/>
              </a:rPr>
              <a:t>УКВ</a:t>
            </a:r>
          </a:p>
        </p:txBody>
      </p:sp>
      <p:sp>
        <p:nvSpPr>
          <p:cNvPr id="74790" name="Line 161"/>
          <p:cNvSpPr>
            <a:spLocks noChangeShapeType="1"/>
          </p:cNvSpPr>
          <p:nvPr/>
        </p:nvSpPr>
        <p:spPr bwMode="auto">
          <a:xfrm>
            <a:off x="5905500" y="3443288"/>
            <a:ext cx="989013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91" name="Line 162"/>
          <p:cNvSpPr>
            <a:spLocks noChangeShapeType="1"/>
          </p:cNvSpPr>
          <p:nvPr/>
        </p:nvSpPr>
        <p:spPr bwMode="auto">
          <a:xfrm>
            <a:off x="5905500" y="4090988"/>
            <a:ext cx="9890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92" name="Line 163"/>
          <p:cNvSpPr>
            <a:spLocks noChangeShapeType="1"/>
          </p:cNvSpPr>
          <p:nvPr/>
        </p:nvSpPr>
        <p:spPr bwMode="auto">
          <a:xfrm>
            <a:off x="5905500" y="4276725"/>
            <a:ext cx="989013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93" name="Line 164"/>
          <p:cNvSpPr>
            <a:spLocks noChangeShapeType="1"/>
          </p:cNvSpPr>
          <p:nvPr/>
        </p:nvSpPr>
        <p:spPr bwMode="auto">
          <a:xfrm>
            <a:off x="5905500" y="3443288"/>
            <a:ext cx="0" cy="8255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94" name="Line 165"/>
          <p:cNvSpPr>
            <a:spLocks noChangeShapeType="1"/>
          </p:cNvSpPr>
          <p:nvPr/>
        </p:nvSpPr>
        <p:spPr bwMode="auto">
          <a:xfrm>
            <a:off x="6894513" y="3443288"/>
            <a:ext cx="0" cy="8255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4795" name="Group 170"/>
          <p:cNvGrpSpPr>
            <a:grpSpLocks/>
          </p:cNvGrpSpPr>
          <p:nvPr/>
        </p:nvGrpSpPr>
        <p:grpSpPr bwMode="auto">
          <a:xfrm flipH="1">
            <a:off x="6988175" y="3821113"/>
            <a:ext cx="119063" cy="161925"/>
            <a:chOff x="801" y="4079"/>
            <a:chExt cx="180" cy="360"/>
          </a:xfrm>
        </p:grpSpPr>
        <p:sp>
          <p:nvSpPr>
            <p:cNvPr id="74838" name="Arc 171"/>
            <p:cNvSpPr>
              <a:spLocks/>
            </p:cNvSpPr>
            <p:nvPr/>
          </p:nvSpPr>
          <p:spPr bwMode="auto">
            <a:xfrm>
              <a:off x="801" y="4079"/>
              <a:ext cx="180" cy="1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74839" name="Arc 172"/>
            <p:cNvSpPr>
              <a:spLocks/>
            </p:cNvSpPr>
            <p:nvPr/>
          </p:nvSpPr>
          <p:spPr bwMode="auto">
            <a:xfrm flipV="1">
              <a:off x="801" y="4259"/>
              <a:ext cx="180" cy="1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rot="10800000" lIns="128016" tIns="64008" rIns="128016" bIns="64008"/>
            <a:lstStyle/>
            <a:p>
              <a:endParaRPr lang="ru-RU"/>
            </a:p>
          </p:txBody>
        </p:sp>
      </p:grpSp>
      <p:sp>
        <p:nvSpPr>
          <p:cNvPr id="74796" name="Line 173"/>
          <p:cNvSpPr>
            <a:spLocks noChangeShapeType="1"/>
          </p:cNvSpPr>
          <p:nvPr/>
        </p:nvSpPr>
        <p:spPr bwMode="auto">
          <a:xfrm rot="5400000" flipH="1">
            <a:off x="6938963" y="3854450"/>
            <a:ext cx="0" cy="889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4797" name="Group 62"/>
          <p:cNvGrpSpPr>
            <a:grpSpLocks/>
          </p:cNvGrpSpPr>
          <p:nvPr/>
        </p:nvGrpSpPr>
        <p:grpSpPr bwMode="auto">
          <a:xfrm>
            <a:off x="5824538" y="4945063"/>
            <a:ext cx="1233487" cy="1131887"/>
            <a:chOff x="3216" y="1494"/>
            <a:chExt cx="777" cy="712"/>
          </a:xfrm>
        </p:grpSpPr>
        <p:sp>
          <p:nvSpPr>
            <p:cNvPr id="74826" name="Line 93"/>
            <p:cNvSpPr>
              <a:spLocks noChangeShapeType="1"/>
            </p:cNvSpPr>
            <p:nvPr/>
          </p:nvSpPr>
          <p:spPr bwMode="auto">
            <a:xfrm flipH="1" flipV="1">
              <a:off x="3551" y="1494"/>
              <a:ext cx="0" cy="17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27" name="Text Box 102"/>
            <p:cNvSpPr txBox="1">
              <a:spLocks noChangeArrowheads="1"/>
            </p:cNvSpPr>
            <p:nvPr/>
          </p:nvSpPr>
          <p:spPr bwMode="auto">
            <a:xfrm>
              <a:off x="3216" y="1515"/>
              <a:ext cx="661" cy="12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lIns="75027" tIns="37512" rIns="75027" bIns="37512">
              <a:spAutoFit/>
            </a:bodyPr>
            <a:lstStyle/>
            <a:p>
              <a:pPr algn="ctr" defTabSz="754063" eaLnBrk="0" hangingPunct="0"/>
              <a:r>
                <a:rPr lang="ru-RU" sz="800" i="1">
                  <a:cs typeface="Arial" charset="0"/>
                </a:rPr>
                <a:t>д. Бердь</a:t>
              </a:r>
            </a:p>
          </p:txBody>
        </p:sp>
        <p:sp>
          <p:nvSpPr>
            <p:cNvPr id="74828" name="Rectangle 160"/>
            <p:cNvSpPr>
              <a:spLocks noChangeArrowheads="1"/>
            </p:cNvSpPr>
            <p:nvPr/>
          </p:nvSpPr>
          <p:spPr bwMode="auto">
            <a:xfrm>
              <a:off x="3230" y="1675"/>
              <a:ext cx="623" cy="38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1339" tIns="45669" rIns="91339" bIns="45669"/>
            <a:lstStyle/>
            <a:p>
              <a:pPr algn="ctr" defTabSz="1790700"/>
              <a:r>
                <a:rPr lang="ru-RU" sz="1000">
                  <a:cs typeface="Arial" charset="0"/>
                </a:rPr>
                <a:t>Телефонная связь</a:t>
              </a:r>
            </a:p>
            <a:p>
              <a:pPr algn="ctr" defTabSz="1790700"/>
              <a:r>
                <a:rPr lang="ru-RU" sz="1000">
                  <a:cs typeface="Arial" charset="0"/>
                </a:rPr>
                <a:t>ВГТРК</a:t>
              </a:r>
            </a:p>
            <a:p>
              <a:pPr algn="ctr" defTabSz="1790700"/>
              <a:r>
                <a:rPr lang="ru-RU" sz="1000">
                  <a:cs typeface="Arial" charset="0"/>
                </a:rPr>
                <a:t>УКВ</a:t>
              </a:r>
            </a:p>
          </p:txBody>
        </p:sp>
        <p:sp>
          <p:nvSpPr>
            <p:cNvPr id="74829" name="Line 161"/>
            <p:cNvSpPr>
              <a:spLocks noChangeShapeType="1"/>
            </p:cNvSpPr>
            <p:nvPr/>
          </p:nvSpPr>
          <p:spPr bwMode="auto">
            <a:xfrm>
              <a:off x="3236" y="1681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30" name="Line 162"/>
            <p:cNvSpPr>
              <a:spLocks noChangeShapeType="1"/>
            </p:cNvSpPr>
            <p:nvPr/>
          </p:nvSpPr>
          <p:spPr bwMode="auto">
            <a:xfrm>
              <a:off x="3236" y="2091"/>
              <a:ext cx="62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31" name="Line 163"/>
            <p:cNvSpPr>
              <a:spLocks noChangeShapeType="1"/>
            </p:cNvSpPr>
            <p:nvPr/>
          </p:nvSpPr>
          <p:spPr bwMode="auto">
            <a:xfrm>
              <a:off x="3236" y="2206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32" name="Line 164"/>
            <p:cNvSpPr>
              <a:spLocks noChangeShapeType="1"/>
            </p:cNvSpPr>
            <p:nvPr/>
          </p:nvSpPr>
          <p:spPr bwMode="auto">
            <a:xfrm>
              <a:off x="3236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33" name="Line 165"/>
            <p:cNvSpPr>
              <a:spLocks noChangeShapeType="1"/>
            </p:cNvSpPr>
            <p:nvPr/>
          </p:nvSpPr>
          <p:spPr bwMode="auto">
            <a:xfrm>
              <a:off x="3859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834" name="Group 170"/>
            <p:cNvGrpSpPr>
              <a:grpSpLocks/>
            </p:cNvGrpSpPr>
            <p:nvPr/>
          </p:nvGrpSpPr>
          <p:grpSpPr bwMode="auto">
            <a:xfrm flipH="1">
              <a:off x="3917" y="1920"/>
              <a:ext cx="76" cy="102"/>
              <a:chOff x="801" y="4079"/>
              <a:chExt cx="180" cy="360"/>
            </a:xfrm>
          </p:grpSpPr>
          <p:sp>
            <p:nvSpPr>
              <p:cNvPr id="74836" name="Arc 17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8016" tIns="64008" rIns="128016" bIns="64008"/>
              <a:lstStyle/>
              <a:p>
                <a:endParaRPr lang="ru-RU"/>
              </a:p>
            </p:txBody>
          </p:sp>
          <p:sp>
            <p:nvSpPr>
              <p:cNvPr id="74837" name="Arc 17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lIns="128016" tIns="64008" rIns="128016" bIns="64008"/>
              <a:lstStyle/>
              <a:p>
                <a:endParaRPr lang="ru-RU"/>
              </a:p>
            </p:txBody>
          </p:sp>
        </p:grpSp>
        <p:sp>
          <p:nvSpPr>
            <p:cNvPr id="74835" name="Line 173"/>
            <p:cNvSpPr>
              <a:spLocks noChangeShapeType="1"/>
            </p:cNvSpPr>
            <p:nvPr/>
          </p:nvSpPr>
          <p:spPr bwMode="auto">
            <a:xfrm rot="5400000" flipH="1">
              <a:off x="3887" y="1941"/>
              <a:ext cx="0" cy="5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798" name="Line 93"/>
          <p:cNvSpPr>
            <a:spLocks noChangeShapeType="1"/>
          </p:cNvSpPr>
          <p:nvPr/>
        </p:nvSpPr>
        <p:spPr bwMode="auto">
          <a:xfrm flipV="1">
            <a:off x="8201025" y="4729163"/>
            <a:ext cx="0" cy="4318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4799" name="Group 76"/>
          <p:cNvGrpSpPr>
            <a:grpSpLocks/>
          </p:cNvGrpSpPr>
          <p:nvPr/>
        </p:nvGrpSpPr>
        <p:grpSpPr bwMode="auto">
          <a:xfrm>
            <a:off x="7121525" y="4872038"/>
            <a:ext cx="1233488" cy="1130300"/>
            <a:chOff x="3216" y="1494"/>
            <a:chExt cx="777" cy="712"/>
          </a:xfrm>
        </p:grpSpPr>
        <p:sp>
          <p:nvSpPr>
            <p:cNvPr id="74814" name="Line 93"/>
            <p:cNvSpPr>
              <a:spLocks noChangeShapeType="1"/>
            </p:cNvSpPr>
            <p:nvPr/>
          </p:nvSpPr>
          <p:spPr bwMode="auto">
            <a:xfrm flipH="1" flipV="1">
              <a:off x="3551" y="1494"/>
              <a:ext cx="0" cy="17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15" name="Text Box 102"/>
            <p:cNvSpPr txBox="1">
              <a:spLocks noChangeArrowheads="1"/>
            </p:cNvSpPr>
            <p:nvPr/>
          </p:nvSpPr>
          <p:spPr bwMode="auto">
            <a:xfrm>
              <a:off x="3216" y="1515"/>
              <a:ext cx="661" cy="12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lIns="75027" tIns="37512" rIns="75027" bIns="37512">
              <a:spAutoFit/>
            </a:bodyPr>
            <a:lstStyle/>
            <a:p>
              <a:pPr algn="ctr" defTabSz="1279525"/>
              <a:r>
                <a:rPr lang="ru-RU" sz="800" i="1"/>
                <a:t>п. Зональный</a:t>
              </a: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74816" name="Rectangle 160"/>
            <p:cNvSpPr>
              <a:spLocks noChangeArrowheads="1"/>
            </p:cNvSpPr>
            <p:nvPr/>
          </p:nvSpPr>
          <p:spPr bwMode="auto">
            <a:xfrm>
              <a:off x="3230" y="1675"/>
              <a:ext cx="623" cy="38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1339" tIns="45669" rIns="91339" bIns="45669"/>
            <a:lstStyle/>
            <a:p>
              <a:pPr algn="ctr" defTabSz="1279525"/>
              <a:r>
                <a:rPr lang="ru-RU" sz="1000"/>
                <a:t>Телефонная связь</a:t>
              </a:r>
            </a:p>
            <a:p>
              <a:pPr algn="ctr" defTabSz="1279525"/>
              <a:r>
                <a:rPr lang="ru-RU" sz="1000"/>
                <a:t>ВГТРК</a:t>
              </a:r>
            </a:p>
            <a:p>
              <a:pPr algn="ctr" defTabSz="1279525"/>
              <a:r>
                <a:rPr lang="ru-RU" sz="1000"/>
                <a:t>УКВ</a:t>
              </a: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74817" name="Line 161"/>
            <p:cNvSpPr>
              <a:spLocks noChangeShapeType="1"/>
            </p:cNvSpPr>
            <p:nvPr/>
          </p:nvSpPr>
          <p:spPr bwMode="auto">
            <a:xfrm>
              <a:off x="3236" y="1681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18" name="Line 162"/>
            <p:cNvSpPr>
              <a:spLocks noChangeShapeType="1"/>
            </p:cNvSpPr>
            <p:nvPr/>
          </p:nvSpPr>
          <p:spPr bwMode="auto">
            <a:xfrm>
              <a:off x="3236" y="2091"/>
              <a:ext cx="62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19" name="Line 163"/>
            <p:cNvSpPr>
              <a:spLocks noChangeShapeType="1"/>
            </p:cNvSpPr>
            <p:nvPr/>
          </p:nvSpPr>
          <p:spPr bwMode="auto">
            <a:xfrm>
              <a:off x="3236" y="2206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20" name="Line 164"/>
            <p:cNvSpPr>
              <a:spLocks noChangeShapeType="1"/>
            </p:cNvSpPr>
            <p:nvPr/>
          </p:nvSpPr>
          <p:spPr bwMode="auto">
            <a:xfrm>
              <a:off x="3236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21" name="Line 165"/>
            <p:cNvSpPr>
              <a:spLocks noChangeShapeType="1"/>
            </p:cNvSpPr>
            <p:nvPr/>
          </p:nvSpPr>
          <p:spPr bwMode="auto">
            <a:xfrm>
              <a:off x="3859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822" name="Group 170"/>
            <p:cNvGrpSpPr>
              <a:grpSpLocks/>
            </p:cNvGrpSpPr>
            <p:nvPr/>
          </p:nvGrpSpPr>
          <p:grpSpPr bwMode="auto">
            <a:xfrm flipH="1">
              <a:off x="3917" y="1920"/>
              <a:ext cx="76" cy="102"/>
              <a:chOff x="801" y="4079"/>
              <a:chExt cx="180" cy="360"/>
            </a:xfrm>
          </p:grpSpPr>
          <p:sp>
            <p:nvSpPr>
              <p:cNvPr id="74824" name="Arc 17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8016" tIns="64008" rIns="128016" bIns="64008"/>
              <a:lstStyle/>
              <a:p>
                <a:endParaRPr lang="ru-RU"/>
              </a:p>
            </p:txBody>
          </p:sp>
          <p:sp>
            <p:nvSpPr>
              <p:cNvPr id="74825" name="Arc 17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lIns="128016" tIns="64008" rIns="128016" bIns="64008"/>
              <a:lstStyle/>
              <a:p>
                <a:endParaRPr lang="ru-RU"/>
              </a:p>
            </p:txBody>
          </p:sp>
        </p:grpSp>
        <p:sp>
          <p:nvSpPr>
            <p:cNvPr id="74823" name="Line 173"/>
            <p:cNvSpPr>
              <a:spLocks noChangeShapeType="1"/>
            </p:cNvSpPr>
            <p:nvPr/>
          </p:nvSpPr>
          <p:spPr bwMode="auto">
            <a:xfrm rot="5400000" flipH="1">
              <a:off x="3887" y="1941"/>
              <a:ext cx="0" cy="5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4800" name="Group 89"/>
          <p:cNvGrpSpPr>
            <a:grpSpLocks/>
          </p:cNvGrpSpPr>
          <p:nvPr/>
        </p:nvGrpSpPr>
        <p:grpSpPr bwMode="auto">
          <a:xfrm>
            <a:off x="8416925" y="4872038"/>
            <a:ext cx="1233488" cy="1130300"/>
            <a:chOff x="3216" y="1494"/>
            <a:chExt cx="777" cy="712"/>
          </a:xfrm>
        </p:grpSpPr>
        <p:sp>
          <p:nvSpPr>
            <p:cNvPr id="74802" name="Line 93"/>
            <p:cNvSpPr>
              <a:spLocks noChangeShapeType="1"/>
            </p:cNvSpPr>
            <p:nvPr/>
          </p:nvSpPr>
          <p:spPr bwMode="auto">
            <a:xfrm flipH="1" flipV="1">
              <a:off x="3551" y="1494"/>
              <a:ext cx="0" cy="17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03" name="Text Box 102"/>
            <p:cNvSpPr txBox="1">
              <a:spLocks noChangeArrowheads="1"/>
            </p:cNvSpPr>
            <p:nvPr/>
          </p:nvSpPr>
          <p:spPr bwMode="auto">
            <a:xfrm>
              <a:off x="3216" y="1515"/>
              <a:ext cx="661" cy="12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lIns="75027" tIns="37512" rIns="75027" bIns="37512">
              <a:spAutoFit/>
            </a:bodyPr>
            <a:lstStyle/>
            <a:p>
              <a:pPr algn="ctr" defTabSz="1279525"/>
              <a:r>
                <a:rPr lang="ru-RU" sz="800" i="1"/>
                <a:t>п. Мичуринский</a:t>
              </a: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74804" name="Rectangle 160"/>
            <p:cNvSpPr>
              <a:spLocks noChangeArrowheads="1"/>
            </p:cNvSpPr>
            <p:nvPr/>
          </p:nvSpPr>
          <p:spPr bwMode="auto">
            <a:xfrm>
              <a:off x="3230" y="1675"/>
              <a:ext cx="623" cy="388"/>
            </a:xfrm>
            <a:prstGeom prst="rect">
              <a:avLst/>
            </a:prstGeom>
            <a:solidFill>
              <a:srgbClr val="FFFF66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1339" tIns="45669" rIns="91339" bIns="45669"/>
            <a:lstStyle/>
            <a:p>
              <a:pPr algn="ctr" defTabSz="1279525"/>
              <a:r>
                <a:rPr lang="ru-RU" sz="1000"/>
                <a:t>Телефонная связь</a:t>
              </a:r>
            </a:p>
            <a:p>
              <a:pPr algn="ctr" defTabSz="1279525"/>
              <a:r>
                <a:rPr lang="ru-RU" sz="1000"/>
                <a:t>ВГТРК</a:t>
              </a:r>
            </a:p>
            <a:p>
              <a:pPr algn="ctr" defTabSz="1279525"/>
              <a:r>
                <a:rPr lang="ru-RU" sz="1000"/>
                <a:t>УКВ</a:t>
              </a: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74805" name="Line 161"/>
            <p:cNvSpPr>
              <a:spLocks noChangeShapeType="1"/>
            </p:cNvSpPr>
            <p:nvPr/>
          </p:nvSpPr>
          <p:spPr bwMode="auto">
            <a:xfrm>
              <a:off x="3236" y="1681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06" name="Line 162"/>
            <p:cNvSpPr>
              <a:spLocks noChangeShapeType="1"/>
            </p:cNvSpPr>
            <p:nvPr/>
          </p:nvSpPr>
          <p:spPr bwMode="auto">
            <a:xfrm>
              <a:off x="3236" y="2091"/>
              <a:ext cx="62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07" name="Line 163"/>
            <p:cNvSpPr>
              <a:spLocks noChangeShapeType="1"/>
            </p:cNvSpPr>
            <p:nvPr/>
          </p:nvSpPr>
          <p:spPr bwMode="auto">
            <a:xfrm>
              <a:off x="3236" y="2206"/>
              <a:ext cx="62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08" name="Line 164"/>
            <p:cNvSpPr>
              <a:spLocks noChangeShapeType="1"/>
            </p:cNvSpPr>
            <p:nvPr/>
          </p:nvSpPr>
          <p:spPr bwMode="auto">
            <a:xfrm>
              <a:off x="3236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09" name="Line 165"/>
            <p:cNvSpPr>
              <a:spLocks noChangeShapeType="1"/>
            </p:cNvSpPr>
            <p:nvPr/>
          </p:nvSpPr>
          <p:spPr bwMode="auto">
            <a:xfrm>
              <a:off x="3859" y="1681"/>
              <a:ext cx="0" cy="52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4810" name="Group 170"/>
            <p:cNvGrpSpPr>
              <a:grpSpLocks/>
            </p:cNvGrpSpPr>
            <p:nvPr/>
          </p:nvGrpSpPr>
          <p:grpSpPr bwMode="auto">
            <a:xfrm flipH="1">
              <a:off x="3917" y="1920"/>
              <a:ext cx="76" cy="102"/>
              <a:chOff x="801" y="4079"/>
              <a:chExt cx="180" cy="360"/>
            </a:xfrm>
          </p:grpSpPr>
          <p:sp>
            <p:nvSpPr>
              <p:cNvPr id="74812" name="Arc 17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8016" tIns="64008" rIns="128016" bIns="64008"/>
              <a:lstStyle/>
              <a:p>
                <a:endParaRPr lang="ru-RU"/>
              </a:p>
            </p:txBody>
          </p:sp>
          <p:sp>
            <p:nvSpPr>
              <p:cNvPr id="74813" name="Arc 17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lIns="128016" tIns="64008" rIns="128016" bIns="64008"/>
              <a:lstStyle/>
              <a:p>
                <a:endParaRPr lang="ru-RU"/>
              </a:p>
            </p:txBody>
          </p:sp>
        </p:grpSp>
        <p:sp>
          <p:nvSpPr>
            <p:cNvPr id="74811" name="Line 173"/>
            <p:cNvSpPr>
              <a:spLocks noChangeShapeType="1"/>
            </p:cNvSpPr>
            <p:nvPr/>
          </p:nvSpPr>
          <p:spPr bwMode="auto">
            <a:xfrm rot="5400000" flipH="1">
              <a:off x="3887" y="1941"/>
              <a:ext cx="0" cy="5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4801" name="Line 93"/>
          <p:cNvSpPr>
            <a:spLocks noChangeShapeType="1"/>
          </p:cNvSpPr>
          <p:nvPr/>
        </p:nvSpPr>
        <p:spPr bwMode="auto">
          <a:xfrm flipV="1">
            <a:off x="9496425" y="4729163"/>
            <a:ext cx="0" cy="431800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1144588" y="0"/>
            <a:ext cx="108807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969" tIns="63532" rIns="126969" bIns="63532" anchor="ctr"/>
          <a:lstStyle/>
          <a:p>
            <a:pPr algn="ctr" defTabSz="1279525"/>
            <a:r>
              <a:rPr lang="ru-RU" sz="100">
                <a:solidFill>
                  <a:schemeClr val="tx2"/>
                </a:solidFill>
                <a:latin typeface="Times New Roman" pitchFamily="18" charset="0"/>
              </a:rPr>
              <a:t>Данные по  наличию и оснащению пункта управления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5550"/>
            <a:ext cx="128016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-23813"/>
            <a:ext cx="12801600" cy="1368426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27019" tIns="63549" rIns="127019" bIns="63549" anchor="ctr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Таблица расположения мест аппаратуры оповещения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и информирования населения ( Выписка из таблицы субъекта)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8880" name="Group 80"/>
          <p:cNvGraphicFramePr>
            <a:graphicFrameLocks noGrp="1"/>
          </p:cNvGraphicFramePr>
          <p:nvPr>
            <p:ph idx="4294967295"/>
          </p:nvPr>
        </p:nvGraphicFramePr>
        <p:xfrm>
          <a:off x="279400" y="2568575"/>
          <a:ext cx="12220575" cy="2845460"/>
        </p:xfrm>
        <a:graphic>
          <a:graphicData uri="http://schemas.openxmlformats.org/drawingml/2006/table">
            <a:tbl>
              <a:tblPr/>
              <a:tblGrid>
                <a:gridCol w="360363"/>
                <a:gridCol w="1006475"/>
                <a:gridCol w="1154112"/>
                <a:gridCol w="1800225"/>
                <a:gridCol w="1079500"/>
                <a:gridCol w="1263650"/>
                <a:gridCol w="525463"/>
                <a:gridCol w="525462"/>
                <a:gridCol w="460375"/>
                <a:gridCol w="458788"/>
                <a:gridCol w="458787"/>
                <a:gridCol w="527050"/>
                <a:gridCol w="458788"/>
                <a:gridCol w="458787"/>
                <a:gridCol w="393700"/>
                <a:gridCol w="1289050"/>
              </a:tblGrid>
              <a:tr h="287338"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Место установки системы оповещения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Место нахождения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аппаратуры оповещения</a:t>
                      </a:r>
                    </a:p>
                  </a:txBody>
                  <a:tcPr marL="127261" marR="127261" marT="63665" marB="636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Ответственные за оповещение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Лицо, принимающее решение на оповещение (должность, адрес) 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Тип аппаратуры оповещения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П-166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П-164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-413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АДУ-ЦВ 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5 Ф 88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ОКСИОН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Радио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ТВ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Сотовая связь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проводное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УКВ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Искитимский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район</a:t>
                      </a:r>
                    </a:p>
                  </a:txBody>
                  <a:tcPr marL="127261" marR="127261" marT="63665" marB="636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Узел технической эксплуатации</a:t>
                      </a:r>
                    </a:p>
                  </a:txBody>
                  <a:tcPr marL="127261" marR="127261" marT="63665" marB="6366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г. Искитим м-н Индустриальный, 42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l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Начальник УТЭ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Глава администрации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Ул. Пушкина,51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+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-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+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+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МТС Новосибирская обл.,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Мегафон Новосибирская обл,</a:t>
                      </a:r>
                    </a:p>
                    <a:p>
                      <a:pPr marL="0" marR="0" lvl="0" indent="0" algn="ctr" defTabSz="1790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Билайн Новосибирская обл</a:t>
                      </a:r>
                    </a:p>
                  </a:txBody>
                  <a:tcPr marL="127261" marR="127261" marT="63665" marB="636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76869" name="Text Box 1648"/>
          <p:cNvSpPr>
            <a:spLocks noChangeArrowheads="1"/>
          </p:cNvSpPr>
          <p:nvPr/>
        </p:nvSpPr>
        <p:spPr bwMode="auto">
          <a:xfrm>
            <a:off x="0" y="-23813"/>
            <a:ext cx="12801600" cy="1073151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27677" tIns="63854" rIns="127677" bIns="63854" anchor="ctr">
            <a:spAutoFit/>
          </a:bodyPr>
          <a:lstStyle/>
          <a:p>
            <a:pPr algn="ctr" defTabSz="1279525"/>
            <a:r>
              <a:rPr lang="ru-RU" sz="3100">
                <a:solidFill>
                  <a:schemeClr val="tx2"/>
                </a:solidFill>
                <a:latin typeface="Times New Roman" pitchFamily="18" charset="0"/>
              </a:rPr>
              <a:t>Справочные данные по организации оповещения</a:t>
            </a:r>
            <a:br>
              <a:rPr lang="ru-RU" sz="31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3100">
                <a:solidFill>
                  <a:schemeClr val="tx2"/>
                </a:solidFill>
                <a:latin typeface="Times New Roman" pitchFamily="18" charset="0"/>
              </a:rPr>
              <a:t> и информирования населения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1014" name="Group 166"/>
          <p:cNvGraphicFramePr>
            <a:graphicFrameLocks noGrp="1"/>
          </p:cNvGraphicFramePr>
          <p:nvPr/>
        </p:nvGraphicFramePr>
        <p:xfrm>
          <a:off x="0" y="920750"/>
          <a:ext cx="12801600" cy="9191870"/>
        </p:xfrm>
        <a:graphic>
          <a:graphicData uri="http://schemas.openxmlformats.org/drawingml/2006/table">
            <a:tbl>
              <a:tblPr/>
              <a:tblGrid>
                <a:gridCol w="560388"/>
                <a:gridCol w="2486025"/>
                <a:gridCol w="1963737"/>
                <a:gridCol w="1314450"/>
                <a:gridCol w="1819275"/>
                <a:gridCol w="2325688"/>
                <a:gridCol w="2332037"/>
              </a:tblGrid>
              <a:tr h="757238">
                <a:tc>
                  <a:txBody>
                    <a:bodyPr/>
                    <a:lstStyle/>
                    <a:p>
                      <a:pPr marL="0" marR="0" lvl="0" indent="0" algn="ctr" defTabSz="1155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Гл. редактор/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Телефон/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Электронный адрес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Взаимодействие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информированию 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 с МЧС России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l" defTabSz="1155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Новосибирской области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223-35-75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222-62-42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www3.adm.nso.ru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630011, г. Новосибирск, Красный проспект, 18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1155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МЧС России по Новосибирской области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905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231-07-32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mchs@obladm.nso.ru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630007, г. Новосибирск,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оветская, 4а</a:t>
                      </a: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11138">
                <a:tc gridSpan="7"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Телевидение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ТСМ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Афанасьев Геннадий Федорович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291-21-21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vmeste@tcm10.ru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630032 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Горская,16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канал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Никитин Сергей Александрович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214-30-06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news@tv49.ru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Римского-Корсакова, 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Сити-местный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Низовкин Николай Евгеньевич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314-84-44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City-m@ngs.ru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Римского-Корсакова, 7/1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ОТС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Бахарев Владимир Анатольевич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291-00-72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Ots31@ngs.ru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630087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Немировича-Данченко, 167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ГТРК 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«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Новосибирск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Войтович Светлана Александровна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314-70-89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nst@nsktv.ru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Римского-Корсакова, 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ООО 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«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РИА ТРИО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»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СРМ Новосибирск для федеральных каналов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Гурьянова Анна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346-43-67</a:t>
                      </a: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304-01-37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/>
                        </a:rPr>
                        <a:t>trionsk@bk.ru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Rentv-nsk@mail.ru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630087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Карла Маркса, 26/4 оф. 208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ОРТ 1 канал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Ольховская Юлия Александровна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210-11-05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sibir@corset.ltv.ru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630004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Димитрова, 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Вести-Россия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Иванов Дмитрий Михайлович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314-42-24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sibvesti@mail.ru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Римского-Корсакова, 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Рен-ТВ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rentv-nsk@mail.ru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630087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Карла Маркса, 26/4 оф. 208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канал Санкт-Петербург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Безбородов Максим Евгеньевич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217-41-09</a:t>
                      </a: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217-41-12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/>
                        </a:rPr>
                        <a:t>nsk@5-tv.ru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novonews@mail.ru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630005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Гоголя, 15 оф. 804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НТВ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Казарев Антон Михайлович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201-04-19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Ntv-sibir@mail.ru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630099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Серебренниковская, 35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Муниципальное телевидение ИА 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«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Новосибирск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»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ТВ-3 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«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События 55 широта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Панасюк Станислав Иванович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346-50-03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tvn-info@yandex.ru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630064 г. Новосибирск,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Карла Маркса, 1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1266" name="Rectangle 3"/>
          <p:cNvSpPr txBox="1">
            <a:spLocks noChangeArrowheads="1"/>
          </p:cNvSpPr>
          <p:nvPr/>
        </p:nvSpPr>
        <p:spPr bwMode="auto">
          <a:xfrm>
            <a:off x="0" y="0"/>
            <a:ext cx="12801600" cy="10668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32094" tIns="17851" rIns="32094" bIns="17851" anchor="ctr"/>
          <a:lstStyle/>
          <a:p>
            <a:pPr algn="r" defTabSz="1279525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ИНФОРМАЦИОННО-СПРАВОЧНЫЕ МАТЕРИАЛЫ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СРЕДСТВАМ МАССОВОЙ ИНФОРМАЦИИ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2003" name="Group 131"/>
          <p:cNvGraphicFramePr>
            <a:graphicFrameLocks noGrp="1"/>
          </p:cNvGraphicFramePr>
          <p:nvPr/>
        </p:nvGraphicFramePr>
        <p:xfrm>
          <a:off x="0" y="920750"/>
          <a:ext cx="12801600" cy="781106"/>
        </p:xfrm>
        <a:graphic>
          <a:graphicData uri="http://schemas.openxmlformats.org/drawingml/2006/table">
            <a:tbl>
              <a:tblPr/>
              <a:tblGrid>
                <a:gridCol w="560388"/>
                <a:gridCol w="2486025"/>
                <a:gridCol w="1963737"/>
                <a:gridCol w="1314450"/>
                <a:gridCol w="1819275"/>
                <a:gridCol w="2325688"/>
                <a:gridCol w="2332037"/>
              </a:tblGrid>
              <a:tr h="757238">
                <a:tc>
                  <a:txBody>
                    <a:bodyPr/>
                    <a:lstStyle/>
                    <a:p>
                      <a:pPr marL="0" marR="0" lvl="0" indent="0" algn="ctr" defTabSz="1155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Гл. редактор/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Телефон/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Факс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Электронный адрес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Взаимодействие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информированию 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 с МЧС России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2005" name="Group 133"/>
          <p:cNvGraphicFramePr>
            <a:graphicFrameLocks noGrp="1"/>
          </p:cNvGraphicFramePr>
          <p:nvPr/>
        </p:nvGraphicFramePr>
        <p:xfrm>
          <a:off x="-1588" y="1679575"/>
          <a:ext cx="12803188" cy="7490039"/>
        </p:xfrm>
        <a:graphic>
          <a:graphicData uri="http://schemas.openxmlformats.org/drawingml/2006/table">
            <a:tbl>
              <a:tblPr/>
              <a:tblGrid>
                <a:gridCol w="557213"/>
                <a:gridCol w="2478088"/>
                <a:gridCol w="1998662"/>
                <a:gridCol w="1296988"/>
                <a:gridCol w="1825625"/>
                <a:gridCol w="2312987"/>
                <a:gridCol w="2333625"/>
              </a:tblGrid>
              <a:tr h="307975">
                <a:tc gridSpan="6"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Радио</a:t>
                      </a: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ГТРК «Новосибирское радио» (Классик радио) УКВ 4.42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Нагуманов Амир Борисович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314-70-89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amir5@nsktv.ru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Вертковская,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63" marB="4766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Радио холдинг «Радио 7 Новосибирск»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105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«Радио Дача»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,  «Радио Европа плюс Новосибирск»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3.2, «Ретро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97.0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Синицин Вадим Валентинович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362-07-67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vsinitsyn@GKVR.ru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630049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Галущака, 1а, 5 этаж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Радио Юнитон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Рудковская Ирина Михайловна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314-70-89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amir5@nsktv.ru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Вертковская,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Маяк-Новосибирск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Бадика Максим Иванович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354-01-01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offis@r_uniton.ru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630048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Немировича-Данченко, 122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Русское Радио Новосибирск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Селиверстов Александр Владимирович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362-11-62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Novosti@nsk.rr.ru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630004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Демитрова, 1, 5 этаж</a:t>
                      </a: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Мир-Шансон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Ахметов Владимир Таидзеевич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353-79-99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shanson@tsm10.ru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630032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Горская, 16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 депутатский канал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-радио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Слово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УКВ 71.27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Бычковская Тамара Александровна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223-76-93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rslovo@mail.ru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630011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Кирова, 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Авторадио-Новосибирск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98.7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Паневина Татьяна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351-49-94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news@avtoradio.nsk.ru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630011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Выстовочная,15/1, офис 702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МГРК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Новосибирская городская волна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FM 10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Двойничников Иван Викторович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304-06-03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news@gorvolna.ru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630064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 Новосибирск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Карла Маркса, 1, 5 этаж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5" marB="47655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1266" name="Rectangle 3"/>
          <p:cNvSpPr txBox="1">
            <a:spLocks noChangeArrowheads="1"/>
          </p:cNvSpPr>
          <p:nvPr/>
        </p:nvSpPr>
        <p:spPr bwMode="auto">
          <a:xfrm>
            <a:off x="0" y="0"/>
            <a:ext cx="12801600" cy="10668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32094" tIns="17851" rIns="32094" bIns="17851" anchor="ctr"/>
          <a:lstStyle/>
          <a:p>
            <a:pPr algn="r" defTabSz="1279525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ИНФОРМАЦИОННО-СПРАВОЧНЫЕ МАТЕРИАЛЫ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СРЕДСТВАМ МАССОВОЙ ИНФОРМАЦИИ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028" name="Group 132"/>
          <p:cNvGraphicFramePr>
            <a:graphicFrameLocks noGrp="1"/>
          </p:cNvGraphicFramePr>
          <p:nvPr/>
        </p:nvGraphicFramePr>
        <p:xfrm>
          <a:off x="0" y="1165225"/>
          <a:ext cx="12801600" cy="755650"/>
        </p:xfrm>
        <a:graphic>
          <a:graphicData uri="http://schemas.openxmlformats.org/drawingml/2006/table">
            <a:tbl>
              <a:tblPr/>
              <a:tblGrid>
                <a:gridCol w="560388"/>
                <a:gridCol w="2486025"/>
                <a:gridCol w="1963737"/>
                <a:gridCol w="1314450"/>
                <a:gridCol w="1819275"/>
                <a:gridCol w="2325688"/>
                <a:gridCol w="2332037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1155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Гл. редактор/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Телефон/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Электронный адрес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Взаимодействие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информированию  </a:t>
                      </a:r>
                    </a:p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 с МЧС России</a:t>
                      </a:r>
                    </a:p>
                  </a:txBody>
                  <a:tcPr marL="87962" marR="87962" marT="47653" marB="47653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3029" name="Group 133"/>
          <p:cNvGraphicFramePr>
            <a:graphicFrameLocks noGrp="1"/>
          </p:cNvGraphicFramePr>
          <p:nvPr/>
        </p:nvGraphicFramePr>
        <p:xfrm>
          <a:off x="0" y="1946275"/>
          <a:ext cx="12801600" cy="7715964"/>
        </p:xfrm>
        <a:graphic>
          <a:graphicData uri="http://schemas.openxmlformats.org/drawingml/2006/table">
            <a:tbl>
              <a:tblPr/>
              <a:tblGrid>
                <a:gridCol w="557213"/>
                <a:gridCol w="2459037"/>
                <a:gridCol w="2016125"/>
                <a:gridCol w="1296988"/>
                <a:gridCol w="1800225"/>
                <a:gridCol w="2339975"/>
                <a:gridCol w="2332037"/>
              </a:tblGrid>
              <a:tr h="309563">
                <a:tc gridSpan="7"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Информагентства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Информационное агентство «Регнум»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Кобзев Дмитрий Афанасьевич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(495) 225-34-14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www.regnum.ru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novosib@regnum.ru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125040 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Москва,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Правды, 21 стр.1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Соглашение № 789/486 от 14.01.2009 г.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 «Интерфакс-Сибирь»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Кузьмина Лариса Игоревна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223-59-76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www.interfakx-russia.ru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siberia@interfax.ru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630011 г. Новосибирск, ул. Кирова, 3, оф 316-320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ИТАР-ТАСС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Маненков Вадим Юрьевич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263-35-70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manenkov@bk.ru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630077 г. Новосибирск, ул. Серафимовича, 15/1, оф 29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Тайга.инфо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Шкарубо Елена Александровна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363-17-07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/>
                        </a:rPr>
                        <a:t>www.tayga.info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/>
                        </a:rPr>
                        <a:t>info@taygainfo.ru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shcarubo@gmail.com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630077 г. Новосибирск, пр. Карла Маркса, 30, оф 834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РИА «Новости» по НСо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Алдонина Ольга Александровна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221-12-60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/>
                        </a:rPr>
                        <a:t>www.rian.ru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www/sibir.rian.ru</a:t>
                      </a: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sibir@rian.ru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630091 г. Новосибирск, ул. Фрунзе, 5, оф 411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РИА «Сибирь»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Развод Ольга Николаевна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214-20-12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/>
                        </a:rPr>
                        <a:t>www.ria-sibir.ru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rian@cn.ru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Новосибирская область г. Бердск, ул. Вокзальная, 26, оф 310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НГС.новости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Беленький Артур Александрович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227-00-14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/>
                        </a:rPr>
                        <a:t>www.ngs.ru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9"/>
                        </a:rPr>
                        <a:t>www.news.ngs.ru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news@ngs.ru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630099 г. Новосибирск, ул. Ленина, 12, 6 этаж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Академ.инфо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Зайцева Александра Сергеевна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330-70-10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10"/>
                        </a:rPr>
                        <a:t>www.academ.info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editor@academ.info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630090 г. Новосибирск, ул. Терешковой, 33, цокольный этаж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НП АИР «Столица Нск»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Пашкова Нина Леонидовна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315-36-97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11"/>
                        </a:rPr>
                        <a:t>www.sibkray.ru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inzov2008@yandex.ru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630087 г. Новосибирск, ул. Немировича Данченко, 167, оф 719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56" marB="47656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Экспертный информационный канал «Федерал пресс»</a:t>
                      </a: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Титов Виктор Борисович</a:t>
                      </a: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223-68-24</a:t>
                      </a: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12"/>
                        </a:rPr>
                        <a:t>www.fedpress.ru</a:t>
                      </a:r>
                      <a:endParaRPr kumimoji="0" 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Sfo-fedpress@yandex.ru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630091 г. Новосибирск, ул. Коммунистическая, 45, оф 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39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Организовано</a:t>
                      </a:r>
                    </a:p>
                  </a:txBody>
                  <a:tcPr marL="87962" marR="87962" marT="47664" marB="47664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1266" name="Rectangle 3"/>
          <p:cNvSpPr txBox="1">
            <a:spLocks noChangeArrowheads="1"/>
          </p:cNvSpPr>
          <p:nvPr/>
        </p:nvSpPr>
        <p:spPr bwMode="auto">
          <a:xfrm>
            <a:off x="0" y="0"/>
            <a:ext cx="12801600" cy="10668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32094" tIns="17851" rIns="32094" bIns="17851" anchor="ctr"/>
          <a:lstStyle/>
          <a:p>
            <a:pPr algn="r" defTabSz="1279525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ИНФОРМАЦИОННО-СПРАВОЧНЫЕ МАТЕРИАЛЫ </a:t>
            </a:r>
          </a:p>
          <a:p>
            <a:pPr algn="ctr" defTabSz="1279525"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СРЕДСТВАМ МАССОВОЙ ИНФОРМАЦИИ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4038"/>
            <a:ext cx="12801600" cy="904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Freeform 4"/>
          <p:cNvSpPr>
            <a:spLocks/>
          </p:cNvSpPr>
          <p:nvPr/>
        </p:nvSpPr>
        <p:spPr bwMode="auto">
          <a:xfrm>
            <a:off x="134938" y="623888"/>
            <a:ext cx="12457112" cy="8786812"/>
          </a:xfrm>
          <a:custGeom>
            <a:avLst/>
            <a:gdLst>
              <a:gd name="T0" fmla="*/ 2147483647 w 7847"/>
              <a:gd name="T1" fmla="*/ 2147483647 h 4990"/>
              <a:gd name="T2" fmla="*/ 2147483647 w 7847"/>
              <a:gd name="T3" fmla="*/ 2147483647 h 4990"/>
              <a:gd name="T4" fmla="*/ 2147483647 w 7847"/>
              <a:gd name="T5" fmla="*/ 2147483647 h 4990"/>
              <a:gd name="T6" fmla="*/ 2147483647 w 7847"/>
              <a:gd name="T7" fmla="*/ 2147483647 h 4990"/>
              <a:gd name="T8" fmla="*/ 2147483647 w 7847"/>
              <a:gd name="T9" fmla="*/ 2147483647 h 4990"/>
              <a:gd name="T10" fmla="*/ 2147483647 w 7847"/>
              <a:gd name="T11" fmla="*/ 2147483647 h 4990"/>
              <a:gd name="T12" fmla="*/ 2147483647 w 7847"/>
              <a:gd name="T13" fmla="*/ 2147483647 h 4990"/>
              <a:gd name="T14" fmla="*/ 2147483647 w 7847"/>
              <a:gd name="T15" fmla="*/ 2147483647 h 4990"/>
              <a:gd name="T16" fmla="*/ 2147483647 w 7847"/>
              <a:gd name="T17" fmla="*/ 2147483647 h 4990"/>
              <a:gd name="T18" fmla="*/ 2147483647 w 7847"/>
              <a:gd name="T19" fmla="*/ 2147483647 h 4990"/>
              <a:gd name="T20" fmla="*/ 2147483647 w 7847"/>
              <a:gd name="T21" fmla="*/ 2147483647 h 4990"/>
              <a:gd name="T22" fmla="*/ 2147483647 w 7847"/>
              <a:gd name="T23" fmla="*/ 2147483647 h 4990"/>
              <a:gd name="T24" fmla="*/ 2147483647 w 7847"/>
              <a:gd name="T25" fmla="*/ 2147483647 h 4990"/>
              <a:gd name="T26" fmla="*/ 2147483647 w 7847"/>
              <a:gd name="T27" fmla="*/ 0 h 4990"/>
              <a:gd name="T28" fmla="*/ 2147483647 w 7847"/>
              <a:gd name="T29" fmla="*/ 2147483647 h 4990"/>
              <a:gd name="T30" fmla="*/ 2147483647 w 7847"/>
              <a:gd name="T31" fmla="*/ 2147483647 h 4990"/>
              <a:gd name="T32" fmla="*/ 2147483647 w 7847"/>
              <a:gd name="T33" fmla="*/ 2147483647 h 4990"/>
              <a:gd name="T34" fmla="*/ 2147483647 w 7847"/>
              <a:gd name="T35" fmla="*/ 2147483647 h 4990"/>
              <a:gd name="T36" fmla="*/ 2147483647 w 7847"/>
              <a:gd name="T37" fmla="*/ 2147483647 h 4990"/>
              <a:gd name="T38" fmla="*/ 2147483647 w 7847"/>
              <a:gd name="T39" fmla="*/ 2147483647 h 4990"/>
              <a:gd name="T40" fmla="*/ 2147483647 w 7847"/>
              <a:gd name="T41" fmla="*/ 2147483647 h 4990"/>
              <a:gd name="T42" fmla="*/ 2147483647 w 7847"/>
              <a:gd name="T43" fmla="*/ 2147483647 h 4990"/>
              <a:gd name="T44" fmla="*/ 2147483647 w 7847"/>
              <a:gd name="T45" fmla="*/ 2147483647 h 4990"/>
              <a:gd name="T46" fmla="*/ 2147483647 w 7847"/>
              <a:gd name="T47" fmla="*/ 2147483647 h 4990"/>
              <a:gd name="T48" fmla="*/ 2147483647 w 7847"/>
              <a:gd name="T49" fmla="*/ 2147483647 h 4990"/>
              <a:gd name="T50" fmla="*/ 2147483647 w 7847"/>
              <a:gd name="T51" fmla="*/ 2147483647 h 4990"/>
              <a:gd name="T52" fmla="*/ 2147483647 w 7847"/>
              <a:gd name="T53" fmla="*/ 2147483647 h 4990"/>
              <a:gd name="T54" fmla="*/ 2147483647 w 7847"/>
              <a:gd name="T55" fmla="*/ 2147483647 h 4990"/>
              <a:gd name="T56" fmla="*/ 2147483647 w 7847"/>
              <a:gd name="T57" fmla="*/ 2147483647 h 4990"/>
              <a:gd name="T58" fmla="*/ 2147483647 w 7847"/>
              <a:gd name="T59" fmla="*/ 2147483647 h 4990"/>
              <a:gd name="T60" fmla="*/ 2147483647 w 7847"/>
              <a:gd name="T61" fmla="*/ 2147483647 h 4990"/>
              <a:gd name="T62" fmla="*/ 2147483647 w 7847"/>
              <a:gd name="T63" fmla="*/ 2147483647 h 4990"/>
              <a:gd name="T64" fmla="*/ 2147483647 w 7847"/>
              <a:gd name="T65" fmla="*/ 2147483647 h 499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847"/>
              <a:gd name="T100" fmla="*/ 0 h 4990"/>
              <a:gd name="T101" fmla="*/ 7847 w 7847"/>
              <a:gd name="T102" fmla="*/ 4990 h 499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847" h="4990">
                <a:moveTo>
                  <a:pt x="2313" y="4445"/>
                </a:moveTo>
                <a:lnTo>
                  <a:pt x="1723" y="4854"/>
                </a:lnTo>
                <a:lnTo>
                  <a:pt x="1723" y="4990"/>
                </a:lnTo>
                <a:lnTo>
                  <a:pt x="1587" y="4990"/>
                </a:lnTo>
                <a:lnTo>
                  <a:pt x="1497" y="4627"/>
                </a:lnTo>
                <a:lnTo>
                  <a:pt x="1406" y="4536"/>
                </a:lnTo>
                <a:lnTo>
                  <a:pt x="1224" y="4445"/>
                </a:lnTo>
                <a:lnTo>
                  <a:pt x="1088" y="4219"/>
                </a:lnTo>
                <a:lnTo>
                  <a:pt x="680" y="3992"/>
                </a:lnTo>
                <a:lnTo>
                  <a:pt x="45" y="4082"/>
                </a:lnTo>
                <a:lnTo>
                  <a:pt x="0" y="3992"/>
                </a:lnTo>
                <a:lnTo>
                  <a:pt x="317" y="3584"/>
                </a:lnTo>
                <a:lnTo>
                  <a:pt x="227" y="3357"/>
                </a:lnTo>
                <a:lnTo>
                  <a:pt x="181" y="3357"/>
                </a:lnTo>
                <a:lnTo>
                  <a:pt x="635" y="2903"/>
                </a:lnTo>
                <a:lnTo>
                  <a:pt x="862" y="3039"/>
                </a:lnTo>
                <a:lnTo>
                  <a:pt x="1315" y="2948"/>
                </a:lnTo>
                <a:lnTo>
                  <a:pt x="1769" y="2359"/>
                </a:lnTo>
                <a:lnTo>
                  <a:pt x="1678" y="2223"/>
                </a:lnTo>
                <a:lnTo>
                  <a:pt x="2222" y="2087"/>
                </a:lnTo>
                <a:lnTo>
                  <a:pt x="2313" y="1951"/>
                </a:lnTo>
                <a:lnTo>
                  <a:pt x="2676" y="1951"/>
                </a:lnTo>
                <a:lnTo>
                  <a:pt x="2767" y="2087"/>
                </a:lnTo>
                <a:lnTo>
                  <a:pt x="3356" y="2041"/>
                </a:lnTo>
                <a:lnTo>
                  <a:pt x="3492" y="1860"/>
                </a:lnTo>
                <a:lnTo>
                  <a:pt x="3447" y="1678"/>
                </a:lnTo>
                <a:lnTo>
                  <a:pt x="4853" y="272"/>
                </a:lnTo>
                <a:lnTo>
                  <a:pt x="5443" y="0"/>
                </a:lnTo>
                <a:lnTo>
                  <a:pt x="5534" y="91"/>
                </a:lnTo>
                <a:lnTo>
                  <a:pt x="5534" y="227"/>
                </a:lnTo>
                <a:lnTo>
                  <a:pt x="5896" y="408"/>
                </a:lnTo>
                <a:lnTo>
                  <a:pt x="5942" y="771"/>
                </a:lnTo>
                <a:lnTo>
                  <a:pt x="6078" y="771"/>
                </a:lnTo>
                <a:lnTo>
                  <a:pt x="6123" y="862"/>
                </a:lnTo>
                <a:lnTo>
                  <a:pt x="6305" y="907"/>
                </a:lnTo>
                <a:lnTo>
                  <a:pt x="6350" y="862"/>
                </a:lnTo>
                <a:lnTo>
                  <a:pt x="6441" y="1043"/>
                </a:lnTo>
                <a:lnTo>
                  <a:pt x="6804" y="1089"/>
                </a:lnTo>
                <a:lnTo>
                  <a:pt x="6894" y="998"/>
                </a:lnTo>
                <a:lnTo>
                  <a:pt x="7076" y="1225"/>
                </a:lnTo>
                <a:lnTo>
                  <a:pt x="7439" y="1179"/>
                </a:lnTo>
                <a:lnTo>
                  <a:pt x="7529" y="1043"/>
                </a:lnTo>
                <a:lnTo>
                  <a:pt x="7575" y="1361"/>
                </a:lnTo>
                <a:lnTo>
                  <a:pt x="7847" y="1542"/>
                </a:lnTo>
                <a:lnTo>
                  <a:pt x="7711" y="2177"/>
                </a:lnTo>
                <a:lnTo>
                  <a:pt x="7802" y="2268"/>
                </a:lnTo>
                <a:lnTo>
                  <a:pt x="7167" y="2812"/>
                </a:lnTo>
                <a:lnTo>
                  <a:pt x="7167" y="3085"/>
                </a:lnTo>
                <a:lnTo>
                  <a:pt x="6713" y="3266"/>
                </a:lnTo>
                <a:lnTo>
                  <a:pt x="6804" y="3629"/>
                </a:lnTo>
                <a:lnTo>
                  <a:pt x="6668" y="3629"/>
                </a:lnTo>
                <a:lnTo>
                  <a:pt x="6668" y="3810"/>
                </a:lnTo>
                <a:lnTo>
                  <a:pt x="6531" y="3810"/>
                </a:lnTo>
                <a:lnTo>
                  <a:pt x="6350" y="3538"/>
                </a:lnTo>
                <a:lnTo>
                  <a:pt x="5715" y="3493"/>
                </a:lnTo>
                <a:lnTo>
                  <a:pt x="5488" y="3266"/>
                </a:lnTo>
                <a:lnTo>
                  <a:pt x="5261" y="3447"/>
                </a:lnTo>
                <a:lnTo>
                  <a:pt x="5261" y="3584"/>
                </a:lnTo>
                <a:lnTo>
                  <a:pt x="4989" y="3901"/>
                </a:lnTo>
                <a:lnTo>
                  <a:pt x="4672" y="3810"/>
                </a:lnTo>
                <a:lnTo>
                  <a:pt x="4309" y="4309"/>
                </a:lnTo>
                <a:lnTo>
                  <a:pt x="3447" y="3901"/>
                </a:lnTo>
                <a:lnTo>
                  <a:pt x="3175" y="4219"/>
                </a:lnTo>
                <a:lnTo>
                  <a:pt x="3220" y="4355"/>
                </a:lnTo>
                <a:lnTo>
                  <a:pt x="3447" y="4491"/>
                </a:lnTo>
                <a:lnTo>
                  <a:pt x="2767" y="4763"/>
                </a:lnTo>
                <a:lnTo>
                  <a:pt x="2358" y="4400"/>
                </a:lnTo>
              </a:path>
            </a:pathLst>
          </a:custGeom>
          <a:solidFill>
            <a:srgbClr val="FFCC00">
              <a:alpha val="45882"/>
            </a:srgbClr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lIns="110328" tIns="55164" rIns="110328" bIns="55164">
            <a:spAutoFit/>
          </a:bodyPr>
          <a:lstStyle/>
          <a:p>
            <a:endParaRPr lang="ru-RU"/>
          </a:p>
        </p:txBody>
      </p:sp>
      <p:grpSp>
        <p:nvGrpSpPr>
          <p:cNvPr id="80900" name="Group 132"/>
          <p:cNvGrpSpPr>
            <a:grpSpLocks/>
          </p:cNvGrpSpPr>
          <p:nvPr/>
        </p:nvGrpSpPr>
        <p:grpSpPr bwMode="auto">
          <a:xfrm>
            <a:off x="6616700" y="4945063"/>
            <a:ext cx="360363" cy="331787"/>
            <a:chOff x="3256" y="1842"/>
            <a:chExt cx="224" cy="162"/>
          </a:xfrm>
        </p:grpSpPr>
        <p:sp>
          <p:nvSpPr>
            <p:cNvPr id="80948" name="AutoShape 235"/>
            <p:cNvSpPr>
              <a:spLocks noChangeAspect="1" noChangeArrowheads="1"/>
            </p:cNvSpPr>
            <p:nvPr/>
          </p:nvSpPr>
          <p:spPr bwMode="auto">
            <a:xfrm>
              <a:off x="3256" y="1891"/>
              <a:ext cx="215" cy="11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7365" tIns="28683" rIns="57365" bIns="28683"/>
            <a:lstStyle/>
            <a:p>
              <a:pPr defTabSz="684213"/>
              <a:endParaRPr lang="ru-RU" sz="300"/>
            </a:p>
          </p:txBody>
        </p:sp>
        <p:grpSp>
          <p:nvGrpSpPr>
            <p:cNvPr id="80949" name="Group 237"/>
            <p:cNvGrpSpPr>
              <a:grpSpLocks/>
            </p:cNvGrpSpPr>
            <p:nvPr/>
          </p:nvGrpSpPr>
          <p:grpSpPr bwMode="auto">
            <a:xfrm>
              <a:off x="3357" y="1842"/>
              <a:ext cx="123" cy="54"/>
              <a:chOff x="1918" y="2160"/>
              <a:chExt cx="419" cy="283"/>
            </a:xfrm>
          </p:grpSpPr>
          <p:sp>
            <p:nvSpPr>
              <p:cNvPr id="80951" name="Line 238"/>
              <p:cNvSpPr>
                <a:spLocks noChangeAspect="1" noChangeShapeType="1"/>
              </p:cNvSpPr>
              <p:nvPr/>
            </p:nvSpPr>
            <p:spPr bwMode="auto">
              <a:xfrm flipV="1">
                <a:off x="1918" y="2160"/>
                <a:ext cx="140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52" name="Line 239"/>
              <p:cNvSpPr>
                <a:spLocks noChangeAspect="1" noChangeShapeType="1"/>
              </p:cNvSpPr>
              <p:nvPr/>
            </p:nvSpPr>
            <p:spPr bwMode="auto">
              <a:xfrm>
                <a:off x="2058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53" name="Line 240"/>
              <p:cNvSpPr>
                <a:spLocks noChangeAspect="1" noChangeShapeType="1"/>
              </p:cNvSpPr>
              <p:nvPr/>
            </p:nvSpPr>
            <p:spPr bwMode="auto">
              <a:xfrm flipV="1">
                <a:off x="2196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50" name="Text Box 241"/>
            <p:cNvSpPr txBox="1">
              <a:spLocks noChangeArrowheads="1"/>
            </p:cNvSpPr>
            <p:nvPr/>
          </p:nvSpPr>
          <p:spPr bwMode="auto">
            <a:xfrm>
              <a:off x="3280" y="1950"/>
              <a:ext cx="16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84213"/>
              <a:r>
                <a:rPr lang="ru-RU" sz="700" b="1">
                  <a:solidFill>
                    <a:srgbClr val="000000"/>
                  </a:solidFill>
                </a:rPr>
                <a:t>ТВ/РВ</a:t>
              </a:r>
              <a:endParaRPr lang="ru-RU" sz="700">
                <a:solidFill>
                  <a:srgbClr val="000000"/>
                </a:solidFill>
              </a:endParaRPr>
            </a:p>
          </p:txBody>
        </p:sp>
      </p:grpSp>
      <p:grpSp>
        <p:nvGrpSpPr>
          <p:cNvPr id="80901" name="Group 12"/>
          <p:cNvGrpSpPr>
            <a:grpSpLocks/>
          </p:cNvGrpSpPr>
          <p:nvPr/>
        </p:nvGrpSpPr>
        <p:grpSpPr bwMode="auto">
          <a:xfrm>
            <a:off x="8416925" y="8401050"/>
            <a:ext cx="4319588" cy="1295400"/>
            <a:chOff x="3257" y="3521"/>
            <a:chExt cx="2721" cy="815"/>
          </a:xfrm>
        </p:grpSpPr>
        <p:sp>
          <p:nvSpPr>
            <p:cNvPr id="80935" name="Rectangle 375"/>
            <p:cNvSpPr>
              <a:spLocks noChangeArrowheads="1"/>
            </p:cNvSpPr>
            <p:nvPr/>
          </p:nvSpPr>
          <p:spPr bwMode="auto">
            <a:xfrm>
              <a:off x="3257" y="3521"/>
              <a:ext cx="2721" cy="726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709" tIns="45353" rIns="90709" bIns="45353"/>
            <a:lstStyle/>
            <a:p>
              <a:pPr algn="ctr" defTabSz="912813"/>
              <a:r>
                <a:rPr lang="ru-RU" sz="800">
                  <a:latin typeface="Times New Roman" pitchFamily="18" charset="0"/>
                  <a:cs typeface="Arial" charset="0"/>
                </a:rPr>
                <a:t>Условные обозначения</a:t>
              </a:r>
            </a:p>
          </p:txBody>
        </p:sp>
        <p:sp>
          <p:nvSpPr>
            <p:cNvPr id="80936" name="TextBox 54"/>
            <p:cNvSpPr txBox="1">
              <a:spLocks noChangeArrowheads="1"/>
            </p:cNvSpPr>
            <p:nvPr/>
          </p:nvSpPr>
          <p:spPr bwMode="auto">
            <a:xfrm>
              <a:off x="3800" y="3657"/>
              <a:ext cx="176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5539" tIns="47769" rIns="95539" bIns="47769">
              <a:spAutoFit/>
            </a:bodyPr>
            <a:lstStyle/>
            <a:p>
              <a:pPr defTabSz="955675"/>
              <a:r>
                <a:rPr lang="ru-RU" sz="1300">
                  <a:latin typeface="Times New Roman" pitchFamily="18" charset="0"/>
                  <a:cs typeface="Times New Roman" pitchFamily="18" charset="0"/>
                </a:rPr>
                <a:t>Теле- радиотрансляционная станция</a:t>
              </a:r>
            </a:p>
          </p:txBody>
        </p:sp>
        <p:sp>
          <p:nvSpPr>
            <p:cNvPr id="80937" name="TextBox 54"/>
            <p:cNvSpPr txBox="1">
              <a:spLocks noChangeArrowheads="1"/>
            </p:cNvSpPr>
            <p:nvPr/>
          </p:nvSpPr>
          <p:spPr bwMode="auto">
            <a:xfrm>
              <a:off x="3792" y="3839"/>
              <a:ext cx="1769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5539" tIns="47769" rIns="95539" bIns="47769">
              <a:spAutoFit/>
            </a:bodyPr>
            <a:lstStyle/>
            <a:p>
              <a:pPr defTabSz="955675"/>
              <a:r>
                <a:rPr lang="ru-RU" sz="1300">
                  <a:latin typeface="Times New Roman" pitchFamily="18" charset="0"/>
                  <a:cs typeface="Times New Roman" pitchFamily="18" charset="0"/>
                </a:rPr>
                <a:t>Хороший уровень сигнала</a:t>
              </a:r>
            </a:p>
          </p:txBody>
        </p:sp>
        <p:sp>
          <p:nvSpPr>
            <p:cNvPr id="80938" name="Rectangle 8"/>
            <p:cNvSpPr>
              <a:spLocks noChangeAspect="1" noChangeArrowheads="1"/>
            </p:cNvSpPr>
            <p:nvPr/>
          </p:nvSpPr>
          <p:spPr bwMode="auto">
            <a:xfrm>
              <a:off x="3439" y="3913"/>
              <a:ext cx="113" cy="61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91238" tIns="45619" rIns="91238" bIns="45619" anchor="ctr"/>
            <a:lstStyle/>
            <a:p>
              <a:pPr defTabSz="912813"/>
              <a:endParaRPr lang="ru-RU" sz="1300" b="1" i="1"/>
            </a:p>
          </p:txBody>
        </p:sp>
        <p:sp>
          <p:nvSpPr>
            <p:cNvPr id="80939" name="TextBox 54"/>
            <p:cNvSpPr txBox="1">
              <a:spLocks noChangeArrowheads="1"/>
            </p:cNvSpPr>
            <p:nvPr/>
          </p:nvSpPr>
          <p:spPr bwMode="auto">
            <a:xfrm>
              <a:off x="3800" y="4026"/>
              <a:ext cx="176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5539" tIns="47769" rIns="95539" bIns="47769">
              <a:spAutoFit/>
            </a:bodyPr>
            <a:lstStyle/>
            <a:p>
              <a:pPr defTabSz="955675"/>
              <a:r>
                <a:rPr lang="ru-RU" sz="1300">
                  <a:latin typeface="Times New Roman" pitchFamily="18" charset="0"/>
                  <a:cs typeface="Times New Roman" pitchFamily="18" charset="0"/>
                </a:rPr>
                <a:t>Удовлетворительный уровень сигнала</a:t>
              </a:r>
            </a:p>
          </p:txBody>
        </p:sp>
        <p:sp>
          <p:nvSpPr>
            <p:cNvPr id="80940" name="Rectangle 8"/>
            <p:cNvSpPr>
              <a:spLocks noChangeAspect="1" noChangeArrowheads="1"/>
            </p:cNvSpPr>
            <p:nvPr/>
          </p:nvSpPr>
          <p:spPr bwMode="auto">
            <a:xfrm>
              <a:off x="3439" y="4065"/>
              <a:ext cx="113" cy="61"/>
            </a:xfrm>
            <a:prstGeom prst="rect">
              <a:avLst/>
            </a:prstGeom>
            <a:solidFill>
              <a:srgbClr val="FFC000">
                <a:alpha val="5686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91238" tIns="45619" rIns="91238" bIns="45619" anchor="ctr"/>
            <a:lstStyle/>
            <a:p>
              <a:pPr defTabSz="912813"/>
              <a:endParaRPr lang="ru-RU" sz="1300" b="1" i="1"/>
            </a:p>
          </p:txBody>
        </p:sp>
        <p:grpSp>
          <p:nvGrpSpPr>
            <p:cNvPr id="80941" name="Group 167"/>
            <p:cNvGrpSpPr>
              <a:grpSpLocks/>
            </p:cNvGrpSpPr>
            <p:nvPr/>
          </p:nvGrpSpPr>
          <p:grpSpPr bwMode="auto">
            <a:xfrm>
              <a:off x="3393" y="3630"/>
              <a:ext cx="226" cy="208"/>
              <a:chOff x="3256" y="1842"/>
              <a:chExt cx="224" cy="162"/>
            </a:xfrm>
          </p:grpSpPr>
          <p:sp>
            <p:nvSpPr>
              <p:cNvPr id="80942" name="AutoShape 235"/>
              <p:cNvSpPr>
                <a:spLocks noChangeAspect="1" noChangeArrowheads="1"/>
              </p:cNvSpPr>
              <p:nvPr/>
            </p:nvSpPr>
            <p:spPr bwMode="auto">
              <a:xfrm>
                <a:off x="3256" y="1891"/>
                <a:ext cx="215" cy="113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57365" tIns="28683" rIns="57365" bIns="28683"/>
              <a:lstStyle/>
              <a:p>
                <a:pPr defTabSz="684213"/>
                <a:endParaRPr lang="ru-RU" sz="300"/>
              </a:p>
            </p:txBody>
          </p:sp>
          <p:grpSp>
            <p:nvGrpSpPr>
              <p:cNvPr id="80943" name="Group 237"/>
              <p:cNvGrpSpPr>
                <a:grpSpLocks/>
              </p:cNvGrpSpPr>
              <p:nvPr/>
            </p:nvGrpSpPr>
            <p:grpSpPr bwMode="auto">
              <a:xfrm>
                <a:off x="3357" y="1842"/>
                <a:ext cx="123" cy="54"/>
                <a:chOff x="1918" y="2160"/>
                <a:chExt cx="419" cy="283"/>
              </a:xfrm>
            </p:grpSpPr>
            <p:sp>
              <p:nvSpPr>
                <p:cNvPr id="80945" name="Line 23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1918" y="2160"/>
                  <a:ext cx="140" cy="2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0946" name="Line 239"/>
                <p:cNvSpPr>
                  <a:spLocks noChangeAspect="1" noChangeShapeType="1"/>
                </p:cNvSpPr>
                <p:nvPr/>
              </p:nvSpPr>
              <p:spPr bwMode="auto">
                <a:xfrm>
                  <a:off x="2058" y="2160"/>
                  <a:ext cx="141" cy="2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0947" name="Line 24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196" y="2160"/>
                  <a:ext cx="141" cy="2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0944" name="Text Box 241"/>
              <p:cNvSpPr txBox="1">
                <a:spLocks noChangeArrowheads="1"/>
              </p:cNvSpPr>
              <p:nvPr/>
            </p:nvSpPr>
            <p:spPr bwMode="auto">
              <a:xfrm>
                <a:off x="3280" y="1950"/>
                <a:ext cx="168" cy="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 defTabSz="684213"/>
                <a:r>
                  <a:rPr lang="ru-RU" sz="400" b="1"/>
                  <a:t>ТВ/РВ</a:t>
                </a:r>
                <a:endParaRPr lang="ru-RU" sz="400"/>
              </a:p>
            </p:txBody>
          </p:sp>
        </p:grpSp>
      </p:grpSp>
      <p:grpSp>
        <p:nvGrpSpPr>
          <p:cNvPr id="80902" name="Group 132"/>
          <p:cNvGrpSpPr>
            <a:grpSpLocks/>
          </p:cNvGrpSpPr>
          <p:nvPr/>
        </p:nvGrpSpPr>
        <p:grpSpPr bwMode="auto">
          <a:xfrm>
            <a:off x="10791825" y="4368800"/>
            <a:ext cx="360363" cy="330200"/>
            <a:chOff x="3256" y="1842"/>
            <a:chExt cx="224" cy="162"/>
          </a:xfrm>
        </p:grpSpPr>
        <p:sp>
          <p:nvSpPr>
            <p:cNvPr id="80929" name="AutoShape 235"/>
            <p:cNvSpPr>
              <a:spLocks noChangeAspect="1" noChangeArrowheads="1"/>
            </p:cNvSpPr>
            <p:nvPr/>
          </p:nvSpPr>
          <p:spPr bwMode="auto">
            <a:xfrm>
              <a:off x="3256" y="1891"/>
              <a:ext cx="215" cy="11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7365" tIns="28683" rIns="57365" bIns="28683"/>
            <a:lstStyle/>
            <a:p>
              <a:pPr defTabSz="684213"/>
              <a:endParaRPr lang="ru-RU" sz="300"/>
            </a:p>
          </p:txBody>
        </p:sp>
        <p:grpSp>
          <p:nvGrpSpPr>
            <p:cNvPr id="80930" name="Group 237"/>
            <p:cNvGrpSpPr>
              <a:grpSpLocks/>
            </p:cNvGrpSpPr>
            <p:nvPr/>
          </p:nvGrpSpPr>
          <p:grpSpPr bwMode="auto">
            <a:xfrm>
              <a:off x="3357" y="1842"/>
              <a:ext cx="123" cy="54"/>
              <a:chOff x="1918" y="2160"/>
              <a:chExt cx="419" cy="283"/>
            </a:xfrm>
          </p:grpSpPr>
          <p:sp>
            <p:nvSpPr>
              <p:cNvPr id="80932" name="Line 238"/>
              <p:cNvSpPr>
                <a:spLocks noChangeAspect="1" noChangeShapeType="1"/>
              </p:cNvSpPr>
              <p:nvPr/>
            </p:nvSpPr>
            <p:spPr bwMode="auto">
              <a:xfrm flipV="1">
                <a:off x="1918" y="2160"/>
                <a:ext cx="140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33" name="Line 239"/>
              <p:cNvSpPr>
                <a:spLocks noChangeAspect="1" noChangeShapeType="1"/>
              </p:cNvSpPr>
              <p:nvPr/>
            </p:nvSpPr>
            <p:spPr bwMode="auto">
              <a:xfrm>
                <a:off x="2058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34" name="Line 240"/>
              <p:cNvSpPr>
                <a:spLocks noChangeAspect="1" noChangeShapeType="1"/>
              </p:cNvSpPr>
              <p:nvPr/>
            </p:nvSpPr>
            <p:spPr bwMode="auto">
              <a:xfrm flipV="1">
                <a:off x="2196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31" name="Text Box 241"/>
            <p:cNvSpPr txBox="1">
              <a:spLocks noChangeArrowheads="1"/>
            </p:cNvSpPr>
            <p:nvPr/>
          </p:nvSpPr>
          <p:spPr bwMode="auto">
            <a:xfrm>
              <a:off x="3280" y="1950"/>
              <a:ext cx="16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84213"/>
              <a:r>
                <a:rPr lang="ru-RU" sz="700" b="1">
                  <a:solidFill>
                    <a:srgbClr val="000000"/>
                  </a:solidFill>
                </a:rPr>
                <a:t>ТВ/РВ</a:t>
              </a:r>
              <a:endParaRPr lang="ru-RU" sz="700">
                <a:solidFill>
                  <a:srgbClr val="000000"/>
                </a:solidFill>
              </a:endParaRPr>
            </a:p>
          </p:txBody>
        </p:sp>
      </p:grpSp>
      <p:grpSp>
        <p:nvGrpSpPr>
          <p:cNvPr id="80903" name="Group 132"/>
          <p:cNvGrpSpPr>
            <a:grpSpLocks/>
          </p:cNvGrpSpPr>
          <p:nvPr/>
        </p:nvGrpSpPr>
        <p:grpSpPr bwMode="auto">
          <a:xfrm>
            <a:off x="9210675" y="2424113"/>
            <a:ext cx="357188" cy="330200"/>
            <a:chOff x="3256" y="1842"/>
            <a:chExt cx="224" cy="162"/>
          </a:xfrm>
        </p:grpSpPr>
        <p:sp>
          <p:nvSpPr>
            <p:cNvPr id="80923" name="AutoShape 235"/>
            <p:cNvSpPr>
              <a:spLocks noChangeAspect="1" noChangeArrowheads="1"/>
            </p:cNvSpPr>
            <p:nvPr/>
          </p:nvSpPr>
          <p:spPr bwMode="auto">
            <a:xfrm>
              <a:off x="3256" y="1891"/>
              <a:ext cx="215" cy="11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7365" tIns="28683" rIns="57365" bIns="28683"/>
            <a:lstStyle/>
            <a:p>
              <a:pPr defTabSz="684213"/>
              <a:endParaRPr lang="ru-RU" sz="300"/>
            </a:p>
          </p:txBody>
        </p:sp>
        <p:grpSp>
          <p:nvGrpSpPr>
            <p:cNvPr id="80924" name="Group 237"/>
            <p:cNvGrpSpPr>
              <a:grpSpLocks/>
            </p:cNvGrpSpPr>
            <p:nvPr/>
          </p:nvGrpSpPr>
          <p:grpSpPr bwMode="auto">
            <a:xfrm>
              <a:off x="3357" y="1842"/>
              <a:ext cx="123" cy="54"/>
              <a:chOff x="1918" y="2160"/>
              <a:chExt cx="419" cy="283"/>
            </a:xfrm>
          </p:grpSpPr>
          <p:sp>
            <p:nvSpPr>
              <p:cNvPr id="80926" name="Line 238"/>
              <p:cNvSpPr>
                <a:spLocks noChangeAspect="1" noChangeShapeType="1"/>
              </p:cNvSpPr>
              <p:nvPr/>
            </p:nvSpPr>
            <p:spPr bwMode="auto">
              <a:xfrm flipV="1">
                <a:off x="1918" y="2160"/>
                <a:ext cx="140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27" name="Line 239"/>
              <p:cNvSpPr>
                <a:spLocks noChangeAspect="1" noChangeShapeType="1"/>
              </p:cNvSpPr>
              <p:nvPr/>
            </p:nvSpPr>
            <p:spPr bwMode="auto">
              <a:xfrm>
                <a:off x="2058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28" name="Line 240"/>
              <p:cNvSpPr>
                <a:spLocks noChangeAspect="1" noChangeShapeType="1"/>
              </p:cNvSpPr>
              <p:nvPr/>
            </p:nvSpPr>
            <p:spPr bwMode="auto">
              <a:xfrm flipV="1">
                <a:off x="2196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25" name="Text Box 241"/>
            <p:cNvSpPr txBox="1">
              <a:spLocks noChangeArrowheads="1"/>
            </p:cNvSpPr>
            <p:nvPr/>
          </p:nvSpPr>
          <p:spPr bwMode="auto">
            <a:xfrm>
              <a:off x="3280" y="1950"/>
              <a:ext cx="16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84213"/>
              <a:r>
                <a:rPr lang="ru-RU" sz="700" b="1">
                  <a:solidFill>
                    <a:srgbClr val="000000"/>
                  </a:solidFill>
                </a:rPr>
                <a:t>ТВ/РВ</a:t>
              </a:r>
              <a:endParaRPr lang="ru-RU" sz="700">
                <a:solidFill>
                  <a:srgbClr val="000000"/>
                </a:solidFill>
              </a:endParaRPr>
            </a:p>
          </p:txBody>
        </p:sp>
      </p:grpSp>
      <p:grpSp>
        <p:nvGrpSpPr>
          <p:cNvPr id="80904" name="Group 132"/>
          <p:cNvGrpSpPr>
            <a:grpSpLocks/>
          </p:cNvGrpSpPr>
          <p:nvPr/>
        </p:nvGrpSpPr>
        <p:grpSpPr bwMode="auto">
          <a:xfrm>
            <a:off x="2224088" y="6816725"/>
            <a:ext cx="358775" cy="330200"/>
            <a:chOff x="3256" y="1842"/>
            <a:chExt cx="224" cy="162"/>
          </a:xfrm>
        </p:grpSpPr>
        <p:sp>
          <p:nvSpPr>
            <p:cNvPr id="80917" name="AutoShape 235"/>
            <p:cNvSpPr>
              <a:spLocks noChangeAspect="1" noChangeArrowheads="1"/>
            </p:cNvSpPr>
            <p:nvPr/>
          </p:nvSpPr>
          <p:spPr bwMode="auto">
            <a:xfrm>
              <a:off x="3256" y="1891"/>
              <a:ext cx="215" cy="11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7365" tIns="28683" rIns="57365" bIns="28683"/>
            <a:lstStyle/>
            <a:p>
              <a:pPr defTabSz="684213"/>
              <a:endParaRPr lang="ru-RU" sz="300"/>
            </a:p>
          </p:txBody>
        </p:sp>
        <p:grpSp>
          <p:nvGrpSpPr>
            <p:cNvPr id="80918" name="Group 237"/>
            <p:cNvGrpSpPr>
              <a:grpSpLocks/>
            </p:cNvGrpSpPr>
            <p:nvPr/>
          </p:nvGrpSpPr>
          <p:grpSpPr bwMode="auto">
            <a:xfrm>
              <a:off x="3357" y="1842"/>
              <a:ext cx="123" cy="54"/>
              <a:chOff x="1918" y="2160"/>
              <a:chExt cx="419" cy="283"/>
            </a:xfrm>
          </p:grpSpPr>
          <p:sp>
            <p:nvSpPr>
              <p:cNvPr id="80920" name="Line 238"/>
              <p:cNvSpPr>
                <a:spLocks noChangeAspect="1" noChangeShapeType="1"/>
              </p:cNvSpPr>
              <p:nvPr/>
            </p:nvSpPr>
            <p:spPr bwMode="auto">
              <a:xfrm flipV="1">
                <a:off x="1918" y="2160"/>
                <a:ext cx="140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21" name="Line 239"/>
              <p:cNvSpPr>
                <a:spLocks noChangeAspect="1" noChangeShapeType="1"/>
              </p:cNvSpPr>
              <p:nvPr/>
            </p:nvSpPr>
            <p:spPr bwMode="auto">
              <a:xfrm>
                <a:off x="2058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22" name="Line 240"/>
              <p:cNvSpPr>
                <a:spLocks noChangeAspect="1" noChangeShapeType="1"/>
              </p:cNvSpPr>
              <p:nvPr/>
            </p:nvSpPr>
            <p:spPr bwMode="auto">
              <a:xfrm flipV="1">
                <a:off x="2196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19" name="Text Box 241"/>
            <p:cNvSpPr txBox="1">
              <a:spLocks noChangeArrowheads="1"/>
            </p:cNvSpPr>
            <p:nvPr/>
          </p:nvSpPr>
          <p:spPr bwMode="auto">
            <a:xfrm>
              <a:off x="3280" y="1950"/>
              <a:ext cx="16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84213"/>
              <a:r>
                <a:rPr lang="ru-RU" sz="700" b="1">
                  <a:solidFill>
                    <a:srgbClr val="000000"/>
                  </a:solidFill>
                </a:rPr>
                <a:t>ТВ/РВ</a:t>
              </a:r>
              <a:endParaRPr lang="ru-RU" sz="700">
                <a:solidFill>
                  <a:srgbClr val="000000"/>
                </a:solidFill>
              </a:endParaRPr>
            </a:p>
          </p:txBody>
        </p:sp>
      </p:grpSp>
      <p:grpSp>
        <p:nvGrpSpPr>
          <p:cNvPr id="80905" name="Group 132"/>
          <p:cNvGrpSpPr>
            <a:grpSpLocks/>
          </p:cNvGrpSpPr>
          <p:nvPr/>
        </p:nvGrpSpPr>
        <p:grpSpPr bwMode="auto">
          <a:xfrm>
            <a:off x="3879850" y="7466013"/>
            <a:ext cx="358775" cy="328612"/>
            <a:chOff x="3256" y="1842"/>
            <a:chExt cx="224" cy="162"/>
          </a:xfrm>
        </p:grpSpPr>
        <p:sp>
          <p:nvSpPr>
            <p:cNvPr id="80911" name="AutoShape 235"/>
            <p:cNvSpPr>
              <a:spLocks noChangeAspect="1" noChangeArrowheads="1"/>
            </p:cNvSpPr>
            <p:nvPr/>
          </p:nvSpPr>
          <p:spPr bwMode="auto">
            <a:xfrm>
              <a:off x="3256" y="1891"/>
              <a:ext cx="215" cy="11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57365" tIns="28683" rIns="57365" bIns="28683"/>
            <a:lstStyle/>
            <a:p>
              <a:pPr defTabSz="684213"/>
              <a:endParaRPr lang="ru-RU" sz="300"/>
            </a:p>
          </p:txBody>
        </p:sp>
        <p:grpSp>
          <p:nvGrpSpPr>
            <p:cNvPr id="80912" name="Group 237"/>
            <p:cNvGrpSpPr>
              <a:grpSpLocks/>
            </p:cNvGrpSpPr>
            <p:nvPr/>
          </p:nvGrpSpPr>
          <p:grpSpPr bwMode="auto">
            <a:xfrm>
              <a:off x="3357" y="1842"/>
              <a:ext cx="123" cy="54"/>
              <a:chOff x="1918" y="2160"/>
              <a:chExt cx="419" cy="283"/>
            </a:xfrm>
          </p:grpSpPr>
          <p:sp>
            <p:nvSpPr>
              <p:cNvPr id="80914" name="Line 238"/>
              <p:cNvSpPr>
                <a:spLocks noChangeAspect="1" noChangeShapeType="1"/>
              </p:cNvSpPr>
              <p:nvPr/>
            </p:nvSpPr>
            <p:spPr bwMode="auto">
              <a:xfrm flipV="1">
                <a:off x="1918" y="2160"/>
                <a:ext cx="140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15" name="Line 239"/>
              <p:cNvSpPr>
                <a:spLocks noChangeAspect="1" noChangeShapeType="1"/>
              </p:cNvSpPr>
              <p:nvPr/>
            </p:nvSpPr>
            <p:spPr bwMode="auto">
              <a:xfrm>
                <a:off x="2058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16" name="Line 240"/>
              <p:cNvSpPr>
                <a:spLocks noChangeAspect="1" noChangeShapeType="1"/>
              </p:cNvSpPr>
              <p:nvPr/>
            </p:nvSpPr>
            <p:spPr bwMode="auto">
              <a:xfrm flipV="1">
                <a:off x="2196" y="2160"/>
                <a:ext cx="141" cy="2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0913" name="Text Box 241"/>
            <p:cNvSpPr txBox="1">
              <a:spLocks noChangeArrowheads="1"/>
            </p:cNvSpPr>
            <p:nvPr/>
          </p:nvSpPr>
          <p:spPr bwMode="auto">
            <a:xfrm>
              <a:off x="3280" y="1950"/>
              <a:ext cx="16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84213"/>
              <a:r>
                <a:rPr lang="ru-RU" sz="700" b="1">
                  <a:solidFill>
                    <a:srgbClr val="000000"/>
                  </a:solidFill>
                </a:rPr>
                <a:t>ТВ/РВ</a:t>
              </a:r>
              <a:endParaRPr lang="ru-RU" sz="700">
                <a:solidFill>
                  <a:srgbClr val="000000"/>
                </a:solidFill>
              </a:endParaRPr>
            </a:p>
          </p:txBody>
        </p:sp>
      </p:grpSp>
      <p:sp>
        <p:nvSpPr>
          <p:cNvPr id="80906" name="Rectangle 2"/>
          <p:cNvSpPr>
            <a:spLocks noChangeArrowheads="1"/>
          </p:cNvSpPr>
          <p:nvPr/>
        </p:nvSpPr>
        <p:spPr bwMode="auto">
          <a:xfrm>
            <a:off x="0" y="0"/>
            <a:ext cx="12801600" cy="612775"/>
          </a:xfrm>
          <a:prstGeom prst="rect">
            <a:avLst/>
          </a:prstGeom>
          <a:solidFill>
            <a:srgbClr val="D5D5D5"/>
          </a:solidFill>
          <a:ln w="9525" algn="ctr">
            <a:noFill/>
            <a:miter lim="800000"/>
            <a:headEnd/>
            <a:tailEnd/>
          </a:ln>
        </p:spPr>
        <p:txBody>
          <a:bodyPr lIns="127401" tIns="63721" rIns="127401" bIns="63721">
            <a:spAutoFit/>
          </a:bodyPr>
          <a:lstStyle/>
          <a:p>
            <a:pPr algn="ctr" defTabSz="1279525"/>
            <a:r>
              <a:rPr lang="ru-RU" sz="3200">
                <a:latin typeface="Times New Roman" pitchFamily="18" charset="0"/>
              </a:rPr>
              <a:t>Зона покрытия теле- и радиовещанием</a:t>
            </a:r>
          </a:p>
        </p:txBody>
      </p:sp>
      <p:sp>
        <p:nvSpPr>
          <p:cNvPr id="80907" name="Oval 55"/>
          <p:cNvSpPr>
            <a:spLocks noChangeArrowheads="1"/>
          </p:cNvSpPr>
          <p:nvPr/>
        </p:nvSpPr>
        <p:spPr bwMode="auto">
          <a:xfrm>
            <a:off x="5535613" y="3360738"/>
            <a:ext cx="215900" cy="2190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Text Box 2072"/>
          <p:cNvSpPr txBox="1">
            <a:spLocks noChangeArrowheads="1"/>
          </p:cNvSpPr>
          <p:nvPr/>
        </p:nvSpPr>
        <p:spPr bwMode="auto">
          <a:xfrm>
            <a:off x="6977063" y="4154488"/>
            <a:ext cx="1241425" cy="407987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29" tIns="45665" rIns="91329" bIns="45665">
            <a:spAutoFit/>
          </a:bodyPr>
          <a:lstStyle/>
          <a:p>
            <a:pPr algn="ctr" defTabSz="654050"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Искитим</a:t>
            </a:r>
          </a:p>
        </p:txBody>
      </p:sp>
      <p:sp>
        <p:nvSpPr>
          <p:cNvPr id="80909" name="Oval 58"/>
          <p:cNvSpPr>
            <a:spLocks noChangeArrowheads="1"/>
          </p:cNvSpPr>
          <p:nvPr/>
        </p:nvSpPr>
        <p:spPr bwMode="auto">
          <a:xfrm>
            <a:off x="6761163" y="4584700"/>
            <a:ext cx="215900" cy="2174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4313238" y="3071813"/>
            <a:ext cx="1171575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1279525"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0" y="1704975"/>
            <a:ext cx="12801600" cy="78962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FCC66"/>
              </a:gs>
            </a:gsLst>
            <a:lin ang="5400000" scaled="1"/>
          </a:gradFill>
          <a:ln w="47625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78831" tIns="39416" rIns="78831" bIns="39416" anchor="ctr"/>
          <a:lstStyle/>
          <a:p>
            <a:pPr defTabSz="787400"/>
            <a:endParaRPr lang="ru-RU" sz="800" b="1">
              <a:latin typeface="Times New Roman" pitchFamily="18" charset="0"/>
            </a:endParaRPr>
          </a:p>
        </p:txBody>
      </p:sp>
      <p:sp>
        <p:nvSpPr>
          <p:cNvPr id="28675" name="Line 109"/>
          <p:cNvSpPr>
            <a:spLocks noChangeShapeType="1"/>
          </p:cNvSpPr>
          <p:nvPr/>
        </p:nvSpPr>
        <p:spPr bwMode="auto">
          <a:xfrm flipH="1">
            <a:off x="11863388" y="4321175"/>
            <a:ext cx="538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76" name="Line 115"/>
          <p:cNvSpPr>
            <a:spLocks noChangeShapeType="1"/>
          </p:cNvSpPr>
          <p:nvPr/>
        </p:nvSpPr>
        <p:spPr bwMode="auto">
          <a:xfrm flipH="1">
            <a:off x="11863388" y="4321175"/>
            <a:ext cx="538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77" name="Полилиния 103"/>
          <p:cNvSpPr>
            <a:spLocks noChangeArrowheads="1"/>
          </p:cNvSpPr>
          <p:nvPr/>
        </p:nvSpPr>
        <p:spPr bwMode="auto">
          <a:xfrm>
            <a:off x="6257925" y="4178300"/>
            <a:ext cx="0" cy="198438"/>
          </a:xfrm>
          <a:custGeom>
            <a:avLst/>
            <a:gdLst>
              <a:gd name="T0" fmla="*/ 0 h 199696"/>
              <a:gd name="T1" fmla="*/ 76411 h 199696"/>
              <a:gd name="T2" fmla="*/ 0 60000 65536"/>
              <a:gd name="T3" fmla="*/ 0 60000 65536"/>
              <a:gd name="T4" fmla="*/ 0 h 199696"/>
              <a:gd name="T5" fmla="*/ 199696 h 19969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99696">
                <a:moveTo>
                  <a:pt x="0" y="0"/>
                </a:moveTo>
                <a:lnTo>
                  <a:pt x="0" y="199696"/>
                </a:lnTo>
              </a:path>
            </a:pathLst>
          </a:custGeom>
          <a:solidFill>
            <a:schemeClr val="accent1"/>
          </a:solidFill>
          <a:ln w="25400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91344" tIns="45674" rIns="91344" bIns="45674"/>
          <a:lstStyle/>
          <a:p>
            <a:endParaRPr lang="ru-RU"/>
          </a:p>
        </p:txBody>
      </p:sp>
      <p:cxnSp>
        <p:nvCxnSpPr>
          <p:cNvPr id="28678" name="Прямая соединительная линия 129"/>
          <p:cNvCxnSpPr>
            <a:cxnSpLocks noChangeShapeType="1"/>
            <a:stCxn id="28708" idx="0"/>
            <a:endCxn id="28709" idx="0"/>
          </p:cNvCxnSpPr>
          <p:nvPr/>
        </p:nvCxnSpPr>
        <p:spPr bwMode="auto">
          <a:xfrm>
            <a:off x="4173538" y="2736850"/>
            <a:ext cx="0" cy="390525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8679" name="Прямая соединительная линия 136"/>
          <p:cNvCxnSpPr>
            <a:cxnSpLocks noChangeShapeType="1"/>
          </p:cNvCxnSpPr>
          <p:nvPr/>
        </p:nvCxnSpPr>
        <p:spPr bwMode="auto">
          <a:xfrm rot="5400000">
            <a:off x="6149975" y="2871788"/>
            <a:ext cx="277813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</p:cxnSp>
      <p:grpSp>
        <p:nvGrpSpPr>
          <p:cNvPr id="28680" name="Group 60"/>
          <p:cNvGrpSpPr>
            <a:grpSpLocks/>
          </p:cNvGrpSpPr>
          <p:nvPr/>
        </p:nvGrpSpPr>
        <p:grpSpPr bwMode="auto">
          <a:xfrm>
            <a:off x="4884738" y="3311525"/>
            <a:ext cx="2762250" cy="1146175"/>
            <a:chOff x="2211" y="816"/>
            <a:chExt cx="1406" cy="525"/>
          </a:xfrm>
        </p:grpSpPr>
        <p:grpSp>
          <p:nvGrpSpPr>
            <p:cNvPr id="28836" name="Rectangle 61"/>
            <p:cNvGrpSpPr>
              <a:grpSpLocks/>
            </p:cNvGrpSpPr>
            <p:nvPr/>
          </p:nvGrpSpPr>
          <p:grpSpPr bwMode="auto">
            <a:xfrm>
              <a:off x="2200" y="805"/>
              <a:ext cx="1427" cy="245"/>
              <a:chOff x="4882896" y="2889504"/>
              <a:chExt cx="2804160" cy="573024"/>
            </a:xfrm>
          </p:grpSpPr>
          <p:pic>
            <p:nvPicPr>
              <p:cNvPr id="28840" name="Rectangle 61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882896" y="2889504"/>
                <a:ext cx="2804160" cy="5730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41" name="Text Box 11"/>
              <p:cNvSpPr txBox="1">
                <a:spLocks noChangeArrowheads="1"/>
              </p:cNvSpPr>
              <p:nvPr/>
            </p:nvSpPr>
            <p:spPr bwMode="auto">
              <a:xfrm>
                <a:off x="4905375" y="2916238"/>
                <a:ext cx="2763838" cy="530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Председатель КЧС и ПБ</a:t>
                </a:r>
              </a:p>
            </p:txBody>
          </p:sp>
        </p:grpSp>
        <p:grpSp>
          <p:nvGrpSpPr>
            <p:cNvPr id="28837" name="Rectangle 62"/>
            <p:cNvGrpSpPr>
              <a:grpSpLocks/>
            </p:cNvGrpSpPr>
            <p:nvPr/>
          </p:nvGrpSpPr>
          <p:grpSpPr bwMode="auto">
            <a:xfrm>
              <a:off x="2200" y="1031"/>
              <a:ext cx="1427" cy="318"/>
              <a:chOff x="4882896" y="3419856"/>
              <a:chExt cx="2804160" cy="743712"/>
            </a:xfrm>
          </p:grpSpPr>
          <p:pic>
            <p:nvPicPr>
              <p:cNvPr id="28838" name="Rectangle 62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882896" y="3419856"/>
                <a:ext cx="2804160" cy="743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39" name="Text Box 14"/>
              <p:cNvSpPr txBox="1">
                <a:spLocks noChangeArrowheads="1"/>
              </p:cNvSpPr>
              <p:nvPr/>
            </p:nvSpPr>
            <p:spPr bwMode="auto">
              <a:xfrm>
                <a:off x="4905375" y="3446829"/>
                <a:ext cx="2763838" cy="696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912813"/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Безденежный Б.В.</a:t>
                </a:r>
                <a:r>
                  <a:rPr lang="ru-RU" sz="150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algn="ctr" defTabSz="912813"/>
                <a:r>
                  <a:rPr lang="ru-RU" sz="1100"/>
                  <a:t>8-383-43-24-044 р. 8-383-43-24-480 пр.</a:t>
                </a:r>
              </a:p>
              <a:p>
                <a:pPr algn="ctr" defTabSz="912813"/>
                <a:r>
                  <a:rPr lang="ru-RU" sz="1100"/>
                  <a:t>8-913-469-80-50 сот.</a:t>
                </a:r>
                <a:endParaRPr lang="ru-RU" sz="11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28681" name="Group 64"/>
          <p:cNvGrpSpPr>
            <a:grpSpLocks/>
          </p:cNvGrpSpPr>
          <p:nvPr/>
        </p:nvGrpSpPr>
        <p:grpSpPr bwMode="auto">
          <a:xfrm>
            <a:off x="5065713" y="6318250"/>
            <a:ext cx="2497137" cy="1482725"/>
            <a:chOff x="2211" y="816"/>
            <a:chExt cx="1406" cy="454"/>
          </a:xfrm>
        </p:grpSpPr>
        <p:grpSp>
          <p:nvGrpSpPr>
            <p:cNvPr id="28830" name="Rectangle 65"/>
            <p:cNvGrpSpPr>
              <a:grpSpLocks/>
            </p:cNvGrpSpPr>
            <p:nvPr/>
          </p:nvGrpSpPr>
          <p:grpSpPr bwMode="auto">
            <a:xfrm>
              <a:off x="2197" y="808"/>
              <a:ext cx="1430" cy="201"/>
              <a:chOff x="5059680" y="6102096"/>
              <a:chExt cx="2542032" cy="701040"/>
            </a:xfrm>
          </p:grpSpPr>
          <p:pic>
            <p:nvPicPr>
              <p:cNvPr id="28834" name="Rectangle 65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059680" y="6102096"/>
                <a:ext cx="2542032" cy="701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35" name="Text Box 18"/>
              <p:cNvSpPr txBox="1">
                <a:spLocks noChangeArrowheads="1"/>
              </p:cNvSpPr>
              <p:nvPr/>
            </p:nvSpPr>
            <p:spPr bwMode="auto">
              <a:xfrm>
                <a:off x="5084763" y="6129338"/>
                <a:ext cx="2498725" cy="6567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Начальник гарнизона</a:t>
                </a:r>
              </a:p>
            </p:txBody>
          </p:sp>
        </p:grpSp>
        <p:grpSp>
          <p:nvGrpSpPr>
            <p:cNvPr id="28831" name="Rectangle 66"/>
            <p:cNvGrpSpPr>
              <a:grpSpLocks/>
            </p:cNvGrpSpPr>
            <p:nvPr/>
          </p:nvGrpSpPr>
          <p:grpSpPr bwMode="auto">
            <a:xfrm>
              <a:off x="2197" y="997"/>
              <a:ext cx="1430" cy="279"/>
              <a:chOff x="5059680" y="6760464"/>
              <a:chExt cx="2542032" cy="975360"/>
            </a:xfrm>
          </p:grpSpPr>
          <p:pic>
            <p:nvPicPr>
              <p:cNvPr id="28832" name="Rectangle 66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59680" y="6760464"/>
                <a:ext cx="2542032" cy="975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33" name="Text Box 21"/>
              <p:cNvSpPr txBox="1">
                <a:spLocks noChangeArrowheads="1"/>
              </p:cNvSpPr>
              <p:nvPr/>
            </p:nvSpPr>
            <p:spPr bwMode="auto">
              <a:xfrm>
                <a:off x="5084763" y="6786059"/>
                <a:ext cx="2498725" cy="929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Баулин С.П.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8-(383-43)- 9-24-24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8-913-744-99-79</a:t>
                </a:r>
              </a:p>
            </p:txBody>
          </p:sp>
        </p:grpSp>
      </p:grpSp>
      <p:grpSp>
        <p:nvGrpSpPr>
          <p:cNvPr id="28682" name="Group 67"/>
          <p:cNvGrpSpPr>
            <a:grpSpLocks/>
          </p:cNvGrpSpPr>
          <p:nvPr/>
        </p:nvGrpSpPr>
        <p:grpSpPr bwMode="auto">
          <a:xfrm>
            <a:off x="9186863" y="4229100"/>
            <a:ext cx="2928937" cy="898525"/>
            <a:chOff x="2211" y="816"/>
            <a:chExt cx="1406" cy="517"/>
          </a:xfrm>
        </p:grpSpPr>
        <p:grpSp>
          <p:nvGrpSpPr>
            <p:cNvPr id="28824" name="Rectangle 68"/>
            <p:cNvGrpSpPr>
              <a:grpSpLocks/>
            </p:cNvGrpSpPr>
            <p:nvPr/>
          </p:nvGrpSpPr>
          <p:grpSpPr bwMode="auto">
            <a:xfrm>
              <a:off x="2196" y="802"/>
              <a:ext cx="1433" cy="250"/>
              <a:chOff x="9339072" y="3870960"/>
              <a:chExt cx="2548128" cy="463296"/>
            </a:xfrm>
          </p:grpSpPr>
          <p:pic>
            <p:nvPicPr>
              <p:cNvPr id="28828" name="Rectangle 68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339072" y="3870960"/>
                <a:ext cx="2548128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29" name="Text Box 25"/>
              <p:cNvSpPr txBox="1">
                <a:spLocks noChangeArrowheads="1"/>
              </p:cNvSpPr>
              <p:nvPr/>
            </p:nvSpPr>
            <p:spPr bwMode="auto">
              <a:xfrm>
                <a:off x="9366250" y="3897313"/>
                <a:ext cx="2500313" cy="421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МО МВД России «Искитимский»</a:t>
                </a:r>
              </a:p>
            </p:txBody>
          </p:sp>
        </p:grpSp>
        <p:grpSp>
          <p:nvGrpSpPr>
            <p:cNvPr id="28825" name="Rectangle 69"/>
            <p:cNvGrpSpPr>
              <a:grpSpLocks/>
            </p:cNvGrpSpPr>
            <p:nvPr/>
          </p:nvGrpSpPr>
          <p:grpSpPr bwMode="auto">
            <a:xfrm>
              <a:off x="2196" y="1029"/>
              <a:ext cx="1433" cy="316"/>
              <a:chOff x="9339072" y="4291584"/>
              <a:chExt cx="2548128" cy="585216"/>
            </a:xfrm>
          </p:grpSpPr>
          <p:pic>
            <p:nvPicPr>
              <p:cNvPr id="28826" name="Rectangle 69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339072" y="4291584"/>
                <a:ext cx="2548128" cy="585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27" name="Text Box 28"/>
              <p:cNvSpPr txBox="1">
                <a:spLocks noChangeArrowheads="1"/>
              </p:cNvSpPr>
              <p:nvPr/>
            </p:nvSpPr>
            <p:spPr bwMode="auto">
              <a:xfrm>
                <a:off x="9366250" y="4318317"/>
                <a:ext cx="2500313" cy="537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Борисов Е.В.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т. 8-999-804-00-69, 8-(383-43)-2-95-25</a:t>
                </a:r>
              </a:p>
            </p:txBody>
          </p:sp>
        </p:grpSp>
      </p:grpSp>
      <p:grpSp>
        <p:nvGrpSpPr>
          <p:cNvPr id="28683" name="Group 70"/>
          <p:cNvGrpSpPr>
            <a:grpSpLocks/>
          </p:cNvGrpSpPr>
          <p:nvPr/>
        </p:nvGrpSpPr>
        <p:grpSpPr bwMode="auto">
          <a:xfrm>
            <a:off x="846138" y="3943350"/>
            <a:ext cx="2449512" cy="1143000"/>
            <a:chOff x="2196" y="805"/>
            <a:chExt cx="1430" cy="471"/>
          </a:xfrm>
        </p:grpSpPr>
        <p:grpSp>
          <p:nvGrpSpPr>
            <p:cNvPr id="28818" name="Rectangle 71"/>
            <p:cNvGrpSpPr>
              <a:grpSpLocks/>
            </p:cNvGrpSpPr>
            <p:nvPr/>
          </p:nvGrpSpPr>
          <p:grpSpPr bwMode="auto">
            <a:xfrm>
              <a:off x="2196" y="805"/>
              <a:ext cx="1430" cy="247"/>
              <a:chOff x="865632" y="3761232"/>
              <a:chExt cx="2450592" cy="560832"/>
            </a:xfrm>
          </p:grpSpPr>
          <p:pic>
            <p:nvPicPr>
              <p:cNvPr id="28822" name="Rectangle 71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865632" y="3761232"/>
                <a:ext cx="2450592" cy="56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23" name="Text Box 32"/>
              <p:cNvSpPr txBox="1">
                <a:spLocks noChangeArrowheads="1"/>
              </p:cNvSpPr>
              <p:nvPr/>
            </p:nvSpPr>
            <p:spPr bwMode="auto">
              <a:xfrm>
                <a:off x="890588" y="3786188"/>
                <a:ext cx="2409825" cy="515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ООО «Новосибирскоблгаз»</a:t>
                </a:r>
              </a:p>
            </p:txBody>
          </p:sp>
        </p:grpSp>
        <p:grpSp>
          <p:nvGrpSpPr>
            <p:cNvPr id="28819" name="Rectangle 72"/>
            <p:cNvGrpSpPr>
              <a:grpSpLocks/>
            </p:cNvGrpSpPr>
            <p:nvPr/>
          </p:nvGrpSpPr>
          <p:grpSpPr bwMode="auto">
            <a:xfrm>
              <a:off x="2196" y="1032"/>
              <a:ext cx="1430" cy="244"/>
              <a:chOff x="865632" y="4279245"/>
              <a:chExt cx="2450592" cy="554883"/>
            </a:xfrm>
          </p:grpSpPr>
          <p:pic>
            <p:nvPicPr>
              <p:cNvPr id="28820" name="Rectangle 72"/>
              <p:cNvPicPr>
                <a:picLocks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865632" y="4279392"/>
                <a:ext cx="2450592" cy="554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21" name="Text Box 35"/>
              <p:cNvSpPr txBox="1">
                <a:spLocks noChangeArrowheads="1"/>
              </p:cNvSpPr>
              <p:nvPr/>
            </p:nvSpPr>
            <p:spPr bwMode="auto">
              <a:xfrm>
                <a:off x="890588" y="4279245"/>
                <a:ext cx="2409825" cy="5388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Амосенко С.И.                          8-(383-43)-2-56-15</a:t>
                </a:r>
              </a:p>
            </p:txBody>
          </p:sp>
        </p:grpSp>
      </p:grpSp>
      <p:grpSp>
        <p:nvGrpSpPr>
          <p:cNvPr id="28684" name="Group 73"/>
          <p:cNvGrpSpPr>
            <a:grpSpLocks/>
          </p:cNvGrpSpPr>
          <p:nvPr/>
        </p:nvGrpSpPr>
        <p:grpSpPr bwMode="auto">
          <a:xfrm>
            <a:off x="4929188" y="4727575"/>
            <a:ext cx="2665412" cy="1204913"/>
            <a:chOff x="2211" y="816"/>
            <a:chExt cx="1406" cy="531"/>
          </a:xfrm>
        </p:grpSpPr>
        <p:grpSp>
          <p:nvGrpSpPr>
            <p:cNvPr id="28812" name="Rectangle 74"/>
            <p:cNvGrpSpPr>
              <a:grpSpLocks/>
            </p:cNvGrpSpPr>
            <p:nvPr/>
          </p:nvGrpSpPr>
          <p:grpSpPr bwMode="auto">
            <a:xfrm>
              <a:off x="2198" y="807"/>
              <a:ext cx="1428" cy="244"/>
              <a:chOff x="4925568" y="4407408"/>
              <a:chExt cx="2706624" cy="591312"/>
            </a:xfrm>
          </p:grpSpPr>
          <p:pic>
            <p:nvPicPr>
              <p:cNvPr id="28816" name="Rectangle 74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925568" y="4407408"/>
                <a:ext cx="2706624" cy="591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17" name="Text Box 39"/>
              <p:cNvSpPr txBox="1">
                <a:spLocks noChangeArrowheads="1"/>
              </p:cNvSpPr>
              <p:nvPr/>
            </p:nvSpPr>
            <p:spPr bwMode="auto">
              <a:xfrm>
                <a:off x="4949825" y="4429125"/>
                <a:ext cx="2665413" cy="550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МКУ ИР НСО «ЦЗН и ЕДДС»</a:t>
                </a:r>
              </a:p>
            </p:txBody>
          </p:sp>
        </p:grpSp>
        <p:grpSp>
          <p:nvGrpSpPr>
            <p:cNvPr id="28813" name="Rectangle 75"/>
            <p:cNvGrpSpPr>
              <a:grpSpLocks/>
            </p:cNvGrpSpPr>
            <p:nvPr/>
          </p:nvGrpSpPr>
          <p:grpSpPr bwMode="auto">
            <a:xfrm>
              <a:off x="2198" y="1033"/>
              <a:ext cx="1428" cy="322"/>
              <a:chOff x="4925568" y="4956048"/>
              <a:chExt cx="2706624" cy="780288"/>
            </a:xfrm>
          </p:grpSpPr>
          <p:pic>
            <p:nvPicPr>
              <p:cNvPr id="28814" name="Rectangle 75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925568" y="4956048"/>
                <a:ext cx="2706624" cy="780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15" name="Text Box 42"/>
              <p:cNvSpPr txBox="1">
                <a:spLocks noChangeArrowheads="1"/>
              </p:cNvSpPr>
              <p:nvPr/>
            </p:nvSpPr>
            <p:spPr bwMode="auto">
              <a:xfrm>
                <a:off x="4949825" y="4979509"/>
                <a:ext cx="2665413" cy="7370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Абританова И.Н.</a:t>
                </a:r>
              </a:p>
              <a:p>
                <a:pPr algn="ctr" defTabSz="1255713"/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8-(383-43)2-54-45,8-(383-43)2-01-21</a:t>
                </a:r>
              </a:p>
              <a:p>
                <a:pPr algn="ctr" defTabSz="1255713"/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8-913-981-34-40</a:t>
                </a:r>
              </a:p>
            </p:txBody>
          </p:sp>
        </p:grpSp>
      </p:grpSp>
      <p:grpSp>
        <p:nvGrpSpPr>
          <p:cNvPr id="28685" name="Group 76"/>
          <p:cNvGrpSpPr>
            <a:grpSpLocks/>
          </p:cNvGrpSpPr>
          <p:nvPr/>
        </p:nvGrpSpPr>
        <p:grpSpPr bwMode="auto">
          <a:xfrm>
            <a:off x="9186863" y="5545138"/>
            <a:ext cx="2786062" cy="1112837"/>
            <a:chOff x="2196" y="803"/>
            <a:chExt cx="1433" cy="652"/>
          </a:xfrm>
        </p:grpSpPr>
        <p:grpSp>
          <p:nvGrpSpPr>
            <p:cNvPr id="28806" name="Rectangle 77"/>
            <p:cNvGrpSpPr>
              <a:grpSpLocks/>
            </p:cNvGrpSpPr>
            <p:nvPr/>
          </p:nvGrpSpPr>
          <p:grpSpPr bwMode="auto">
            <a:xfrm>
              <a:off x="2196" y="803"/>
              <a:ext cx="1433" cy="249"/>
              <a:chOff x="9339072" y="5303520"/>
              <a:chExt cx="2548128" cy="463296"/>
            </a:xfrm>
          </p:grpSpPr>
          <p:pic>
            <p:nvPicPr>
              <p:cNvPr id="28810" name="Rectangle 77"/>
              <p:cNvPicPr>
                <a:picLocks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9339072" y="5303520"/>
                <a:ext cx="2548128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11" name="Text Box 46"/>
              <p:cNvSpPr txBox="1">
                <a:spLocks noChangeArrowheads="1"/>
              </p:cNvSpPr>
              <p:nvPr/>
            </p:nvSpPr>
            <p:spPr bwMode="auto">
              <a:xfrm>
                <a:off x="9366250" y="5327650"/>
                <a:ext cx="2500313" cy="4220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Искитимская ЦГБ</a:t>
                </a:r>
              </a:p>
            </p:txBody>
          </p:sp>
        </p:grpSp>
        <p:grpSp>
          <p:nvGrpSpPr>
            <p:cNvPr id="28807" name="Rectangle 78"/>
            <p:cNvGrpSpPr>
              <a:grpSpLocks/>
            </p:cNvGrpSpPr>
            <p:nvPr/>
          </p:nvGrpSpPr>
          <p:grpSpPr bwMode="auto">
            <a:xfrm>
              <a:off x="2196" y="1029"/>
              <a:ext cx="1433" cy="426"/>
              <a:chOff x="9339952" y="5729934"/>
              <a:chExt cx="2548128" cy="793223"/>
            </a:xfrm>
          </p:grpSpPr>
          <p:pic>
            <p:nvPicPr>
              <p:cNvPr id="28808" name="Rectangle 78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9339952" y="5729950"/>
                <a:ext cx="2548128" cy="7932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09" name="Text Box 49"/>
              <p:cNvSpPr txBox="1">
                <a:spLocks noChangeArrowheads="1"/>
              </p:cNvSpPr>
              <p:nvPr/>
            </p:nvSpPr>
            <p:spPr bwMode="auto">
              <a:xfrm>
                <a:off x="9366250" y="5729934"/>
                <a:ext cx="2221822" cy="7708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Кайгородов А.А.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    т. 8-913-945-00-98; 8-(383-43)-2-32-15</a:t>
                </a:r>
              </a:p>
            </p:txBody>
          </p:sp>
        </p:grpSp>
      </p:grpSp>
      <p:grpSp>
        <p:nvGrpSpPr>
          <p:cNvPr id="28686" name="Group 79"/>
          <p:cNvGrpSpPr>
            <a:grpSpLocks/>
          </p:cNvGrpSpPr>
          <p:nvPr/>
        </p:nvGrpSpPr>
        <p:grpSpPr bwMode="auto">
          <a:xfrm>
            <a:off x="9069388" y="6653213"/>
            <a:ext cx="2797175" cy="1162050"/>
            <a:chOff x="2198" y="670"/>
            <a:chExt cx="1430" cy="668"/>
          </a:xfrm>
        </p:grpSpPr>
        <p:grpSp>
          <p:nvGrpSpPr>
            <p:cNvPr id="28800" name="Rectangle 80"/>
            <p:cNvGrpSpPr>
              <a:grpSpLocks/>
            </p:cNvGrpSpPr>
            <p:nvPr/>
          </p:nvGrpSpPr>
          <p:grpSpPr bwMode="auto">
            <a:xfrm>
              <a:off x="2198" y="670"/>
              <a:ext cx="1430" cy="373"/>
              <a:chOff x="9089136" y="6503638"/>
              <a:chExt cx="2798064" cy="695738"/>
            </a:xfrm>
          </p:grpSpPr>
          <p:pic>
            <p:nvPicPr>
              <p:cNvPr id="28804" name="Rectangle 80"/>
              <p:cNvPicPr>
                <a:picLocks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9089136" y="6736080"/>
                <a:ext cx="2798064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05" name="Text Box 53"/>
              <p:cNvSpPr txBox="1">
                <a:spLocks noChangeArrowheads="1"/>
              </p:cNvSpPr>
              <p:nvPr/>
            </p:nvSpPr>
            <p:spPr bwMode="auto">
              <a:xfrm>
                <a:off x="9115425" y="6503638"/>
                <a:ext cx="2751138" cy="650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              </a:t>
                </a:r>
              </a:p>
              <a:p>
                <a:pPr algn="ctr" defTabSz="1255713"/>
                <a:endParaRPr lang="ru-RU" sz="1500" b="1" i="1">
                  <a:latin typeface="Times New Roman" pitchFamily="18" charset="0"/>
                  <a:cs typeface="Times New Roman" pitchFamily="18" charset="0"/>
                </a:endParaRPr>
              </a:p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 ГБУ НСО « Управление </a:t>
                </a:r>
              </a:p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ветеринарии»</a:t>
                </a:r>
              </a:p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28801" name="Rectangle 81"/>
            <p:cNvGrpSpPr>
              <a:grpSpLocks/>
            </p:cNvGrpSpPr>
            <p:nvPr/>
          </p:nvGrpSpPr>
          <p:grpSpPr bwMode="auto">
            <a:xfrm>
              <a:off x="2198" y="1030"/>
              <a:ext cx="1430" cy="308"/>
              <a:chOff x="9089136" y="7156704"/>
              <a:chExt cx="2798064" cy="573024"/>
            </a:xfrm>
          </p:grpSpPr>
          <p:pic>
            <p:nvPicPr>
              <p:cNvPr id="28802" name="Rectangle 81"/>
              <p:cNvPicPr>
                <a:picLocks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9089136" y="7156704"/>
                <a:ext cx="2798064" cy="5730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803" name="Text Box 56"/>
              <p:cNvSpPr txBox="1">
                <a:spLocks noChangeArrowheads="1"/>
              </p:cNvSpPr>
              <p:nvPr/>
            </p:nvSpPr>
            <p:spPr bwMode="auto">
              <a:xfrm>
                <a:off x="9115425" y="7181754"/>
                <a:ext cx="2751138" cy="531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Сабуров М.В. 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8-(383-43)-2-35-01,8-913-923-13-78</a:t>
                </a:r>
              </a:p>
            </p:txBody>
          </p:sp>
        </p:grpSp>
      </p:grpSp>
      <p:grpSp>
        <p:nvGrpSpPr>
          <p:cNvPr id="28687" name="Group 82"/>
          <p:cNvGrpSpPr>
            <a:grpSpLocks/>
          </p:cNvGrpSpPr>
          <p:nvPr/>
        </p:nvGrpSpPr>
        <p:grpSpPr bwMode="auto">
          <a:xfrm>
            <a:off x="828675" y="7229475"/>
            <a:ext cx="2579688" cy="928688"/>
            <a:chOff x="2211" y="816"/>
            <a:chExt cx="1406" cy="481"/>
          </a:xfrm>
        </p:grpSpPr>
        <p:grpSp>
          <p:nvGrpSpPr>
            <p:cNvPr id="28794" name="Rectangle 83"/>
            <p:cNvGrpSpPr>
              <a:grpSpLocks/>
            </p:cNvGrpSpPr>
            <p:nvPr/>
          </p:nvGrpSpPr>
          <p:grpSpPr bwMode="auto">
            <a:xfrm>
              <a:off x="2197" y="804"/>
              <a:ext cx="1431" cy="250"/>
              <a:chOff x="865632" y="7077456"/>
              <a:chExt cx="2627376" cy="463296"/>
            </a:xfrm>
          </p:grpSpPr>
          <p:pic>
            <p:nvPicPr>
              <p:cNvPr id="28798" name="Rectangle 83"/>
              <p:cNvPicPr>
                <a:picLocks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865632" y="7077456"/>
                <a:ext cx="2627376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99" name="Text Box 60"/>
              <p:cNvSpPr txBox="1">
                <a:spLocks noChangeArrowheads="1"/>
              </p:cNvSpPr>
              <p:nvPr/>
            </p:nvSpPr>
            <p:spPr bwMode="auto">
              <a:xfrm>
                <a:off x="890588" y="7181211"/>
                <a:ext cx="2581275" cy="339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Искитимский  участок </a:t>
                </a:r>
              </a:p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Черепановских  электросетей</a:t>
                </a:r>
              </a:p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электросети</a:t>
                </a:r>
              </a:p>
            </p:txBody>
          </p:sp>
        </p:grpSp>
        <p:grpSp>
          <p:nvGrpSpPr>
            <p:cNvPr id="28795" name="Rectangle 84"/>
            <p:cNvGrpSpPr>
              <a:grpSpLocks/>
            </p:cNvGrpSpPr>
            <p:nvPr/>
          </p:nvGrpSpPr>
          <p:grpSpPr bwMode="auto">
            <a:xfrm>
              <a:off x="2197" y="1031"/>
              <a:ext cx="1431" cy="276"/>
              <a:chOff x="865632" y="7498080"/>
              <a:chExt cx="2627376" cy="512064"/>
            </a:xfrm>
          </p:grpSpPr>
          <p:pic>
            <p:nvPicPr>
              <p:cNvPr id="28796" name="Rectangle 84"/>
              <p:cNvPicPr>
                <a:picLocks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865632" y="7498080"/>
                <a:ext cx="2627376" cy="512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97" name="Text Box 63"/>
              <p:cNvSpPr txBox="1">
                <a:spLocks noChangeArrowheads="1"/>
              </p:cNvSpPr>
              <p:nvPr/>
            </p:nvSpPr>
            <p:spPr bwMode="auto">
              <a:xfrm>
                <a:off x="890588" y="7520347"/>
                <a:ext cx="2581275" cy="471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Овечкин В.В.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8-903-935-74-98, 8-(383-43)-2-04-20 </a:t>
                </a:r>
              </a:p>
            </p:txBody>
          </p:sp>
        </p:grpSp>
      </p:grpSp>
      <p:grpSp>
        <p:nvGrpSpPr>
          <p:cNvPr id="28688" name="Group 92"/>
          <p:cNvGrpSpPr>
            <a:grpSpLocks/>
          </p:cNvGrpSpPr>
          <p:nvPr/>
        </p:nvGrpSpPr>
        <p:grpSpPr bwMode="auto">
          <a:xfrm>
            <a:off x="9094788" y="8169275"/>
            <a:ext cx="2749550" cy="833438"/>
            <a:chOff x="2211" y="816"/>
            <a:chExt cx="1406" cy="481"/>
          </a:xfrm>
        </p:grpSpPr>
        <p:grpSp>
          <p:nvGrpSpPr>
            <p:cNvPr id="28788" name="Rectangle 93"/>
            <p:cNvGrpSpPr>
              <a:grpSpLocks/>
            </p:cNvGrpSpPr>
            <p:nvPr/>
          </p:nvGrpSpPr>
          <p:grpSpPr bwMode="auto">
            <a:xfrm>
              <a:off x="2198" y="802"/>
              <a:ext cx="1430" cy="250"/>
              <a:chOff x="9089136" y="8083296"/>
              <a:chExt cx="2798064" cy="463296"/>
            </a:xfrm>
          </p:grpSpPr>
          <p:pic>
            <p:nvPicPr>
              <p:cNvPr id="28792" name="Rectangle 93"/>
              <p:cNvPicPr>
                <a:picLocks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9089136" y="8083296"/>
                <a:ext cx="2798064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93" name="Text Box 67"/>
              <p:cNvSpPr txBox="1">
                <a:spLocks noChangeArrowheads="1"/>
              </p:cNvSpPr>
              <p:nvPr/>
            </p:nvSpPr>
            <p:spPr bwMode="auto">
              <a:xfrm>
                <a:off x="9115425" y="8108950"/>
                <a:ext cx="2751138" cy="421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300" b="1" i="1">
                    <a:latin typeface="Times New Roman" pitchFamily="18" charset="0"/>
                    <a:cs typeface="Times New Roman" pitchFamily="18" charset="0"/>
                  </a:rPr>
                  <a:t>Центр гигиены и </a:t>
                </a:r>
              </a:p>
              <a:p>
                <a:pPr algn="ctr" defTabSz="1255713"/>
                <a:r>
                  <a:rPr lang="ru-RU" sz="1300" b="1" i="1">
                    <a:latin typeface="Times New Roman" pitchFamily="18" charset="0"/>
                    <a:cs typeface="Times New Roman" pitchFamily="18" charset="0"/>
                  </a:rPr>
                  <a:t>эпидемиологии</a:t>
                </a:r>
              </a:p>
            </p:txBody>
          </p:sp>
        </p:grpSp>
        <p:grpSp>
          <p:nvGrpSpPr>
            <p:cNvPr id="28789" name="Rectangle 94"/>
            <p:cNvGrpSpPr>
              <a:grpSpLocks/>
            </p:cNvGrpSpPr>
            <p:nvPr/>
          </p:nvGrpSpPr>
          <p:grpSpPr bwMode="auto">
            <a:xfrm>
              <a:off x="2198" y="1029"/>
              <a:ext cx="1430" cy="279"/>
              <a:chOff x="9089136" y="8503920"/>
              <a:chExt cx="2798064" cy="518160"/>
            </a:xfrm>
          </p:grpSpPr>
          <p:pic>
            <p:nvPicPr>
              <p:cNvPr id="28790" name="Rectangle 94"/>
              <p:cNvPicPr>
                <a:picLocks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9089136" y="8503920"/>
                <a:ext cx="2798064" cy="518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91" name="Text Box 70"/>
              <p:cNvSpPr txBox="1">
                <a:spLocks noChangeArrowheads="1"/>
              </p:cNvSpPr>
              <p:nvPr/>
            </p:nvSpPr>
            <p:spPr bwMode="auto">
              <a:xfrm>
                <a:off x="9115425" y="8529997"/>
                <a:ext cx="2751138" cy="471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500">
                    <a:latin typeface="Times New Roman" pitchFamily="18" charset="0"/>
                    <a:cs typeface="Times New Roman" pitchFamily="18" charset="0"/>
                  </a:rPr>
                  <a:t> Тихонов А.В</a:t>
                </a: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8-(383-43)-2-56-33,8-962-840-61-95</a:t>
                </a:r>
              </a:p>
            </p:txBody>
          </p:sp>
        </p:grpSp>
      </p:grpSp>
      <p:sp>
        <p:nvSpPr>
          <p:cNvPr id="28689" name="Line 95"/>
          <p:cNvSpPr>
            <a:spLocks noChangeShapeType="1"/>
          </p:cNvSpPr>
          <p:nvPr/>
        </p:nvSpPr>
        <p:spPr bwMode="auto">
          <a:xfrm flipH="1" flipV="1">
            <a:off x="3451225" y="6678613"/>
            <a:ext cx="1500188" cy="53975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0" name="Line 96"/>
          <p:cNvSpPr>
            <a:spLocks noChangeShapeType="1"/>
          </p:cNvSpPr>
          <p:nvPr/>
        </p:nvSpPr>
        <p:spPr bwMode="auto">
          <a:xfrm flipH="1">
            <a:off x="3451225" y="7013575"/>
            <a:ext cx="1500188" cy="466725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1" name="Line 97"/>
          <p:cNvSpPr>
            <a:spLocks noChangeShapeType="1"/>
          </p:cNvSpPr>
          <p:nvPr/>
        </p:nvSpPr>
        <p:spPr bwMode="auto">
          <a:xfrm flipH="1" flipV="1">
            <a:off x="3309938" y="5729288"/>
            <a:ext cx="1712912" cy="973137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2" name="Line 98"/>
          <p:cNvSpPr>
            <a:spLocks noChangeShapeType="1"/>
          </p:cNvSpPr>
          <p:nvPr/>
        </p:nvSpPr>
        <p:spPr bwMode="auto">
          <a:xfrm flipH="1" flipV="1">
            <a:off x="3309938" y="4632325"/>
            <a:ext cx="1712912" cy="1936750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3" name="Line 99"/>
          <p:cNvSpPr>
            <a:spLocks noChangeShapeType="1"/>
          </p:cNvSpPr>
          <p:nvPr/>
        </p:nvSpPr>
        <p:spPr bwMode="auto">
          <a:xfrm flipH="1">
            <a:off x="7543800" y="6015038"/>
            <a:ext cx="1716088" cy="765175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4" name="Line 100"/>
          <p:cNvSpPr>
            <a:spLocks noChangeShapeType="1"/>
          </p:cNvSpPr>
          <p:nvPr/>
        </p:nvSpPr>
        <p:spPr bwMode="auto">
          <a:xfrm flipH="1" flipV="1">
            <a:off x="7594600" y="6932613"/>
            <a:ext cx="1357313" cy="347662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5" name="Line 101"/>
          <p:cNvSpPr>
            <a:spLocks noChangeShapeType="1"/>
          </p:cNvSpPr>
          <p:nvPr/>
        </p:nvSpPr>
        <p:spPr bwMode="auto">
          <a:xfrm flipH="1" flipV="1">
            <a:off x="7594600" y="7199313"/>
            <a:ext cx="1428750" cy="1217612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6" name="Line 102"/>
          <p:cNvSpPr>
            <a:spLocks noChangeShapeType="1"/>
          </p:cNvSpPr>
          <p:nvPr/>
        </p:nvSpPr>
        <p:spPr bwMode="auto">
          <a:xfrm flipH="1">
            <a:off x="7615238" y="4872038"/>
            <a:ext cx="1533525" cy="1571625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7" name="Line 110"/>
          <p:cNvSpPr>
            <a:spLocks noChangeShapeType="1"/>
          </p:cNvSpPr>
          <p:nvPr/>
        </p:nvSpPr>
        <p:spPr bwMode="auto">
          <a:xfrm>
            <a:off x="7651750" y="3795713"/>
            <a:ext cx="47275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8" name="Line 112"/>
          <p:cNvSpPr>
            <a:spLocks noChangeShapeType="1"/>
          </p:cNvSpPr>
          <p:nvPr/>
        </p:nvSpPr>
        <p:spPr bwMode="auto">
          <a:xfrm flipH="1">
            <a:off x="11841163" y="8488363"/>
            <a:ext cx="538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699" name="Line 113"/>
          <p:cNvSpPr>
            <a:spLocks noChangeShapeType="1"/>
          </p:cNvSpPr>
          <p:nvPr/>
        </p:nvSpPr>
        <p:spPr bwMode="auto">
          <a:xfrm flipH="1">
            <a:off x="11841163" y="7302500"/>
            <a:ext cx="538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0" name="Line 114"/>
          <p:cNvSpPr>
            <a:spLocks noChangeShapeType="1"/>
          </p:cNvSpPr>
          <p:nvPr/>
        </p:nvSpPr>
        <p:spPr bwMode="auto">
          <a:xfrm flipH="1">
            <a:off x="11841163" y="5962650"/>
            <a:ext cx="538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1" name="Line 117"/>
          <p:cNvSpPr>
            <a:spLocks noChangeShapeType="1"/>
          </p:cNvSpPr>
          <p:nvPr/>
        </p:nvSpPr>
        <p:spPr bwMode="auto">
          <a:xfrm>
            <a:off x="423863" y="3795713"/>
            <a:ext cx="44608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2" name="Line 119"/>
          <p:cNvSpPr>
            <a:spLocks noChangeShapeType="1"/>
          </p:cNvSpPr>
          <p:nvPr/>
        </p:nvSpPr>
        <p:spPr bwMode="auto">
          <a:xfrm>
            <a:off x="423863" y="7573963"/>
            <a:ext cx="4476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3" name="Line 120"/>
          <p:cNvSpPr>
            <a:spLocks noChangeShapeType="1"/>
          </p:cNvSpPr>
          <p:nvPr/>
        </p:nvSpPr>
        <p:spPr bwMode="auto">
          <a:xfrm>
            <a:off x="423863" y="6735763"/>
            <a:ext cx="4476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4" name="Line 121"/>
          <p:cNvSpPr>
            <a:spLocks noChangeShapeType="1"/>
          </p:cNvSpPr>
          <p:nvPr/>
        </p:nvSpPr>
        <p:spPr bwMode="auto">
          <a:xfrm>
            <a:off x="423863" y="5735638"/>
            <a:ext cx="4476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5" name="Line 122"/>
          <p:cNvSpPr>
            <a:spLocks noChangeShapeType="1"/>
          </p:cNvSpPr>
          <p:nvPr/>
        </p:nvSpPr>
        <p:spPr bwMode="auto">
          <a:xfrm>
            <a:off x="423863" y="4624388"/>
            <a:ext cx="4476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grpSp>
        <p:nvGrpSpPr>
          <p:cNvPr id="28706" name="Group 123"/>
          <p:cNvGrpSpPr>
            <a:grpSpLocks/>
          </p:cNvGrpSpPr>
          <p:nvPr/>
        </p:nvGrpSpPr>
        <p:grpSpPr bwMode="auto">
          <a:xfrm>
            <a:off x="5065713" y="2354263"/>
            <a:ext cx="2408237" cy="788987"/>
            <a:chOff x="2211" y="816"/>
            <a:chExt cx="1406" cy="454"/>
          </a:xfrm>
        </p:grpSpPr>
        <p:grpSp>
          <p:nvGrpSpPr>
            <p:cNvPr id="28782" name="Rectangle 124"/>
            <p:cNvGrpSpPr>
              <a:grpSpLocks/>
            </p:cNvGrpSpPr>
            <p:nvPr/>
          </p:nvGrpSpPr>
          <p:grpSpPr bwMode="auto">
            <a:xfrm>
              <a:off x="2196" y="801"/>
              <a:ext cx="1430" cy="250"/>
              <a:chOff x="5059680" y="1865376"/>
              <a:chExt cx="2450592" cy="463296"/>
            </a:xfrm>
          </p:grpSpPr>
          <p:pic>
            <p:nvPicPr>
              <p:cNvPr id="28786" name="Rectangle 124"/>
              <p:cNvPicPr>
                <a:picLocks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059680" y="1865376"/>
                <a:ext cx="2450592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87" name="Text Box 91"/>
              <p:cNvSpPr txBox="1">
                <a:spLocks noChangeArrowheads="1"/>
              </p:cNvSpPr>
              <p:nvPr/>
            </p:nvSpPr>
            <p:spPr bwMode="auto">
              <a:xfrm>
                <a:off x="5084763" y="1892300"/>
                <a:ext cx="2409825" cy="420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ГУ  МЧС по НСО</a:t>
                </a:r>
              </a:p>
            </p:txBody>
          </p:sp>
        </p:grpSp>
        <p:grpSp>
          <p:nvGrpSpPr>
            <p:cNvPr id="28783" name="Rectangle 125"/>
            <p:cNvGrpSpPr>
              <a:grpSpLocks/>
            </p:cNvGrpSpPr>
            <p:nvPr/>
          </p:nvGrpSpPr>
          <p:grpSpPr bwMode="auto">
            <a:xfrm>
              <a:off x="2196" y="1028"/>
              <a:ext cx="1430" cy="250"/>
              <a:chOff x="5059680" y="2286000"/>
              <a:chExt cx="2450592" cy="463296"/>
            </a:xfrm>
          </p:grpSpPr>
          <p:pic>
            <p:nvPicPr>
              <p:cNvPr id="28784" name="Rectangle 125"/>
              <p:cNvPicPr>
                <a:picLocks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059680" y="2286000"/>
                <a:ext cx="2450592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85" name="Text Box 94"/>
              <p:cNvSpPr txBox="1">
                <a:spLocks noChangeArrowheads="1"/>
              </p:cNvSpPr>
              <p:nvPr/>
            </p:nvSpPr>
            <p:spPr bwMode="auto">
              <a:xfrm>
                <a:off x="5084763" y="2312988"/>
                <a:ext cx="2409825" cy="420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endParaRPr lang="ru-RU" sz="1500" b="1">
                  <a:latin typeface="Times New Roman" pitchFamily="18" charset="0"/>
                  <a:cs typeface="Times New Roman" pitchFamily="18" charset="0"/>
                </a:endParaRPr>
              </a:p>
              <a:p>
                <a:pPr algn="ctr" defTabSz="1255713"/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ОДС</a:t>
                </a:r>
              </a:p>
              <a:p>
                <a:pPr algn="ctr" defTabSz="1255713"/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8-383- 217-68-06</a:t>
                </a:r>
              </a:p>
              <a:p>
                <a:pPr algn="ctr" defTabSz="1255713"/>
                <a:endParaRPr lang="ru-RU" sz="15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8707" name="Line 127"/>
          <p:cNvSpPr>
            <a:spLocks noChangeShapeType="1"/>
          </p:cNvSpPr>
          <p:nvPr/>
        </p:nvSpPr>
        <p:spPr bwMode="auto">
          <a:xfrm>
            <a:off x="7473950" y="2749550"/>
            <a:ext cx="7143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8" name="Line 131"/>
          <p:cNvSpPr>
            <a:spLocks noChangeShapeType="1"/>
          </p:cNvSpPr>
          <p:nvPr/>
        </p:nvSpPr>
        <p:spPr bwMode="auto">
          <a:xfrm>
            <a:off x="4173538" y="2749550"/>
            <a:ext cx="8921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lIns="110464" tIns="55231" rIns="110464" bIns="55231"/>
          <a:lstStyle/>
          <a:p>
            <a:endParaRPr lang="ru-RU"/>
          </a:p>
        </p:txBody>
      </p:sp>
      <p:sp>
        <p:nvSpPr>
          <p:cNvPr id="28709" name="Line 132"/>
          <p:cNvSpPr>
            <a:spLocks noChangeShapeType="1"/>
          </p:cNvSpPr>
          <p:nvPr/>
        </p:nvSpPr>
        <p:spPr bwMode="auto">
          <a:xfrm flipV="1">
            <a:off x="4173538" y="6629400"/>
            <a:ext cx="8921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cxnSp>
        <p:nvCxnSpPr>
          <p:cNvPr id="28710" name="Прямая соединительная линия 81"/>
          <p:cNvCxnSpPr>
            <a:cxnSpLocks noChangeShapeType="1"/>
            <a:stCxn id="28714" idx="0"/>
            <a:endCxn id="28701" idx="0"/>
          </p:cNvCxnSpPr>
          <p:nvPr/>
        </p:nvCxnSpPr>
        <p:spPr bwMode="auto">
          <a:xfrm flipH="1" flipV="1">
            <a:off x="423863" y="3783013"/>
            <a:ext cx="30162" cy="4740275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8711" name="Прямая соединительная линия 83"/>
          <p:cNvCxnSpPr>
            <a:cxnSpLocks noChangeShapeType="1"/>
          </p:cNvCxnSpPr>
          <p:nvPr/>
        </p:nvCxnSpPr>
        <p:spPr bwMode="auto">
          <a:xfrm rot="5400000" flipH="1">
            <a:off x="10439400" y="1865313"/>
            <a:ext cx="3808413" cy="777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8712" name="Прямая соединительная линия 131"/>
          <p:cNvCxnSpPr>
            <a:cxnSpLocks noChangeShapeType="1"/>
            <a:stCxn id="28707" idx="1"/>
          </p:cNvCxnSpPr>
          <p:nvPr/>
        </p:nvCxnSpPr>
        <p:spPr bwMode="auto">
          <a:xfrm rot="-5400000" flipH="1" flipV="1">
            <a:off x="6955631" y="1529557"/>
            <a:ext cx="2465387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28713" name="Group 82"/>
          <p:cNvGrpSpPr>
            <a:grpSpLocks/>
          </p:cNvGrpSpPr>
          <p:nvPr/>
        </p:nvGrpSpPr>
        <p:grpSpPr bwMode="auto">
          <a:xfrm>
            <a:off x="855663" y="6127750"/>
            <a:ext cx="2541587" cy="1008063"/>
            <a:chOff x="2198" y="801"/>
            <a:chExt cx="1429" cy="508"/>
          </a:xfrm>
        </p:grpSpPr>
        <p:grpSp>
          <p:nvGrpSpPr>
            <p:cNvPr id="28776" name="Rectangle 83"/>
            <p:cNvGrpSpPr>
              <a:grpSpLocks/>
            </p:cNvGrpSpPr>
            <p:nvPr/>
          </p:nvGrpSpPr>
          <p:grpSpPr bwMode="auto">
            <a:xfrm>
              <a:off x="2198" y="801"/>
              <a:ext cx="1429" cy="253"/>
              <a:chOff x="877824" y="6059424"/>
              <a:chExt cx="2542032" cy="469392"/>
            </a:xfrm>
          </p:grpSpPr>
          <p:pic>
            <p:nvPicPr>
              <p:cNvPr id="28780" name="Rectangle 83"/>
              <p:cNvPicPr>
                <a:picLocks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877824" y="6059424"/>
                <a:ext cx="2542032" cy="469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81" name="Text Box 104"/>
              <p:cNvSpPr txBox="1">
                <a:spLocks noChangeArrowheads="1"/>
              </p:cNvSpPr>
              <p:nvPr/>
            </p:nvSpPr>
            <p:spPr bwMode="auto">
              <a:xfrm>
                <a:off x="900113" y="6086475"/>
                <a:ext cx="2500312" cy="421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МКП ИР «ПАТП»</a:t>
                </a:r>
              </a:p>
            </p:txBody>
          </p:sp>
        </p:grpSp>
        <p:grpSp>
          <p:nvGrpSpPr>
            <p:cNvPr id="28777" name="Rectangle 84"/>
            <p:cNvGrpSpPr>
              <a:grpSpLocks/>
            </p:cNvGrpSpPr>
            <p:nvPr/>
          </p:nvGrpSpPr>
          <p:grpSpPr bwMode="auto">
            <a:xfrm>
              <a:off x="2198" y="997"/>
              <a:ext cx="1429" cy="312"/>
              <a:chOff x="877824" y="6419049"/>
              <a:chExt cx="2542032" cy="579159"/>
            </a:xfrm>
          </p:grpSpPr>
          <p:pic>
            <p:nvPicPr>
              <p:cNvPr id="28778" name="Rectangle 84"/>
              <p:cNvPicPr>
                <a:picLocks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877824" y="6480048"/>
                <a:ext cx="2542032" cy="518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79" name="Text Box 107"/>
              <p:cNvSpPr txBox="1">
                <a:spLocks noChangeArrowheads="1"/>
              </p:cNvSpPr>
              <p:nvPr/>
            </p:nvSpPr>
            <p:spPr bwMode="auto">
              <a:xfrm>
                <a:off x="900114" y="6419049"/>
                <a:ext cx="2500312" cy="468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Богатов  Ф.Д.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8-(383-43)-2-57-40 ,8-913-942-60-24</a:t>
                </a:r>
              </a:p>
            </p:txBody>
          </p:sp>
        </p:grpSp>
      </p:grpSp>
      <p:sp>
        <p:nvSpPr>
          <p:cNvPr id="28714" name="Line 119"/>
          <p:cNvSpPr>
            <a:spLocks noChangeShapeType="1"/>
          </p:cNvSpPr>
          <p:nvPr/>
        </p:nvSpPr>
        <p:spPr bwMode="auto">
          <a:xfrm>
            <a:off x="454025" y="8535988"/>
            <a:ext cx="444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grpSp>
        <p:nvGrpSpPr>
          <p:cNvPr id="28715" name="Group 82"/>
          <p:cNvGrpSpPr>
            <a:grpSpLocks/>
          </p:cNvGrpSpPr>
          <p:nvPr/>
        </p:nvGrpSpPr>
        <p:grpSpPr bwMode="auto">
          <a:xfrm>
            <a:off x="857250" y="5157788"/>
            <a:ext cx="2452688" cy="969962"/>
            <a:chOff x="2198" y="784"/>
            <a:chExt cx="1430" cy="523"/>
          </a:xfrm>
        </p:grpSpPr>
        <p:grpSp>
          <p:nvGrpSpPr>
            <p:cNvPr id="28770" name="Rectangle 83"/>
            <p:cNvGrpSpPr>
              <a:grpSpLocks/>
            </p:cNvGrpSpPr>
            <p:nvPr/>
          </p:nvGrpSpPr>
          <p:grpSpPr bwMode="auto">
            <a:xfrm>
              <a:off x="2198" y="784"/>
              <a:ext cx="1430" cy="265"/>
              <a:chOff x="877824" y="4963931"/>
              <a:chExt cx="2450592" cy="491989"/>
            </a:xfrm>
          </p:grpSpPr>
          <p:pic>
            <p:nvPicPr>
              <p:cNvPr id="28774" name="Rectangle 83"/>
              <p:cNvPicPr>
                <a:picLocks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877824" y="4992624"/>
                <a:ext cx="2450592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75" name="Text Box 112"/>
              <p:cNvSpPr txBox="1">
                <a:spLocks noChangeArrowheads="1"/>
              </p:cNvSpPr>
              <p:nvPr/>
            </p:nvSpPr>
            <p:spPr bwMode="auto">
              <a:xfrm>
                <a:off x="900113" y="4963931"/>
                <a:ext cx="2409825" cy="472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ОАО «Ростелеком»</a:t>
                </a:r>
              </a:p>
            </p:txBody>
          </p:sp>
        </p:grpSp>
        <p:grpSp>
          <p:nvGrpSpPr>
            <p:cNvPr id="28771" name="Rectangle 84"/>
            <p:cNvGrpSpPr>
              <a:grpSpLocks/>
            </p:cNvGrpSpPr>
            <p:nvPr/>
          </p:nvGrpSpPr>
          <p:grpSpPr bwMode="auto">
            <a:xfrm>
              <a:off x="2198" y="1031"/>
              <a:ext cx="1430" cy="276"/>
              <a:chOff x="877824" y="5413248"/>
              <a:chExt cx="2450592" cy="512064"/>
            </a:xfrm>
          </p:grpSpPr>
          <p:pic>
            <p:nvPicPr>
              <p:cNvPr id="28772" name="Rectangle 84"/>
              <p:cNvPicPr>
                <a:picLocks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877824" y="5413248"/>
                <a:ext cx="2450592" cy="512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73" name="Text Box 115"/>
              <p:cNvSpPr txBox="1">
                <a:spLocks noChangeArrowheads="1"/>
              </p:cNvSpPr>
              <p:nvPr/>
            </p:nvSpPr>
            <p:spPr bwMode="auto">
              <a:xfrm>
                <a:off x="900113" y="5435960"/>
                <a:ext cx="2409825" cy="445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Богомолов А.М.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 8-913-916-72-50, 8(38343)2-18-80</a:t>
                </a:r>
              </a:p>
            </p:txBody>
          </p:sp>
        </p:grpSp>
      </p:grpSp>
      <p:sp>
        <p:nvSpPr>
          <p:cNvPr id="28716" name="Line 96"/>
          <p:cNvSpPr>
            <a:spLocks noChangeShapeType="1"/>
          </p:cNvSpPr>
          <p:nvPr/>
        </p:nvSpPr>
        <p:spPr bwMode="auto">
          <a:xfrm flipH="1">
            <a:off x="3451225" y="7346950"/>
            <a:ext cx="1500188" cy="1136650"/>
          </a:xfrm>
          <a:prstGeom prst="line">
            <a:avLst/>
          </a:prstGeom>
          <a:noFill/>
          <a:ln w="25400">
            <a:solidFill>
              <a:schemeClr val="tx1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lIns="110464" tIns="55231" rIns="110464" bIns="55231"/>
          <a:lstStyle/>
          <a:p>
            <a:endParaRPr lang="ru-RU"/>
          </a:p>
        </p:txBody>
      </p:sp>
      <p:grpSp>
        <p:nvGrpSpPr>
          <p:cNvPr id="28717" name="Group 92"/>
          <p:cNvGrpSpPr>
            <a:grpSpLocks/>
          </p:cNvGrpSpPr>
          <p:nvPr/>
        </p:nvGrpSpPr>
        <p:grpSpPr bwMode="auto">
          <a:xfrm>
            <a:off x="879475" y="8213725"/>
            <a:ext cx="2500313" cy="836613"/>
            <a:chOff x="2211" y="816"/>
            <a:chExt cx="1406" cy="481"/>
          </a:xfrm>
        </p:grpSpPr>
        <p:grpSp>
          <p:nvGrpSpPr>
            <p:cNvPr id="28764" name="Rectangle 93"/>
            <p:cNvGrpSpPr>
              <a:grpSpLocks/>
            </p:cNvGrpSpPr>
            <p:nvPr/>
          </p:nvGrpSpPr>
          <p:grpSpPr bwMode="auto">
            <a:xfrm>
              <a:off x="2198" y="802"/>
              <a:ext cx="1429" cy="250"/>
              <a:chOff x="877824" y="8132064"/>
              <a:chExt cx="2542032" cy="463296"/>
            </a:xfrm>
          </p:grpSpPr>
          <p:pic>
            <p:nvPicPr>
              <p:cNvPr id="28768" name="Rectangle 93"/>
              <p:cNvPicPr>
                <a:picLocks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877824" y="8132064"/>
                <a:ext cx="2542032" cy="463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69" name="Text Box 120"/>
              <p:cNvSpPr txBox="1">
                <a:spLocks noChangeArrowheads="1"/>
              </p:cNvSpPr>
              <p:nvPr/>
            </p:nvSpPr>
            <p:spPr bwMode="auto">
              <a:xfrm>
                <a:off x="900113" y="8158163"/>
                <a:ext cx="2500312" cy="421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/>
                <a:r>
                  <a:rPr lang="ru-RU" sz="1500" b="1" i="1">
                    <a:latin typeface="Times New Roman" pitchFamily="18" charset="0"/>
                    <a:cs typeface="Times New Roman" pitchFamily="18" charset="0"/>
                  </a:rPr>
                  <a:t>ОАО « Бердский  лесхоз»</a:t>
                </a:r>
              </a:p>
            </p:txBody>
          </p:sp>
        </p:grpSp>
        <p:grpSp>
          <p:nvGrpSpPr>
            <p:cNvPr id="28765" name="Rectangle 94"/>
            <p:cNvGrpSpPr>
              <a:grpSpLocks/>
            </p:cNvGrpSpPr>
            <p:nvPr/>
          </p:nvGrpSpPr>
          <p:grpSpPr bwMode="auto">
            <a:xfrm>
              <a:off x="2198" y="1029"/>
              <a:ext cx="1429" cy="279"/>
              <a:chOff x="877824" y="8552688"/>
              <a:chExt cx="2542032" cy="518160"/>
            </a:xfrm>
          </p:grpSpPr>
          <p:pic>
            <p:nvPicPr>
              <p:cNvPr id="28766" name="Rectangle 94"/>
              <p:cNvPicPr>
                <a:picLocks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877824" y="8552688"/>
                <a:ext cx="2542032" cy="518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67" name="Text Box 123"/>
              <p:cNvSpPr txBox="1">
                <a:spLocks noChangeArrowheads="1"/>
              </p:cNvSpPr>
              <p:nvPr/>
            </p:nvSpPr>
            <p:spPr bwMode="auto">
              <a:xfrm>
                <a:off x="900113" y="8579210"/>
                <a:ext cx="2500312" cy="471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357" tIns="45676" rIns="91357" bIns="45676" anchor="ctr"/>
              <a:lstStyle/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Носков В.И.</a:t>
                </a:r>
              </a:p>
              <a:p>
                <a:pPr algn="ctr" defTabSz="1255713">
                  <a:spcBef>
                    <a:spcPct val="20000"/>
                  </a:spcBef>
                </a:pPr>
                <a:r>
                  <a:rPr lang="ru-RU" sz="1300">
                    <a:latin typeface="Times New Roman" pitchFamily="18" charset="0"/>
                    <a:cs typeface="Times New Roman" pitchFamily="18" charset="0"/>
                  </a:rPr>
                  <a:t>(8-383-41)4-73-69, 8-913-392-92-29 </a:t>
                </a:r>
              </a:p>
            </p:txBody>
          </p:sp>
        </p:grpSp>
      </p:grpSp>
      <p:cxnSp>
        <p:nvCxnSpPr>
          <p:cNvPr id="28718" name="Прямая со стрелкой 133"/>
          <p:cNvCxnSpPr>
            <a:cxnSpLocks noChangeShapeType="1"/>
          </p:cNvCxnSpPr>
          <p:nvPr/>
        </p:nvCxnSpPr>
        <p:spPr bwMode="auto">
          <a:xfrm rot="10800000">
            <a:off x="7594600" y="5208588"/>
            <a:ext cx="571500" cy="1587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8719" name="Group 125"/>
          <p:cNvGrpSpPr>
            <a:grpSpLocks/>
          </p:cNvGrpSpPr>
          <p:nvPr/>
        </p:nvGrpSpPr>
        <p:grpSpPr bwMode="auto">
          <a:xfrm>
            <a:off x="6400800" y="1776413"/>
            <a:ext cx="928688" cy="536575"/>
            <a:chOff x="4032" y="1119"/>
            <a:chExt cx="585" cy="339"/>
          </a:xfrm>
        </p:grpSpPr>
        <p:sp>
          <p:nvSpPr>
            <p:cNvPr id="86" name="Line 59"/>
            <p:cNvSpPr>
              <a:spLocks noChangeShapeType="1"/>
            </p:cNvSpPr>
            <p:nvPr/>
          </p:nvSpPr>
          <p:spPr bwMode="auto">
            <a:xfrm>
              <a:off x="4077" y="1164"/>
              <a:ext cx="0" cy="294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wrap="none" lIns="91428" tIns="45714" rIns="91428" bIns="45714" anchor="ctr"/>
            <a:lstStyle/>
            <a:p>
              <a:pPr algn="ctr" eaLnBrk="0" hangingPunct="0">
                <a:defRPr/>
              </a:pPr>
              <a:endPara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endParaRPr>
            </a:p>
          </p:txBody>
        </p:sp>
        <p:grpSp>
          <p:nvGrpSpPr>
            <p:cNvPr id="28725" name="Group 127"/>
            <p:cNvGrpSpPr>
              <a:grpSpLocks/>
            </p:cNvGrpSpPr>
            <p:nvPr/>
          </p:nvGrpSpPr>
          <p:grpSpPr bwMode="auto">
            <a:xfrm>
              <a:off x="4032" y="1119"/>
              <a:ext cx="585" cy="218"/>
              <a:chOff x="3987" y="909"/>
              <a:chExt cx="585" cy="218"/>
            </a:xfrm>
          </p:grpSpPr>
          <p:sp>
            <p:nvSpPr>
              <p:cNvPr id="28726" name="Freeform 61"/>
              <p:cNvSpPr>
                <a:spLocks/>
              </p:cNvSpPr>
              <p:nvPr/>
            </p:nvSpPr>
            <p:spPr bwMode="auto">
              <a:xfrm>
                <a:off x="4082" y="1001"/>
                <a:ext cx="246" cy="39"/>
              </a:xfrm>
              <a:custGeom>
                <a:avLst/>
                <a:gdLst>
                  <a:gd name="T0" fmla="*/ 0 w 136"/>
                  <a:gd name="T1" fmla="*/ 2147483647 h 36"/>
                  <a:gd name="T2" fmla="*/ 2147483647 w 136"/>
                  <a:gd name="T3" fmla="*/ 0 h 36"/>
                  <a:gd name="T4" fmla="*/ 2147483647 w 136"/>
                  <a:gd name="T5" fmla="*/ 0 h 36"/>
                  <a:gd name="T6" fmla="*/ 2147483647 w 136"/>
                  <a:gd name="T7" fmla="*/ 0 h 36"/>
                  <a:gd name="T8" fmla="*/ 2147483647 w 136"/>
                  <a:gd name="T9" fmla="*/ 0 h 36"/>
                  <a:gd name="T10" fmla="*/ 2147483647 w 136"/>
                  <a:gd name="T11" fmla="*/ 2147483647 h 36"/>
                  <a:gd name="T12" fmla="*/ 2147483647 w 136"/>
                  <a:gd name="T13" fmla="*/ 2147483647 h 36"/>
                  <a:gd name="T14" fmla="*/ 2147483647 w 136"/>
                  <a:gd name="T15" fmla="*/ 2147483647 h 36"/>
                  <a:gd name="T16" fmla="*/ 2147483647 w 136"/>
                  <a:gd name="T17" fmla="*/ 2147483647 h 36"/>
                  <a:gd name="T18" fmla="*/ 2147483647 w 136"/>
                  <a:gd name="T19" fmla="*/ 2147483647 h 36"/>
                  <a:gd name="T20" fmla="*/ 2147483647 w 136"/>
                  <a:gd name="T21" fmla="*/ 2147483647 h 36"/>
                  <a:gd name="T22" fmla="*/ 2147483647 w 136"/>
                  <a:gd name="T23" fmla="*/ 2147483647 h 36"/>
                  <a:gd name="T24" fmla="*/ 2147483647 w 136"/>
                  <a:gd name="T25" fmla="*/ 2147483647 h 36"/>
                  <a:gd name="T26" fmla="*/ 2147483647 w 136"/>
                  <a:gd name="T27" fmla="*/ 2147483647 h 36"/>
                  <a:gd name="T28" fmla="*/ 2147483647 w 136"/>
                  <a:gd name="T29" fmla="*/ 2147483647 h 36"/>
                  <a:gd name="T30" fmla="*/ 2147483647 w 136"/>
                  <a:gd name="T31" fmla="*/ 2147483647 h 36"/>
                  <a:gd name="T32" fmla="*/ 2147483647 w 136"/>
                  <a:gd name="T33" fmla="*/ 2147483647 h 36"/>
                  <a:gd name="T34" fmla="*/ 2147483647 w 136"/>
                  <a:gd name="T35" fmla="*/ 2147483647 h 36"/>
                  <a:gd name="T36" fmla="*/ 2147483647 w 136"/>
                  <a:gd name="T37" fmla="*/ 2147483647 h 36"/>
                  <a:gd name="T38" fmla="*/ 2147483647 w 136"/>
                  <a:gd name="T39" fmla="*/ 2147483647 h 36"/>
                  <a:gd name="T40" fmla="*/ 2147483647 w 136"/>
                  <a:gd name="T41" fmla="*/ 2147483647 h 36"/>
                  <a:gd name="T42" fmla="*/ 2147483647 w 136"/>
                  <a:gd name="T43" fmla="*/ 2147483647 h 36"/>
                  <a:gd name="T44" fmla="*/ 2147483647 w 136"/>
                  <a:gd name="T45" fmla="*/ 2147483647 h 36"/>
                  <a:gd name="T46" fmla="*/ 0 w 136"/>
                  <a:gd name="T47" fmla="*/ 2147483647 h 36"/>
                  <a:gd name="T48" fmla="*/ 0 w 136"/>
                  <a:gd name="T49" fmla="*/ 2147483647 h 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6"/>
                  <a:gd name="T76" fmla="*/ 0 h 36"/>
                  <a:gd name="T77" fmla="*/ 136 w 136"/>
                  <a:gd name="T78" fmla="*/ 36 h 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6" h="36">
                    <a:moveTo>
                      <a:pt x="0" y="5"/>
                    </a:moveTo>
                    <a:lnTo>
                      <a:pt x="13" y="0"/>
                    </a:lnTo>
                    <a:lnTo>
                      <a:pt x="31" y="0"/>
                    </a:lnTo>
                    <a:lnTo>
                      <a:pt x="47" y="0"/>
                    </a:lnTo>
                    <a:lnTo>
                      <a:pt x="62" y="0"/>
                    </a:lnTo>
                    <a:lnTo>
                      <a:pt x="81" y="5"/>
                    </a:lnTo>
                    <a:lnTo>
                      <a:pt x="99" y="10"/>
                    </a:lnTo>
                    <a:lnTo>
                      <a:pt x="107" y="12"/>
                    </a:lnTo>
                    <a:lnTo>
                      <a:pt x="112" y="15"/>
                    </a:lnTo>
                    <a:lnTo>
                      <a:pt x="122" y="20"/>
                    </a:lnTo>
                    <a:lnTo>
                      <a:pt x="135" y="35"/>
                    </a:lnTo>
                    <a:lnTo>
                      <a:pt x="128" y="27"/>
                    </a:lnTo>
                    <a:lnTo>
                      <a:pt x="112" y="22"/>
                    </a:lnTo>
                    <a:lnTo>
                      <a:pt x="99" y="17"/>
                    </a:lnTo>
                    <a:lnTo>
                      <a:pt x="89" y="15"/>
                    </a:lnTo>
                    <a:lnTo>
                      <a:pt x="81" y="15"/>
                    </a:lnTo>
                    <a:lnTo>
                      <a:pt x="68" y="12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39" y="10"/>
                    </a:lnTo>
                    <a:lnTo>
                      <a:pt x="31" y="10"/>
                    </a:lnTo>
                    <a:lnTo>
                      <a:pt x="18" y="12"/>
                    </a:lnTo>
                    <a:lnTo>
                      <a:pt x="3" y="12"/>
                    </a:lnTo>
                    <a:lnTo>
                      <a:pt x="0" y="15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27" name="Freeform 62"/>
              <p:cNvSpPr>
                <a:spLocks/>
              </p:cNvSpPr>
              <p:nvPr/>
            </p:nvSpPr>
            <p:spPr bwMode="auto">
              <a:xfrm>
                <a:off x="4076" y="1053"/>
                <a:ext cx="293" cy="46"/>
              </a:xfrm>
              <a:custGeom>
                <a:avLst/>
                <a:gdLst>
                  <a:gd name="T0" fmla="*/ 0 w 162"/>
                  <a:gd name="T1" fmla="*/ 2147483647 h 42"/>
                  <a:gd name="T2" fmla="*/ 2147483647 w 162"/>
                  <a:gd name="T3" fmla="*/ 0 h 42"/>
                  <a:gd name="T4" fmla="*/ 2147483647 w 162"/>
                  <a:gd name="T5" fmla="*/ 0 h 42"/>
                  <a:gd name="T6" fmla="*/ 2147483647 w 162"/>
                  <a:gd name="T7" fmla="*/ 0 h 42"/>
                  <a:gd name="T8" fmla="*/ 2147483647 w 162"/>
                  <a:gd name="T9" fmla="*/ 0 h 42"/>
                  <a:gd name="T10" fmla="*/ 2147483647 w 162"/>
                  <a:gd name="T11" fmla="*/ 2147483647 h 42"/>
                  <a:gd name="T12" fmla="*/ 2147483647 w 162"/>
                  <a:gd name="T13" fmla="*/ 2147483647 h 42"/>
                  <a:gd name="T14" fmla="*/ 2147483647 w 162"/>
                  <a:gd name="T15" fmla="*/ 2147483647 h 42"/>
                  <a:gd name="T16" fmla="*/ 2147483647 w 162"/>
                  <a:gd name="T17" fmla="*/ 2147483647 h 42"/>
                  <a:gd name="T18" fmla="*/ 2147483647 w 162"/>
                  <a:gd name="T19" fmla="*/ 2147483647 h 42"/>
                  <a:gd name="T20" fmla="*/ 2147483647 w 162"/>
                  <a:gd name="T21" fmla="*/ 2147483647 h 42"/>
                  <a:gd name="T22" fmla="*/ 2147483647 w 162"/>
                  <a:gd name="T23" fmla="*/ 2147483647 h 42"/>
                  <a:gd name="T24" fmla="*/ 2147483647 w 162"/>
                  <a:gd name="T25" fmla="*/ 2147483647 h 42"/>
                  <a:gd name="T26" fmla="*/ 2147483647 w 162"/>
                  <a:gd name="T27" fmla="*/ 2147483647 h 42"/>
                  <a:gd name="T28" fmla="*/ 2147483647 w 162"/>
                  <a:gd name="T29" fmla="*/ 2147483647 h 42"/>
                  <a:gd name="T30" fmla="*/ 2147483647 w 162"/>
                  <a:gd name="T31" fmla="*/ 2147483647 h 42"/>
                  <a:gd name="T32" fmla="*/ 2147483647 w 162"/>
                  <a:gd name="T33" fmla="*/ 2147483647 h 42"/>
                  <a:gd name="T34" fmla="*/ 2147483647 w 162"/>
                  <a:gd name="T35" fmla="*/ 2147483647 h 42"/>
                  <a:gd name="T36" fmla="*/ 2147483647 w 162"/>
                  <a:gd name="T37" fmla="*/ 2147483647 h 42"/>
                  <a:gd name="T38" fmla="*/ 2147483647 w 162"/>
                  <a:gd name="T39" fmla="*/ 2147483647 h 42"/>
                  <a:gd name="T40" fmla="*/ 2147483647 w 162"/>
                  <a:gd name="T41" fmla="*/ 2147483647 h 42"/>
                  <a:gd name="T42" fmla="*/ 0 w 162"/>
                  <a:gd name="T43" fmla="*/ 2147483647 h 42"/>
                  <a:gd name="T44" fmla="*/ 0 w 162"/>
                  <a:gd name="T45" fmla="*/ 2147483647 h 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42"/>
                  <a:gd name="T71" fmla="*/ 162 w 162"/>
                  <a:gd name="T72" fmla="*/ 42 h 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42">
                    <a:moveTo>
                      <a:pt x="0" y="3"/>
                    </a:moveTo>
                    <a:lnTo>
                      <a:pt x="18" y="0"/>
                    </a:lnTo>
                    <a:lnTo>
                      <a:pt x="31" y="0"/>
                    </a:lnTo>
                    <a:lnTo>
                      <a:pt x="47" y="0"/>
                    </a:lnTo>
                    <a:lnTo>
                      <a:pt x="62" y="0"/>
                    </a:lnTo>
                    <a:lnTo>
                      <a:pt x="86" y="3"/>
                    </a:lnTo>
                    <a:lnTo>
                      <a:pt x="107" y="8"/>
                    </a:lnTo>
                    <a:lnTo>
                      <a:pt x="125" y="13"/>
                    </a:lnTo>
                    <a:lnTo>
                      <a:pt x="143" y="20"/>
                    </a:lnTo>
                    <a:lnTo>
                      <a:pt x="154" y="23"/>
                    </a:lnTo>
                    <a:lnTo>
                      <a:pt x="161" y="41"/>
                    </a:lnTo>
                    <a:lnTo>
                      <a:pt x="148" y="33"/>
                    </a:lnTo>
                    <a:lnTo>
                      <a:pt x="138" y="28"/>
                    </a:lnTo>
                    <a:lnTo>
                      <a:pt x="130" y="28"/>
                    </a:lnTo>
                    <a:lnTo>
                      <a:pt x="117" y="21"/>
                    </a:lnTo>
                    <a:lnTo>
                      <a:pt x="104" y="21"/>
                    </a:lnTo>
                    <a:lnTo>
                      <a:pt x="86" y="17"/>
                    </a:lnTo>
                    <a:lnTo>
                      <a:pt x="62" y="13"/>
                    </a:lnTo>
                    <a:lnTo>
                      <a:pt x="47" y="10"/>
                    </a:lnTo>
                    <a:lnTo>
                      <a:pt x="31" y="13"/>
                    </a:lnTo>
                    <a:lnTo>
                      <a:pt x="13" y="13"/>
                    </a:lnTo>
                    <a:lnTo>
                      <a:pt x="0" y="17"/>
                    </a:lnTo>
                    <a:lnTo>
                      <a:pt x="0" y="3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28" name="Freeform 63"/>
              <p:cNvSpPr>
                <a:spLocks/>
              </p:cNvSpPr>
              <p:nvPr/>
            </p:nvSpPr>
            <p:spPr bwMode="auto">
              <a:xfrm>
                <a:off x="4425" y="1023"/>
                <a:ext cx="76" cy="51"/>
              </a:xfrm>
              <a:custGeom>
                <a:avLst/>
                <a:gdLst>
                  <a:gd name="T0" fmla="*/ 2147483647 w 42"/>
                  <a:gd name="T1" fmla="*/ 2147483647 h 46"/>
                  <a:gd name="T2" fmla="*/ 2147483647 w 42"/>
                  <a:gd name="T3" fmla="*/ 2147483647 h 46"/>
                  <a:gd name="T4" fmla="*/ 2147483647 w 42"/>
                  <a:gd name="T5" fmla="*/ 2147483647 h 46"/>
                  <a:gd name="T6" fmla="*/ 2147483647 w 42"/>
                  <a:gd name="T7" fmla="*/ 2147483647 h 46"/>
                  <a:gd name="T8" fmla="*/ 2147483647 w 42"/>
                  <a:gd name="T9" fmla="*/ 2147483647 h 46"/>
                  <a:gd name="T10" fmla="*/ 2147483647 w 42"/>
                  <a:gd name="T11" fmla="*/ 2147483647 h 46"/>
                  <a:gd name="T12" fmla="*/ 2147483647 w 42"/>
                  <a:gd name="T13" fmla="*/ 2147483647 h 46"/>
                  <a:gd name="T14" fmla="*/ 0 w 42"/>
                  <a:gd name="T15" fmla="*/ 0 h 46"/>
                  <a:gd name="T16" fmla="*/ 0 w 42"/>
                  <a:gd name="T17" fmla="*/ 2147483647 h 46"/>
                  <a:gd name="T18" fmla="*/ 2147483647 w 42"/>
                  <a:gd name="T19" fmla="*/ 2147483647 h 46"/>
                  <a:gd name="T20" fmla="*/ 2147483647 w 42"/>
                  <a:gd name="T21" fmla="*/ 2147483647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46"/>
                  <a:gd name="T35" fmla="*/ 42 w 42"/>
                  <a:gd name="T36" fmla="*/ 46 h 4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46">
                    <a:moveTo>
                      <a:pt x="36" y="45"/>
                    </a:moveTo>
                    <a:lnTo>
                      <a:pt x="41" y="40"/>
                    </a:lnTo>
                    <a:lnTo>
                      <a:pt x="41" y="30"/>
                    </a:lnTo>
                    <a:lnTo>
                      <a:pt x="41" y="23"/>
                    </a:lnTo>
                    <a:lnTo>
                      <a:pt x="36" y="13"/>
                    </a:lnTo>
                    <a:lnTo>
                      <a:pt x="36" y="7"/>
                    </a:lnTo>
                    <a:lnTo>
                      <a:pt x="8" y="3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13" y="29"/>
                    </a:lnTo>
                    <a:lnTo>
                      <a:pt x="36" y="45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29" name="Freeform 64"/>
              <p:cNvSpPr>
                <a:spLocks/>
              </p:cNvSpPr>
              <p:nvPr/>
            </p:nvSpPr>
            <p:spPr bwMode="auto">
              <a:xfrm>
                <a:off x="4396" y="965"/>
                <a:ext cx="76" cy="68"/>
              </a:xfrm>
              <a:custGeom>
                <a:avLst/>
                <a:gdLst>
                  <a:gd name="T0" fmla="*/ 2147483647 w 42"/>
                  <a:gd name="T1" fmla="*/ 2147483647 h 61"/>
                  <a:gd name="T2" fmla="*/ 2147483647 w 42"/>
                  <a:gd name="T3" fmla="*/ 2147483647 h 61"/>
                  <a:gd name="T4" fmla="*/ 2147483647 w 42"/>
                  <a:gd name="T5" fmla="*/ 2147483647 h 61"/>
                  <a:gd name="T6" fmla="*/ 2147483647 w 42"/>
                  <a:gd name="T7" fmla="*/ 2147483647 h 61"/>
                  <a:gd name="T8" fmla="*/ 2147483647 w 42"/>
                  <a:gd name="T9" fmla="*/ 0 h 61"/>
                  <a:gd name="T10" fmla="*/ 0 w 42"/>
                  <a:gd name="T11" fmla="*/ 0 h 61"/>
                  <a:gd name="T12" fmla="*/ 0 w 42"/>
                  <a:gd name="T13" fmla="*/ 2147483647 h 61"/>
                  <a:gd name="T14" fmla="*/ 0 w 42"/>
                  <a:gd name="T15" fmla="*/ 2147483647 h 61"/>
                  <a:gd name="T16" fmla="*/ 2147483647 w 42"/>
                  <a:gd name="T17" fmla="*/ 2147483647 h 61"/>
                  <a:gd name="T18" fmla="*/ 2147483647 w 42"/>
                  <a:gd name="T19" fmla="*/ 2147483647 h 61"/>
                  <a:gd name="T20" fmla="*/ 2147483647 w 42"/>
                  <a:gd name="T21" fmla="*/ 2147483647 h 61"/>
                  <a:gd name="T22" fmla="*/ 2147483647 w 42"/>
                  <a:gd name="T23" fmla="*/ 2147483647 h 61"/>
                  <a:gd name="T24" fmla="*/ 2147483647 w 42"/>
                  <a:gd name="T25" fmla="*/ 2147483647 h 61"/>
                  <a:gd name="T26" fmla="*/ 2147483647 w 42"/>
                  <a:gd name="T27" fmla="*/ 2147483647 h 61"/>
                  <a:gd name="T28" fmla="*/ 2147483647 w 42"/>
                  <a:gd name="T29" fmla="*/ 2147483647 h 61"/>
                  <a:gd name="T30" fmla="*/ 2147483647 w 42"/>
                  <a:gd name="T31" fmla="*/ 2147483647 h 61"/>
                  <a:gd name="T32" fmla="*/ 2147483647 w 42"/>
                  <a:gd name="T33" fmla="*/ 2147483647 h 61"/>
                  <a:gd name="T34" fmla="*/ 2147483647 w 42"/>
                  <a:gd name="T35" fmla="*/ 2147483647 h 61"/>
                  <a:gd name="T36" fmla="*/ 2147483647 w 42"/>
                  <a:gd name="T37" fmla="*/ 2147483647 h 6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2"/>
                  <a:gd name="T58" fmla="*/ 0 h 61"/>
                  <a:gd name="T59" fmla="*/ 42 w 42"/>
                  <a:gd name="T60" fmla="*/ 61 h 6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2" h="61">
                    <a:moveTo>
                      <a:pt x="28" y="8"/>
                    </a:moveTo>
                    <a:lnTo>
                      <a:pt x="28" y="5"/>
                    </a:lnTo>
                    <a:lnTo>
                      <a:pt x="21" y="5"/>
                    </a:lnTo>
                    <a:lnTo>
                      <a:pt x="13" y="5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7"/>
                    </a:lnTo>
                    <a:lnTo>
                      <a:pt x="3" y="22"/>
                    </a:lnTo>
                    <a:lnTo>
                      <a:pt x="5" y="30"/>
                    </a:lnTo>
                    <a:lnTo>
                      <a:pt x="8" y="39"/>
                    </a:lnTo>
                    <a:lnTo>
                      <a:pt x="13" y="44"/>
                    </a:lnTo>
                    <a:lnTo>
                      <a:pt x="13" y="49"/>
                    </a:lnTo>
                    <a:lnTo>
                      <a:pt x="26" y="52"/>
                    </a:lnTo>
                    <a:lnTo>
                      <a:pt x="41" y="60"/>
                    </a:lnTo>
                    <a:lnTo>
                      <a:pt x="34" y="35"/>
                    </a:lnTo>
                    <a:lnTo>
                      <a:pt x="34" y="30"/>
                    </a:lnTo>
                    <a:lnTo>
                      <a:pt x="28" y="17"/>
                    </a:lnTo>
                    <a:lnTo>
                      <a:pt x="28" y="8"/>
                    </a:lnTo>
                  </a:path>
                </a:pathLst>
              </a:custGeom>
              <a:solidFill>
                <a:srgbClr val="F9F9F9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0" name="Freeform 65"/>
              <p:cNvSpPr>
                <a:spLocks/>
              </p:cNvSpPr>
              <p:nvPr/>
            </p:nvSpPr>
            <p:spPr bwMode="auto">
              <a:xfrm>
                <a:off x="4247" y="932"/>
                <a:ext cx="160" cy="92"/>
              </a:xfrm>
              <a:custGeom>
                <a:avLst/>
                <a:gdLst>
                  <a:gd name="T0" fmla="*/ 2147483647 w 89"/>
                  <a:gd name="T1" fmla="*/ 2147483647 h 83"/>
                  <a:gd name="T2" fmla="*/ 0 w 89"/>
                  <a:gd name="T3" fmla="*/ 2147483647 h 83"/>
                  <a:gd name="T4" fmla="*/ 0 w 89"/>
                  <a:gd name="T5" fmla="*/ 2147483647 h 83"/>
                  <a:gd name="T6" fmla="*/ 0 w 89"/>
                  <a:gd name="T7" fmla="*/ 2147483647 h 83"/>
                  <a:gd name="T8" fmla="*/ 0 w 89"/>
                  <a:gd name="T9" fmla="*/ 2147483647 h 83"/>
                  <a:gd name="T10" fmla="*/ 2147483647 w 89"/>
                  <a:gd name="T11" fmla="*/ 0 h 83"/>
                  <a:gd name="T12" fmla="*/ 2147483647 w 89"/>
                  <a:gd name="T13" fmla="*/ 0 h 83"/>
                  <a:gd name="T14" fmla="*/ 2147483647 w 89"/>
                  <a:gd name="T15" fmla="*/ 0 h 83"/>
                  <a:gd name="T16" fmla="*/ 2147483647 w 89"/>
                  <a:gd name="T17" fmla="*/ 2147483647 h 83"/>
                  <a:gd name="T18" fmla="*/ 2147483647 w 89"/>
                  <a:gd name="T19" fmla="*/ 2147483647 h 83"/>
                  <a:gd name="T20" fmla="*/ 2147483647 w 89"/>
                  <a:gd name="T21" fmla="*/ 2147483647 h 83"/>
                  <a:gd name="T22" fmla="*/ 2147483647 w 89"/>
                  <a:gd name="T23" fmla="*/ 2147483647 h 83"/>
                  <a:gd name="T24" fmla="*/ 2147483647 w 89"/>
                  <a:gd name="T25" fmla="*/ 2147483647 h 83"/>
                  <a:gd name="T26" fmla="*/ 2147483647 w 89"/>
                  <a:gd name="T27" fmla="*/ 2147483647 h 83"/>
                  <a:gd name="T28" fmla="*/ 2147483647 w 89"/>
                  <a:gd name="T29" fmla="*/ 2147483647 h 83"/>
                  <a:gd name="T30" fmla="*/ 2147483647 w 89"/>
                  <a:gd name="T31" fmla="*/ 2147483647 h 83"/>
                  <a:gd name="T32" fmla="*/ 2147483647 w 89"/>
                  <a:gd name="T33" fmla="*/ 2147483647 h 83"/>
                  <a:gd name="T34" fmla="*/ 2147483647 w 89"/>
                  <a:gd name="T35" fmla="*/ 2147483647 h 83"/>
                  <a:gd name="T36" fmla="*/ 2147483647 w 89"/>
                  <a:gd name="T37" fmla="*/ 2147483647 h 83"/>
                  <a:gd name="T38" fmla="*/ 2147483647 w 89"/>
                  <a:gd name="T39" fmla="*/ 2147483647 h 83"/>
                  <a:gd name="T40" fmla="*/ 2147483647 w 89"/>
                  <a:gd name="T41" fmla="*/ 2147483647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9"/>
                  <a:gd name="T64" fmla="*/ 0 h 83"/>
                  <a:gd name="T65" fmla="*/ 89 w 89"/>
                  <a:gd name="T66" fmla="*/ 83 h 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9" h="83">
                    <a:moveTo>
                      <a:pt x="8" y="69"/>
                    </a:moveTo>
                    <a:lnTo>
                      <a:pt x="0" y="54"/>
                    </a:lnTo>
                    <a:lnTo>
                      <a:pt x="0" y="49"/>
                    </a:lnTo>
                    <a:lnTo>
                      <a:pt x="0" y="37"/>
                    </a:lnTo>
                    <a:lnTo>
                      <a:pt x="0" y="8"/>
                    </a:lnTo>
                    <a:lnTo>
                      <a:pt x="3" y="0"/>
                    </a:lnTo>
                    <a:lnTo>
                      <a:pt x="13" y="0"/>
                    </a:lnTo>
                    <a:lnTo>
                      <a:pt x="39" y="0"/>
                    </a:lnTo>
                    <a:lnTo>
                      <a:pt x="57" y="3"/>
                    </a:lnTo>
                    <a:lnTo>
                      <a:pt x="75" y="15"/>
                    </a:lnTo>
                    <a:lnTo>
                      <a:pt x="75" y="17"/>
                    </a:lnTo>
                    <a:lnTo>
                      <a:pt x="70" y="27"/>
                    </a:lnTo>
                    <a:lnTo>
                      <a:pt x="75" y="49"/>
                    </a:lnTo>
                    <a:lnTo>
                      <a:pt x="81" y="64"/>
                    </a:lnTo>
                    <a:lnTo>
                      <a:pt x="88" y="82"/>
                    </a:lnTo>
                    <a:lnTo>
                      <a:pt x="75" y="79"/>
                    </a:lnTo>
                    <a:lnTo>
                      <a:pt x="65" y="74"/>
                    </a:lnTo>
                    <a:lnTo>
                      <a:pt x="52" y="69"/>
                    </a:lnTo>
                    <a:lnTo>
                      <a:pt x="42" y="69"/>
                    </a:lnTo>
                    <a:lnTo>
                      <a:pt x="29" y="69"/>
                    </a:lnTo>
                    <a:lnTo>
                      <a:pt x="8" y="69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1" name="Freeform 66"/>
              <p:cNvSpPr>
                <a:spLocks/>
              </p:cNvSpPr>
              <p:nvPr/>
            </p:nvSpPr>
            <p:spPr bwMode="auto">
              <a:xfrm>
                <a:off x="4209" y="926"/>
                <a:ext cx="76" cy="65"/>
              </a:xfrm>
              <a:custGeom>
                <a:avLst/>
                <a:gdLst>
                  <a:gd name="T0" fmla="*/ 0 w 42"/>
                  <a:gd name="T1" fmla="*/ 0 h 59"/>
                  <a:gd name="T2" fmla="*/ 2147483647 w 42"/>
                  <a:gd name="T3" fmla="*/ 0 h 59"/>
                  <a:gd name="T4" fmla="*/ 2147483647 w 42"/>
                  <a:gd name="T5" fmla="*/ 0 h 59"/>
                  <a:gd name="T6" fmla="*/ 2147483647 w 42"/>
                  <a:gd name="T7" fmla="*/ 2147483647 h 59"/>
                  <a:gd name="T8" fmla="*/ 2147483647 w 42"/>
                  <a:gd name="T9" fmla="*/ 2147483647 h 59"/>
                  <a:gd name="T10" fmla="*/ 2147483647 w 42"/>
                  <a:gd name="T11" fmla="*/ 2147483647 h 59"/>
                  <a:gd name="T12" fmla="*/ 2147483647 w 42"/>
                  <a:gd name="T13" fmla="*/ 2147483647 h 59"/>
                  <a:gd name="T14" fmla="*/ 2147483647 w 42"/>
                  <a:gd name="T15" fmla="*/ 2147483647 h 59"/>
                  <a:gd name="T16" fmla="*/ 2147483647 w 42"/>
                  <a:gd name="T17" fmla="*/ 2147483647 h 59"/>
                  <a:gd name="T18" fmla="*/ 2147483647 w 42"/>
                  <a:gd name="T19" fmla="*/ 2147483647 h 59"/>
                  <a:gd name="T20" fmla="*/ 2147483647 w 42"/>
                  <a:gd name="T21" fmla="*/ 2147483647 h 59"/>
                  <a:gd name="T22" fmla="*/ 2147483647 w 42"/>
                  <a:gd name="T23" fmla="*/ 2147483647 h 59"/>
                  <a:gd name="T24" fmla="*/ 2147483647 w 42"/>
                  <a:gd name="T25" fmla="*/ 2147483647 h 59"/>
                  <a:gd name="T26" fmla="*/ 2147483647 w 42"/>
                  <a:gd name="T27" fmla="*/ 2147483647 h 59"/>
                  <a:gd name="T28" fmla="*/ 2147483647 w 42"/>
                  <a:gd name="T29" fmla="*/ 2147483647 h 59"/>
                  <a:gd name="T30" fmla="*/ 2147483647 w 42"/>
                  <a:gd name="T31" fmla="*/ 2147483647 h 59"/>
                  <a:gd name="T32" fmla="*/ 2147483647 w 42"/>
                  <a:gd name="T33" fmla="*/ 2147483647 h 59"/>
                  <a:gd name="T34" fmla="*/ 2147483647 w 42"/>
                  <a:gd name="T35" fmla="*/ 2147483647 h 59"/>
                  <a:gd name="T36" fmla="*/ 2147483647 w 42"/>
                  <a:gd name="T37" fmla="*/ 2147483647 h 59"/>
                  <a:gd name="T38" fmla="*/ 2147483647 w 42"/>
                  <a:gd name="T39" fmla="*/ 2147483647 h 59"/>
                  <a:gd name="T40" fmla="*/ 0 w 42"/>
                  <a:gd name="T41" fmla="*/ 2147483647 h 59"/>
                  <a:gd name="T42" fmla="*/ 0 w 42"/>
                  <a:gd name="T43" fmla="*/ 0 h 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2"/>
                  <a:gd name="T67" fmla="*/ 0 h 59"/>
                  <a:gd name="T68" fmla="*/ 42 w 42"/>
                  <a:gd name="T69" fmla="*/ 59 h 5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2" h="59">
                    <a:moveTo>
                      <a:pt x="0" y="0"/>
                    </a:moveTo>
                    <a:lnTo>
                      <a:pt x="3" y="0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4" y="5"/>
                    </a:lnTo>
                    <a:lnTo>
                      <a:pt x="41" y="5"/>
                    </a:lnTo>
                    <a:lnTo>
                      <a:pt x="36" y="13"/>
                    </a:lnTo>
                    <a:lnTo>
                      <a:pt x="34" y="28"/>
                    </a:lnTo>
                    <a:lnTo>
                      <a:pt x="34" y="33"/>
                    </a:lnTo>
                    <a:lnTo>
                      <a:pt x="34" y="38"/>
                    </a:lnTo>
                    <a:lnTo>
                      <a:pt x="34" y="42"/>
                    </a:lnTo>
                    <a:lnTo>
                      <a:pt x="34" y="58"/>
                    </a:lnTo>
                    <a:lnTo>
                      <a:pt x="26" y="50"/>
                    </a:lnTo>
                    <a:lnTo>
                      <a:pt x="21" y="38"/>
                    </a:lnTo>
                    <a:lnTo>
                      <a:pt x="13" y="28"/>
                    </a:lnTo>
                    <a:lnTo>
                      <a:pt x="8" y="22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9F9F9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2" name="Freeform 67"/>
              <p:cNvSpPr>
                <a:spLocks/>
              </p:cNvSpPr>
              <p:nvPr/>
            </p:nvSpPr>
            <p:spPr bwMode="auto">
              <a:xfrm>
                <a:off x="4011" y="909"/>
                <a:ext cx="250" cy="88"/>
              </a:xfrm>
              <a:custGeom>
                <a:avLst/>
                <a:gdLst>
                  <a:gd name="T0" fmla="*/ 0 w 138"/>
                  <a:gd name="T1" fmla="*/ 2147483647 h 79"/>
                  <a:gd name="T2" fmla="*/ 0 w 138"/>
                  <a:gd name="T3" fmla="*/ 2147483647 h 79"/>
                  <a:gd name="T4" fmla="*/ 2147483647 w 138"/>
                  <a:gd name="T5" fmla="*/ 2147483647 h 79"/>
                  <a:gd name="T6" fmla="*/ 2147483647 w 138"/>
                  <a:gd name="T7" fmla="*/ 2147483647 h 79"/>
                  <a:gd name="T8" fmla="*/ 2147483647 w 138"/>
                  <a:gd name="T9" fmla="*/ 0 h 79"/>
                  <a:gd name="T10" fmla="*/ 2147483647 w 138"/>
                  <a:gd name="T11" fmla="*/ 0 h 79"/>
                  <a:gd name="T12" fmla="*/ 2147483647 w 138"/>
                  <a:gd name="T13" fmla="*/ 0 h 79"/>
                  <a:gd name="T14" fmla="*/ 2147483647 w 138"/>
                  <a:gd name="T15" fmla="*/ 0 h 79"/>
                  <a:gd name="T16" fmla="*/ 2147483647 w 138"/>
                  <a:gd name="T17" fmla="*/ 0 h 79"/>
                  <a:gd name="T18" fmla="*/ 2147483647 w 138"/>
                  <a:gd name="T19" fmla="*/ 0 h 79"/>
                  <a:gd name="T20" fmla="*/ 2147483647 w 138"/>
                  <a:gd name="T21" fmla="*/ 0 h 79"/>
                  <a:gd name="T22" fmla="*/ 2147483647 w 138"/>
                  <a:gd name="T23" fmla="*/ 0 h 79"/>
                  <a:gd name="T24" fmla="*/ 2147483647 w 138"/>
                  <a:gd name="T25" fmla="*/ 0 h 79"/>
                  <a:gd name="T26" fmla="*/ 2147483647 w 138"/>
                  <a:gd name="T27" fmla="*/ 2147483647 h 79"/>
                  <a:gd name="T28" fmla="*/ 2147483647 w 138"/>
                  <a:gd name="T29" fmla="*/ 2147483647 h 79"/>
                  <a:gd name="T30" fmla="*/ 2147483647 w 138"/>
                  <a:gd name="T31" fmla="*/ 2147483647 h 79"/>
                  <a:gd name="T32" fmla="*/ 2147483647 w 138"/>
                  <a:gd name="T33" fmla="*/ 2147483647 h 79"/>
                  <a:gd name="T34" fmla="*/ 2147483647 w 138"/>
                  <a:gd name="T35" fmla="*/ 2147483647 h 79"/>
                  <a:gd name="T36" fmla="*/ 2147483647 w 138"/>
                  <a:gd name="T37" fmla="*/ 2147483647 h 79"/>
                  <a:gd name="T38" fmla="*/ 2147483647 w 138"/>
                  <a:gd name="T39" fmla="*/ 2147483647 h 79"/>
                  <a:gd name="T40" fmla="*/ 2147483647 w 138"/>
                  <a:gd name="T41" fmla="*/ 2147483647 h 79"/>
                  <a:gd name="T42" fmla="*/ 2147483647 w 138"/>
                  <a:gd name="T43" fmla="*/ 2147483647 h 79"/>
                  <a:gd name="T44" fmla="*/ 2147483647 w 138"/>
                  <a:gd name="T45" fmla="*/ 2147483647 h 79"/>
                  <a:gd name="T46" fmla="*/ 2147483647 w 138"/>
                  <a:gd name="T47" fmla="*/ 2147483647 h 79"/>
                  <a:gd name="T48" fmla="*/ 2147483647 w 138"/>
                  <a:gd name="T49" fmla="*/ 2147483647 h 79"/>
                  <a:gd name="T50" fmla="*/ 2147483647 w 138"/>
                  <a:gd name="T51" fmla="*/ 2147483647 h 79"/>
                  <a:gd name="T52" fmla="*/ 2147483647 w 138"/>
                  <a:gd name="T53" fmla="*/ 2147483647 h 79"/>
                  <a:gd name="T54" fmla="*/ 2147483647 w 138"/>
                  <a:gd name="T55" fmla="*/ 2147483647 h 79"/>
                  <a:gd name="T56" fmla="*/ 2147483647 w 138"/>
                  <a:gd name="T57" fmla="*/ 2147483647 h 79"/>
                  <a:gd name="T58" fmla="*/ 2147483647 w 138"/>
                  <a:gd name="T59" fmla="*/ 2147483647 h 79"/>
                  <a:gd name="T60" fmla="*/ 2147483647 w 138"/>
                  <a:gd name="T61" fmla="*/ 2147483647 h 79"/>
                  <a:gd name="T62" fmla="*/ 2147483647 w 138"/>
                  <a:gd name="T63" fmla="*/ 2147483647 h 79"/>
                  <a:gd name="T64" fmla="*/ 2147483647 w 138"/>
                  <a:gd name="T65" fmla="*/ 2147483647 h 79"/>
                  <a:gd name="T66" fmla="*/ 2147483647 w 138"/>
                  <a:gd name="T67" fmla="*/ 2147483647 h 79"/>
                  <a:gd name="T68" fmla="*/ 2147483647 w 138"/>
                  <a:gd name="T69" fmla="*/ 2147483647 h 79"/>
                  <a:gd name="T70" fmla="*/ 2147483647 w 138"/>
                  <a:gd name="T71" fmla="*/ 2147483647 h 79"/>
                  <a:gd name="T72" fmla="*/ 2147483647 w 138"/>
                  <a:gd name="T73" fmla="*/ 2147483647 h 79"/>
                  <a:gd name="T74" fmla="*/ 2147483647 w 138"/>
                  <a:gd name="T75" fmla="*/ 2147483647 h 79"/>
                  <a:gd name="T76" fmla="*/ 2147483647 w 138"/>
                  <a:gd name="T77" fmla="*/ 2147483647 h 79"/>
                  <a:gd name="T78" fmla="*/ 2147483647 w 138"/>
                  <a:gd name="T79" fmla="*/ 2147483647 h 79"/>
                  <a:gd name="T80" fmla="*/ 2147483647 w 138"/>
                  <a:gd name="T81" fmla="*/ 2147483647 h 79"/>
                  <a:gd name="T82" fmla="*/ 2147483647 w 138"/>
                  <a:gd name="T83" fmla="*/ 2147483647 h 79"/>
                  <a:gd name="T84" fmla="*/ 0 w 138"/>
                  <a:gd name="T85" fmla="*/ 2147483647 h 79"/>
                  <a:gd name="T86" fmla="*/ 0 w 138"/>
                  <a:gd name="T87" fmla="*/ 2147483647 h 7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8"/>
                  <a:gd name="T133" fmla="*/ 0 h 79"/>
                  <a:gd name="T134" fmla="*/ 138 w 138"/>
                  <a:gd name="T135" fmla="*/ 79 h 7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8" h="79">
                    <a:moveTo>
                      <a:pt x="0" y="12"/>
                    </a:moveTo>
                    <a:lnTo>
                      <a:pt x="0" y="8"/>
                    </a:lnTo>
                    <a:lnTo>
                      <a:pt x="5" y="5"/>
                    </a:lnTo>
                    <a:lnTo>
                      <a:pt x="10" y="3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4" y="0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60" y="0"/>
                    </a:lnTo>
                    <a:lnTo>
                      <a:pt x="70" y="0"/>
                    </a:lnTo>
                    <a:lnTo>
                      <a:pt x="78" y="0"/>
                    </a:lnTo>
                    <a:lnTo>
                      <a:pt x="86" y="0"/>
                    </a:lnTo>
                    <a:lnTo>
                      <a:pt x="93" y="3"/>
                    </a:lnTo>
                    <a:lnTo>
                      <a:pt x="101" y="3"/>
                    </a:lnTo>
                    <a:lnTo>
                      <a:pt x="106" y="5"/>
                    </a:lnTo>
                    <a:lnTo>
                      <a:pt x="109" y="8"/>
                    </a:lnTo>
                    <a:lnTo>
                      <a:pt x="109" y="15"/>
                    </a:lnTo>
                    <a:lnTo>
                      <a:pt x="109" y="17"/>
                    </a:lnTo>
                    <a:lnTo>
                      <a:pt x="114" y="22"/>
                    </a:lnTo>
                    <a:lnTo>
                      <a:pt x="114" y="32"/>
                    </a:lnTo>
                    <a:lnTo>
                      <a:pt x="119" y="40"/>
                    </a:lnTo>
                    <a:lnTo>
                      <a:pt x="124" y="53"/>
                    </a:lnTo>
                    <a:lnTo>
                      <a:pt x="130" y="63"/>
                    </a:lnTo>
                    <a:lnTo>
                      <a:pt x="135" y="73"/>
                    </a:lnTo>
                    <a:lnTo>
                      <a:pt x="137" y="78"/>
                    </a:lnTo>
                    <a:lnTo>
                      <a:pt x="130" y="73"/>
                    </a:lnTo>
                    <a:lnTo>
                      <a:pt x="119" y="67"/>
                    </a:lnTo>
                    <a:lnTo>
                      <a:pt x="109" y="63"/>
                    </a:lnTo>
                    <a:lnTo>
                      <a:pt x="99" y="58"/>
                    </a:lnTo>
                    <a:lnTo>
                      <a:pt x="88" y="57"/>
                    </a:lnTo>
                    <a:lnTo>
                      <a:pt x="78" y="53"/>
                    </a:lnTo>
                    <a:lnTo>
                      <a:pt x="65" y="53"/>
                    </a:lnTo>
                    <a:lnTo>
                      <a:pt x="49" y="53"/>
                    </a:lnTo>
                    <a:lnTo>
                      <a:pt x="36" y="53"/>
                    </a:lnTo>
                    <a:lnTo>
                      <a:pt x="23" y="53"/>
                    </a:lnTo>
                    <a:lnTo>
                      <a:pt x="10" y="57"/>
                    </a:lnTo>
                    <a:lnTo>
                      <a:pt x="10" y="53"/>
                    </a:lnTo>
                    <a:lnTo>
                      <a:pt x="10" y="47"/>
                    </a:lnTo>
                    <a:lnTo>
                      <a:pt x="8" y="38"/>
                    </a:lnTo>
                    <a:lnTo>
                      <a:pt x="5" y="32"/>
                    </a:lnTo>
                    <a:lnTo>
                      <a:pt x="3" y="22"/>
                    </a:lnTo>
                    <a:lnTo>
                      <a:pt x="0" y="17"/>
                    </a:lnTo>
                    <a:lnTo>
                      <a:pt x="0" y="12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3" name="Freeform 68"/>
              <p:cNvSpPr>
                <a:spLocks/>
              </p:cNvSpPr>
              <p:nvPr/>
            </p:nvSpPr>
            <p:spPr bwMode="auto">
              <a:xfrm>
                <a:off x="4448" y="965"/>
                <a:ext cx="71" cy="68"/>
              </a:xfrm>
              <a:custGeom>
                <a:avLst/>
                <a:gdLst>
                  <a:gd name="T0" fmla="*/ 2147483647 w 39"/>
                  <a:gd name="T1" fmla="*/ 2147483647 h 61"/>
                  <a:gd name="T2" fmla="*/ 2147483647 w 39"/>
                  <a:gd name="T3" fmla="*/ 2147483647 h 61"/>
                  <a:gd name="T4" fmla="*/ 2147483647 w 39"/>
                  <a:gd name="T5" fmla="*/ 2147483647 h 61"/>
                  <a:gd name="T6" fmla="*/ 2147483647 w 39"/>
                  <a:gd name="T7" fmla="*/ 2147483647 h 61"/>
                  <a:gd name="T8" fmla="*/ 2147483647 w 39"/>
                  <a:gd name="T9" fmla="*/ 2147483647 h 61"/>
                  <a:gd name="T10" fmla="*/ 2147483647 w 39"/>
                  <a:gd name="T11" fmla="*/ 2147483647 h 61"/>
                  <a:gd name="T12" fmla="*/ 0 w 39"/>
                  <a:gd name="T13" fmla="*/ 2147483647 h 61"/>
                  <a:gd name="T14" fmla="*/ 0 w 39"/>
                  <a:gd name="T15" fmla="*/ 2147483647 h 61"/>
                  <a:gd name="T16" fmla="*/ 0 w 39"/>
                  <a:gd name="T17" fmla="*/ 2147483647 h 61"/>
                  <a:gd name="T18" fmla="*/ 0 w 39"/>
                  <a:gd name="T19" fmla="*/ 2147483647 h 61"/>
                  <a:gd name="T20" fmla="*/ 0 w 39"/>
                  <a:gd name="T21" fmla="*/ 2147483647 h 61"/>
                  <a:gd name="T22" fmla="*/ 0 w 39"/>
                  <a:gd name="T23" fmla="*/ 2147483647 h 61"/>
                  <a:gd name="T24" fmla="*/ 0 w 39"/>
                  <a:gd name="T25" fmla="*/ 2147483647 h 61"/>
                  <a:gd name="T26" fmla="*/ 0 w 39"/>
                  <a:gd name="T27" fmla="*/ 0 h 61"/>
                  <a:gd name="T28" fmla="*/ 2147483647 w 39"/>
                  <a:gd name="T29" fmla="*/ 0 h 61"/>
                  <a:gd name="T30" fmla="*/ 2147483647 w 39"/>
                  <a:gd name="T31" fmla="*/ 0 h 61"/>
                  <a:gd name="T32" fmla="*/ 2147483647 w 39"/>
                  <a:gd name="T33" fmla="*/ 0 h 61"/>
                  <a:gd name="T34" fmla="*/ 2147483647 w 39"/>
                  <a:gd name="T35" fmla="*/ 0 h 61"/>
                  <a:gd name="T36" fmla="*/ 2147483647 w 39"/>
                  <a:gd name="T37" fmla="*/ 2147483647 h 61"/>
                  <a:gd name="T38" fmla="*/ 2147483647 w 39"/>
                  <a:gd name="T39" fmla="*/ 2147483647 h 61"/>
                  <a:gd name="T40" fmla="*/ 2147483647 w 39"/>
                  <a:gd name="T41" fmla="*/ 2147483647 h 61"/>
                  <a:gd name="T42" fmla="*/ 2147483647 w 39"/>
                  <a:gd name="T43" fmla="*/ 2147483647 h 61"/>
                  <a:gd name="T44" fmla="*/ 2147483647 w 39"/>
                  <a:gd name="T45" fmla="*/ 2147483647 h 61"/>
                  <a:gd name="T46" fmla="*/ 2147483647 w 39"/>
                  <a:gd name="T47" fmla="*/ 2147483647 h 61"/>
                  <a:gd name="T48" fmla="*/ 2147483647 w 39"/>
                  <a:gd name="T49" fmla="*/ 2147483647 h 61"/>
                  <a:gd name="T50" fmla="*/ 2147483647 w 39"/>
                  <a:gd name="T51" fmla="*/ 2147483647 h 61"/>
                  <a:gd name="T52" fmla="*/ 2147483647 w 39"/>
                  <a:gd name="T53" fmla="*/ 2147483647 h 6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9"/>
                  <a:gd name="T82" fmla="*/ 0 h 61"/>
                  <a:gd name="T83" fmla="*/ 39 w 39"/>
                  <a:gd name="T84" fmla="*/ 61 h 6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9" h="61">
                    <a:moveTo>
                      <a:pt x="38" y="55"/>
                    </a:moveTo>
                    <a:lnTo>
                      <a:pt x="28" y="52"/>
                    </a:lnTo>
                    <a:lnTo>
                      <a:pt x="20" y="52"/>
                    </a:lnTo>
                    <a:lnTo>
                      <a:pt x="13" y="52"/>
                    </a:lnTo>
                    <a:lnTo>
                      <a:pt x="5" y="55"/>
                    </a:lnTo>
                    <a:lnTo>
                      <a:pt x="3" y="60"/>
                    </a:lnTo>
                    <a:lnTo>
                      <a:pt x="0" y="52"/>
                    </a:lnTo>
                    <a:lnTo>
                      <a:pt x="0" y="45"/>
                    </a:lnTo>
                    <a:lnTo>
                      <a:pt x="0" y="40"/>
                    </a:lnTo>
                    <a:lnTo>
                      <a:pt x="0" y="30"/>
                    </a:lnTo>
                    <a:lnTo>
                      <a:pt x="0" y="22"/>
                    </a:lnTo>
                    <a:lnTo>
                      <a:pt x="0" y="13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8" y="0"/>
                    </a:lnTo>
                    <a:lnTo>
                      <a:pt x="26" y="0"/>
                    </a:lnTo>
                    <a:lnTo>
                      <a:pt x="36" y="0"/>
                    </a:lnTo>
                    <a:lnTo>
                      <a:pt x="33" y="5"/>
                    </a:lnTo>
                    <a:lnTo>
                      <a:pt x="31" y="12"/>
                    </a:lnTo>
                    <a:lnTo>
                      <a:pt x="31" y="17"/>
                    </a:lnTo>
                    <a:lnTo>
                      <a:pt x="31" y="22"/>
                    </a:lnTo>
                    <a:lnTo>
                      <a:pt x="31" y="27"/>
                    </a:lnTo>
                    <a:lnTo>
                      <a:pt x="31" y="35"/>
                    </a:lnTo>
                    <a:lnTo>
                      <a:pt x="33" y="40"/>
                    </a:lnTo>
                    <a:lnTo>
                      <a:pt x="36" y="45"/>
                    </a:lnTo>
                    <a:lnTo>
                      <a:pt x="38" y="55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4" name="Freeform 69"/>
              <p:cNvSpPr>
                <a:spLocks/>
              </p:cNvSpPr>
              <p:nvPr/>
            </p:nvSpPr>
            <p:spPr bwMode="auto">
              <a:xfrm>
                <a:off x="4448" y="1026"/>
                <a:ext cx="101" cy="43"/>
              </a:xfrm>
              <a:custGeom>
                <a:avLst/>
                <a:gdLst>
                  <a:gd name="T0" fmla="*/ 2147483647 w 55"/>
                  <a:gd name="T1" fmla="*/ 2147483647 h 39"/>
                  <a:gd name="T2" fmla="*/ 2147483647 w 55"/>
                  <a:gd name="T3" fmla="*/ 2147483647 h 39"/>
                  <a:gd name="T4" fmla="*/ 2147483647 w 55"/>
                  <a:gd name="T5" fmla="*/ 2147483647 h 39"/>
                  <a:gd name="T6" fmla="*/ 2147483647 w 55"/>
                  <a:gd name="T7" fmla="*/ 0 h 39"/>
                  <a:gd name="T8" fmla="*/ 2147483647 w 55"/>
                  <a:gd name="T9" fmla="*/ 0 h 39"/>
                  <a:gd name="T10" fmla="*/ 2147483647 w 55"/>
                  <a:gd name="T11" fmla="*/ 0 h 39"/>
                  <a:gd name="T12" fmla="*/ 2147483647 w 55"/>
                  <a:gd name="T13" fmla="*/ 0 h 39"/>
                  <a:gd name="T14" fmla="*/ 0 w 55"/>
                  <a:gd name="T15" fmla="*/ 0 h 39"/>
                  <a:gd name="T16" fmla="*/ 0 w 55"/>
                  <a:gd name="T17" fmla="*/ 2147483647 h 39"/>
                  <a:gd name="T18" fmla="*/ 0 w 55"/>
                  <a:gd name="T19" fmla="*/ 2147483647 h 39"/>
                  <a:gd name="T20" fmla="*/ 0 w 55"/>
                  <a:gd name="T21" fmla="*/ 2147483647 h 39"/>
                  <a:gd name="T22" fmla="*/ 0 w 55"/>
                  <a:gd name="T23" fmla="*/ 2147483647 h 39"/>
                  <a:gd name="T24" fmla="*/ 0 w 55"/>
                  <a:gd name="T25" fmla="*/ 2147483647 h 39"/>
                  <a:gd name="T26" fmla="*/ 2147483647 w 55"/>
                  <a:gd name="T27" fmla="*/ 2147483647 h 39"/>
                  <a:gd name="T28" fmla="*/ 2147483647 w 55"/>
                  <a:gd name="T29" fmla="*/ 2147483647 h 39"/>
                  <a:gd name="T30" fmla="*/ 2147483647 w 55"/>
                  <a:gd name="T31" fmla="*/ 2147483647 h 39"/>
                  <a:gd name="T32" fmla="*/ 2147483647 w 55"/>
                  <a:gd name="T33" fmla="*/ 2147483647 h 39"/>
                  <a:gd name="T34" fmla="*/ 2147483647 w 55"/>
                  <a:gd name="T35" fmla="*/ 2147483647 h 39"/>
                  <a:gd name="T36" fmla="*/ 2147483647 w 55"/>
                  <a:gd name="T37" fmla="*/ 2147483647 h 3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"/>
                  <a:gd name="T58" fmla="*/ 0 h 39"/>
                  <a:gd name="T59" fmla="*/ 55 w 55"/>
                  <a:gd name="T60" fmla="*/ 39 h 3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" h="39">
                    <a:moveTo>
                      <a:pt x="54" y="35"/>
                    </a:moveTo>
                    <a:lnTo>
                      <a:pt x="47" y="22"/>
                    </a:lnTo>
                    <a:lnTo>
                      <a:pt x="44" y="8"/>
                    </a:lnTo>
                    <a:lnTo>
                      <a:pt x="41" y="0"/>
                    </a:lnTo>
                    <a:lnTo>
                      <a:pt x="31" y="0"/>
                    </a:lnTo>
                    <a:lnTo>
                      <a:pt x="1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3" y="38"/>
                    </a:lnTo>
                    <a:lnTo>
                      <a:pt x="10" y="30"/>
                    </a:lnTo>
                    <a:lnTo>
                      <a:pt x="23" y="30"/>
                    </a:lnTo>
                    <a:lnTo>
                      <a:pt x="36" y="30"/>
                    </a:lnTo>
                    <a:lnTo>
                      <a:pt x="47" y="30"/>
                    </a:lnTo>
                    <a:lnTo>
                      <a:pt x="54" y="35"/>
                    </a:lnTo>
                  </a:path>
                </a:pathLst>
              </a:custGeom>
              <a:solidFill>
                <a:srgbClr val="114FFB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5" name="Freeform 70"/>
              <p:cNvSpPr>
                <a:spLocks/>
              </p:cNvSpPr>
              <p:nvPr/>
            </p:nvSpPr>
            <p:spPr bwMode="auto">
              <a:xfrm>
                <a:off x="4270" y="1006"/>
                <a:ext cx="178" cy="53"/>
              </a:xfrm>
              <a:custGeom>
                <a:avLst/>
                <a:gdLst>
                  <a:gd name="T0" fmla="*/ 2147483647 w 99"/>
                  <a:gd name="T1" fmla="*/ 2147483647 h 47"/>
                  <a:gd name="T2" fmla="*/ 2147483647 w 99"/>
                  <a:gd name="T3" fmla="*/ 2147483647 h 47"/>
                  <a:gd name="T4" fmla="*/ 2147483647 w 99"/>
                  <a:gd name="T5" fmla="*/ 2147483647 h 47"/>
                  <a:gd name="T6" fmla="*/ 2147483647 w 99"/>
                  <a:gd name="T7" fmla="*/ 2147483647 h 47"/>
                  <a:gd name="T8" fmla="*/ 2147483647 w 99"/>
                  <a:gd name="T9" fmla="*/ 2147483647 h 47"/>
                  <a:gd name="T10" fmla="*/ 2147483647 w 99"/>
                  <a:gd name="T11" fmla="*/ 2147483647 h 47"/>
                  <a:gd name="T12" fmla="*/ 2147483647 w 99"/>
                  <a:gd name="T13" fmla="*/ 2147483647 h 47"/>
                  <a:gd name="T14" fmla="*/ 2147483647 w 99"/>
                  <a:gd name="T15" fmla="*/ 2147483647 h 47"/>
                  <a:gd name="T16" fmla="*/ 2147483647 w 99"/>
                  <a:gd name="T17" fmla="*/ 2147483647 h 47"/>
                  <a:gd name="T18" fmla="*/ 2147483647 w 99"/>
                  <a:gd name="T19" fmla="*/ 2147483647 h 47"/>
                  <a:gd name="T20" fmla="*/ 2147483647 w 99"/>
                  <a:gd name="T21" fmla="*/ 2147483647 h 47"/>
                  <a:gd name="T22" fmla="*/ 2147483647 w 99"/>
                  <a:gd name="T23" fmla="*/ 0 h 47"/>
                  <a:gd name="T24" fmla="*/ 2147483647 w 99"/>
                  <a:gd name="T25" fmla="*/ 0 h 47"/>
                  <a:gd name="T26" fmla="*/ 0 w 99"/>
                  <a:gd name="T27" fmla="*/ 0 h 47"/>
                  <a:gd name="T28" fmla="*/ 2147483647 w 99"/>
                  <a:gd name="T29" fmla="*/ 2147483647 h 47"/>
                  <a:gd name="T30" fmla="*/ 2147483647 w 99"/>
                  <a:gd name="T31" fmla="*/ 2147483647 h 47"/>
                  <a:gd name="T32" fmla="*/ 2147483647 w 99"/>
                  <a:gd name="T33" fmla="*/ 2147483647 h 4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9"/>
                  <a:gd name="T52" fmla="*/ 0 h 47"/>
                  <a:gd name="T53" fmla="*/ 99 w 99"/>
                  <a:gd name="T54" fmla="*/ 47 h 4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9" h="47">
                    <a:moveTo>
                      <a:pt x="18" y="31"/>
                    </a:moveTo>
                    <a:lnTo>
                      <a:pt x="31" y="31"/>
                    </a:lnTo>
                    <a:lnTo>
                      <a:pt x="47" y="31"/>
                    </a:lnTo>
                    <a:lnTo>
                      <a:pt x="70" y="38"/>
                    </a:lnTo>
                    <a:lnTo>
                      <a:pt x="85" y="41"/>
                    </a:lnTo>
                    <a:lnTo>
                      <a:pt x="96" y="46"/>
                    </a:lnTo>
                    <a:lnTo>
                      <a:pt x="98" y="46"/>
                    </a:lnTo>
                    <a:lnTo>
                      <a:pt x="91" y="31"/>
                    </a:lnTo>
                    <a:lnTo>
                      <a:pt x="85" y="20"/>
                    </a:lnTo>
                    <a:lnTo>
                      <a:pt x="80" y="12"/>
                    </a:lnTo>
                    <a:lnTo>
                      <a:pt x="57" y="3"/>
                    </a:lnTo>
                    <a:lnTo>
                      <a:pt x="39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8" y="17"/>
                    </a:lnTo>
                    <a:lnTo>
                      <a:pt x="13" y="26"/>
                    </a:lnTo>
                    <a:lnTo>
                      <a:pt x="18" y="31"/>
                    </a:lnTo>
                  </a:path>
                </a:pathLst>
              </a:custGeom>
              <a:solidFill>
                <a:srgbClr val="114FFB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6" name="Freeform 71"/>
              <p:cNvSpPr>
                <a:spLocks/>
              </p:cNvSpPr>
              <p:nvPr/>
            </p:nvSpPr>
            <p:spPr bwMode="auto">
              <a:xfrm>
                <a:off x="4035" y="970"/>
                <a:ext cx="273" cy="68"/>
              </a:xfrm>
              <a:custGeom>
                <a:avLst/>
                <a:gdLst>
                  <a:gd name="T0" fmla="*/ 0 w 151"/>
                  <a:gd name="T1" fmla="*/ 2147483647 h 61"/>
                  <a:gd name="T2" fmla="*/ 2147483647 w 151"/>
                  <a:gd name="T3" fmla="*/ 2147483647 h 61"/>
                  <a:gd name="T4" fmla="*/ 2147483647 w 151"/>
                  <a:gd name="T5" fmla="*/ 2147483647 h 61"/>
                  <a:gd name="T6" fmla="*/ 2147483647 w 151"/>
                  <a:gd name="T7" fmla="*/ 2147483647 h 61"/>
                  <a:gd name="T8" fmla="*/ 2147483647 w 151"/>
                  <a:gd name="T9" fmla="*/ 2147483647 h 61"/>
                  <a:gd name="T10" fmla="*/ 2147483647 w 151"/>
                  <a:gd name="T11" fmla="*/ 2147483647 h 61"/>
                  <a:gd name="T12" fmla="*/ 2147483647 w 151"/>
                  <a:gd name="T13" fmla="*/ 2147483647 h 61"/>
                  <a:gd name="T14" fmla="*/ 2147483647 w 151"/>
                  <a:gd name="T15" fmla="*/ 2147483647 h 61"/>
                  <a:gd name="T16" fmla="*/ 2147483647 w 151"/>
                  <a:gd name="T17" fmla="*/ 2147483647 h 61"/>
                  <a:gd name="T18" fmla="*/ 2147483647 w 151"/>
                  <a:gd name="T19" fmla="*/ 2147483647 h 61"/>
                  <a:gd name="T20" fmla="*/ 2147483647 w 151"/>
                  <a:gd name="T21" fmla="*/ 2147483647 h 61"/>
                  <a:gd name="T22" fmla="*/ 2147483647 w 151"/>
                  <a:gd name="T23" fmla="*/ 2147483647 h 61"/>
                  <a:gd name="T24" fmla="*/ 2147483647 w 151"/>
                  <a:gd name="T25" fmla="*/ 2147483647 h 61"/>
                  <a:gd name="T26" fmla="*/ 2147483647 w 151"/>
                  <a:gd name="T27" fmla="*/ 0 h 61"/>
                  <a:gd name="T28" fmla="*/ 2147483647 w 151"/>
                  <a:gd name="T29" fmla="*/ 0 h 61"/>
                  <a:gd name="T30" fmla="*/ 2147483647 w 151"/>
                  <a:gd name="T31" fmla="*/ 0 h 61"/>
                  <a:gd name="T32" fmla="*/ 0 w 151"/>
                  <a:gd name="T33" fmla="*/ 2147483647 h 61"/>
                  <a:gd name="T34" fmla="*/ 0 w 151"/>
                  <a:gd name="T35" fmla="*/ 2147483647 h 61"/>
                  <a:gd name="T36" fmla="*/ 0 w 151"/>
                  <a:gd name="T37" fmla="*/ 2147483647 h 61"/>
                  <a:gd name="T38" fmla="*/ 0 w 151"/>
                  <a:gd name="T39" fmla="*/ 2147483647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1"/>
                  <a:gd name="T61" fmla="*/ 0 h 61"/>
                  <a:gd name="T62" fmla="*/ 151 w 151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1" h="61">
                    <a:moveTo>
                      <a:pt x="0" y="35"/>
                    </a:moveTo>
                    <a:lnTo>
                      <a:pt x="5" y="35"/>
                    </a:lnTo>
                    <a:lnTo>
                      <a:pt x="29" y="32"/>
                    </a:lnTo>
                    <a:lnTo>
                      <a:pt x="44" y="32"/>
                    </a:lnTo>
                    <a:lnTo>
                      <a:pt x="62" y="35"/>
                    </a:lnTo>
                    <a:lnTo>
                      <a:pt x="91" y="40"/>
                    </a:lnTo>
                    <a:lnTo>
                      <a:pt x="132" y="52"/>
                    </a:lnTo>
                    <a:lnTo>
                      <a:pt x="150" y="60"/>
                    </a:lnTo>
                    <a:lnTo>
                      <a:pt x="137" y="37"/>
                    </a:lnTo>
                    <a:lnTo>
                      <a:pt x="127" y="25"/>
                    </a:lnTo>
                    <a:lnTo>
                      <a:pt x="122" y="20"/>
                    </a:lnTo>
                    <a:lnTo>
                      <a:pt x="104" y="12"/>
                    </a:lnTo>
                    <a:lnTo>
                      <a:pt x="78" y="3"/>
                    </a:lnTo>
                    <a:lnTo>
                      <a:pt x="49" y="0"/>
                    </a:lnTo>
                    <a:lnTo>
                      <a:pt x="23" y="0"/>
                    </a:lnTo>
                    <a:lnTo>
                      <a:pt x="10" y="0"/>
                    </a:lnTo>
                    <a:lnTo>
                      <a:pt x="0" y="5"/>
                    </a:lnTo>
                    <a:lnTo>
                      <a:pt x="0" y="13"/>
                    </a:lnTo>
                    <a:lnTo>
                      <a:pt x="0" y="27"/>
                    </a:lnTo>
                    <a:lnTo>
                      <a:pt x="0" y="35"/>
                    </a:lnTo>
                  </a:path>
                </a:pathLst>
              </a:custGeom>
              <a:solidFill>
                <a:srgbClr val="114FFB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7" name="Freeform 72"/>
              <p:cNvSpPr>
                <a:spLocks/>
              </p:cNvSpPr>
              <p:nvPr/>
            </p:nvSpPr>
            <p:spPr bwMode="auto">
              <a:xfrm>
                <a:off x="4223" y="1060"/>
                <a:ext cx="114" cy="37"/>
              </a:xfrm>
              <a:custGeom>
                <a:avLst/>
                <a:gdLst>
                  <a:gd name="T0" fmla="*/ 0 w 63"/>
                  <a:gd name="T1" fmla="*/ 0 h 34"/>
                  <a:gd name="T2" fmla="*/ 0 w 63"/>
                  <a:gd name="T3" fmla="*/ 2147483647 h 34"/>
                  <a:gd name="T4" fmla="*/ 2147483647 w 63"/>
                  <a:gd name="T5" fmla="*/ 2147483647 h 34"/>
                  <a:gd name="T6" fmla="*/ 2147483647 w 63"/>
                  <a:gd name="T7" fmla="*/ 2147483647 h 34"/>
                  <a:gd name="T8" fmla="*/ 2147483647 w 63"/>
                  <a:gd name="T9" fmla="*/ 2147483647 h 34"/>
                  <a:gd name="T10" fmla="*/ 2147483647 w 63"/>
                  <a:gd name="T11" fmla="*/ 2147483647 h 34"/>
                  <a:gd name="T12" fmla="*/ 2147483647 w 63"/>
                  <a:gd name="T13" fmla="*/ 2147483647 h 34"/>
                  <a:gd name="T14" fmla="*/ 2147483647 w 63"/>
                  <a:gd name="T15" fmla="*/ 2147483647 h 34"/>
                  <a:gd name="T16" fmla="*/ 2147483647 w 63"/>
                  <a:gd name="T17" fmla="*/ 2147483647 h 34"/>
                  <a:gd name="T18" fmla="*/ 2147483647 w 63"/>
                  <a:gd name="T19" fmla="*/ 2147483647 h 34"/>
                  <a:gd name="T20" fmla="*/ 2147483647 w 63"/>
                  <a:gd name="T21" fmla="*/ 2147483647 h 34"/>
                  <a:gd name="T22" fmla="*/ 2147483647 w 63"/>
                  <a:gd name="T23" fmla="*/ 2147483647 h 34"/>
                  <a:gd name="T24" fmla="*/ 2147483647 w 63"/>
                  <a:gd name="T25" fmla="*/ 0 h 34"/>
                  <a:gd name="T26" fmla="*/ 0 w 63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3"/>
                  <a:gd name="T43" fmla="*/ 0 h 34"/>
                  <a:gd name="T44" fmla="*/ 63 w 63"/>
                  <a:gd name="T45" fmla="*/ 34 h 3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3" h="34">
                    <a:moveTo>
                      <a:pt x="0" y="0"/>
                    </a:moveTo>
                    <a:lnTo>
                      <a:pt x="0" y="33"/>
                    </a:lnTo>
                    <a:lnTo>
                      <a:pt x="8" y="25"/>
                    </a:lnTo>
                    <a:lnTo>
                      <a:pt x="13" y="23"/>
                    </a:lnTo>
                    <a:lnTo>
                      <a:pt x="21" y="23"/>
                    </a:lnTo>
                    <a:lnTo>
                      <a:pt x="31" y="23"/>
                    </a:lnTo>
                    <a:lnTo>
                      <a:pt x="42" y="25"/>
                    </a:lnTo>
                    <a:lnTo>
                      <a:pt x="55" y="25"/>
                    </a:lnTo>
                    <a:lnTo>
                      <a:pt x="60" y="23"/>
                    </a:lnTo>
                    <a:lnTo>
                      <a:pt x="62" y="17"/>
                    </a:lnTo>
                    <a:lnTo>
                      <a:pt x="55" y="15"/>
                    </a:lnTo>
                    <a:lnTo>
                      <a:pt x="39" y="8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9001E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8" name="Freeform 74"/>
              <p:cNvSpPr>
                <a:spLocks/>
              </p:cNvSpPr>
              <p:nvPr/>
            </p:nvSpPr>
            <p:spPr bwMode="auto">
              <a:xfrm>
                <a:off x="4434" y="1086"/>
                <a:ext cx="76" cy="41"/>
              </a:xfrm>
              <a:custGeom>
                <a:avLst/>
                <a:gdLst>
                  <a:gd name="T0" fmla="*/ 2147483647 w 42"/>
                  <a:gd name="T1" fmla="*/ 2147483647 h 36"/>
                  <a:gd name="T2" fmla="*/ 0 w 42"/>
                  <a:gd name="T3" fmla="*/ 0 h 36"/>
                  <a:gd name="T4" fmla="*/ 2147483647 w 42"/>
                  <a:gd name="T5" fmla="*/ 2147483647 h 36"/>
                  <a:gd name="T6" fmla="*/ 2147483647 w 42"/>
                  <a:gd name="T7" fmla="*/ 2147483647 h 36"/>
                  <a:gd name="T8" fmla="*/ 2147483647 w 42"/>
                  <a:gd name="T9" fmla="*/ 2147483647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36"/>
                  <a:gd name="T17" fmla="*/ 42 w 42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36">
                    <a:moveTo>
                      <a:pt x="18" y="35"/>
                    </a:moveTo>
                    <a:lnTo>
                      <a:pt x="0" y="0"/>
                    </a:lnTo>
                    <a:lnTo>
                      <a:pt x="41" y="13"/>
                    </a:lnTo>
                    <a:lnTo>
                      <a:pt x="36" y="24"/>
                    </a:lnTo>
                    <a:lnTo>
                      <a:pt x="18" y="35"/>
                    </a:lnTo>
                  </a:path>
                </a:pathLst>
              </a:custGeom>
              <a:solidFill>
                <a:srgbClr val="B9001E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39" name="Freeform 75"/>
              <p:cNvSpPr>
                <a:spLocks/>
              </p:cNvSpPr>
              <p:nvPr/>
            </p:nvSpPr>
            <p:spPr bwMode="auto">
              <a:xfrm>
                <a:off x="4218" y="1042"/>
                <a:ext cx="245" cy="61"/>
              </a:xfrm>
              <a:custGeom>
                <a:avLst/>
                <a:gdLst>
                  <a:gd name="T0" fmla="*/ 2147483647 w 136"/>
                  <a:gd name="T1" fmla="*/ 2147483647 h 54"/>
                  <a:gd name="T2" fmla="*/ 2147483647 w 136"/>
                  <a:gd name="T3" fmla="*/ 2147483647 h 54"/>
                  <a:gd name="T4" fmla="*/ 2147483647 w 136"/>
                  <a:gd name="T5" fmla="*/ 2147483647 h 54"/>
                  <a:gd name="T6" fmla="*/ 2147483647 w 136"/>
                  <a:gd name="T7" fmla="*/ 2147483647 h 54"/>
                  <a:gd name="T8" fmla="*/ 2147483647 w 136"/>
                  <a:gd name="T9" fmla="*/ 2147483647 h 54"/>
                  <a:gd name="T10" fmla="*/ 2147483647 w 136"/>
                  <a:gd name="T11" fmla="*/ 2147483647 h 54"/>
                  <a:gd name="T12" fmla="*/ 2147483647 w 136"/>
                  <a:gd name="T13" fmla="*/ 2147483647 h 54"/>
                  <a:gd name="T14" fmla="*/ 2147483647 w 136"/>
                  <a:gd name="T15" fmla="*/ 2147483647 h 54"/>
                  <a:gd name="T16" fmla="*/ 2147483647 w 136"/>
                  <a:gd name="T17" fmla="*/ 0 h 54"/>
                  <a:gd name="T18" fmla="*/ 2147483647 w 136"/>
                  <a:gd name="T19" fmla="*/ 0 h 54"/>
                  <a:gd name="T20" fmla="*/ 2147483647 w 136"/>
                  <a:gd name="T21" fmla="*/ 0 h 54"/>
                  <a:gd name="T22" fmla="*/ 2147483647 w 136"/>
                  <a:gd name="T23" fmla="*/ 0 h 54"/>
                  <a:gd name="T24" fmla="*/ 2147483647 w 136"/>
                  <a:gd name="T25" fmla="*/ 0 h 54"/>
                  <a:gd name="T26" fmla="*/ 2147483647 w 136"/>
                  <a:gd name="T27" fmla="*/ 2147483647 h 54"/>
                  <a:gd name="T28" fmla="*/ 2147483647 w 136"/>
                  <a:gd name="T29" fmla="*/ 2147483647 h 54"/>
                  <a:gd name="T30" fmla="*/ 2147483647 w 136"/>
                  <a:gd name="T31" fmla="*/ 2147483647 h 54"/>
                  <a:gd name="T32" fmla="*/ 2147483647 w 136"/>
                  <a:gd name="T33" fmla="*/ 2147483647 h 54"/>
                  <a:gd name="T34" fmla="*/ 2147483647 w 136"/>
                  <a:gd name="T35" fmla="*/ 2147483647 h 54"/>
                  <a:gd name="T36" fmla="*/ 2147483647 w 136"/>
                  <a:gd name="T37" fmla="*/ 2147483647 h 54"/>
                  <a:gd name="T38" fmla="*/ 0 w 136"/>
                  <a:gd name="T39" fmla="*/ 2147483647 h 54"/>
                  <a:gd name="T40" fmla="*/ 2147483647 w 136"/>
                  <a:gd name="T41" fmla="*/ 2147483647 h 54"/>
                  <a:gd name="T42" fmla="*/ 2147483647 w 136"/>
                  <a:gd name="T43" fmla="*/ 2147483647 h 54"/>
                  <a:gd name="T44" fmla="*/ 2147483647 w 136"/>
                  <a:gd name="T45" fmla="*/ 2147483647 h 54"/>
                  <a:gd name="T46" fmla="*/ 2147483647 w 136"/>
                  <a:gd name="T47" fmla="*/ 2147483647 h 54"/>
                  <a:gd name="T48" fmla="*/ 2147483647 w 136"/>
                  <a:gd name="T49" fmla="*/ 2147483647 h 54"/>
                  <a:gd name="T50" fmla="*/ 2147483647 w 136"/>
                  <a:gd name="T51" fmla="*/ 2147483647 h 54"/>
                  <a:gd name="T52" fmla="*/ 2147483647 w 136"/>
                  <a:gd name="T53" fmla="*/ 2147483647 h 54"/>
                  <a:gd name="T54" fmla="*/ 2147483647 w 136"/>
                  <a:gd name="T55" fmla="*/ 2147483647 h 54"/>
                  <a:gd name="T56" fmla="*/ 2147483647 w 136"/>
                  <a:gd name="T57" fmla="*/ 2147483647 h 54"/>
                  <a:gd name="T58" fmla="*/ 2147483647 w 136"/>
                  <a:gd name="T59" fmla="*/ 2147483647 h 54"/>
                  <a:gd name="T60" fmla="*/ 2147483647 w 136"/>
                  <a:gd name="T61" fmla="*/ 2147483647 h 54"/>
                  <a:gd name="T62" fmla="*/ 2147483647 w 136"/>
                  <a:gd name="T63" fmla="*/ 2147483647 h 54"/>
                  <a:gd name="T64" fmla="*/ 2147483647 w 136"/>
                  <a:gd name="T65" fmla="*/ 2147483647 h 54"/>
                  <a:gd name="T66" fmla="*/ 2147483647 w 136"/>
                  <a:gd name="T67" fmla="*/ 2147483647 h 54"/>
                  <a:gd name="T68" fmla="*/ 2147483647 w 136"/>
                  <a:gd name="T69" fmla="*/ 2147483647 h 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6"/>
                  <a:gd name="T106" fmla="*/ 0 h 54"/>
                  <a:gd name="T107" fmla="*/ 136 w 136"/>
                  <a:gd name="T108" fmla="*/ 54 h 5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6" h="54">
                    <a:moveTo>
                      <a:pt x="130" y="53"/>
                    </a:moveTo>
                    <a:lnTo>
                      <a:pt x="133" y="40"/>
                    </a:lnTo>
                    <a:lnTo>
                      <a:pt x="135" y="37"/>
                    </a:lnTo>
                    <a:lnTo>
                      <a:pt x="130" y="27"/>
                    </a:lnTo>
                    <a:lnTo>
                      <a:pt x="130" y="20"/>
                    </a:lnTo>
                    <a:lnTo>
                      <a:pt x="125" y="10"/>
                    </a:lnTo>
                    <a:lnTo>
                      <a:pt x="122" y="10"/>
                    </a:lnTo>
                    <a:lnTo>
                      <a:pt x="104" y="5"/>
                    </a:lnTo>
                    <a:lnTo>
                      <a:pt x="91" y="0"/>
                    </a:lnTo>
                    <a:lnTo>
                      <a:pt x="81" y="0"/>
                    </a:lnTo>
                    <a:lnTo>
                      <a:pt x="65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57" y="28"/>
                    </a:lnTo>
                    <a:lnTo>
                      <a:pt x="57" y="33"/>
                    </a:lnTo>
                    <a:lnTo>
                      <a:pt x="55" y="37"/>
                    </a:lnTo>
                    <a:lnTo>
                      <a:pt x="42" y="37"/>
                    </a:lnTo>
                    <a:lnTo>
                      <a:pt x="18" y="33"/>
                    </a:lnTo>
                    <a:lnTo>
                      <a:pt x="3" y="37"/>
                    </a:lnTo>
                    <a:lnTo>
                      <a:pt x="0" y="40"/>
                    </a:lnTo>
                    <a:lnTo>
                      <a:pt x="3" y="45"/>
                    </a:lnTo>
                    <a:lnTo>
                      <a:pt x="10" y="45"/>
                    </a:lnTo>
                    <a:lnTo>
                      <a:pt x="18" y="50"/>
                    </a:lnTo>
                    <a:lnTo>
                      <a:pt x="26" y="50"/>
                    </a:lnTo>
                    <a:lnTo>
                      <a:pt x="36" y="50"/>
                    </a:lnTo>
                    <a:lnTo>
                      <a:pt x="52" y="45"/>
                    </a:lnTo>
                    <a:lnTo>
                      <a:pt x="70" y="45"/>
                    </a:lnTo>
                    <a:lnTo>
                      <a:pt x="81" y="40"/>
                    </a:lnTo>
                    <a:lnTo>
                      <a:pt x="94" y="40"/>
                    </a:lnTo>
                    <a:lnTo>
                      <a:pt x="104" y="40"/>
                    </a:lnTo>
                    <a:lnTo>
                      <a:pt x="117" y="40"/>
                    </a:lnTo>
                    <a:lnTo>
                      <a:pt x="122" y="45"/>
                    </a:lnTo>
                    <a:lnTo>
                      <a:pt x="125" y="45"/>
                    </a:lnTo>
                    <a:lnTo>
                      <a:pt x="130" y="45"/>
                    </a:lnTo>
                    <a:lnTo>
                      <a:pt x="130" y="53"/>
                    </a:lnTo>
                  </a:path>
                </a:pathLst>
              </a:custGeom>
              <a:solidFill>
                <a:srgbClr val="FC0128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sp>
            <p:nvSpPr>
              <p:cNvPr id="28740" name="Freeform 76"/>
              <p:cNvSpPr>
                <a:spLocks/>
              </p:cNvSpPr>
              <p:nvPr/>
            </p:nvSpPr>
            <p:spPr bwMode="auto">
              <a:xfrm>
                <a:off x="4457" y="1056"/>
                <a:ext cx="115" cy="52"/>
              </a:xfrm>
              <a:custGeom>
                <a:avLst/>
                <a:gdLst>
                  <a:gd name="T0" fmla="*/ 2147483647 w 63"/>
                  <a:gd name="T1" fmla="*/ 0 h 47"/>
                  <a:gd name="T2" fmla="*/ 2147483647 w 63"/>
                  <a:gd name="T3" fmla="*/ 0 h 47"/>
                  <a:gd name="T4" fmla="*/ 2147483647 w 63"/>
                  <a:gd name="T5" fmla="*/ 0 h 47"/>
                  <a:gd name="T6" fmla="*/ 2147483647 w 63"/>
                  <a:gd name="T7" fmla="*/ 0 h 47"/>
                  <a:gd name="T8" fmla="*/ 2147483647 w 63"/>
                  <a:gd name="T9" fmla="*/ 0 h 47"/>
                  <a:gd name="T10" fmla="*/ 2147483647 w 63"/>
                  <a:gd name="T11" fmla="*/ 0 h 47"/>
                  <a:gd name="T12" fmla="*/ 2147483647 w 63"/>
                  <a:gd name="T13" fmla="*/ 0 h 47"/>
                  <a:gd name="T14" fmla="*/ 2147483647 w 63"/>
                  <a:gd name="T15" fmla="*/ 2147483647 h 47"/>
                  <a:gd name="T16" fmla="*/ 2147483647 w 63"/>
                  <a:gd name="T17" fmla="*/ 2147483647 h 47"/>
                  <a:gd name="T18" fmla="*/ 2147483647 w 63"/>
                  <a:gd name="T19" fmla="*/ 2147483647 h 47"/>
                  <a:gd name="T20" fmla="*/ 2147483647 w 63"/>
                  <a:gd name="T21" fmla="*/ 2147483647 h 47"/>
                  <a:gd name="T22" fmla="*/ 2147483647 w 63"/>
                  <a:gd name="T23" fmla="*/ 2147483647 h 47"/>
                  <a:gd name="T24" fmla="*/ 2147483647 w 63"/>
                  <a:gd name="T25" fmla="*/ 2147483647 h 47"/>
                  <a:gd name="T26" fmla="*/ 2147483647 w 63"/>
                  <a:gd name="T27" fmla="*/ 2147483647 h 47"/>
                  <a:gd name="T28" fmla="*/ 2147483647 w 63"/>
                  <a:gd name="T29" fmla="*/ 2147483647 h 47"/>
                  <a:gd name="T30" fmla="*/ 2147483647 w 63"/>
                  <a:gd name="T31" fmla="*/ 2147483647 h 47"/>
                  <a:gd name="T32" fmla="*/ 2147483647 w 63"/>
                  <a:gd name="T33" fmla="*/ 2147483647 h 47"/>
                  <a:gd name="T34" fmla="*/ 2147483647 w 63"/>
                  <a:gd name="T35" fmla="*/ 2147483647 h 47"/>
                  <a:gd name="T36" fmla="*/ 2147483647 w 63"/>
                  <a:gd name="T37" fmla="*/ 2147483647 h 47"/>
                  <a:gd name="T38" fmla="*/ 2147483647 w 63"/>
                  <a:gd name="T39" fmla="*/ 2147483647 h 47"/>
                  <a:gd name="T40" fmla="*/ 2147483647 w 63"/>
                  <a:gd name="T41" fmla="*/ 2147483647 h 47"/>
                  <a:gd name="T42" fmla="*/ 2147483647 w 63"/>
                  <a:gd name="T43" fmla="*/ 2147483647 h 47"/>
                  <a:gd name="T44" fmla="*/ 0 w 63"/>
                  <a:gd name="T45" fmla="*/ 2147483647 h 47"/>
                  <a:gd name="T46" fmla="*/ 0 w 63"/>
                  <a:gd name="T47" fmla="*/ 2147483647 h 47"/>
                  <a:gd name="T48" fmla="*/ 2147483647 w 63"/>
                  <a:gd name="T49" fmla="*/ 2147483647 h 47"/>
                  <a:gd name="T50" fmla="*/ 2147483647 w 63"/>
                  <a:gd name="T51" fmla="*/ 2147483647 h 47"/>
                  <a:gd name="T52" fmla="*/ 2147483647 w 63"/>
                  <a:gd name="T53" fmla="*/ 2147483647 h 47"/>
                  <a:gd name="T54" fmla="*/ 2147483647 w 63"/>
                  <a:gd name="T55" fmla="*/ 2147483647 h 47"/>
                  <a:gd name="T56" fmla="*/ 2147483647 w 63"/>
                  <a:gd name="T57" fmla="*/ 2147483647 h 47"/>
                  <a:gd name="T58" fmla="*/ 2147483647 w 63"/>
                  <a:gd name="T59" fmla="*/ 0 h 4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3"/>
                  <a:gd name="T91" fmla="*/ 0 h 47"/>
                  <a:gd name="T92" fmla="*/ 63 w 63"/>
                  <a:gd name="T93" fmla="*/ 47 h 4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3" h="47">
                    <a:moveTo>
                      <a:pt x="3" y="0"/>
                    </a:moveTo>
                    <a:lnTo>
                      <a:pt x="5" y="0"/>
                    </a:lnTo>
                    <a:lnTo>
                      <a:pt x="18" y="0"/>
                    </a:lnTo>
                    <a:lnTo>
                      <a:pt x="26" y="0"/>
                    </a:lnTo>
                    <a:lnTo>
                      <a:pt x="39" y="0"/>
                    </a:lnTo>
                    <a:lnTo>
                      <a:pt x="44" y="0"/>
                    </a:lnTo>
                    <a:lnTo>
                      <a:pt x="52" y="0"/>
                    </a:lnTo>
                    <a:lnTo>
                      <a:pt x="52" y="8"/>
                    </a:lnTo>
                    <a:lnTo>
                      <a:pt x="55" y="15"/>
                    </a:lnTo>
                    <a:lnTo>
                      <a:pt x="57" y="17"/>
                    </a:lnTo>
                    <a:lnTo>
                      <a:pt x="60" y="25"/>
                    </a:lnTo>
                    <a:lnTo>
                      <a:pt x="60" y="30"/>
                    </a:lnTo>
                    <a:lnTo>
                      <a:pt x="60" y="38"/>
                    </a:lnTo>
                    <a:lnTo>
                      <a:pt x="62" y="46"/>
                    </a:lnTo>
                    <a:lnTo>
                      <a:pt x="55" y="43"/>
                    </a:lnTo>
                    <a:lnTo>
                      <a:pt x="44" y="41"/>
                    </a:lnTo>
                    <a:lnTo>
                      <a:pt x="42" y="41"/>
                    </a:lnTo>
                    <a:lnTo>
                      <a:pt x="36" y="41"/>
                    </a:lnTo>
                    <a:lnTo>
                      <a:pt x="26" y="41"/>
                    </a:lnTo>
                    <a:lnTo>
                      <a:pt x="18" y="43"/>
                    </a:lnTo>
                    <a:lnTo>
                      <a:pt x="13" y="46"/>
                    </a:lnTo>
                    <a:lnTo>
                      <a:pt x="3" y="46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3" y="38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5" y="17"/>
                    </a:lnTo>
                    <a:lnTo>
                      <a:pt x="3" y="5"/>
                    </a:lnTo>
                    <a:lnTo>
                      <a:pt x="3" y="0"/>
                    </a:lnTo>
                  </a:path>
                </a:pathLst>
              </a:custGeom>
              <a:solidFill>
                <a:srgbClr val="FC0128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grpSp>
            <p:nvGrpSpPr>
              <p:cNvPr id="28741" name="Group 77"/>
              <p:cNvGrpSpPr>
                <a:grpSpLocks/>
              </p:cNvGrpSpPr>
              <p:nvPr/>
            </p:nvGrpSpPr>
            <p:grpSpPr bwMode="auto">
              <a:xfrm>
                <a:off x="3987" y="937"/>
                <a:ext cx="76" cy="154"/>
                <a:chOff x="8747" y="3305"/>
                <a:chExt cx="42" cy="139"/>
              </a:xfrm>
            </p:grpSpPr>
            <p:sp>
              <p:nvSpPr>
                <p:cNvPr id="28761" name="Freeform 78"/>
                <p:cNvSpPr>
                  <a:spLocks/>
                </p:cNvSpPr>
                <p:nvPr/>
              </p:nvSpPr>
              <p:spPr bwMode="auto">
                <a:xfrm>
                  <a:off x="8747" y="3305"/>
                  <a:ext cx="42" cy="131"/>
                </a:xfrm>
                <a:custGeom>
                  <a:avLst/>
                  <a:gdLst>
                    <a:gd name="T0" fmla="*/ 13 w 42"/>
                    <a:gd name="T1" fmla="*/ 0 h 131"/>
                    <a:gd name="T2" fmla="*/ 23 w 42"/>
                    <a:gd name="T3" fmla="*/ 5 h 131"/>
                    <a:gd name="T4" fmla="*/ 28 w 42"/>
                    <a:gd name="T5" fmla="*/ 12 h 131"/>
                    <a:gd name="T6" fmla="*/ 28 w 42"/>
                    <a:gd name="T7" fmla="*/ 17 h 131"/>
                    <a:gd name="T8" fmla="*/ 31 w 42"/>
                    <a:gd name="T9" fmla="*/ 22 h 131"/>
                    <a:gd name="T10" fmla="*/ 36 w 42"/>
                    <a:gd name="T11" fmla="*/ 32 h 131"/>
                    <a:gd name="T12" fmla="*/ 41 w 42"/>
                    <a:gd name="T13" fmla="*/ 45 h 131"/>
                    <a:gd name="T14" fmla="*/ 41 w 42"/>
                    <a:gd name="T15" fmla="*/ 62 h 131"/>
                    <a:gd name="T16" fmla="*/ 41 w 42"/>
                    <a:gd name="T17" fmla="*/ 74 h 131"/>
                    <a:gd name="T18" fmla="*/ 36 w 42"/>
                    <a:gd name="T19" fmla="*/ 87 h 131"/>
                    <a:gd name="T20" fmla="*/ 31 w 42"/>
                    <a:gd name="T21" fmla="*/ 100 h 131"/>
                    <a:gd name="T22" fmla="*/ 23 w 42"/>
                    <a:gd name="T23" fmla="*/ 119 h 131"/>
                    <a:gd name="T24" fmla="*/ 18 w 42"/>
                    <a:gd name="T25" fmla="*/ 125 h 131"/>
                    <a:gd name="T26" fmla="*/ 0 w 42"/>
                    <a:gd name="T27" fmla="*/ 130 h 131"/>
                    <a:gd name="T28" fmla="*/ 5 w 42"/>
                    <a:gd name="T29" fmla="*/ 114 h 131"/>
                    <a:gd name="T30" fmla="*/ 18 w 42"/>
                    <a:gd name="T31" fmla="*/ 95 h 131"/>
                    <a:gd name="T32" fmla="*/ 23 w 42"/>
                    <a:gd name="T33" fmla="*/ 82 h 131"/>
                    <a:gd name="T34" fmla="*/ 28 w 42"/>
                    <a:gd name="T35" fmla="*/ 70 h 131"/>
                    <a:gd name="T36" fmla="*/ 28 w 42"/>
                    <a:gd name="T37" fmla="*/ 57 h 131"/>
                    <a:gd name="T38" fmla="*/ 28 w 42"/>
                    <a:gd name="T39" fmla="*/ 42 h 131"/>
                    <a:gd name="T40" fmla="*/ 28 w 42"/>
                    <a:gd name="T41" fmla="*/ 28 h 131"/>
                    <a:gd name="T42" fmla="*/ 18 w 42"/>
                    <a:gd name="T43" fmla="*/ 17 h 131"/>
                    <a:gd name="T44" fmla="*/ 13 w 42"/>
                    <a:gd name="T45" fmla="*/ 8 h 131"/>
                    <a:gd name="T46" fmla="*/ 8 w 42"/>
                    <a:gd name="T47" fmla="*/ 0 h 131"/>
                    <a:gd name="T48" fmla="*/ 13 w 42"/>
                    <a:gd name="T49" fmla="*/ 0 h 13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2"/>
                    <a:gd name="T76" fmla="*/ 0 h 131"/>
                    <a:gd name="T77" fmla="*/ 42 w 42"/>
                    <a:gd name="T78" fmla="*/ 131 h 13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2" h="131">
                      <a:moveTo>
                        <a:pt x="13" y="0"/>
                      </a:moveTo>
                      <a:lnTo>
                        <a:pt x="23" y="5"/>
                      </a:lnTo>
                      <a:lnTo>
                        <a:pt x="28" y="12"/>
                      </a:lnTo>
                      <a:lnTo>
                        <a:pt x="28" y="17"/>
                      </a:lnTo>
                      <a:lnTo>
                        <a:pt x="31" y="22"/>
                      </a:lnTo>
                      <a:lnTo>
                        <a:pt x="36" y="32"/>
                      </a:lnTo>
                      <a:lnTo>
                        <a:pt x="41" y="45"/>
                      </a:lnTo>
                      <a:lnTo>
                        <a:pt x="41" y="62"/>
                      </a:lnTo>
                      <a:lnTo>
                        <a:pt x="41" y="74"/>
                      </a:lnTo>
                      <a:lnTo>
                        <a:pt x="36" y="87"/>
                      </a:lnTo>
                      <a:lnTo>
                        <a:pt x="31" y="100"/>
                      </a:lnTo>
                      <a:lnTo>
                        <a:pt x="23" y="119"/>
                      </a:lnTo>
                      <a:lnTo>
                        <a:pt x="18" y="125"/>
                      </a:lnTo>
                      <a:lnTo>
                        <a:pt x="0" y="130"/>
                      </a:lnTo>
                      <a:lnTo>
                        <a:pt x="5" y="114"/>
                      </a:lnTo>
                      <a:lnTo>
                        <a:pt x="18" y="95"/>
                      </a:lnTo>
                      <a:lnTo>
                        <a:pt x="23" y="82"/>
                      </a:lnTo>
                      <a:lnTo>
                        <a:pt x="28" y="70"/>
                      </a:lnTo>
                      <a:lnTo>
                        <a:pt x="28" y="57"/>
                      </a:lnTo>
                      <a:lnTo>
                        <a:pt x="28" y="42"/>
                      </a:lnTo>
                      <a:lnTo>
                        <a:pt x="28" y="28"/>
                      </a:lnTo>
                      <a:lnTo>
                        <a:pt x="18" y="17"/>
                      </a:lnTo>
                      <a:lnTo>
                        <a:pt x="13" y="8"/>
                      </a:lnTo>
                      <a:lnTo>
                        <a:pt x="8" y="0"/>
                      </a:lnTo>
                      <a:lnTo>
                        <a:pt x="13" y="0"/>
                      </a:lnTo>
                    </a:path>
                  </a:pathLst>
                </a:custGeom>
                <a:solidFill>
                  <a:srgbClr val="BFBFDF"/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</p:spPr>
              <p:txBody>
                <a:bodyPr lIns="78841" tIns="39420" rIns="78841" bIns="39420"/>
                <a:lstStyle/>
                <a:p>
                  <a:endParaRPr lang="ru-RU"/>
                </a:p>
              </p:txBody>
            </p:sp>
            <p:sp>
              <p:nvSpPr>
                <p:cNvPr id="28762" name="Oval 79"/>
                <p:cNvSpPr>
                  <a:spLocks noChangeArrowheads="1"/>
                </p:cNvSpPr>
                <p:nvPr/>
              </p:nvSpPr>
              <p:spPr bwMode="auto">
                <a:xfrm>
                  <a:off x="8765" y="3308"/>
                  <a:ext cx="23" cy="22"/>
                </a:xfrm>
                <a:prstGeom prst="ellipse">
                  <a:avLst/>
                </a:prstGeom>
                <a:solidFill>
                  <a:srgbClr val="C0C0C0"/>
                </a:solidFill>
                <a:ln w="12700">
                  <a:solidFill>
                    <a:srgbClr val="5F5F5F"/>
                  </a:solidFill>
                  <a:round/>
                  <a:headEnd/>
                  <a:tailEnd/>
                </a:ln>
              </p:spPr>
              <p:txBody>
                <a:bodyPr wrap="none" lIns="78841" tIns="39420" rIns="78841" bIns="39420" anchor="ctr"/>
                <a:lstStyle/>
                <a:p>
                  <a:pPr defTabSz="787400"/>
                  <a:endParaRPr lang="ru-RU" sz="800" b="1">
                    <a:latin typeface="Times New Roman" pitchFamily="18" charset="0"/>
                  </a:endParaRPr>
                </a:p>
              </p:txBody>
            </p:sp>
            <p:sp>
              <p:nvSpPr>
                <p:cNvPr id="28763" name="Oval 80"/>
                <p:cNvSpPr>
                  <a:spLocks noChangeArrowheads="1"/>
                </p:cNvSpPr>
                <p:nvPr/>
              </p:nvSpPr>
              <p:spPr bwMode="auto">
                <a:xfrm>
                  <a:off x="8760" y="3421"/>
                  <a:ext cx="23" cy="23"/>
                </a:xfrm>
                <a:prstGeom prst="ellipse">
                  <a:avLst/>
                </a:prstGeom>
                <a:solidFill>
                  <a:srgbClr val="C0C0C0"/>
                </a:solidFill>
                <a:ln w="12700">
                  <a:solidFill>
                    <a:srgbClr val="5F5F5F"/>
                  </a:solidFill>
                  <a:round/>
                  <a:headEnd/>
                  <a:tailEnd/>
                </a:ln>
              </p:spPr>
              <p:txBody>
                <a:bodyPr wrap="none" lIns="78841" tIns="39420" rIns="78841" bIns="39420" anchor="ctr"/>
                <a:lstStyle/>
                <a:p>
                  <a:pPr defTabSz="787400"/>
                  <a:endParaRPr lang="ru-RU" sz="800" b="1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8742" name="Freeform 81"/>
              <p:cNvSpPr>
                <a:spLocks/>
              </p:cNvSpPr>
              <p:nvPr/>
            </p:nvSpPr>
            <p:spPr bwMode="auto">
              <a:xfrm>
                <a:off x="4029" y="909"/>
                <a:ext cx="243" cy="85"/>
              </a:xfrm>
              <a:custGeom>
                <a:avLst/>
                <a:gdLst>
                  <a:gd name="T0" fmla="*/ 0 w 134"/>
                  <a:gd name="T1" fmla="*/ 2147483647 h 76"/>
                  <a:gd name="T2" fmla="*/ 2147483647 w 134"/>
                  <a:gd name="T3" fmla="*/ 2147483647 h 76"/>
                  <a:gd name="T4" fmla="*/ 2147483647 w 134"/>
                  <a:gd name="T5" fmla="*/ 0 h 76"/>
                  <a:gd name="T6" fmla="*/ 2147483647 w 134"/>
                  <a:gd name="T7" fmla="*/ 0 h 76"/>
                  <a:gd name="T8" fmla="*/ 2147483647 w 134"/>
                  <a:gd name="T9" fmla="*/ 0 h 76"/>
                  <a:gd name="T10" fmla="*/ 2147483647 w 134"/>
                  <a:gd name="T11" fmla="*/ 0 h 76"/>
                  <a:gd name="T12" fmla="*/ 2147483647 w 134"/>
                  <a:gd name="T13" fmla="*/ 0 h 76"/>
                  <a:gd name="T14" fmla="*/ 2147483647 w 134"/>
                  <a:gd name="T15" fmla="*/ 0 h 76"/>
                  <a:gd name="T16" fmla="*/ 2147483647 w 134"/>
                  <a:gd name="T17" fmla="*/ 2147483647 h 76"/>
                  <a:gd name="T18" fmla="*/ 2147483647 w 134"/>
                  <a:gd name="T19" fmla="*/ 2147483647 h 76"/>
                  <a:gd name="T20" fmla="*/ 2147483647 w 134"/>
                  <a:gd name="T21" fmla="*/ 2147483647 h 76"/>
                  <a:gd name="T22" fmla="*/ 2147483647 w 134"/>
                  <a:gd name="T23" fmla="*/ 2147483647 h 76"/>
                  <a:gd name="T24" fmla="*/ 2147483647 w 134"/>
                  <a:gd name="T25" fmla="*/ 2147483647 h 76"/>
                  <a:gd name="T26" fmla="*/ 2147483647 w 134"/>
                  <a:gd name="T27" fmla="*/ 2147483647 h 76"/>
                  <a:gd name="T28" fmla="*/ 2147483647 w 134"/>
                  <a:gd name="T29" fmla="*/ 2147483647 h 76"/>
                  <a:gd name="T30" fmla="*/ 2147483647 w 134"/>
                  <a:gd name="T31" fmla="*/ 2147483647 h 76"/>
                  <a:gd name="T32" fmla="*/ 2147483647 w 134"/>
                  <a:gd name="T33" fmla="*/ 2147483647 h 76"/>
                  <a:gd name="T34" fmla="*/ 2147483647 w 134"/>
                  <a:gd name="T35" fmla="*/ 2147483647 h 76"/>
                  <a:gd name="T36" fmla="*/ 2147483647 w 134"/>
                  <a:gd name="T37" fmla="*/ 2147483647 h 76"/>
                  <a:gd name="T38" fmla="*/ 2147483647 w 134"/>
                  <a:gd name="T39" fmla="*/ 2147483647 h 76"/>
                  <a:gd name="T40" fmla="*/ 2147483647 w 134"/>
                  <a:gd name="T41" fmla="*/ 2147483647 h 76"/>
                  <a:gd name="T42" fmla="*/ 2147483647 w 134"/>
                  <a:gd name="T43" fmla="*/ 2147483647 h 76"/>
                  <a:gd name="T44" fmla="*/ 2147483647 w 134"/>
                  <a:gd name="T45" fmla="*/ 2147483647 h 76"/>
                  <a:gd name="T46" fmla="*/ 2147483647 w 134"/>
                  <a:gd name="T47" fmla="*/ 2147483647 h 76"/>
                  <a:gd name="T48" fmla="*/ 2147483647 w 134"/>
                  <a:gd name="T49" fmla="*/ 2147483647 h 76"/>
                  <a:gd name="T50" fmla="*/ 2147483647 w 134"/>
                  <a:gd name="T51" fmla="*/ 2147483647 h 76"/>
                  <a:gd name="T52" fmla="*/ 2147483647 w 134"/>
                  <a:gd name="T53" fmla="*/ 2147483647 h 76"/>
                  <a:gd name="T54" fmla="*/ 2147483647 w 134"/>
                  <a:gd name="T55" fmla="*/ 2147483647 h 76"/>
                  <a:gd name="T56" fmla="*/ 2147483647 w 134"/>
                  <a:gd name="T57" fmla="*/ 2147483647 h 76"/>
                  <a:gd name="T58" fmla="*/ 2147483647 w 134"/>
                  <a:gd name="T59" fmla="*/ 2147483647 h 76"/>
                  <a:gd name="T60" fmla="*/ 2147483647 w 134"/>
                  <a:gd name="T61" fmla="*/ 2147483647 h 76"/>
                  <a:gd name="T62" fmla="*/ 2147483647 w 134"/>
                  <a:gd name="T63" fmla="*/ 2147483647 h 76"/>
                  <a:gd name="T64" fmla="*/ 2147483647 w 134"/>
                  <a:gd name="T65" fmla="*/ 2147483647 h 76"/>
                  <a:gd name="T66" fmla="*/ 2147483647 w 134"/>
                  <a:gd name="T67" fmla="*/ 2147483647 h 76"/>
                  <a:gd name="T68" fmla="*/ 2147483647 w 134"/>
                  <a:gd name="T69" fmla="*/ 2147483647 h 76"/>
                  <a:gd name="T70" fmla="*/ 2147483647 w 134"/>
                  <a:gd name="T71" fmla="*/ 2147483647 h 76"/>
                  <a:gd name="T72" fmla="*/ 0 w 134"/>
                  <a:gd name="T73" fmla="*/ 2147483647 h 7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34"/>
                  <a:gd name="T112" fmla="*/ 0 h 76"/>
                  <a:gd name="T113" fmla="*/ 134 w 134"/>
                  <a:gd name="T114" fmla="*/ 76 h 7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34" h="76">
                    <a:moveTo>
                      <a:pt x="0" y="12"/>
                    </a:moveTo>
                    <a:lnTo>
                      <a:pt x="8" y="5"/>
                    </a:lnTo>
                    <a:lnTo>
                      <a:pt x="18" y="0"/>
                    </a:lnTo>
                    <a:lnTo>
                      <a:pt x="31" y="0"/>
                    </a:lnTo>
                    <a:lnTo>
                      <a:pt x="44" y="0"/>
                    </a:lnTo>
                    <a:lnTo>
                      <a:pt x="60" y="0"/>
                    </a:lnTo>
                    <a:lnTo>
                      <a:pt x="73" y="0"/>
                    </a:lnTo>
                    <a:lnTo>
                      <a:pt x="89" y="0"/>
                    </a:lnTo>
                    <a:lnTo>
                      <a:pt x="102" y="5"/>
                    </a:lnTo>
                    <a:lnTo>
                      <a:pt x="107" y="8"/>
                    </a:lnTo>
                    <a:lnTo>
                      <a:pt x="107" y="17"/>
                    </a:lnTo>
                    <a:lnTo>
                      <a:pt x="112" y="22"/>
                    </a:lnTo>
                    <a:lnTo>
                      <a:pt x="112" y="28"/>
                    </a:lnTo>
                    <a:lnTo>
                      <a:pt x="115" y="38"/>
                    </a:lnTo>
                    <a:lnTo>
                      <a:pt x="115" y="44"/>
                    </a:lnTo>
                    <a:lnTo>
                      <a:pt x="120" y="54"/>
                    </a:lnTo>
                    <a:lnTo>
                      <a:pt x="128" y="64"/>
                    </a:lnTo>
                    <a:lnTo>
                      <a:pt x="131" y="70"/>
                    </a:lnTo>
                    <a:lnTo>
                      <a:pt x="133" y="75"/>
                    </a:lnTo>
                    <a:lnTo>
                      <a:pt x="120" y="67"/>
                    </a:lnTo>
                    <a:lnTo>
                      <a:pt x="112" y="64"/>
                    </a:lnTo>
                    <a:lnTo>
                      <a:pt x="107" y="60"/>
                    </a:lnTo>
                    <a:lnTo>
                      <a:pt x="97" y="59"/>
                    </a:lnTo>
                    <a:lnTo>
                      <a:pt x="92" y="55"/>
                    </a:lnTo>
                    <a:lnTo>
                      <a:pt x="78" y="55"/>
                    </a:lnTo>
                    <a:lnTo>
                      <a:pt x="68" y="54"/>
                    </a:lnTo>
                    <a:lnTo>
                      <a:pt x="55" y="54"/>
                    </a:lnTo>
                    <a:lnTo>
                      <a:pt x="39" y="54"/>
                    </a:lnTo>
                    <a:lnTo>
                      <a:pt x="26" y="54"/>
                    </a:lnTo>
                    <a:lnTo>
                      <a:pt x="18" y="55"/>
                    </a:lnTo>
                    <a:lnTo>
                      <a:pt x="13" y="59"/>
                    </a:lnTo>
                    <a:lnTo>
                      <a:pt x="13" y="50"/>
                    </a:lnTo>
                    <a:lnTo>
                      <a:pt x="13" y="42"/>
                    </a:lnTo>
                    <a:lnTo>
                      <a:pt x="8" y="33"/>
                    </a:lnTo>
                    <a:lnTo>
                      <a:pt x="3" y="23"/>
                    </a:lnTo>
                    <a:lnTo>
                      <a:pt x="3" y="18"/>
                    </a:lnTo>
                    <a:lnTo>
                      <a:pt x="0" y="12"/>
                    </a:lnTo>
                  </a:path>
                </a:pathLst>
              </a:custGeom>
              <a:solidFill>
                <a:srgbClr val="C1CEFF"/>
              </a:solidFill>
              <a:ln w="12700" cap="rnd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  <p:grpSp>
            <p:nvGrpSpPr>
              <p:cNvPr id="28743" name="Group 82"/>
              <p:cNvGrpSpPr>
                <a:grpSpLocks/>
              </p:cNvGrpSpPr>
              <p:nvPr/>
            </p:nvGrpSpPr>
            <p:grpSpPr bwMode="auto">
              <a:xfrm>
                <a:off x="4091" y="917"/>
                <a:ext cx="118" cy="50"/>
                <a:chOff x="8804" y="3294"/>
                <a:chExt cx="65" cy="45"/>
              </a:xfrm>
            </p:grpSpPr>
            <p:grpSp>
              <p:nvGrpSpPr>
                <p:cNvPr id="28745" name="Group 83"/>
                <p:cNvGrpSpPr>
                  <a:grpSpLocks/>
                </p:cNvGrpSpPr>
                <p:nvPr/>
              </p:nvGrpSpPr>
              <p:grpSpPr bwMode="auto">
                <a:xfrm>
                  <a:off x="8822" y="3307"/>
                  <a:ext cx="47" cy="29"/>
                  <a:chOff x="8822" y="3307"/>
                  <a:chExt cx="47" cy="29"/>
                </a:xfrm>
              </p:grpSpPr>
              <p:grpSp>
                <p:nvGrpSpPr>
                  <p:cNvPr id="28755" name="Group 84"/>
                  <p:cNvGrpSpPr>
                    <a:grpSpLocks/>
                  </p:cNvGrpSpPr>
                  <p:nvPr/>
                </p:nvGrpSpPr>
                <p:grpSpPr bwMode="auto">
                  <a:xfrm>
                    <a:off x="8822" y="3307"/>
                    <a:ext cx="47" cy="22"/>
                    <a:chOff x="8822" y="3307"/>
                    <a:chExt cx="47" cy="22"/>
                  </a:xfrm>
                </p:grpSpPr>
                <p:sp>
                  <p:nvSpPr>
                    <p:cNvPr id="28759" name="AutoShape 85"/>
                    <p:cNvSpPr>
                      <a:spLocks noChangeArrowheads="1"/>
                    </p:cNvSpPr>
                    <p:nvPr/>
                  </p:nvSpPr>
                  <p:spPr bwMode="auto">
                    <a:xfrm rot="2940000">
                      <a:off x="8845" y="3297"/>
                      <a:ext cx="14" cy="34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vert="eaVert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8760" name="AutoShape 86"/>
                    <p:cNvSpPr>
                      <a:spLocks noChangeArrowheads="1"/>
                    </p:cNvSpPr>
                    <p:nvPr/>
                  </p:nvSpPr>
                  <p:spPr bwMode="auto">
                    <a:xfrm rot="13740000" flipH="1">
                      <a:off x="8831" y="3306"/>
                      <a:ext cx="14" cy="31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vert="eaVert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28756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8822" y="3312"/>
                    <a:ext cx="34" cy="24"/>
                    <a:chOff x="8822" y="3312"/>
                    <a:chExt cx="34" cy="24"/>
                  </a:xfrm>
                </p:grpSpPr>
                <p:sp>
                  <p:nvSpPr>
                    <p:cNvPr id="28757" name="AutoShape 88"/>
                    <p:cNvSpPr>
                      <a:spLocks noChangeArrowheads="1"/>
                    </p:cNvSpPr>
                    <p:nvPr/>
                  </p:nvSpPr>
                  <p:spPr bwMode="auto">
                    <a:xfrm rot="-2460000">
                      <a:off x="8822" y="3312"/>
                      <a:ext cx="21" cy="19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8758" name="AutoShape 89"/>
                    <p:cNvSpPr>
                      <a:spLocks noChangeArrowheads="1"/>
                    </p:cNvSpPr>
                    <p:nvPr/>
                  </p:nvSpPr>
                  <p:spPr bwMode="auto">
                    <a:xfrm rot="8340000" flipH="1">
                      <a:off x="8832" y="3317"/>
                      <a:ext cx="24" cy="19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8746" name="Group 90"/>
                <p:cNvGrpSpPr>
                  <a:grpSpLocks/>
                </p:cNvGrpSpPr>
                <p:nvPr/>
              </p:nvGrpSpPr>
              <p:grpSpPr bwMode="auto">
                <a:xfrm>
                  <a:off x="8804" y="3294"/>
                  <a:ext cx="52" cy="45"/>
                  <a:chOff x="8804" y="3294"/>
                  <a:chExt cx="52" cy="45"/>
                </a:xfrm>
              </p:grpSpPr>
              <p:grpSp>
                <p:nvGrpSpPr>
                  <p:cNvPr id="28749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8827" y="3294"/>
                    <a:ext cx="24" cy="45"/>
                    <a:chOff x="8827" y="3294"/>
                    <a:chExt cx="24" cy="45"/>
                  </a:xfrm>
                </p:grpSpPr>
                <p:sp>
                  <p:nvSpPr>
                    <p:cNvPr id="28753" name="AutoShape 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27" y="3294"/>
                      <a:ext cx="24" cy="25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8754" name="AutoShape 93"/>
                    <p:cNvSpPr>
                      <a:spLocks noChangeArrowheads="1"/>
                    </p:cNvSpPr>
                    <p:nvPr/>
                  </p:nvSpPr>
                  <p:spPr bwMode="auto">
                    <a:xfrm rot="10800000" flipH="1">
                      <a:off x="8827" y="3316"/>
                      <a:ext cx="24" cy="23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28750" name="Group 94"/>
                  <p:cNvGrpSpPr>
                    <a:grpSpLocks/>
                  </p:cNvGrpSpPr>
                  <p:nvPr/>
                </p:nvGrpSpPr>
                <p:grpSpPr bwMode="auto">
                  <a:xfrm>
                    <a:off x="8804" y="3316"/>
                    <a:ext cx="52" cy="16"/>
                    <a:chOff x="8804" y="3316"/>
                    <a:chExt cx="52" cy="16"/>
                  </a:xfrm>
                </p:grpSpPr>
                <p:sp>
                  <p:nvSpPr>
                    <p:cNvPr id="28751" name="AutoShape 95"/>
                    <p:cNvSpPr>
                      <a:spLocks noChangeArrowheads="1"/>
                    </p:cNvSpPr>
                    <p:nvPr/>
                  </p:nvSpPr>
                  <p:spPr bwMode="auto">
                    <a:xfrm rot="-5400000">
                      <a:off x="8808" y="3312"/>
                      <a:ext cx="12" cy="20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vert="eaVert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8752" name="AutoShape 96"/>
                    <p:cNvSpPr>
                      <a:spLocks noChangeArrowheads="1"/>
                    </p:cNvSpPr>
                    <p:nvPr/>
                  </p:nvSpPr>
                  <p:spPr bwMode="auto">
                    <a:xfrm rot="5400000" flipH="1">
                      <a:off x="8835" y="3311"/>
                      <a:ext cx="16" cy="26"/>
                    </a:xfrm>
                    <a:prstGeom prst="triangle">
                      <a:avLst>
                        <a:gd name="adj" fmla="val 49940"/>
                      </a:avLst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vert="eaVert" wrap="none" lIns="78841" tIns="39420" rIns="78841" bIns="39420" anchor="ctr"/>
                    <a:lstStyle/>
                    <a:p>
                      <a:pPr defTabSz="787400"/>
                      <a:endParaRPr lang="ru-RU" sz="800" b="1">
                        <a:latin typeface="Times New Roman" pitchFamily="18" charset="0"/>
                      </a:endParaRPr>
                    </a:p>
                  </p:txBody>
                </p:sp>
              </p:grpSp>
            </p:grpSp>
            <p:sp>
              <p:nvSpPr>
                <p:cNvPr id="28747" name="Oval 97"/>
                <p:cNvSpPr>
                  <a:spLocks noChangeArrowheads="1"/>
                </p:cNvSpPr>
                <p:nvPr/>
              </p:nvSpPr>
              <p:spPr bwMode="auto">
                <a:xfrm>
                  <a:off x="8827" y="3312"/>
                  <a:ext cx="24" cy="19"/>
                </a:xfrm>
                <a:prstGeom prst="ellipse">
                  <a:avLst/>
                </a:prstGeom>
                <a:solidFill>
                  <a:srgbClr val="FE9B03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78841" tIns="39420" rIns="78841" bIns="39420" anchor="ctr"/>
                <a:lstStyle/>
                <a:p>
                  <a:pPr defTabSz="787400"/>
                  <a:endParaRPr lang="ru-RU" sz="800" b="1">
                    <a:latin typeface="Times New Roman" pitchFamily="18" charset="0"/>
                  </a:endParaRPr>
                </a:p>
              </p:txBody>
            </p:sp>
            <p:sp>
              <p:nvSpPr>
                <p:cNvPr id="28748" name="AutoShape 98"/>
                <p:cNvSpPr>
                  <a:spLocks noChangeArrowheads="1"/>
                </p:cNvSpPr>
                <p:nvPr/>
              </p:nvSpPr>
              <p:spPr bwMode="auto">
                <a:xfrm>
                  <a:off x="8827" y="3312"/>
                  <a:ext cx="24" cy="19"/>
                </a:xfrm>
                <a:prstGeom prst="triangle">
                  <a:avLst>
                    <a:gd name="adj" fmla="val 49940"/>
                  </a:avLst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78841" tIns="39420" rIns="78841" bIns="39420" anchor="ctr"/>
                <a:lstStyle/>
                <a:p>
                  <a:pPr defTabSz="787400"/>
                  <a:endParaRPr lang="ru-RU" sz="800" b="1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8744" name="Freeform 73"/>
              <p:cNvSpPr>
                <a:spLocks/>
              </p:cNvSpPr>
              <p:nvPr/>
            </p:nvSpPr>
            <p:spPr bwMode="auto">
              <a:xfrm>
                <a:off x="4029" y="1006"/>
                <a:ext cx="308" cy="75"/>
              </a:xfrm>
              <a:custGeom>
                <a:avLst/>
                <a:gdLst>
                  <a:gd name="T0" fmla="*/ 2147483647 w 170"/>
                  <a:gd name="T1" fmla="*/ 2147483647 h 67"/>
                  <a:gd name="T2" fmla="*/ 2147483647 w 170"/>
                  <a:gd name="T3" fmla="*/ 0 h 67"/>
                  <a:gd name="T4" fmla="*/ 2147483647 w 170"/>
                  <a:gd name="T5" fmla="*/ 0 h 67"/>
                  <a:gd name="T6" fmla="*/ 2147483647 w 170"/>
                  <a:gd name="T7" fmla="*/ 0 h 67"/>
                  <a:gd name="T8" fmla="*/ 2147483647 w 170"/>
                  <a:gd name="T9" fmla="*/ 0 h 67"/>
                  <a:gd name="T10" fmla="*/ 2147483647 w 170"/>
                  <a:gd name="T11" fmla="*/ 0 h 67"/>
                  <a:gd name="T12" fmla="*/ 2147483647 w 170"/>
                  <a:gd name="T13" fmla="*/ 2147483647 h 67"/>
                  <a:gd name="T14" fmla="*/ 2147483647 w 170"/>
                  <a:gd name="T15" fmla="*/ 2147483647 h 67"/>
                  <a:gd name="T16" fmla="*/ 2147483647 w 170"/>
                  <a:gd name="T17" fmla="*/ 2147483647 h 67"/>
                  <a:gd name="T18" fmla="*/ 2147483647 w 170"/>
                  <a:gd name="T19" fmla="*/ 2147483647 h 67"/>
                  <a:gd name="T20" fmla="*/ 2147483647 w 170"/>
                  <a:gd name="T21" fmla="*/ 2147483647 h 67"/>
                  <a:gd name="T22" fmla="*/ 2147483647 w 170"/>
                  <a:gd name="T23" fmla="*/ 2147483647 h 67"/>
                  <a:gd name="T24" fmla="*/ 2147483647 w 170"/>
                  <a:gd name="T25" fmla="*/ 2147483647 h 67"/>
                  <a:gd name="T26" fmla="*/ 2147483647 w 170"/>
                  <a:gd name="T27" fmla="*/ 2147483647 h 67"/>
                  <a:gd name="T28" fmla="*/ 2147483647 w 170"/>
                  <a:gd name="T29" fmla="*/ 2147483647 h 67"/>
                  <a:gd name="T30" fmla="*/ 2147483647 w 170"/>
                  <a:gd name="T31" fmla="*/ 2147483647 h 67"/>
                  <a:gd name="T32" fmla="*/ 2147483647 w 170"/>
                  <a:gd name="T33" fmla="*/ 2147483647 h 67"/>
                  <a:gd name="T34" fmla="*/ 2147483647 w 170"/>
                  <a:gd name="T35" fmla="*/ 2147483647 h 67"/>
                  <a:gd name="T36" fmla="*/ 2147483647 w 170"/>
                  <a:gd name="T37" fmla="*/ 2147483647 h 67"/>
                  <a:gd name="T38" fmla="*/ 2147483647 w 170"/>
                  <a:gd name="T39" fmla="*/ 2147483647 h 67"/>
                  <a:gd name="T40" fmla="*/ 2147483647 w 170"/>
                  <a:gd name="T41" fmla="*/ 2147483647 h 67"/>
                  <a:gd name="T42" fmla="*/ 2147483647 w 170"/>
                  <a:gd name="T43" fmla="*/ 2147483647 h 67"/>
                  <a:gd name="T44" fmla="*/ 0 w 170"/>
                  <a:gd name="T45" fmla="*/ 2147483647 h 67"/>
                  <a:gd name="T46" fmla="*/ 0 w 170"/>
                  <a:gd name="T47" fmla="*/ 2147483647 h 67"/>
                  <a:gd name="T48" fmla="*/ 0 w 170"/>
                  <a:gd name="T49" fmla="*/ 2147483647 h 67"/>
                  <a:gd name="T50" fmla="*/ 2147483647 w 170"/>
                  <a:gd name="T51" fmla="*/ 2147483647 h 67"/>
                  <a:gd name="T52" fmla="*/ 2147483647 w 170"/>
                  <a:gd name="T53" fmla="*/ 2147483647 h 67"/>
                  <a:gd name="T54" fmla="*/ 2147483647 w 170"/>
                  <a:gd name="T55" fmla="*/ 2147483647 h 67"/>
                  <a:gd name="T56" fmla="*/ 2147483647 w 170"/>
                  <a:gd name="T57" fmla="*/ 2147483647 h 6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70"/>
                  <a:gd name="T88" fmla="*/ 0 h 67"/>
                  <a:gd name="T89" fmla="*/ 170 w 170"/>
                  <a:gd name="T90" fmla="*/ 67 h 6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70" h="67">
                    <a:moveTo>
                      <a:pt x="8" y="3"/>
                    </a:moveTo>
                    <a:lnTo>
                      <a:pt x="18" y="0"/>
                    </a:lnTo>
                    <a:lnTo>
                      <a:pt x="31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3" y="0"/>
                    </a:lnTo>
                    <a:lnTo>
                      <a:pt x="76" y="3"/>
                    </a:lnTo>
                    <a:lnTo>
                      <a:pt x="102" y="8"/>
                    </a:lnTo>
                    <a:lnTo>
                      <a:pt x="120" y="12"/>
                    </a:lnTo>
                    <a:lnTo>
                      <a:pt x="143" y="20"/>
                    </a:lnTo>
                    <a:lnTo>
                      <a:pt x="151" y="25"/>
                    </a:lnTo>
                    <a:lnTo>
                      <a:pt x="169" y="66"/>
                    </a:lnTo>
                    <a:lnTo>
                      <a:pt x="167" y="58"/>
                    </a:lnTo>
                    <a:lnTo>
                      <a:pt x="159" y="58"/>
                    </a:lnTo>
                    <a:lnTo>
                      <a:pt x="151" y="53"/>
                    </a:lnTo>
                    <a:lnTo>
                      <a:pt x="138" y="48"/>
                    </a:lnTo>
                    <a:lnTo>
                      <a:pt x="120" y="46"/>
                    </a:lnTo>
                    <a:lnTo>
                      <a:pt x="96" y="40"/>
                    </a:lnTo>
                    <a:lnTo>
                      <a:pt x="81" y="40"/>
                    </a:lnTo>
                    <a:lnTo>
                      <a:pt x="60" y="40"/>
                    </a:lnTo>
                    <a:lnTo>
                      <a:pt x="39" y="43"/>
                    </a:lnTo>
                    <a:lnTo>
                      <a:pt x="13" y="46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3" y="30"/>
                    </a:lnTo>
                    <a:lnTo>
                      <a:pt x="5" y="23"/>
                    </a:lnTo>
                    <a:lnTo>
                      <a:pt x="5" y="13"/>
                    </a:lnTo>
                    <a:lnTo>
                      <a:pt x="8" y="3"/>
                    </a:lnTo>
                  </a:path>
                </a:pathLst>
              </a:custGeom>
              <a:solidFill>
                <a:srgbClr val="FC0128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 lIns="78831" tIns="39416" rIns="78831" bIns="39416"/>
              <a:lstStyle/>
              <a:p>
                <a:endParaRPr lang="ru-RU"/>
              </a:p>
            </p:txBody>
          </p:sp>
        </p:grpSp>
      </p:grpSp>
      <p:sp>
        <p:nvSpPr>
          <p:cNvPr id="28720" name="Line 166"/>
          <p:cNvSpPr>
            <a:spLocks noChangeShapeType="1"/>
          </p:cNvSpPr>
          <p:nvPr/>
        </p:nvSpPr>
        <p:spPr bwMode="auto">
          <a:xfrm>
            <a:off x="6257925" y="5954713"/>
            <a:ext cx="0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21" name="Line 167"/>
          <p:cNvSpPr>
            <a:spLocks noChangeShapeType="1"/>
          </p:cNvSpPr>
          <p:nvPr/>
        </p:nvSpPr>
        <p:spPr bwMode="auto">
          <a:xfrm>
            <a:off x="6329363" y="3144838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22" name="Line 168"/>
          <p:cNvSpPr>
            <a:spLocks noChangeShapeType="1"/>
          </p:cNvSpPr>
          <p:nvPr/>
        </p:nvSpPr>
        <p:spPr bwMode="auto">
          <a:xfrm>
            <a:off x="6329363" y="4440238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631950"/>
          </a:xfrm>
          <a:prstGeom prst="rect">
            <a:avLst/>
          </a:prstGeom>
          <a:solidFill>
            <a:srgbClr val="C0C0C0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283" tIns="45641" rIns="91283" bIns="45641"/>
          <a:lstStyle/>
          <a:p>
            <a:pPr algn="ctr" defTabSz="1277938">
              <a:defRPr/>
            </a:pPr>
            <a:r>
              <a:rPr lang="ru-RU" sz="3600" dirty="0">
                <a:latin typeface="Times New Roman" pitchFamily="18" charset="0"/>
              </a:rPr>
              <a:t>Паспорт территории п. Зональный</a:t>
            </a:r>
            <a:br>
              <a:rPr lang="ru-RU" sz="3600" dirty="0">
                <a:latin typeface="Times New Roman" pitchFamily="18" charset="0"/>
              </a:rPr>
            </a:br>
            <a:r>
              <a:rPr lang="ru-RU" sz="3600" dirty="0">
                <a:latin typeface="Times New Roman" pitchFamily="18" charset="0"/>
              </a:rPr>
              <a:t> Мичуринского  сельсовета Искитимского района</a:t>
            </a:r>
          </a:p>
          <a:p>
            <a:pPr algn="ctr" defTabSz="1277938">
              <a:defRPr/>
            </a:pPr>
            <a:r>
              <a:rPr lang="ru-RU" dirty="0">
                <a:latin typeface="Times New Roman" pitchFamily="18" charset="0"/>
              </a:rPr>
              <a:t>(Схема организации управления и взаимодействия)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М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3888"/>
            <a:ext cx="12801600" cy="89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23" name="Group 3"/>
          <p:cNvGrpSpPr>
            <a:grpSpLocks/>
          </p:cNvGrpSpPr>
          <p:nvPr/>
        </p:nvGrpSpPr>
        <p:grpSpPr bwMode="auto">
          <a:xfrm>
            <a:off x="568325" y="8040688"/>
            <a:ext cx="2878138" cy="695325"/>
            <a:chOff x="113" y="255"/>
            <a:chExt cx="1242" cy="348"/>
          </a:xfrm>
        </p:grpSpPr>
        <p:pic>
          <p:nvPicPr>
            <p:cNvPr id="8192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255"/>
              <a:ext cx="124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30" name="Rectangle 5"/>
            <p:cNvSpPr>
              <a:spLocks noChangeAspect="1" noChangeArrowheads="1"/>
            </p:cNvSpPr>
            <p:nvPr/>
          </p:nvSpPr>
          <p:spPr bwMode="auto">
            <a:xfrm>
              <a:off x="168" y="412"/>
              <a:ext cx="102" cy="6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31" name="Rectangle 6"/>
            <p:cNvSpPr>
              <a:spLocks noChangeAspect="1" noChangeArrowheads="1"/>
            </p:cNvSpPr>
            <p:nvPr/>
          </p:nvSpPr>
          <p:spPr bwMode="auto">
            <a:xfrm>
              <a:off x="166" y="494"/>
              <a:ext cx="102" cy="68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1924" name="Rectangle 7"/>
          <p:cNvSpPr>
            <a:spLocks noChangeArrowheads="1"/>
          </p:cNvSpPr>
          <p:nvPr/>
        </p:nvSpPr>
        <p:spPr bwMode="auto">
          <a:xfrm>
            <a:off x="4745038" y="1344613"/>
            <a:ext cx="22320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772" tIns="45384" rIns="90772" bIns="45384" anchor="ctr"/>
          <a:lstStyle/>
          <a:p>
            <a:pPr algn="ctr" defTabSz="1279525"/>
            <a:r>
              <a:rPr lang="ru-RU" sz="1800" b="1"/>
              <a:t>ИСКИТИМ</a:t>
            </a:r>
          </a:p>
        </p:txBody>
      </p:sp>
      <p:sp>
        <p:nvSpPr>
          <p:cNvPr id="81925" name="Text Box 3"/>
          <p:cNvSpPr txBox="1">
            <a:spLocks noChangeArrowheads="1"/>
          </p:cNvSpPr>
          <p:nvPr/>
        </p:nvSpPr>
        <p:spPr bwMode="auto">
          <a:xfrm>
            <a:off x="0" y="0"/>
            <a:ext cx="12801600" cy="600075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26847" tIns="63469" rIns="126847" bIns="63469">
            <a:spAutoFit/>
          </a:bodyPr>
          <a:lstStyle/>
          <a:p>
            <a:pPr algn="ctr" defTabSz="1790700"/>
            <a:r>
              <a:rPr lang="ru-RU" sz="3100">
                <a:latin typeface="Times New Roman" pitchFamily="18" charset="0"/>
              </a:rPr>
              <a:t>Зона покрытия МТС</a:t>
            </a:r>
          </a:p>
        </p:txBody>
      </p:sp>
      <p:sp>
        <p:nvSpPr>
          <p:cNvPr id="81926" name="Rectangle 375"/>
          <p:cNvSpPr>
            <a:spLocks noChangeArrowheads="1"/>
          </p:cNvSpPr>
          <p:nvPr/>
        </p:nvSpPr>
        <p:spPr bwMode="auto">
          <a:xfrm>
            <a:off x="6616700" y="8329613"/>
            <a:ext cx="6142038" cy="1195387"/>
          </a:xfrm>
          <a:prstGeom prst="rect">
            <a:avLst/>
          </a:prstGeom>
          <a:solidFill>
            <a:srgbClr val="CC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lIns="121124" tIns="60565" rIns="121124" bIns="60565"/>
          <a:lstStyle/>
          <a:p>
            <a:pPr defTabSz="1220788"/>
            <a:r>
              <a:rPr lang="ru-RU" sz="1100">
                <a:latin typeface="Times New Roman" pitchFamily="18" charset="0"/>
              </a:rPr>
              <a:t>Ответственный за взаимодействие с МЧС России             </a:t>
            </a:r>
            <a:r>
              <a:rPr lang="ru-RU" sz="1100" u="sng">
                <a:latin typeface="Times New Roman" pitchFamily="18" charset="0"/>
              </a:rPr>
              <a:t>СОЛОВЕНЧУК Александр Леонидович</a:t>
            </a:r>
            <a:r>
              <a:rPr lang="ru-RU" sz="1100">
                <a:latin typeface="Times New Roman" pitchFamily="18" charset="0"/>
              </a:rPr>
              <a:t>, 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                                                                                                                               (Ф.И.О.)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т. 8-383-</a:t>
            </a:r>
            <a:r>
              <a:rPr lang="ru-RU" sz="1100" u="sng">
                <a:latin typeface="Times New Roman" pitchFamily="18" charset="0"/>
              </a:rPr>
              <a:t>299-98-40</a:t>
            </a:r>
          </a:p>
          <a:p>
            <a:pPr defTabSz="1220788"/>
            <a:endParaRPr lang="ru-RU" sz="1100" u="sng">
              <a:latin typeface="Times New Roman" pitchFamily="18" charset="0"/>
            </a:endParaRPr>
          </a:p>
          <a:p>
            <a:pPr defTabSz="1220788"/>
            <a:r>
              <a:rPr lang="ru-RU" sz="1100">
                <a:latin typeface="Times New Roman" pitchFamily="18" charset="0"/>
              </a:rPr>
              <a:t>Количество зарегистрированных в сети абонентов: </a:t>
            </a:r>
            <a:r>
              <a:rPr lang="ru-RU" sz="1100" u="sng">
                <a:latin typeface="Times New Roman" pitchFamily="18" charset="0"/>
              </a:rPr>
              <a:t>70 000</a:t>
            </a:r>
          </a:p>
        </p:txBody>
      </p:sp>
      <p:sp>
        <p:nvSpPr>
          <p:cNvPr id="81927" name="Oval 10"/>
          <p:cNvSpPr>
            <a:spLocks noChangeArrowheads="1"/>
          </p:cNvSpPr>
          <p:nvPr/>
        </p:nvSpPr>
        <p:spPr bwMode="auto">
          <a:xfrm>
            <a:off x="2800350" y="768350"/>
            <a:ext cx="215900" cy="2190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1654175" y="984250"/>
            <a:ext cx="1169988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1279525"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00" b="1" smtClean="0">
                <a:solidFill>
                  <a:schemeClr val="tx1"/>
                </a:solidFill>
              </a:rPr>
              <a:t>Зона покрытия МегаФон</a:t>
            </a:r>
          </a:p>
        </p:txBody>
      </p:sp>
      <p:pic>
        <p:nvPicPr>
          <p:cNvPr id="82947" name="Picture 3" descr="М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425"/>
            <a:ext cx="12801600" cy="912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3"/>
          <p:cNvSpPr txBox="1">
            <a:spLocks noChangeArrowheads="1"/>
          </p:cNvSpPr>
          <p:nvPr/>
        </p:nvSpPr>
        <p:spPr bwMode="auto">
          <a:xfrm>
            <a:off x="0" y="0"/>
            <a:ext cx="12801600" cy="509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127016" tIns="63546" rIns="127016" bIns="63546">
            <a:spAutoFit/>
          </a:bodyPr>
          <a:lstStyle/>
          <a:p>
            <a:pPr algn="ctr" defTabSz="1790700"/>
            <a:r>
              <a:rPr lang="ru-RU" b="1"/>
              <a:t>Зона покрытия МегаФон</a:t>
            </a:r>
          </a:p>
        </p:txBody>
      </p:sp>
      <p:grpSp>
        <p:nvGrpSpPr>
          <p:cNvPr id="82949" name="Group 5"/>
          <p:cNvGrpSpPr>
            <a:grpSpLocks/>
          </p:cNvGrpSpPr>
          <p:nvPr/>
        </p:nvGrpSpPr>
        <p:grpSpPr bwMode="auto">
          <a:xfrm>
            <a:off x="568325" y="8040688"/>
            <a:ext cx="2878138" cy="695325"/>
            <a:chOff x="113" y="255"/>
            <a:chExt cx="1242" cy="348"/>
          </a:xfrm>
        </p:grpSpPr>
        <p:pic>
          <p:nvPicPr>
            <p:cNvPr id="8295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255"/>
              <a:ext cx="124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55" name="Rectangle 7"/>
            <p:cNvSpPr>
              <a:spLocks noChangeAspect="1" noChangeArrowheads="1"/>
            </p:cNvSpPr>
            <p:nvPr/>
          </p:nvSpPr>
          <p:spPr bwMode="auto">
            <a:xfrm>
              <a:off x="168" y="412"/>
              <a:ext cx="102" cy="68"/>
            </a:xfrm>
            <a:prstGeom prst="rect">
              <a:avLst/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56" name="Rectangle 8"/>
            <p:cNvSpPr>
              <a:spLocks noChangeAspect="1" noChangeArrowheads="1"/>
            </p:cNvSpPr>
            <p:nvPr/>
          </p:nvSpPr>
          <p:spPr bwMode="auto">
            <a:xfrm>
              <a:off x="166" y="494"/>
              <a:ext cx="102" cy="68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950" name="Rectangle 9"/>
          <p:cNvSpPr>
            <a:spLocks noChangeArrowheads="1"/>
          </p:cNvSpPr>
          <p:nvPr/>
        </p:nvSpPr>
        <p:spPr bwMode="auto">
          <a:xfrm>
            <a:off x="5246688" y="5776913"/>
            <a:ext cx="2808287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891" tIns="45445" rIns="90891" bIns="45445" anchor="ctr"/>
          <a:lstStyle/>
          <a:p>
            <a:pPr algn="ctr" defTabSz="1279525"/>
            <a:r>
              <a:rPr lang="ru-RU" sz="3600" b="1">
                <a:solidFill>
                  <a:srgbClr val="FF7C80"/>
                </a:solidFill>
              </a:rPr>
              <a:t>ИСКИТИМ</a:t>
            </a:r>
          </a:p>
        </p:txBody>
      </p:sp>
      <p:sp>
        <p:nvSpPr>
          <p:cNvPr id="82951" name="Rectangle 375"/>
          <p:cNvSpPr>
            <a:spLocks noChangeArrowheads="1"/>
          </p:cNvSpPr>
          <p:nvPr/>
        </p:nvSpPr>
        <p:spPr bwMode="auto">
          <a:xfrm>
            <a:off x="6657975" y="8401050"/>
            <a:ext cx="6143625" cy="1198563"/>
          </a:xfrm>
          <a:prstGeom prst="rect">
            <a:avLst/>
          </a:prstGeom>
          <a:solidFill>
            <a:srgbClr val="CC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lIns="121124" tIns="60565" rIns="121124" bIns="60565"/>
          <a:lstStyle/>
          <a:p>
            <a:pPr defTabSz="1220788"/>
            <a:r>
              <a:rPr lang="ru-RU" sz="1100">
                <a:latin typeface="Times New Roman" pitchFamily="18" charset="0"/>
              </a:rPr>
              <a:t>Ответственный за взаимодействие с МЧС России                       ВЫБОРНЫХ Анна Вячеславовна , 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                                                                                                                               (Ф.И.О.)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т. 8-383-</a:t>
            </a:r>
            <a:r>
              <a:rPr lang="ru-RU" sz="1100" u="sng">
                <a:latin typeface="Times New Roman" pitchFamily="18" charset="0"/>
              </a:rPr>
              <a:t>217-69-67</a:t>
            </a:r>
          </a:p>
          <a:p>
            <a:pPr defTabSz="1220788"/>
            <a:endParaRPr lang="ru-RU" sz="1100">
              <a:latin typeface="Times New Roman" pitchFamily="18" charset="0"/>
            </a:endParaRPr>
          </a:p>
          <a:p>
            <a:pPr defTabSz="1220788"/>
            <a:r>
              <a:rPr lang="ru-RU" sz="1100">
                <a:latin typeface="Times New Roman" pitchFamily="18" charset="0"/>
              </a:rPr>
              <a:t>Количество зарегистрированных в сети абонентов: </a:t>
            </a:r>
            <a:r>
              <a:rPr lang="ru-RU" sz="1100" u="sng">
                <a:latin typeface="Times New Roman" pitchFamily="18" charset="0"/>
              </a:rPr>
              <a:t>15 000</a:t>
            </a:r>
          </a:p>
        </p:txBody>
      </p:sp>
      <p:sp>
        <p:nvSpPr>
          <p:cNvPr id="82952" name="Oval 11"/>
          <p:cNvSpPr>
            <a:spLocks noChangeArrowheads="1"/>
          </p:cNvSpPr>
          <p:nvPr/>
        </p:nvSpPr>
        <p:spPr bwMode="auto">
          <a:xfrm>
            <a:off x="4098925" y="4368800"/>
            <a:ext cx="214313" cy="2190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4032250" y="4656138"/>
            <a:ext cx="1169988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1279525"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00" b="1" smtClean="0">
                <a:solidFill>
                  <a:schemeClr val="tx1"/>
                </a:solidFill>
              </a:rPr>
              <a:t>Зона покрытия Билайн</a:t>
            </a:r>
          </a:p>
        </p:txBody>
      </p:sp>
      <p:pic>
        <p:nvPicPr>
          <p:cNvPr id="83971" name="Picture 3" descr="Б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9788"/>
            <a:ext cx="12801600" cy="876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3972" name="Group 4"/>
          <p:cNvGrpSpPr>
            <a:grpSpLocks/>
          </p:cNvGrpSpPr>
          <p:nvPr/>
        </p:nvGrpSpPr>
        <p:grpSpPr bwMode="auto">
          <a:xfrm>
            <a:off x="568325" y="8040688"/>
            <a:ext cx="2878138" cy="695325"/>
            <a:chOff x="113" y="255"/>
            <a:chExt cx="1242" cy="348"/>
          </a:xfrm>
        </p:grpSpPr>
        <p:pic>
          <p:nvPicPr>
            <p:cNvPr id="83978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255"/>
              <a:ext cx="1242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3979" name="Rectangle 6"/>
            <p:cNvSpPr>
              <a:spLocks noChangeAspect="1" noChangeArrowheads="1"/>
            </p:cNvSpPr>
            <p:nvPr/>
          </p:nvSpPr>
          <p:spPr bwMode="auto">
            <a:xfrm>
              <a:off x="168" y="412"/>
              <a:ext cx="102" cy="6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980" name="Rectangle 7"/>
            <p:cNvSpPr>
              <a:spLocks noChangeAspect="1" noChangeArrowheads="1"/>
            </p:cNvSpPr>
            <p:nvPr/>
          </p:nvSpPr>
          <p:spPr bwMode="auto">
            <a:xfrm>
              <a:off x="166" y="494"/>
              <a:ext cx="102" cy="68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3973" name="Rectangle 8"/>
          <p:cNvSpPr>
            <a:spLocks noChangeArrowheads="1"/>
          </p:cNvSpPr>
          <p:nvPr/>
        </p:nvSpPr>
        <p:spPr bwMode="auto">
          <a:xfrm>
            <a:off x="3160713" y="5880100"/>
            <a:ext cx="34559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891" tIns="45445" rIns="90891" bIns="45445" anchor="ctr"/>
          <a:lstStyle/>
          <a:p>
            <a:pPr algn="ctr" defTabSz="1279525"/>
            <a:r>
              <a:rPr lang="ru-RU" sz="6600" b="1">
                <a:solidFill>
                  <a:srgbClr val="0000FF"/>
                </a:solidFill>
              </a:rPr>
              <a:t>ИСКИТИМ</a:t>
            </a:r>
          </a:p>
        </p:txBody>
      </p:sp>
      <p:sp>
        <p:nvSpPr>
          <p:cNvPr id="83974" name="Rectangle 375"/>
          <p:cNvSpPr>
            <a:spLocks noChangeArrowheads="1"/>
          </p:cNvSpPr>
          <p:nvPr/>
        </p:nvSpPr>
        <p:spPr bwMode="auto">
          <a:xfrm>
            <a:off x="6673850" y="8329613"/>
            <a:ext cx="6140450" cy="1198562"/>
          </a:xfrm>
          <a:prstGeom prst="rect">
            <a:avLst/>
          </a:prstGeom>
          <a:solidFill>
            <a:srgbClr val="CC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lIns="121124" tIns="60565" rIns="121124" bIns="60565"/>
          <a:lstStyle/>
          <a:p>
            <a:pPr defTabSz="1220788"/>
            <a:r>
              <a:rPr lang="ru-RU" sz="1100">
                <a:latin typeface="Times New Roman" pitchFamily="18" charset="0"/>
              </a:rPr>
              <a:t>Ответственный за взаимодействие с МЧС России  _                  Дудин Борис Борисович    , 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                                                                                                                               (Ф.И.О.)</a:t>
            </a:r>
          </a:p>
          <a:p>
            <a:pPr defTabSz="1220788"/>
            <a:r>
              <a:rPr lang="ru-RU" sz="1100">
                <a:latin typeface="Times New Roman" pitchFamily="18" charset="0"/>
              </a:rPr>
              <a:t>т. 8-383-</a:t>
            </a:r>
            <a:r>
              <a:rPr lang="ru-RU" sz="1100" u="sng">
                <a:latin typeface="Times New Roman" pitchFamily="18" charset="0"/>
              </a:rPr>
              <a:t>359-05-900</a:t>
            </a:r>
          </a:p>
          <a:p>
            <a:pPr defTabSz="1220788"/>
            <a:endParaRPr lang="ru-RU" sz="1100" u="sng">
              <a:latin typeface="Times New Roman" pitchFamily="18" charset="0"/>
            </a:endParaRPr>
          </a:p>
          <a:p>
            <a:pPr defTabSz="1220788"/>
            <a:r>
              <a:rPr lang="ru-RU" sz="1100">
                <a:latin typeface="Times New Roman" pitchFamily="18" charset="0"/>
              </a:rPr>
              <a:t>Количество зарегистрированных в сети абонентов: </a:t>
            </a:r>
            <a:r>
              <a:rPr lang="ru-RU" sz="1100" u="sng">
                <a:latin typeface="Times New Roman" pitchFamily="18" charset="0"/>
              </a:rPr>
              <a:t>45 000.</a:t>
            </a:r>
          </a:p>
        </p:txBody>
      </p:sp>
      <p:sp>
        <p:nvSpPr>
          <p:cNvPr id="83975" name="Oval 10"/>
          <p:cNvSpPr>
            <a:spLocks noChangeArrowheads="1"/>
          </p:cNvSpPr>
          <p:nvPr/>
        </p:nvSpPr>
        <p:spPr bwMode="auto">
          <a:xfrm>
            <a:off x="6184900" y="4368800"/>
            <a:ext cx="215900" cy="2190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976" name="Text Box 3"/>
          <p:cNvSpPr txBox="1">
            <a:spLocks noChangeArrowheads="1"/>
          </p:cNvSpPr>
          <p:nvPr/>
        </p:nvSpPr>
        <p:spPr bwMode="auto">
          <a:xfrm>
            <a:off x="0" y="0"/>
            <a:ext cx="12801600" cy="509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127186" tIns="63623" rIns="127186" bIns="63623">
            <a:spAutoFit/>
          </a:bodyPr>
          <a:lstStyle/>
          <a:p>
            <a:pPr algn="ctr" defTabSz="1279525"/>
            <a:r>
              <a:rPr lang="ru-RU" b="1"/>
              <a:t>Зона покрытия Вымпелком</a:t>
            </a:r>
            <a:endParaRPr lang="ru-RU"/>
          </a:p>
        </p:txBody>
      </p:sp>
      <p:sp>
        <p:nvSpPr>
          <p:cNvPr id="21" name="Text Box 2072"/>
          <p:cNvSpPr txBox="1">
            <a:spLocks noChangeArrowheads="1"/>
          </p:cNvSpPr>
          <p:nvPr/>
        </p:nvSpPr>
        <p:spPr bwMode="auto">
          <a:xfrm>
            <a:off x="6335713" y="4584700"/>
            <a:ext cx="1171575" cy="333375"/>
          </a:xfrm>
          <a:prstGeom prst="rect">
            <a:avLst/>
          </a:prstGeom>
          <a:solidFill>
            <a:srgbClr val="00FF99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340" tIns="45671" rIns="91340" bIns="45671">
            <a:spAutoFit/>
          </a:bodyPr>
          <a:lstStyle/>
          <a:p>
            <a:pPr algn="ctr" defTabSz="1279525">
              <a:defRPr/>
            </a:pPr>
            <a:r>
              <a:rPr lang="ru-RU" sz="15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Зональный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Text Box 553"/>
          <p:cNvSpPr txBox="1">
            <a:spLocks noChangeArrowheads="1"/>
          </p:cNvSpPr>
          <p:nvPr/>
        </p:nvSpPr>
        <p:spPr bwMode="auto">
          <a:xfrm>
            <a:off x="0" y="-23813"/>
            <a:ext cx="12801600" cy="9921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01" tIns="23155" rIns="46301" bIns="23155" anchor="ctr" anchorCtr="1">
            <a:spAutoFit/>
          </a:bodyPr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Организация информирования населения </a:t>
            </a:r>
          </a:p>
          <a:p>
            <a:pPr algn="ctr" defTabSz="1279525"/>
            <a:r>
              <a:rPr lang="ru-RU" sz="3100">
                <a:latin typeface="Times New Roman" pitchFamily="18" charset="0"/>
              </a:rPr>
              <a:t>с использованием терминальных комплексов ОКСИОН</a:t>
            </a:r>
            <a:endParaRPr lang="ru-RU"/>
          </a:p>
        </p:txBody>
      </p:sp>
      <p:sp>
        <p:nvSpPr>
          <p:cNvPr id="598031" name="Rectangle 15"/>
          <p:cNvSpPr>
            <a:spLocks noChangeArrowheads="1"/>
          </p:cNvSpPr>
          <p:nvPr/>
        </p:nvSpPr>
        <p:spPr bwMode="auto">
          <a:xfrm>
            <a:off x="1000125" y="1343025"/>
            <a:ext cx="10585450" cy="869950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25877" tIns="64742" rIns="125877" bIns="64742" anchor="ctr">
            <a:spAutoFit/>
          </a:bodyPr>
          <a:lstStyle/>
          <a:p>
            <a:pPr algn="ctr" defTabSz="1279525"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Терминальные комплексы ОКСИОН на территории н.п.</a:t>
            </a:r>
            <a:r>
              <a:rPr lang="ru-RU" sz="24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ОТСУТСТВУЮТ</a:t>
            </a:r>
            <a:r>
              <a:rPr lang="ru-RU" sz="2400" b="1"/>
              <a:t> </a:t>
            </a:r>
            <a:endParaRPr lang="ru-RU" sz="2400"/>
          </a:p>
        </p:txBody>
      </p:sp>
      <p:sp>
        <p:nvSpPr>
          <p:cNvPr id="598035" name="Rectangle 19"/>
          <p:cNvSpPr>
            <a:spLocks noChangeArrowheads="1"/>
          </p:cNvSpPr>
          <p:nvPr/>
        </p:nvSpPr>
        <p:spPr bwMode="auto">
          <a:xfrm>
            <a:off x="9280525" y="2568575"/>
            <a:ext cx="2663825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025" y="1416050"/>
            <a:ext cx="10783888" cy="803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00287" name="Group 223"/>
          <p:cNvGraphicFramePr>
            <a:graphicFrameLocks noGrp="1"/>
          </p:cNvGraphicFramePr>
          <p:nvPr/>
        </p:nvGraphicFramePr>
        <p:xfrm>
          <a:off x="639763" y="6313488"/>
          <a:ext cx="5203825" cy="1253790"/>
        </p:xfrm>
        <a:graphic>
          <a:graphicData uri="http://schemas.openxmlformats.org/drawingml/2006/table">
            <a:tbl>
              <a:tblPr/>
              <a:tblGrid>
                <a:gridCol w="2003425"/>
                <a:gridCol w="992187"/>
                <a:gridCol w="882650"/>
                <a:gridCol w="1325563"/>
              </a:tblGrid>
              <a:tr h="293688"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Оснащенность ПОО 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ПОО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Наименование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Тип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Сопряженность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РАСЦО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22250"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Потенциально-опасные объекты и ЛСО отсутствуют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0288" name="Group 224"/>
          <p:cNvGraphicFramePr>
            <a:graphicFrameLocks noGrp="1"/>
          </p:cNvGraphicFramePr>
          <p:nvPr/>
        </p:nvGraphicFramePr>
        <p:xfrm>
          <a:off x="0" y="698500"/>
          <a:ext cx="5684838" cy="1295402"/>
        </p:xfrm>
        <a:graphic>
          <a:graphicData uri="http://schemas.openxmlformats.org/drawingml/2006/table">
            <a:tbl>
              <a:tblPr/>
              <a:tblGrid>
                <a:gridCol w="833438"/>
                <a:gridCol w="777875"/>
                <a:gridCol w="900112"/>
                <a:gridCol w="812800"/>
                <a:gridCol w="804863"/>
                <a:gridCol w="750887"/>
                <a:gridCol w="804863"/>
              </a:tblGrid>
              <a:tr h="373063">
                <a:tc gridSpan="7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Охват населения различными средствами оповещения  в   %.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Население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Электр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сиренами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Проводным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вещанием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Радио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вещанием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УКВ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Телевеща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Сотовой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связью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ОКСИОН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89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Сельское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100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0289" name="Group 225"/>
          <p:cNvGraphicFramePr>
            <a:graphicFrameLocks noGrp="1"/>
          </p:cNvGraphicFramePr>
          <p:nvPr/>
        </p:nvGraphicFramePr>
        <p:xfrm>
          <a:off x="6858000" y="623888"/>
          <a:ext cx="5943600" cy="1649077"/>
        </p:xfrm>
        <a:graphic>
          <a:graphicData uri="http://schemas.openxmlformats.org/drawingml/2006/table">
            <a:tbl>
              <a:tblPr/>
              <a:tblGrid>
                <a:gridCol w="1189038"/>
                <a:gridCol w="876300"/>
                <a:gridCol w="906462"/>
                <a:gridCol w="993775"/>
                <a:gridCol w="606425"/>
                <a:gridCol w="561975"/>
                <a:gridCol w="809625"/>
              </a:tblGrid>
              <a:tr h="244475">
                <a:tc gridSpan="7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Охват средствами оповещения населения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пункты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Всего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Проживает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населения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(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чел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)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пунктов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Охват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населения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тыс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чел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/%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Всего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За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5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мин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За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30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мин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.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Сельские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57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57</a:t>
                      </a:r>
                      <a:endParaRPr kumimoji="0" lang="ru-RU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14" marR="89914" marT="46756" marB="467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0290" name="Group 226"/>
          <p:cNvGraphicFramePr>
            <a:graphicFrameLocks noGrp="1"/>
          </p:cNvGraphicFramePr>
          <p:nvPr/>
        </p:nvGraphicFramePr>
        <p:xfrm>
          <a:off x="6122988" y="7680325"/>
          <a:ext cx="6469062" cy="1722886"/>
        </p:xfrm>
        <a:graphic>
          <a:graphicData uri="http://schemas.openxmlformats.org/drawingml/2006/table">
            <a:tbl>
              <a:tblPr/>
              <a:tblGrid>
                <a:gridCol w="1077912"/>
                <a:gridCol w="1079500"/>
                <a:gridCol w="1077913"/>
                <a:gridCol w="1052512"/>
                <a:gridCol w="1044575"/>
                <a:gridCol w="1136650"/>
              </a:tblGrid>
              <a:tr h="244475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Количество используемых в РАСЦО оконечных средств оповещения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rowSpan="2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Электросирен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Сирен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ручным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управлением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СЦВ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количество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СЦВ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абонентов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Типа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АСО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-8 (16,32)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количество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АСО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абонентов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Не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включенных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В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сельской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местности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Итого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: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</a:t>
                      </a:r>
                      <a:endParaRPr kumimoji="0" lang="ru-RU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72" marR="91272" marT="45636" marB="4563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86154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52070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01" tIns="23155" rIns="46301" bIns="23155" anchor="ctr" anchorCtr="1">
            <a:spAutoFit/>
          </a:bodyPr>
          <a:lstStyle/>
          <a:p>
            <a:pPr defTabSz="1279525"/>
            <a:r>
              <a:rPr lang="ru-RU" sz="3100">
                <a:latin typeface="Times New Roman" pitchFamily="18" charset="0"/>
              </a:rPr>
              <a:t>План организации оповещения населения</a:t>
            </a:r>
            <a:endParaRPr lang="ru-RU"/>
          </a:p>
        </p:txBody>
      </p:sp>
      <p:sp>
        <p:nvSpPr>
          <p:cNvPr id="600203" name="Text Box 139"/>
          <p:cNvSpPr txBox="1">
            <a:spLocks noChangeArrowheads="1"/>
          </p:cNvSpPr>
          <p:nvPr/>
        </p:nvSpPr>
        <p:spPr bwMode="auto">
          <a:xfrm>
            <a:off x="712788" y="2498725"/>
            <a:ext cx="7634287" cy="1592263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64802" tIns="32402" rIns="64802" bIns="32402">
            <a:spAutoFit/>
          </a:bodyPr>
          <a:lstStyle/>
          <a:p>
            <a:pPr algn="ctr" defTabSz="1279525">
              <a:defRPr/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Оконечные устройства оповещения </a:t>
            </a:r>
            <a:r>
              <a:rPr lang="ru-RU" sz="2800" b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отсутствуют</a:t>
            </a: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 Оповещение осуществляется по средствам массовой информации, телефонам, с использованием громкоговорителей и посыльных</a:t>
            </a:r>
            <a:r>
              <a:rPr lang="ru-RU"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endParaRPr lang="ru-RU"/>
          </a:p>
        </p:txBody>
      </p:sp>
      <p:grpSp>
        <p:nvGrpSpPr>
          <p:cNvPr id="86156" name="Group 149"/>
          <p:cNvGrpSpPr>
            <a:grpSpLocks/>
          </p:cNvGrpSpPr>
          <p:nvPr/>
        </p:nvGrpSpPr>
        <p:grpSpPr bwMode="auto">
          <a:xfrm>
            <a:off x="184150" y="7969250"/>
            <a:ext cx="4344988" cy="1411288"/>
            <a:chOff x="0" y="3430"/>
            <a:chExt cx="2737" cy="890"/>
          </a:xfrm>
        </p:grpSpPr>
        <p:sp>
          <p:nvSpPr>
            <p:cNvPr id="86158" name="Rectangle 212"/>
            <p:cNvSpPr>
              <a:spLocks noChangeArrowheads="1"/>
            </p:cNvSpPr>
            <p:nvPr/>
          </p:nvSpPr>
          <p:spPr bwMode="auto">
            <a:xfrm>
              <a:off x="0" y="3430"/>
              <a:ext cx="2712" cy="89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361" tIns="45681" rIns="91361" bIns="45681" anchor="ctr"/>
            <a:lstStyle/>
            <a:p>
              <a:pPr algn="ctr" defTabSz="1279525"/>
              <a:endParaRPr lang="ru-RU"/>
            </a:p>
          </p:txBody>
        </p:sp>
        <p:sp>
          <p:nvSpPr>
            <p:cNvPr id="86159" name="Rectangle 213"/>
            <p:cNvSpPr>
              <a:spLocks noChangeArrowheads="1"/>
            </p:cNvSpPr>
            <p:nvPr/>
          </p:nvSpPr>
          <p:spPr bwMode="auto">
            <a:xfrm>
              <a:off x="213" y="3853"/>
              <a:ext cx="792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en-US" sz="600">
                  <a:solidFill>
                    <a:srgbClr val="000000"/>
                  </a:solidFill>
                  <a:latin typeface="Times New Roman" pitchFamily="18" charset="0"/>
                </a:rPr>
                <a:t> -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открытый телефонный </a:t>
              </a:r>
              <a:endParaRPr lang="ru-RU"/>
            </a:p>
          </p:txBody>
        </p:sp>
        <p:sp>
          <p:nvSpPr>
            <p:cNvPr id="86160" name="Rectangle 215"/>
            <p:cNvSpPr>
              <a:spLocks noChangeArrowheads="1"/>
            </p:cNvSpPr>
            <p:nvPr/>
          </p:nvSpPr>
          <p:spPr bwMode="auto">
            <a:xfrm>
              <a:off x="334" y="4032"/>
              <a:ext cx="82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Электросирены: 1 включена в АСЦО, 2 не включена в АСЦО</a:t>
              </a:r>
              <a:endParaRPr lang="ru-RU"/>
            </a:p>
          </p:txBody>
        </p:sp>
        <p:sp>
          <p:nvSpPr>
            <p:cNvPr id="86161" name="Rectangle 216"/>
            <p:cNvSpPr>
              <a:spLocks noChangeArrowheads="1"/>
            </p:cNvSpPr>
            <p:nvPr/>
          </p:nvSpPr>
          <p:spPr bwMode="auto">
            <a:xfrm>
              <a:off x="897" y="3499"/>
              <a:ext cx="80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279525"/>
              <a:r>
                <a:rPr lang="ru-RU" sz="700" b="1">
                  <a:solidFill>
                    <a:srgbClr val="000000"/>
                  </a:solidFill>
                  <a:latin typeface="Times New Roman" pitchFamily="18" charset="0"/>
                </a:rPr>
                <a:t>УСЛОВНЫЕ ОБОЗНАЧЕНИЯ</a:t>
              </a:r>
              <a:endParaRPr lang="ru-RU"/>
            </a:p>
          </p:txBody>
        </p:sp>
        <p:sp>
          <p:nvSpPr>
            <p:cNvPr id="86162" name="Text Box 224"/>
            <p:cNvSpPr txBox="1">
              <a:spLocks noChangeArrowheads="1"/>
            </p:cNvSpPr>
            <p:nvPr/>
          </p:nvSpPr>
          <p:spPr bwMode="auto">
            <a:xfrm>
              <a:off x="1375" y="3889"/>
              <a:ext cx="49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радиовещание</a:t>
              </a:r>
              <a:endParaRPr lang="ru-RU"/>
            </a:p>
          </p:txBody>
        </p:sp>
        <p:sp>
          <p:nvSpPr>
            <p:cNvPr id="86163" name="Text Box 225"/>
            <p:cNvSpPr txBox="1">
              <a:spLocks noChangeArrowheads="1"/>
            </p:cNvSpPr>
            <p:nvPr/>
          </p:nvSpPr>
          <p:spPr bwMode="auto">
            <a:xfrm>
              <a:off x="2030" y="3896"/>
              <a:ext cx="70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телевизионное вещание</a:t>
              </a:r>
              <a:endParaRPr lang="ru-RU"/>
            </a:p>
          </p:txBody>
        </p:sp>
        <p:grpSp>
          <p:nvGrpSpPr>
            <p:cNvPr id="86164" name="Group 226"/>
            <p:cNvGrpSpPr>
              <a:grpSpLocks/>
            </p:cNvGrpSpPr>
            <p:nvPr/>
          </p:nvGrpSpPr>
          <p:grpSpPr bwMode="auto">
            <a:xfrm>
              <a:off x="1892" y="3802"/>
              <a:ext cx="139" cy="207"/>
              <a:chOff x="3649" y="2023"/>
              <a:chExt cx="242" cy="242"/>
            </a:xfrm>
          </p:grpSpPr>
          <p:sp>
            <p:nvSpPr>
              <p:cNvPr id="86206" name="AutoShape 227"/>
              <p:cNvSpPr>
                <a:spLocks noChangeAspect="1" noChangeArrowheads="1"/>
              </p:cNvSpPr>
              <p:nvPr/>
            </p:nvSpPr>
            <p:spPr bwMode="auto">
              <a:xfrm>
                <a:off x="3649" y="2096"/>
                <a:ext cx="232" cy="169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57442" tIns="28721" rIns="57442" bIns="28721"/>
              <a:lstStyle/>
              <a:p>
                <a:pPr defTabSz="1279525"/>
                <a:endParaRPr lang="ru-RU"/>
              </a:p>
            </p:txBody>
          </p:sp>
          <p:grpSp>
            <p:nvGrpSpPr>
              <p:cNvPr id="86207" name="Group 228"/>
              <p:cNvGrpSpPr>
                <a:grpSpLocks/>
              </p:cNvGrpSpPr>
              <p:nvPr/>
            </p:nvGrpSpPr>
            <p:grpSpPr bwMode="auto">
              <a:xfrm>
                <a:off x="3675" y="2023"/>
                <a:ext cx="216" cy="204"/>
                <a:chOff x="3675" y="2023"/>
                <a:chExt cx="216" cy="204"/>
              </a:xfrm>
            </p:grpSpPr>
            <p:grpSp>
              <p:nvGrpSpPr>
                <p:cNvPr id="86208" name="Group 229"/>
                <p:cNvGrpSpPr>
                  <a:grpSpLocks/>
                </p:cNvGrpSpPr>
                <p:nvPr/>
              </p:nvGrpSpPr>
              <p:grpSpPr bwMode="auto">
                <a:xfrm>
                  <a:off x="3758" y="2023"/>
                  <a:ext cx="133" cy="80"/>
                  <a:chOff x="1918" y="2160"/>
                  <a:chExt cx="419" cy="283"/>
                </a:xfrm>
              </p:grpSpPr>
              <p:sp>
                <p:nvSpPr>
                  <p:cNvPr id="86210" name="Line 23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918" y="2160"/>
                    <a:ext cx="140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86211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058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86212" name="Line 23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2196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 type="triangl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86209" name="Text Box 233"/>
                <p:cNvSpPr txBox="1">
                  <a:spLocks noChangeArrowheads="1"/>
                </p:cNvSpPr>
                <p:nvPr/>
              </p:nvSpPr>
              <p:spPr bwMode="auto">
                <a:xfrm>
                  <a:off x="3675" y="2183"/>
                  <a:ext cx="180" cy="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279525"/>
                  <a:r>
                    <a:rPr lang="ru-RU" sz="400" b="1"/>
                    <a:t>ТВ</a:t>
                  </a:r>
                  <a:endParaRPr lang="ru-RU"/>
                </a:p>
              </p:txBody>
            </p:sp>
          </p:grpSp>
        </p:grpSp>
        <p:grpSp>
          <p:nvGrpSpPr>
            <p:cNvPr id="86165" name="Group 234"/>
            <p:cNvGrpSpPr>
              <a:grpSpLocks/>
            </p:cNvGrpSpPr>
            <p:nvPr/>
          </p:nvGrpSpPr>
          <p:grpSpPr bwMode="auto">
            <a:xfrm>
              <a:off x="1235" y="3793"/>
              <a:ext cx="140" cy="207"/>
              <a:chOff x="3649" y="2023"/>
              <a:chExt cx="242" cy="242"/>
            </a:xfrm>
          </p:grpSpPr>
          <p:sp>
            <p:nvSpPr>
              <p:cNvPr id="86199" name="AutoShape 235"/>
              <p:cNvSpPr>
                <a:spLocks noChangeAspect="1" noChangeArrowheads="1"/>
              </p:cNvSpPr>
              <p:nvPr/>
            </p:nvSpPr>
            <p:spPr bwMode="auto">
              <a:xfrm>
                <a:off x="3649" y="2096"/>
                <a:ext cx="232" cy="169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57442" tIns="28721" rIns="57442" bIns="28721"/>
              <a:lstStyle/>
              <a:p>
                <a:pPr defTabSz="1279525"/>
                <a:endParaRPr lang="ru-RU"/>
              </a:p>
            </p:txBody>
          </p:sp>
          <p:grpSp>
            <p:nvGrpSpPr>
              <p:cNvPr id="86200" name="Group 236"/>
              <p:cNvGrpSpPr>
                <a:grpSpLocks/>
              </p:cNvGrpSpPr>
              <p:nvPr/>
            </p:nvGrpSpPr>
            <p:grpSpPr bwMode="auto">
              <a:xfrm>
                <a:off x="3675" y="2023"/>
                <a:ext cx="216" cy="205"/>
                <a:chOff x="3675" y="2023"/>
                <a:chExt cx="216" cy="205"/>
              </a:xfrm>
            </p:grpSpPr>
            <p:grpSp>
              <p:nvGrpSpPr>
                <p:cNvPr id="86201" name="Group 237"/>
                <p:cNvGrpSpPr>
                  <a:grpSpLocks/>
                </p:cNvGrpSpPr>
                <p:nvPr/>
              </p:nvGrpSpPr>
              <p:grpSpPr bwMode="auto">
                <a:xfrm>
                  <a:off x="3758" y="2023"/>
                  <a:ext cx="133" cy="80"/>
                  <a:chOff x="1918" y="2160"/>
                  <a:chExt cx="419" cy="283"/>
                </a:xfrm>
              </p:grpSpPr>
              <p:sp>
                <p:nvSpPr>
                  <p:cNvPr id="86203" name="Line 23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1918" y="2160"/>
                    <a:ext cx="140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86204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058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86205" name="Line 24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2196" y="2160"/>
                    <a:ext cx="141" cy="28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 type="triangl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86202" name="Text Box 241"/>
                <p:cNvSpPr txBox="1">
                  <a:spLocks noChangeArrowheads="1"/>
                </p:cNvSpPr>
                <p:nvPr/>
              </p:nvSpPr>
              <p:spPr bwMode="auto">
                <a:xfrm>
                  <a:off x="3675" y="2184"/>
                  <a:ext cx="180" cy="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 defTabSz="1279525"/>
                  <a:r>
                    <a:rPr lang="ru-RU" sz="400" b="1"/>
                    <a:t>РВ</a:t>
                  </a:r>
                  <a:endParaRPr lang="ru-RU"/>
                </a:p>
              </p:txBody>
            </p:sp>
          </p:grpSp>
        </p:grpSp>
        <p:grpSp>
          <p:nvGrpSpPr>
            <p:cNvPr id="86166" name="Группа 215"/>
            <p:cNvGrpSpPr>
              <a:grpSpLocks/>
            </p:cNvGrpSpPr>
            <p:nvPr/>
          </p:nvGrpSpPr>
          <p:grpSpPr bwMode="auto">
            <a:xfrm>
              <a:off x="59" y="3838"/>
              <a:ext cx="133" cy="91"/>
              <a:chOff x="5089919" y="3210384"/>
              <a:chExt cx="211366" cy="144000"/>
            </a:xfrm>
          </p:grpSpPr>
          <p:sp>
            <p:nvSpPr>
              <p:cNvPr id="86197" name="Line 164"/>
              <p:cNvSpPr>
                <a:spLocks noChangeShapeType="1"/>
              </p:cNvSpPr>
              <p:nvPr/>
            </p:nvSpPr>
            <p:spPr bwMode="auto">
              <a:xfrm rot="5400000" flipH="1">
                <a:off x="5123682" y="3246970"/>
                <a:ext cx="0" cy="6752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198" name="Дуга 217"/>
              <p:cNvSpPr>
                <a:spLocks noChangeArrowheads="1"/>
              </p:cNvSpPr>
              <p:nvPr/>
            </p:nvSpPr>
            <p:spPr bwMode="auto">
              <a:xfrm flipH="1">
                <a:off x="5158255" y="3210384"/>
                <a:ext cx="143030" cy="144000"/>
              </a:xfrm>
              <a:custGeom>
                <a:avLst/>
                <a:gdLst>
                  <a:gd name="T0" fmla="*/ 71515 w 143030"/>
                  <a:gd name="T1" fmla="*/ 0 h 144000"/>
                  <a:gd name="T2" fmla="*/ 71515 w 143030"/>
                  <a:gd name="T3" fmla="*/ 72000 h 144000"/>
                  <a:gd name="T4" fmla="*/ 72140 w 143030"/>
                  <a:gd name="T5" fmla="*/ 143997 h 144000"/>
                  <a:gd name="T6" fmla="*/ 11796480 60000 65536"/>
                  <a:gd name="T7" fmla="*/ 11796480 60000 65536"/>
                  <a:gd name="T8" fmla="*/ 11796480 60000 65536"/>
                  <a:gd name="T9" fmla="*/ 71515 w 143030"/>
                  <a:gd name="T10" fmla="*/ 0 h 144000"/>
                  <a:gd name="T11" fmla="*/ 143030 w 143030"/>
                  <a:gd name="T12" fmla="*/ 143997 h 1440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3030" h="144000" stroke="0">
                    <a:moveTo>
                      <a:pt x="71515" y="0"/>
                    </a:moveTo>
                    <a:lnTo>
                      <a:pt x="71514" y="0"/>
                    </a:lnTo>
                    <a:cubicBezTo>
                      <a:pt x="111011" y="0"/>
                      <a:pt x="143030" y="32235"/>
                      <a:pt x="143030" y="72000"/>
                    </a:cubicBezTo>
                    <a:cubicBezTo>
                      <a:pt x="143030" y="111518"/>
                      <a:pt x="111391" y="143651"/>
                      <a:pt x="72140" y="143997"/>
                    </a:cubicBezTo>
                    <a:lnTo>
                      <a:pt x="71515" y="72000"/>
                    </a:lnTo>
                    <a:close/>
                  </a:path>
                  <a:path w="143030" h="144000" fill="none">
                    <a:moveTo>
                      <a:pt x="71515" y="0"/>
                    </a:moveTo>
                    <a:lnTo>
                      <a:pt x="71514" y="0"/>
                    </a:lnTo>
                    <a:cubicBezTo>
                      <a:pt x="111011" y="0"/>
                      <a:pt x="143030" y="32235"/>
                      <a:pt x="143030" y="72000"/>
                    </a:cubicBezTo>
                    <a:cubicBezTo>
                      <a:pt x="143030" y="111518"/>
                      <a:pt x="111391" y="143651"/>
                      <a:pt x="72140" y="143997"/>
                    </a:cubicBezTo>
                  </a:path>
                </a:pathLst>
              </a:cu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1361" tIns="45681" rIns="91361" bIns="45681" anchor="ctr"/>
              <a:lstStyle/>
              <a:p>
                <a:endParaRPr lang="ru-RU"/>
              </a:p>
            </p:txBody>
          </p:sp>
        </p:grpSp>
        <p:grpSp>
          <p:nvGrpSpPr>
            <p:cNvPr id="86167" name="Group 428"/>
            <p:cNvGrpSpPr>
              <a:grpSpLocks/>
            </p:cNvGrpSpPr>
            <p:nvPr/>
          </p:nvGrpSpPr>
          <p:grpSpPr bwMode="auto">
            <a:xfrm>
              <a:off x="81" y="3959"/>
              <a:ext cx="90" cy="136"/>
              <a:chOff x="1079" y="3294"/>
              <a:chExt cx="128" cy="136"/>
            </a:xfrm>
          </p:grpSpPr>
          <p:grpSp>
            <p:nvGrpSpPr>
              <p:cNvPr id="86193" name="Group 429"/>
              <p:cNvGrpSpPr>
                <a:grpSpLocks/>
              </p:cNvGrpSpPr>
              <p:nvPr/>
            </p:nvGrpSpPr>
            <p:grpSpPr bwMode="auto">
              <a:xfrm>
                <a:off x="1084" y="3319"/>
                <a:ext cx="123" cy="111"/>
                <a:chOff x="378" y="3633"/>
                <a:chExt cx="123" cy="111"/>
              </a:xfrm>
            </p:grpSpPr>
            <p:sp>
              <p:nvSpPr>
                <p:cNvPr id="86195" name="Rectangle 341"/>
                <p:cNvSpPr>
                  <a:spLocks noChangeArrowheads="1"/>
                </p:cNvSpPr>
                <p:nvPr/>
              </p:nvSpPr>
              <p:spPr bwMode="auto">
                <a:xfrm>
                  <a:off x="378" y="3633"/>
                  <a:ext cx="123" cy="21"/>
                </a:xfrm>
                <a:prstGeom prst="rect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127812" tIns="63913" rIns="127812" bIns="63913"/>
                <a:lstStyle/>
                <a:p>
                  <a:pPr defTabSz="1279525"/>
                  <a:endParaRPr lang="ru-RU"/>
                </a:p>
              </p:txBody>
            </p:sp>
            <p:sp>
              <p:nvSpPr>
                <p:cNvPr id="86196" name="AutoShape 342"/>
                <p:cNvSpPr>
                  <a:spLocks noChangeArrowheads="1"/>
                </p:cNvSpPr>
                <p:nvPr/>
              </p:nvSpPr>
              <p:spPr bwMode="auto">
                <a:xfrm>
                  <a:off x="405" y="3660"/>
                  <a:ext cx="40" cy="84"/>
                </a:xfrm>
                <a:prstGeom prst="triangle">
                  <a:avLst>
                    <a:gd name="adj" fmla="val 50000"/>
                  </a:avLst>
                </a:prstGeom>
                <a:noFill/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127812" tIns="63913" rIns="127812" bIns="63913"/>
                <a:lstStyle/>
                <a:p>
                  <a:pPr defTabSz="1279525"/>
                  <a:endParaRPr lang="ru-RU"/>
                </a:p>
              </p:txBody>
            </p:sp>
          </p:grpSp>
          <p:sp>
            <p:nvSpPr>
              <p:cNvPr id="86194" name="Freeform 343"/>
              <p:cNvSpPr>
                <a:spLocks/>
              </p:cNvSpPr>
              <p:nvPr/>
            </p:nvSpPr>
            <p:spPr bwMode="auto">
              <a:xfrm>
                <a:off x="1079" y="3294"/>
                <a:ext cx="121" cy="16"/>
              </a:xfrm>
              <a:custGeom>
                <a:avLst/>
                <a:gdLst>
                  <a:gd name="T0" fmla="*/ 0 w 525"/>
                  <a:gd name="T1" fmla="*/ 0 h 153"/>
                  <a:gd name="T2" fmla="*/ 0 w 525"/>
                  <a:gd name="T3" fmla="*/ 0 h 153"/>
                  <a:gd name="T4" fmla="*/ 0 w 525"/>
                  <a:gd name="T5" fmla="*/ 0 h 153"/>
                  <a:gd name="T6" fmla="*/ 0 w 525"/>
                  <a:gd name="T7" fmla="*/ 0 h 1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5"/>
                  <a:gd name="T13" fmla="*/ 0 h 153"/>
                  <a:gd name="T14" fmla="*/ 525 w 525"/>
                  <a:gd name="T15" fmla="*/ 153 h 1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5" h="153">
                    <a:moveTo>
                      <a:pt x="0" y="136"/>
                    </a:moveTo>
                    <a:cubicBezTo>
                      <a:pt x="78" y="19"/>
                      <a:pt x="140" y="22"/>
                      <a:pt x="271" y="0"/>
                    </a:cubicBezTo>
                    <a:cubicBezTo>
                      <a:pt x="316" y="6"/>
                      <a:pt x="363" y="1"/>
                      <a:pt x="406" y="17"/>
                    </a:cubicBezTo>
                    <a:cubicBezTo>
                      <a:pt x="452" y="34"/>
                      <a:pt x="490" y="118"/>
                      <a:pt x="525" y="153"/>
                    </a:cubicBezTo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</p:grpSp>
        <p:grpSp>
          <p:nvGrpSpPr>
            <p:cNvPr id="86168" name="Group 433"/>
            <p:cNvGrpSpPr>
              <a:grpSpLocks/>
            </p:cNvGrpSpPr>
            <p:nvPr/>
          </p:nvGrpSpPr>
          <p:grpSpPr bwMode="auto">
            <a:xfrm>
              <a:off x="221" y="3984"/>
              <a:ext cx="86" cy="111"/>
              <a:chOff x="378" y="3633"/>
              <a:chExt cx="123" cy="111"/>
            </a:xfrm>
          </p:grpSpPr>
          <p:sp>
            <p:nvSpPr>
              <p:cNvPr id="86191" name="Rectangle 341"/>
              <p:cNvSpPr>
                <a:spLocks noChangeArrowheads="1"/>
              </p:cNvSpPr>
              <p:nvPr/>
            </p:nvSpPr>
            <p:spPr bwMode="auto">
              <a:xfrm>
                <a:off x="378" y="3633"/>
                <a:ext cx="123" cy="21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27812" tIns="63913" rIns="127812" bIns="63913"/>
              <a:lstStyle/>
              <a:p>
                <a:pPr defTabSz="1279525"/>
                <a:endParaRPr lang="ru-RU"/>
              </a:p>
            </p:txBody>
          </p:sp>
          <p:sp>
            <p:nvSpPr>
              <p:cNvPr id="86192" name="AutoShape 342"/>
              <p:cNvSpPr>
                <a:spLocks noChangeArrowheads="1"/>
              </p:cNvSpPr>
              <p:nvPr/>
            </p:nvSpPr>
            <p:spPr bwMode="auto">
              <a:xfrm>
                <a:off x="405" y="3660"/>
                <a:ext cx="40" cy="8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27812" tIns="63913" rIns="127812" bIns="63913"/>
              <a:lstStyle/>
              <a:p>
                <a:pPr defTabSz="1279525"/>
                <a:endParaRPr lang="ru-RU"/>
              </a:p>
            </p:txBody>
          </p:sp>
        </p:grpSp>
        <p:sp>
          <p:nvSpPr>
            <p:cNvPr id="86169" name="Freeform 343"/>
            <p:cNvSpPr>
              <a:spLocks/>
            </p:cNvSpPr>
            <p:nvPr/>
          </p:nvSpPr>
          <p:spPr bwMode="auto">
            <a:xfrm>
              <a:off x="217" y="3959"/>
              <a:ext cx="85" cy="16"/>
            </a:xfrm>
            <a:custGeom>
              <a:avLst/>
              <a:gdLst>
                <a:gd name="T0" fmla="*/ 0 w 525"/>
                <a:gd name="T1" fmla="*/ 0 h 153"/>
                <a:gd name="T2" fmla="*/ 0 w 525"/>
                <a:gd name="T3" fmla="*/ 0 h 153"/>
                <a:gd name="T4" fmla="*/ 0 w 525"/>
                <a:gd name="T5" fmla="*/ 0 h 153"/>
                <a:gd name="T6" fmla="*/ 0 w 525"/>
                <a:gd name="T7" fmla="*/ 0 h 1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5"/>
                <a:gd name="T13" fmla="*/ 0 h 153"/>
                <a:gd name="T14" fmla="*/ 525 w 525"/>
                <a:gd name="T15" fmla="*/ 153 h 1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5" h="153">
                  <a:moveTo>
                    <a:pt x="0" y="136"/>
                  </a:moveTo>
                  <a:cubicBezTo>
                    <a:pt x="78" y="19"/>
                    <a:pt x="140" y="22"/>
                    <a:pt x="271" y="0"/>
                  </a:cubicBezTo>
                  <a:cubicBezTo>
                    <a:pt x="316" y="6"/>
                    <a:pt x="363" y="1"/>
                    <a:pt x="406" y="17"/>
                  </a:cubicBezTo>
                  <a:cubicBezTo>
                    <a:pt x="452" y="34"/>
                    <a:pt x="490" y="118"/>
                    <a:pt x="525" y="153"/>
                  </a:cubicBezTo>
                </a:path>
              </a:pathLst>
            </a:custGeom>
            <a:solidFill>
              <a:schemeClr val="tx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127812" tIns="63913" rIns="127812" bIns="63913"/>
            <a:lstStyle/>
            <a:p>
              <a:endParaRPr lang="ru-RU"/>
            </a:p>
          </p:txBody>
        </p:sp>
        <p:sp>
          <p:nvSpPr>
            <p:cNvPr id="86170" name="Oval 439"/>
            <p:cNvSpPr>
              <a:spLocks noChangeArrowheads="1"/>
            </p:cNvSpPr>
            <p:nvPr/>
          </p:nvSpPr>
          <p:spPr bwMode="auto">
            <a:xfrm>
              <a:off x="1216" y="4065"/>
              <a:ext cx="226" cy="108"/>
            </a:xfrm>
            <a:prstGeom prst="ellipse">
              <a:avLst/>
            </a:prstGeom>
            <a:solidFill>
              <a:srgbClr val="FFFF99">
                <a:alpha val="21960"/>
              </a:srgbClr>
            </a:solidFill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1361" tIns="45681" rIns="91361" bIns="45681" anchor="ctr"/>
            <a:lstStyle/>
            <a:p>
              <a:pPr algn="ctr" defTabSz="1279525"/>
              <a:endParaRPr lang="ru-RU"/>
            </a:p>
          </p:txBody>
        </p:sp>
        <p:sp>
          <p:nvSpPr>
            <p:cNvPr id="86171" name="Text Box 224"/>
            <p:cNvSpPr txBox="1">
              <a:spLocks noChangeArrowheads="1"/>
            </p:cNvSpPr>
            <p:nvPr/>
          </p:nvSpPr>
          <p:spPr bwMode="auto">
            <a:xfrm>
              <a:off x="1487" y="4065"/>
              <a:ext cx="104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- Зона оповещения населения с использованием подвижных средств ГГС</a:t>
              </a:r>
              <a:endParaRPr lang="ru-RU"/>
            </a:p>
          </p:txBody>
        </p:sp>
        <p:grpSp>
          <p:nvGrpSpPr>
            <p:cNvPr id="86172" name="Group 441"/>
            <p:cNvGrpSpPr>
              <a:grpSpLocks/>
            </p:cNvGrpSpPr>
            <p:nvPr/>
          </p:nvGrpSpPr>
          <p:grpSpPr bwMode="auto">
            <a:xfrm>
              <a:off x="81" y="4110"/>
              <a:ext cx="200" cy="162"/>
              <a:chOff x="1014" y="2750"/>
              <a:chExt cx="200" cy="162"/>
            </a:xfrm>
          </p:grpSpPr>
          <p:sp>
            <p:nvSpPr>
              <p:cNvPr id="86189" name="Freeform 345"/>
              <p:cNvSpPr>
                <a:spLocks/>
              </p:cNvSpPr>
              <p:nvPr/>
            </p:nvSpPr>
            <p:spPr bwMode="auto">
              <a:xfrm>
                <a:off x="1021" y="2840"/>
                <a:ext cx="193" cy="72"/>
              </a:xfrm>
              <a:custGeom>
                <a:avLst/>
                <a:gdLst>
                  <a:gd name="T0" fmla="*/ 0 w 720"/>
                  <a:gd name="T1" fmla="*/ 0 h 360"/>
                  <a:gd name="T2" fmla="*/ 0 w 720"/>
                  <a:gd name="T3" fmla="*/ 0 h 360"/>
                  <a:gd name="T4" fmla="*/ 0 w 720"/>
                  <a:gd name="T5" fmla="*/ 0 h 360"/>
                  <a:gd name="T6" fmla="*/ 0 w 720"/>
                  <a:gd name="T7" fmla="*/ 0 h 360"/>
                  <a:gd name="T8" fmla="*/ 0 w 720"/>
                  <a:gd name="T9" fmla="*/ 0 h 360"/>
                  <a:gd name="T10" fmla="*/ 0 w 720"/>
                  <a:gd name="T11" fmla="*/ 0 h 360"/>
                  <a:gd name="T12" fmla="*/ 0 w 720"/>
                  <a:gd name="T13" fmla="*/ 0 h 3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0"/>
                  <a:gd name="T22" fmla="*/ 0 h 360"/>
                  <a:gd name="T23" fmla="*/ 720 w 720"/>
                  <a:gd name="T24" fmla="*/ 360 h 3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0" h="360">
                    <a:moveTo>
                      <a:pt x="0" y="0"/>
                    </a:moveTo>
                    <a:lnTo>
                      <a:pt x="0" y="360"/>
                    </a:lnTo>
                    <a:lnTo>
                      <a:pt x="720" y="360"/>
                    </a:lnTo>
                    <a:lnTo>
                      <a:pt x="720" y="180"/>
                    </a:lnTo>
                    <a:lnTo>
                      <a:pt x="360" y="180"/>
                    </a:lnTo>
                    <a:lnTo>
                      <a:pt x="36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  <p:sp>
            <p:nvSpPr>
              <p:cNvPr id="86190" name="Freeform 346"/>
              <p:cNvSpPr>
                <a:spLocks/>
              </p:cNvSpPr>
              <p:nvPr/>
            </p:nvSpPr>
            <p:spPr bwMode="auto">
              <a:xfrm>
                <a:off x="1014" y="2750"/>
                <a:ext cx="105" cy="117"/>
              </a:xfrm>
              <a:custGeom>
                <a:avLst/>
                <a:gdLst>
                  <a:gd name="T0" fmla="*/ 0 w 360"/>
                  <a:gd name="T1" fmla="*/ 0 h 360"/>
                  <a:gd name="T2" fmla="*/ 0 w 360"/>
                  <a:gd name="T3" fmla="*/ 0 h 360"/>
                  <a:gd name="T4" fmla="*/ 0 w 360"/>
                  <a:gd name="T5" fmla="*/ 0 h 360"/>
                  <a:gd name="T6" fmla="*/ 0 w 360"/>
                  <a:gd name="T7" fmla="*/ 0 h 360"/>
                  <a:gd name="T8" fmla="*/ 0 w 360"/>
                  <a:gd name="T9" fmla="*/ 0 h 360"/>
                  <a:gd name="T10" fmla="*/ 0 w 360"/>
                  <a:gd name="T11" fmla="*/ 0 h 3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0"/>
                  <a:gd name="T19" fmla="*/ 0 h 360"/>
                  <a:gd name="T20" fmla="*/ 360 w 360"/>
                  <a:gd name="T21" fmla="*/ 360 h 3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0" h="360">
                    <a:moveTo>
                      <a:pt x="0" y="360"/>
                    </a:moveTo>
                    <a:lnTo>
                      <a:pt x="0" y="180"/>
                    </a:lnTo>
                    <a:lnTo>
                      <a:pt x="180" y="180"/>
                    </a:lnTo>
                    <a:lnTo>
                      <a:pt x="360" y="0"/>
                    </a:lnTo>
                    <a:lnTo>
                      <a:pt x="360" y="360"/>
                    </a:lnTo>
                    <a:lnTo>
                      <a:pt x="180" y="180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27812" tIns="63913" rIns="127812" bIns="63913"/>
              <a:lstStyle/>
              <a:p>
                <a:endParaRPr lang="ru-RU"/>
              </a:p>
            </p:txBody>
          </p:sp>
        </p:grpSp>
        <p:sp>
          <p:nvSpPr>
            <p:cNvPr id="86173" name="Text Box 224"/>
            <p:cNvSpPr txBox="1">
              <a:spLocks noChangeArrowheads="1"/>
            </p:cNvSpPr>
            <p:nvPr/>
          </p:nvSpPr>
          <p:spPr bwMode="auto">
            <a:xfrm>
              <a:off x="308" y="4169"/>
              <a:ext cx="58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8474" tIns="24237" rIns="48474" bIns="24237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подвижные средств ГГС</a:t>
              </a:r>
              <a:endParaRPr lang="ru-RU"/>
            </a:p>
          </p:txBody>
        </p:sp>
        <p:grpSp>
          <p:nvGrpSpPr>
            <p:cNvPr id="86174" name="Group 90"/>
            <p:cNvGrpSpPr>
              <a:grpSpLocks/>
            </p:cNvGrpSpPr>
            <p:nvPr/>
          </p:nvGrpSpPr>
          <p:grpSpPr bwMode="auto">
            <a:xfrm>
              <a:off x="81" y="3702"/>
              <a:ext cx="112" cy="103"/>
              <a:chOff x="4032" y="3192"/>
              <a:chExt cx="96" cy="143"/>
            </a:xfrm>
          </p:grpSpPr>
          <p:sp>
            <p:nvSpPr>
              <p:cNvPr id="86187" name="Rectangle 91"/>
              <p:cNvSpPr>
                <a:spLocks noChangeArrowheads="1"/>
              </p:cNvSpPr>
              <p:nvPr/>
            </p:nvSpPr>
            <p:spPr bwMode="auto">
              <a:xfrm>
                <a:off x="4032" y="3192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993300"/>
                </a:solidFill>
                <a:miter lim="800000"/>
                <a:headEnd/>
                <a:tailEnd/>
              </a:ln>
            </p:spPr>
            <p:txBody>
              <a:bodyPr wrap="none" lIns="91361" tIns="45681" rIns="91361" bIns="45681" anchor="ctr"/>
              <a:lstStyle/>
              <a:p>
                <a:pPr algn="ctr" defTabSz="1279525"/>
                <a:endParaRPr lang="ru-RU"/>
              </a:p>
            </p:txBody>
          </p:sp>
          <p:sp>
            <p:nvSpPr>
              <p:cNvPr id="86188" name="Rectangle 92"/>
              <p:cNvSpPr>
                <a:spLocks noChangeArrowheads="1"/>
              </p:cNvSpPr>
              <p:nvPr/>
            </p:nvSpPr>
            <p:spPr bwMode="auto">
              <a:xfrm>
                <a:off x="4032" y="3288"/>
                <a:ext cx="96" cy="4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993300"/>
                </a:solidFill>
                <a:miter lim="800000"/>
                <a:headEnd/>
                <a:tailEnd/>
              </a:ln>
            </p:spPr>
            <p:txBody>
              <a:bodyPr wrap="none" lIns="91361" tIns="45681" rIns="91361" bIns="45681" anchor="ctr"/>
              <a:lstStyle/>
              <a:p>
                <a:pPr algn="ctr" defTabSz="1279525"/>
                <a:endParaRPr lang="ru-RU"/>
              </a:p>
            </p:txBody>
          </p:sp>
        </p:grpSp>
        <p:sp>
          <p:nvSpPr>
            <p:cNvPr id="86175" name="Rectangle 213"/>
            <p:cNvSpPr>
              <a:spLocks noChangeArrowheads="1"/>
            </p:cNvSpPr>
            <p:nvPr/>
          </p:nvSpPr>
          <p:spPr bwMode="auto">
            <a:xfrm>
              <a:off x="241" y="3745"/>
              <a:ext cx="793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en-US" sz="600">
                  <a:solidFill>
                    <a:srgbClr val="000000"/>
                  </a:solidFill>
                  <a:latin typeface="Times New Roman" pitchFamily="18" charset="0"/>
                </a:rPr>
                <a:t> -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районный узел связи </a:t>
              </a:r>
              <a:endParaRPr lang="ru-RU"/>
            </a:p>
          </p:txBody>
        </p:sp>
        <p:grpSp>
          <p:nvGrpSpPr>
            <p:cNvPr id="86176" name="Group 231"/>
            <p:cNvGrpSpPr>
              <a:grpSpLocks/>
            </p:cNvGrpSpPr>
            <p:nvPr/>
          </p:nvGrpSpPr>
          <p:grpSpPr bwMode="auto">
            <a:xfrm>
              <a:off x="1170" y="3657"/>
              <a:ext cx="157" cy="90"/>
              <a:chOff x="-480" y="5061"/>
              <a:chExt cx="249" cy="144"/>
            </a:xfrm>
          </p:grpSpPr>
          <p:grpSp>
            <p:nvGrpSpPr>
              <p:cNvPr id="86183" name="Group 232"/>
              <p:cNvGrpSpPr>
                <a:grpSpLocks/>
              </p:cNvGrpSpPr>
              <p:nvPr/>
            </p:nvGrpSpPr>
            <p:grpSpPr bwMode="auto">
              <a:xfrm>
                <a:off x="-382" y="5061"/>
                <a:ext cx="151" cy="144"/>
                <a:chOff x="-342" y="3475"/>
                <a:chExt cx="142" cy="170"/>
              </a:xfrm>
            </p:grpSpPr>
            <p:sp>
              <p:nvSpPr>
                <p:cNvPr id="86185" name="AutoShape 233"/>
                <p:cNvSpPr>
                  <a:spLocks noChangeArrowheads="1"/>
                </p:cNvSpPr>
                <p:nvPr/>
              </p:nvSpPr>
              <p:spPr bwMode="auto">
                <a:xfrm rot="-5400000">
                  <a:off x="-330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noFill/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  <p:sp>
              <p:nvSpPr>
                <p:cNvPr id="86186" name="Rectangle 234"/>
                <p:cNvSpPr>
                  <a:spLocks noChangeArrowheads="1"/>
                </p:cNvSpPr>
                <p:nvPr/>
              </p:nvSpPr>
              <p:spPr bwMode="auto">
                <a:xfrm rot="5400000">
                  <a:off x="-404" y="3537"/>
                  <a:ext cx="170" cy="46"/>
                </a:xfrm>
                <a:prstGeom prst="rect">
                  <a:avLst/>
                </a:prstGeom>
                <a:noFill/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</p:grpSp>
          <p:sp>
            <p:nvSpPr>
              <p:cNvPr id="86184" name="Line 235"/>
              <p:cNvSpPr>
                <a:spLocks noChangeShapeType="1"/>
              </p:cNvSpPr>
              <p:nvPr/>
            </p:nvSpPr>
            <p:spPr bwMode="auto">
              <a:xfrm>
                <a:off x="-480" y="513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177" name="Group 479"/>
            <p:cNvGrpSpPr>
              <a:grpSpLocks/>
            </p:cNvGrpSpPr>
            <p:nvPr/>
          </p:nvGrpSpPr>
          <p:grpSpPr bwMode="auto">
            <a:xfrm>
              <a:off x="1351" y="3657"/>
              <a:ext cx="157" cy="90"/>
              <a:chOff x="308" y="3793"/>
              <a:chExt cx="157" cy="90"/>
            </a:xfrm>
          </p:grpSpPr>
          <p:grpSp>
            <p:nvGrpSpPr>
              <p:cNvPr id="86179" name="Group 232"/>
              <p:cNvGrpSpPr>
                <a:grpSpLocks/>
              </p:cNvGrpSpPr>
              <p:nvPr/>
            </p:nvGrpSpPr>
            <p:grpSpPr bwMode="auto">
              <a:xfrm>
                <a:off x="370" y="3793"/>
                <a:ext cx="95" cy="90"/>
                <a:chOff x="-342" y="3475"/>
                <a:chExt cx="142" cy="170"/>
              </a:xfrm>
            </p:grpSpPr>
            <p:sp>
              <p:nvSpPr>
                <p:cNvPr id="86181" name="AutoShape 233"/>
                <p:cNvSpPr>
                  <a:spLocks noChangeArrowheads="1"/>
                </p:cNvSpPr>
                <p:nvPr/>
              </p:nvSpPr>
              <p:spPr bwMode="auto">
                <a:xfrm rot="-5400000">
                  <a:off x="-330" y="3515"/>
                  <a:ext cx="170" cy="9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  <p:sp>
              <p:nvSpPr>
                <p:cNvPr id="86182" name="Rectangle 234"/>
                <p:cNvSpPr>
                  <a:spLocks noChangeArrowheads="1"/>
                </p:cNvSpPr>
                <p:nvPr/>
              </p:nvSpPr>
              <p:spPr bwMode="auto">
                <a:xfrm rot="5400000">
                  <a:off x="-404" y="3537"/>
                  <a:ext cx="170" cy="46"/>
                </a:xfrm>
                <a:prstGeom prst="rect">
                  <a:avLst/>
                </a:prstGeom>
                <a:solidFill>
                  <a:schemeClr val="tx1"/>
                </a:soli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1361" tIns="45681" rIns="91361" bIns="45681" anchor="ctr"/>
                <a:lstStyle/>
                <a:p>
                  <a:pPr algn="ctr" defTabSz="1279525"/>
                  <a:endParaRPr lang="ru-RU"/>
                </a:p>
              </p:txBody>
            </p:sp>
          </p:grpSp>
          <p:sp>
            <p:nvSpPr>
              <p:cNvPr id="86180" name="Line 235"/>
              <p:cNvSpPr>
                <a:spLocks noChangeShapeType="1"/>
              </p:cNvSpPr>
              <p:nvPr/>
            </p:nvSpPr>
            <p:spPr bwMode="auto">
              <a:xfrm flipV="1">
                <a:off x="308" y="3838"/>
                <a:ext cx="90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178" name="Rectangle 215"/>
            <p:cNvSpPr>
              <a:spLocks noChangeArrowheads="1"/>
            </p:cNvSpPr>
            <p:nvPr/>
          </p:nvSpPr>
          <p:spPr bwMode="auto">
            <a:xfrm>
              <a:off x="1578" y="3657"/>
              <a:ext cx="82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79525"/>
              <a:r>
                <a:rPr lang="ru-RU" sz="600">
                  <a:latin typeface="Times New Roman" pitchFamily="18" charset="0"/>
                </a:rPr>
                <a:t>ГГС </a:t>
              </a:r>
              <a:r>
                <a:rPr lang="ru-RU" sz="600">
                  <a:solidFill>
                    <a:srgbClr val="000000"/>
                  </a:solidFill>
                  <a:latin typeface="Times New Roman" pitchFamily="18" charset="0"/>
                </a:rPr>
                <a:t>1 включена в АСЦО, 2 не включена в АСЦО</a:t>
              </a:r>
              <a:endParaRPr lang="ru-RU"/>
            </a:p>
          </p:txBody>
        </p:sp>
      </p:grpSp>
      <p:sp>
        <p:nvSpPr>
          <p:cNvPr id="600278" name="Rectangle 214"/>
          <p:cNvSpPr>
            <a:spLocks noChangeArrowheads="1"/>
          </p:cNvSpPr>
          <p:nvPr/>
        </p:nvSpPr>
        <p:spPr bwMode="auto">
          <a:xfrm>
            <a:off x="9496425" y="2784475"/>
            <a:ext cx="2662238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1144588" y="0"/>
            <a:ext cx="108807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969" tIns="63532" rIns="126969" bIns="63532" anchor="ctr"/>
          <a:lstStyle/>
          <a:p>
            <a:pPr algn="ctr" defTabSz="1279525"/>
            <a:r>
              <a:rPr lang="ru-RU" sz="100">
                <a:solidFill>
                  <a:schemeClr val="tx2"/>
                </a:solidFill>
                <a:latin typeface="Times New Roman" pitchFamily="18" charset="0"/>
              </a:rPr>
              <a:t>Данные по  наличию и оснащению пункта управления</a:t>
            </a: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5550"/>
            <a:ext cx="128016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12801600" cy="1368425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127019" tIns="63549" rIns="127019" bIns="63549" anchor="ctr"/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Таблица расположения мест аппаратуры оповещения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и информирования населения  района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Text Box 2"/>
          <p:cNvSpPr txBox="1">
            <a:spLocks noChangeArrowheads="1"/>
          </p:cNvSpPr>
          <p:nvPr/>
        </p:nvSpPr>
        <p:spPr bwMode="auto">
          <a:xfrm>
            <a:off x="0" y="0"/>
            <a:ext cx="12801600" cy="6905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33" tIns="45668" rIns="91333" bIns="45668"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</a:rPr>
              <a:t>Схема организации оповещения населения н.п. Зональный</a:t>
            </a:r>
          </a:p>
        </p:txBody>
      </p:sp>
      <p:sp>
        <p:nvSpPr>
          <p:cNvPr id="88067" name="Text Box 7"/>
          <p:cNvSpPr txBox="1">
            <a:spLocks noChangeArrowheads="1"/>
          </p:cNvSpPr>
          <p:nvPr/>
        </p:nvSpPr>
        <p:spPr bwMode="auto">
          <a:xfrm>
            <a:off x="4168775" y="2855913"/>
            <a:ext cx="4252913" cy="708025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ЕДДС Искитимского района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т. 8(383-43) 20-121</a:t>
            </a:r>
          </a:p>
        </p:txBody>
      </p:sp>
      <p:sp>
        <p:nvSpPr>
          <p:cNvPr id="88068" name="Line 14"/>
          <p:cNvSpPr>
            <a:spLocks noChangeShapeType="1"/>
          </p:cNvSpPr>
          <p:nvPr/>
        </p:nvSpPr>
        <p:spPr bwMode="auto">
          <a:xfrm>
            <a:off x="5176838" y="2209800"/>
            <a:ext cx="0" cy="646113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88069" name="Line 16"/>
          <p:cNvSpPr>
            <a:spLocks noChangeShapeType="1"/>
          </p:cNvSpPr>
          <p:nvPr/>
        </p:nvSpPr>
        <p:spPr bwMode="auto">
          <a:xfrm>
            <a:off x="7339013" y="2209800"/>
            <a:ext cx="0" cy="646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88070" name="Text Box 31"/>
          <p:cNvSpPr txBox="1">
            <a:spLocks noChangeArrowheads="1"/>
          </p:cNvSpPr>
          <p:nvPr/>
        </p:nvSpPr>
        <p:spPr bwMode="auto">
          <a:xfrm>
            <a:off x="354013" y="2855913"/>
            <a:ext cx="3022600" cy="10160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МО МВД России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«Искитимский»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8(383-43) 29-787</a:t>
            </a:r>
          </a:p>
        </p:txBody>
      </p:sp>
      <p:sp>
        <p:nvSpPr>
          <p:cNvPr id="88071" name="Line 32"/>
          <p:cNvSpPr>
            <a:spLocks noChangeShapeType="1"/>
          </p:cNvSpPr>
          <p:nvPr/>
        </p:nvSpPr>
        <p:spPr bwMode="auto">
          <a:xfrm flipH="1">
            <a:off x="3376613" y="32162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597025" name="Text Box 33"/>
          <p:cNvSpPr txBox="1">
            <a:spLocks noChangeArrowheads="1"/>
          </p:cNvSpPr>
          <p:nvPr/>
        </p:nvSpPr>
        <p:spPr bwMode="auto">
          <a:xfrm>
            <a:off x="4168775" y="4567238"/>
            <a:ext cx="4252913" cy="708025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20153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Дежурный по администрации </a:t>
            </a:r>
          </a:p>
          <a:p>
            <a:pPr algn="ctr" defTabSz="1220153"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8 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</a:rPr>
              <a:t>(383-43)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24-480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88073" name="Line 35"/>
          <p:cNvSpPr>
            <a:spLocks noChangeShapeType="1"/>
          </p:cNvSpPr>
          <p:nvPr/>
        </p:nvSpPr>
        <p:spPr bwMode="auto">
          <a:xfrm>
            <a:off x="6329363" y="3576638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88074" name="Text Box 36"/>
          <p:cNvSpPr txBox="1">
            <a:spLocks noChangeArrowheads="1"/>
          </p:cNvSpPr>
          <p:nvPr/>
        </p:nvSpPr>
        <p:spPr bwMode="auto">
          <a:xfrm>
            <a:off x="498475" y="4584700"/>
            <a:ext cx="2878138" cy="1323975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Участковый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Рассказов Евгений Александрович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т. 8-999-304-08-51</a:t>
            </a:r>
          </a:p>
        </p:txBody>
      </p:sp>
      <p:sp>
        <p:nvSpPr>
          <p:cNvPr id="88075" name="Line 37"/>
          <p:cNvSpPr>
            <a:spLocks noChangeShapeType="1"/>
          </p:cNvSpPr>
          <p:nvPr/>
        </p:nvSpPr>
        <p:spPr bwMode="auto">
          <a:xfrm flipH="1">
            <a:off x="1790700" y="3865563"/>
            <a:ext cx="0" cy="7191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88076" name="Text Box 38"/>
          <p:cNvSpPr txBox="1">
            <a:spLocks noChangeArrowheads="1"/>
          </p:cNvSpPr>
          <p:nvPr/>
        </p:nvSpPr>
        <p:spPr bwMode="auto">
          <a:xfrm>
            <a:off x="4168775" y="6367463"/>
            <a:ext cx="4252913" cy="101600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Глава Мичуринского МО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Губко Виктор Андреевич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т. 8-913-715-80-74 </a:t>
            </a:r>
          </a:p>
        </p:txBody>
      </p:sp>
      <p:sp>
        <p:nvSpPr>
          <p:cNvPr id="88077" name="Freeform 40"/>
          <p:cNvSpPr>
            <a:spLocks/>
          </p:cNvSpPr>
          <p:nvPr/>
        </p:nvSpPr>
        <p:spPr bwMode="auto">
          <a:xfrm>
            <a:off x="8345488" y="3200400"/>
            <a:ext cx="855662" cy="3687763"/>
          </a:xfrm>
          <a:custGeom>
            <a:avLst/>
            <a:gdLst>
              <a:gd name="T0" fmla="*/ 0 w 408"/>
              <a:gd name="T1" fmla="*/ 0 h 3084"/>
              <a:gd name="T2" fmla="*/ 2147483647 w 408"/>
              <a:gd name="T3" fmla="*/ 0 h 3084"/>
              <a:gd name="T4" fmla="*/ 2147483647 w 408"/>
              <a:gd name="T5" fmla="*/ 2147483647 h 3084"/>
              <a:gd name="T6" fmla="*/ 2147483647 w 408"/>
              <a:gd name="T7" fmla="*/ 2147483647 h 3084"/>
              <a:gd name="T8" fmla="*/ 0 60000 65536"/>
              <a:gd name="T9" fmla="*/ 0 60000 65536"/>
              <a:gd name="T10" fmla="*/ 0 60000 65536"/>
              <a:gd name="T11" fmla="*/ 0 60000 65536"/>
              <a:gd name="T12" fmla="*/ 0 w 408"/>
              <a:gd name="T13" fmla="*/ 0 h 3084"/>
              <a:gd name="T14" fmla="*/ 408 w 408"/>
              <a:gd name="T15" fmla="*/ 3084 h 30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8" h="3084">
                <a:moveTo>
                  <a:pt x="0" y="0"/>
                </a:moveTo>
                <a:lnTo>
                  <a:pt x="408" y="0"/>
                </a:lnTo>
                <a:lnTo>
                  <a:pt x="408" y="3084"/>
                </a:lnTo>
                <a:lnTo>
                  <a:pt x="45" y="308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28" tIns="45714" rIns="91428" bIns="45714"/>
          <a:lstStyle/>
          <a:p>
            <a:endParaRPr lang="ru-RU"/>
          </a:p>
        </p:txBody>
      </p:sp>
      <p:sp>
        <p:nvSpPr>
          <p:cNvPr id="14350" name="Text Box 41"/>
          <p:cNvSpPr txBox="1">
            <a:spLocks noChangeArrowheads="1"/>
          </p:cNvSpPr>
          <p:nvPr/>
        </p:nvSpPr>
        <p:spPr bwMode="auto">
          <a:xfrm>
            <a:off x="5176838" y="7824788"/>
            <a:ext cx="2378075" cy="1631950"/>
          </a:xfrm>
          <a:prstGeom prst="rect">
            <a:avLst/>
          </a:prstGeom>
          <a:solidFill>
            <a:srgbClr val="FFFF99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20153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за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подворовый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обход</a:t>
            </a:r>
          </a:p>
          <a:p>
            <a:pPr algn="ctr" defTabSz="1220153">
              <a:defRPr/>
            </a:pP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Дымчан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Сергей Александрович</a:t>
            </a:r>
          </a:p>
          <a:p>
            <a:pPr algn="ctr" defTabSz="1220153"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 8-913-758-47-67 </a:t>
            </a:r>
          </a:p>
        </p:txBody>
      </p:sp>
      <p:sp>
        <p:nvSpPr>
          <p:cNvPr id="88079" name="Line 42"/>
          <p:cNvSpPr>
            <a:spLocks noChangeShapeType="1"/>
          </p:cNvSpPr>
          <p:nvPr/>
        </p:nvSpPr>
        <p:spPr bwMode="auto">
          <a:xfrm>
            <a:off x="6329363" y="5305425"/>
            <a:ext cx="0" cy="10795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128016" tIns="64008" rIns="128016" bIns="64008"/>
          <a:lstStyle/>
          <a:p>
            <a:endParaRPr lang="ru-RU"/>
          </a:p>
        </p:txBody>
      </p:sp>
      <p:sp>
        <p:nvSpPr>
          <p:cNvPr id="88080" name="Text Box 6"/>
          <p:cNvSpPr txBox="1">
            <a:spLocks noChangeArrowheads="1"/>
          </p:cNvSpPr>
          <p:nvPr/>
        </p:nvSpPr>
        <p:spPr bwMode="auto">
          <a:xfrm>
            <a:off x="4168775" y="1055688"/>
            <a:ext cx="4252913" cy="720725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ОДС ФКУ «ЦУКС ГУ МЧС России по Новосибирской области»</a:t>
            </a:r>
          </a:p>
        </p:txBody>
      </p:sp>
      <p:sp>
        <p:nvSpPr>
          <p:cNvPr id="88081" name="Text Box 8"/>
          <p:cNvSpPr txBox="1">
            <a:spLocks noChangeArrowheads="1"/>
          </p:cNvSpPr>
          <p:nvPr/>
        </p:nvSpPr>
        <p:spPr bwMode="auto">
          <a:xfrm>
            <a:off x="4168775" y="1776413"/>
            <a:ext cx="2089150" cy="414337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П-166М</a:t>
            </a:r>
          </a:p>
        </p:txBody>
      </p:sp>
      <p:sp>
        <p:nvSpPr>
          <p:cNvPr id="88082" name="Text Box 12"/>
          <p:cNvSpPr txBox="1">
            <a:spLocks noChangeArrowheads="1"/>
          </p:cNvSpPr>
          <p:nvPr/>
        </p:nvSpPr>
        <p:spPr bwMode="auto">
          <a:xfrm>
            <a:off x="6257925" y="1776413"/>
            <a:ext cx="2159000" cy="414337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МТС</a:t>
            </a:r>
          </a:p>
        </p:txBody>
      </p:sp>
      <p:sp>
        <p:nvSpPr>
          <p:cNvPr id="88083" name="Text Box 44"/>
          <p:cNvSpPr txBox="1">
            <a:spLocks noChangeArrowheads="1"/>
          </p:cNvSpPr>
          <p:nvPr/>
        </p:nvSpPr>
        <p:spPr bwMode="auto">
          <a:xfrm>
            <a:off x="498475" y="6384925"/>
            <a:ext cx="2878138" cy="1016000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1412" tIns="45707" rIns="91412" bIns="45707">
            <a:spAutoFit/>
          </a:bodyPr>
          <a:lstStyle/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Дежурный экипаж </a:t>
            </a:r>
          </a:p>
          <a:p>
            <a:pPr algn="ctr" defTabSz="1219200"/>
            <a:r>
              <a:rPr lang="ru-RU" sz="2000">
                <a:latin typeface="Times New Roman" pitchFamily="18" charset="0"/>
                <a:cs typeface="Times New Roman" pitchFamily="18" charset="0"/>
              </a:rPr>
              <a:t>ППС с ГГС</a:t>
            </a:r>
          </a:p>
          <a:p>
            <a:pPr algn="ctr" defTabSz="1219200"/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8084" name="Group 54"/>
          <p:cNvGrpSpPr>
            <a:grpSpLocks/>
          </p:cNvGrpSpPr>
          <p:nvPr/>
        </p:nvGrpSpPr>
        <p:grpSpPr bwMode="auto">
          <a:xfrm>
            <a:off x="2943225" y="3287713"/>
            <a:ext cx="361950" cy="430212"/>
            <a:chOff x="2127" y="5066"/>
            <a:chExt cx="227" cy="271"/>
          </a:xfrm>
        </p:grpSpPr>
        <p:sp>
          <p:nvSpPr>
            <p:cNvPr id="88113" name="AutoShape 45"/>
            <p:cNvSpPr>
              <a:spLocks noChangeArrowheads="1"/>
            </p:cNvSpPr>
            <p:nvPr/>
          </p:nvSpPr>
          <p:spPr bwMode="auto">
            <a:xfrm>
              <a:off x="2127" y="5156"/>
              <a:ext cx="181" cy="18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/>
            <a:p>
              <a:pPr defTabSz="912813"/>
              <a:endParaRPr lang="ru-RU"/>
            </a:p>
          </p:txBody>
        </p:sp>
        <p:sp>
          <p:nvSpPr>
            <p:cNvPr id="88114" name="Freeform 46"/>
            <p:cNvSpPr>
              <a:spLocks/>
            </p:cNvSpPr>
            <p:nvPr/>
          </p:nvSpPr>
          <p:spPr bwMode="auto">
            <a:xfrm rot="-1082057">
              <a:off x="2218" y="5066"/>
              <a:ext cx="136" cy="90"/>
            </a:xfrm>
            <a:custGeom>
              <a:avLst/>
              <a:gdLst>
                <a:gd name="T0" fmla="*/ 0 w 136"/>
                <a:gd name="T1" fmla="*/ 90 h 90"/>
                <a:gd name="T2" fmla="*/ 45 w 136"/>
                <a:gd name="T3" fmla="*/ 45 h 90"/>
                <a:gd name="T4" fmla="*/ 45 w 136"/>
                <a:gd name="T5" fmla="*/ 90 h 90"/>
                <a:gd name="T6" fmla="*/ 136 w 136"/>
                <a:gd name="T7" fmla="*/ 0 h 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90"/>
                <a:gd name="T14" fmla="*/ 136 w 136"/>
                <a:gd name="T15" fmla="*/ 90 h 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90">
                  <a:moveTo>
                    <a:pt x="0" y="90"/>
                  </a:moveTo>
                  <a:lnTo>
                    <a:pt x="45" y="45"/>
                  </a:lnTo>
                  <a:lnTo>
                    <a:pt x="45" y="90"/>
                  </a:lnTo>
                  <a:lnTo>
                    <a:pt x="136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65306" tIns="32653" rIns="65306" bIns="32653"/>
            <a:lstStyle/>
            <a:p>
              <a:endParaRPr lang="ru-RU"/>
            </a:p>
          </p:txBody>
        </p:sp>
        <p:sp>
          <p:nvSpPr>
            <p:cNvPr id="88115" name="Line 48"/>
            <p:cNvSpPr>
              <a:spLocks noChangeShapeType="1"/>
            </p:cNvSpPr>
            <p:nvPr/>
          </p:nvSpPr>
          <p:spPr bwMode="auto">
            <a:xfrm>
              <a:off x="2172" y="5292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8085" name="Group 55"/>
          <p:cNvGrpSpPr>
            <a:grpSpLocks/>
          </p:cNvGrpSpPr>
          <p:nvPr/>
        </p:nvGrpSpPr>
        <p:grpSpPr bwMode="auto">
          <a:xfrm>
            <a:off x="2949575" y="5065713"/>
            <a:ext cx="355600" cy="455612"/>
            <a:chOff x="2581" y="5049"/>
            <a:chExt cx="224" cy="288"/>
          </a:xfrm>
        </p:grpSpPr>
        <p:sp>
          <p:nvSpPr>
            <p:cNvPr id="88111" name="Oval 49"/>
            <p:cNvSpPr>
              <a:spLocks noChangeArrowheads="1"/>
            </p:cNvSpPr>
            <p:nvPr/>
          </p:nvSpPr>
          <p:spPr bwMode="auto">
            <a:xfrm>
              <a:off x="2581" y="5156"/>
              <a:ext cx="181" cy="181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65306" tIns="32653" rIns="65306" bIns="32653" anchor="ctr"/>
            <a:lstStyle/>
            <a:p>
              <a:pPr defTabSz="912813"/>
              <a:endParaRPr lang="ru-RU"/>
            </a:p>
          </p:txBody>
        </p:sp>
        <p:sp>
          <p:nvSpPr>
            <p:cNvPr id="88112" name="Freeform 50"/>
            <p:cNvSpPr>
              <a:spLocks/>
            </p:cNvSpPr>
            <p:nvPr/>
          </p:nvSpPr>
          <p:spPr bwMode="auto">
            <a:xfrm rot="-1129482">
              <a:off x="2671" y="5049"/>
              <a:ext cx="134" cy="99"/>
            </a:xfrm>
            <a:custGeom>
              <a:avLst/>
              <a:gdLst>
                <a:gd name="T0" fmla="*/ 0 w 136"/>
                <a:gd name="T1" fmla="*/ 2531 h 90"/>
                <a:gd name="T2" fmla="*/ 34 w 136"/>
                <a:gd name="T3" fmla="*/ 1279 h 90"/>
                <a:gd name="T4" fmla="*/ 34 w 136"/>
                <a:gd name="T5" fmla="*/ 2531 h 90"/>
                <a:gd name="T6" fmla="*/ 83 w 136"/>
                <a:gd name="T7" fmla="*/ 0 h 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90"/>
                <a:gd name="T14" fmla="*/ 136 w 136"/>
                <a:gd name="T15" fmla="*/ 90 h 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90">
                  <a:moveTo>
                    <a:pt x="0" y="90"/>
                  </a:moveTo>
                  <a:lnTo>
                    <a:pt x="45" y="45"/>
                  </a:lnTo>
                  <a:lnTo>
                    <a:pt x="45" y="90"/>
                  </a:lnTo>
                  <a:lnTo>
                    <a:pt x="136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65306" tIns="32653" rIns="65306" bIns="32653"/>
            <a:lstStyle/>
            <a:p>
              <a:endParaRPr lang="ru-RU"/>
            </a:p>
          </p:txBody>
        </p:sp>
      </p:grpSp>
      <p:grpSp>
        <p:nvGrpSpPr>
          <p:cNvPr id="88086" name="Group 56"/>
          <p:cNvGrpSpPr>
            <a:grpSpLocks/>
          </p:cNvGrpSpPr>
          <p:nvPr/>
        </p:nvGrpSpPr>
        <p:grpSpPr bwMode="auto">
          <a:xfrm>
            <a:off x="2943225" y="6816725"/>
            <a:ext cx="361950" cy="430213"/>
            <a:chOff x="3034" y="5021"/>
            <a:chExt cx="227" cy="271"/>
          </a:xfrm>
        </p:grpSpPr>
        <p:sp>
          <p:nvSpPr>
            <p:cNvPr id="88109" name="AutoShape 51"/>
            <p:cNvSpPr>
              <a:spLocks noChangeArrowheads="1"/>
            </p:cNvSpPr>
            <p:nvPr/>
          </p:nvSpPr>
          <p:spPr bwMode="auto">
            <a:xfrm>
              <a:off x="3034" y="5111"/>
              <a:ext cx="181" cy="18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/>
            <a:p>
              <a:pPr defTabSz="912813"/>
              <a:endParaRPr lang="ru-RU"/>
            </a:p>
          </p:txBody>
        </p:sp>
        <p:sp>
          <p:nvSpPr>
            <p:cNvPr id="88110" name="Freeform 52"/>
            <p:cNvSpPr>
              <a:spLocks/>
            </p:cNvSpPr>
            <p:nvPr/>
          </p:nvSpPr>
          <p:spPr bwMode="auto">
            <a:xfrm rot="-1082057">
              <a:off x="3125" y="5021"/>
              <a:ext cx="136" cy="90"/>
            </a:xfrm>
            <a:custGeom>
              <a:avLst/>
              <a:gdLst>
                <a:gd name="T0" fmla="*/ 0 w 136"/>
                <a:gd name="T1" fmla="*/ 90 h 90"/>
                <a:gd name="T2" fmla="*/ 45 w 136"/>
                <a:gd name="T3" fmla="*/ 45 h 90"/>
                <a:gd name="T4" fmla="*/ 45 w 136"/>
                <a:gd name="T5" fmla="*/ 90 h 90"/>
                <a:gd name="T6" fmla="*/ 136 w 136"/>
                <a:gd name="T7" fmla="*/ 0 h 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90"/>
                <a:gd name="T14" fmla="*/ 136 w 136"/>
                <a:gd name="T15" fmla="*/ 90 h 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90">
                  <a:moveTo>
                    <a:pt x="0" y="90"/>
                  </a:moveTo>
                  <a:lnTo>
                    <a:pt x="45" y="45"/>
                  </a:lnTo>
                  <a:lnTo>
                    <a:pt x="45" y="90"/>
                  </a:lnTo>
                  <a:lnTo>
                    <a:pt x="136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65306" tIns="32653" rIns="65306" bIns="32653"/>
            <a:lstStyle/>
            <a:p>
              <a:endParaRPr lang="ru-RU"/>
            </a:p>
          </p:txBody>
        </p:sp>
      </p:grpSp>
      <p:sp>
        <p:nvSpPr>
          <p:cNvPr id="88087" name="Text Box 58"/>
          <p:cNvSpPr txBox="1">
            <a:spLocks noChangeArrowheads="1"/>
          </p:cNvSpPr>
          <p:nvPr/>
        </p:nvSpPr>
        <p:spPr bwMode="auto">
          <a:xfrm>
            <a:off x="9488488" y="839788"/>
            <a:ext cx="3103562" cy="1450975"/>
          </a:xfrm>
          <a:prstGeom prst="rect">
            <a:avLst/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4840" tIns="32420" rIns="64840" bIns="32420">
            <a:spAutoFit/>
          </a:bodyPr>
          <a:lstStyle/>
          <a:p>
            <a:pPr algn="ctr"/>
            <a:r>
              <a:rPr lang="ru-RU" sz="1500">
                <a:latin typeface="Times New Roman" pitchFamily="18" charset="0"/>
              </a:rPr>
              <a:t>Оконечные устройства оповещения отсутствуют. Оповещение осуществляется по средствам массовой информации, телефонам, с использованием громкоговорителей и посыльных.</a:t>
            </a:r>
          </a:p>
        </p:txBody>
      </p:sp>
      <p:sp>
        <p:nvSpPr>
          <p:cNvPr id="88088" name="Freeform 82"/>
          <p:cNvSpPr>
            <a:spLocks/>
          </p:cNvSpPr>
          <p:nvPr/>
        </p:nvSpPr>
        <p:spPr bwMode="auto">
          <a:xfrm>
            <a:off x="3800475" y="6700838"/>
            <a:ext cx="1366838" cy="2073275"/>
          </a:xfrm>
          <a:custGeom>
            <a:avLst/>
            <a:gdLst>
              <a:gd name="T0" fmla="*/ 2147483647 w 862"/>
              <a:gd name="T1" fmla="*/ 0 h 2314"/>
              <a:gd name="T2" fmla="*/ 0 w 862"/>
              <a:gd name="T3" fmla="*/ 0 h 2314"/>
              <a:gd name="T4" fmla="*/ 0 w 862"/>
              <a:gd name="T5" fmla="*/ 2147483647 h 2314"/>
              <a:gd name="T6" fmla="*/ 2147483647 w 862"/>
              <a:gd name="T7" fmla="*/ 2147483647 h 2314"/>
              <a:gd name="T8" fmla="*/ 0 60000 65536"/>
              <a:gd name="T9" fmla="*/ 0 60000 65536"/>
              <a:gd name="T10" fmla="*/ 0 60000 65536"/>
              <a:gd name="T11" fmla="*/ 0 60000 65536"/>
              <a:gd name="T12" fmla="*/ 0 w 862"/>
              <a:gd name="T13" fmla="*/ 0 h 2314"/>
              <a:gd name="T14" fmla="*/ 862 w 862"/>
              <a:gd name="T15" fmla="*/ 2314 h 2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2" h="2314">
                <a:moveTo>
                  <a:pt x="227" y="0"/>
                </a:moveTo>
                <a:lnTo>
                  <a:pt x="0" y="0"/>
                </a:lnTo>
                <a:lnTo>
                  <a:pt x="0" y="2314"/>
                </a:lnTo>
                <a:lnTo>
                  <a:pt x="862" y="231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1428" tIns="45714" rIns="91428" bIns="45714"/>
          <a:lstStyle/>
          <a:p>
            <a:endParaRPr lang="ru-RU"/>
          </a:p>
        </p:txBody>
      </p:sp>
      <p:grpSp>
        <p:nvGrpSpPr>
          <p:cNvPr id="88089" name="Group 85"/>
          <p:cNvGrpSpPr>
            <a:grpSpLocks/>
          </p:cNvGrpSpPr>
          <p:nvPr/>
        </p:nvGrpSpPr>
        <p:grpSpPr bwMode="auto">
          <a:xfrm>
            <a:off x="9644063" y="5016500"/>
            <a:ext cx="3092450" cy="4319588"/>
            <a:chOff x="5982" y="1709"/>
            <a:chExt cx="1950" cy="2721"/>
          </a:xfrm>
        </p:grpSpPr>
        <p:sp>
          <p:nvSpPr>
            <p:cNvPr id="88090" name="Rectangle 57"/>
            <p:cNvSpPr>
              <a:spLocks noChangeArrowheads="1"/>
            </p:cNvSpPr>
            <p:nvPr/>
          </p:nvSpPr>
          <p:spPr bwMode="auto">
            <a:xfrm>
              <a:off x="6028" y="1709"/>
              <a:ext cx="1859" cy="2721"/>
            </a:xfrm>
            <a:prstGeom prst="rect">
              <a:avLst/>
            </a:prstGeom>
            <a:solidFill>
              <a:srgbClr val="CC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/>
            <a:p>
              <a:pPr defTabSz="912813"/>
              <a:endParaRPr lang="ru-RU"/>
            </a:p>
          </p:txBody>
        </p:sp>
        <p:sp>
          <p:nvSpPr>
            <p:cNvPr id="88091" name="Line 60"/>
            <p:cNvSpPr>
              <a:spLocks noChangeShapeType="1"/>
            </p:cNvSpPr>
            <p:nvPr/>
          </p:nvSpPr>
          <p:spPr bwMode="auto">
            <a:xfrm>
              <a:off x="6164" y="2162"/>
              <a:ext cx="317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92" name="Text Box 63"/>
            <p:cNvSpPr txBox="1">
              <a:spLocks noChangeArrowheads="1"/>
            </p:cNvSpPr>
            <p:nvPr/>
          </p:nvSpPr>
          <p:spPr bwMode="auto">
            <a:xfrm>
              <a:off x="6527" y="2525"/>
              <a:ext cx="1043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300">
                  <a:latin typeface="Times New Roman" pitchFamily="18" charset="0"/>
                </a:rPr>
                <a:t>междугородняя телефонная сеть</a:t>
              </a:r>
            </a:p>
          </p:txBody>
        </p:sp>
        <p:sp>
          <p:nvSpPr>
            <p:cNvPr id="88093" name="Text Box 65"/>
            <p:cNvSpPr txBox="1">
              <a:spLocks noChangeArrowheads="1"/>
            </p:cNvSpPr>
            <p:nvPr/>
          </p:nvSpPr>
          <p:spPr bwMode="auto">
            <a:xfrm>
              <a:off x="6527" y="2026"/>
              <a:ext cx="1270" cy="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300">
                  <a:latin typeface="Times New Roman" pitchFamily="18" charset="0"/>
                </a:rPr>
                <a:t>оповещение с использованием элементов РАСЦО</a:t>
              </a:r>
            </a:p>
          </p:txBody>
        </p:sp>
        <p:grpSp>
          <p:nvGrpSpPr>
            <p:cNvPr id="88094" name="Group 66"/>
            <p:cNvGrpSpPr>
              <a:grpSpLocks/>
            </p:cNvGrpSpPr>
            <p:nvPr/>
          </p:nvGrpSpPr>
          <p:grpSpPr bwMode="auto">
            <a:xfrm>
              <a:off x="6209" y="2979"/>
              <a:ext cx="227" cy="271"/>
              <a:chOff x="2127" y="5066"/>
              <a:chExt cx="227" cy="271"/>
            </a:xfrm>
          </p:grpSpPr>
          <p:sp>
            <p:nvSpPr>
              <p:cNvPr id="88106" name="AutoShape 67"/>
              <p:cNvSpPr>
                <a:spLocks noChangeArrowheads="1"/>
              </p:cNvSpPr>
              <p:nvPr/>
            </p:nvSpPr>
            <p:spPr bwMode="auto">
              <a:xfrm>
                <a:off x="2127" y="5156"/>
                <a:ext cx="181" cy="181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65306" tIns="32653" rIns="65306" bIns="32653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88107" name="Freeform 68"/>
              <p:cNvSpPr>
                <a:spLocks/>
              </p:cNvSpPr>
              <p:nvPr/>
            </p:nvSpPr>
            <p:spPr bwMode="auto">
              <a:xfrm rot="-1082057">
                <a:off x="2218" y="5066"/>
                <a:ext cx="136" cy="90"/>
              </a:xfrm>
              <a:custGeom>
                <a:avLst/>
                <a:gdLst>
                  <a:gd name="T0" fmla="*/ 0 w 136"/>
                  <a:gd name="T1" fmla="*/ 90 h 90"/>
                  <a:gd name="T2" fmla="*/ 45 w 136"/>
                  <a:gd name="T3" fmla="*/ 45 h 90"/>
                  <a:gd name="T4" fmla="*/ 45 w 136"/>
                  <a:gd name="T5" fmla="*/ 90 h 90"/>
                  <a:gd name="T6" fmla="*/ 136 w 136"/>
                  <a:gd name="T7" fmla="*/ 0 h 9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6"/>
                  <a:gd name="T13" fmla="*/ 0 h 90"/>
                  <a:gd name="T14" fmla="*/ 136 w 136"/>
                  <a:gd name="T15" fmla="*/ 90 h 9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6" h="90">
                    <a:moveTo>
                      <a:pt x="0" y="90"/>
                    </a:moveTo>
                    <a:lnTo>
                      <a:pt x="45" y="45"/>
                    </a:lnTo>
                    <a:lnTo>
                      <a:pt x="45" y="90"/>
                    </a:lnTo>
                    <a:lnTo>
                      <a:pt x="136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lIns="65306" tIns="32653" rIns="65306" bIns="32653"/>
              <a:lstStyle/>
              <a:p>
                <a:endParaRPr lang="ru-RU"/>
              </a:p>
            </p:txBody>
          </p:sp>
          <p:sp>
            <p:nvSpPr>
              <p:cNvPr id="88108" name="Line 69"/>
              <p:cNvSpPr>
                <a:spLocks noChangeShapeType="1"/>
              </p:cNvSpPr>
              <p:nvPr/>
            </p:nvSpPr>
            <p:spPr bwMode="auto">
              <a:xfrm>
                <a:off x="2172" y="5292"/>
                <a:ext cx="9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8095" name="Text Box 70"/>
            <p:cNvSpPr txBox="1">
              <a:spLocks noChangeArrowheads="1"/>
            </p:cNvSpPr>
            <p:nvPr/>
          </p:nvSpPr>
          <p:spPr bwMode="auto">
            <a:xfrm>
              <a:off x="6527" y="2970"/>
              <a:ext cx="1179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300">
                  <a:latin typeface="Times New Roman" pitchFamily="18" charset="0"/>
                </a:rPr>
                <a:t>стационарная радиостанция</a:t>
              </a:r>
            </a:p>
          </p:txBody>
        </p:sp>
        <p:grpSp>
          <p:nvGrpSpPr>
            <p:cNvPr id="88096" name="Group 71"/>
            <p:cNvGrpSpPr>
              <a:grpSpLocks/>
            </p:cNvGrpSpPr>
            <p:nvPr/>
          </p:nvGrpSpPr>
          <p:grpSpPr bwMode="auto">
            <a:xfrm>
              <a:off x="6209" y="3886"/>
              <a:ext cx="224" cy="288"/>
              <a:chOff x="2581" y="5049"/>
              <a:chExt cx="224" cy="288"/>
            </a:xfrm>
          </p:grpSpPr>
          <p:sp>
            <p:nvSpPr>
              <p:cNvPr id="88104" name="Oval 72"/>
              <p:cNvSpPr>
                <a:spLocks noChangeArrowheads="1"/>
              </p:cNvSpPr>
              <p:nvPr/>
            </p:nvSpPr>
            <p:spPr bwMode="auto">
              <a:xfrm>
                <a:off x="2581" y="5156"/>
                <a:ext cx="181" cy="181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65306" tIns="32653" rIns="65306" bIns="32653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88105" name="Freeform 73"/>
              <p:cNvSpPr>
                <a:spLocks/>
              </p:cNvSpPr>
              <p:nvPr/>
            </p:nvSpPr>
            <p:spPr bwMode="auto">
              <a:xfrm rot="-1129482">
                <a:off x="2671" y="5049"/>
                <a:ext cx="134" cy="99"/>
              </a:xfrm>
              <a:custGeom>
                <a:avLst/>
                <a:gdLst>
                  <a:gd name="T0" fmla="*/ 0 w 136"/>
                  <a:gd name="T1" fmla="*/ 2531 h 90"/>
                  <a:gd name="T2" fmla="*/ 34 w 136"/>
                  <a:gd name="T3" fmla="*/ 1279 h 90"/>
                  <a:gd name="T4" fmla="*/ 34 w 136"/>
                  <a:gd name="T5" fmla="*/ 2531 h 90"/>
                  <a:gd name="T6" fmla="*/ 83 w 136"/>
                  <a:gd name="T7" fmla="*/ 0 h 9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6"/>
                  <a:gd name="T13" fmla="*/ 0 h 90"/>
                  <a:gd name="T14" fmla="*/ 136 w 136"/>
                  <a:gd name="T15" fmla="*/ 90 h 9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6" h="90">
                    <a:moveTo>
                      <a:pt x="0" y="90"/>
                    </a:moveTo>
                    <a:lnTo>
                      <a:pt x="45" y="45"/>
                    </a:lnTo>
                    <a:lnTo>
                      <a:pt x="45" y="90"/>
                    </a:lnTo>
                    <a:lnTo>
                      <a:pt x="136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lIns="65306" tIns="32653" rIns="65306" bIns="32653"/>
              <a:lstStyle/>
              <a:p>
                <a:endParaRPr lang="ru-RU"/>
              </a:p>
            </p:txBody>
          </p:sp>
        </p:grpSp>
        <p:grpSp>
          <p:nvGrpSpPr>
            <p:cNvPr id="88097" name="Group 74"/>
            <p:cNvGrpSpPr>
              <a:grpSpLocks/>
            </p:cNvGrpSpPr>
            <p:nvPr/>
          </p:nvGrpSpPr>
          <p:grpSpPr bwMode="auto">
            <a:xfrm>
              <a:off x="6209" y="3432"/>
              <a:ext cx="227" cy="271"/>
              <a:chOff x="3034" y="5021"/>
              <a:chExt cx="227" cy="271"/>
            </a:xfrm>
          </p:grpSpPr>
          <p:sp>
            <p:nvSpPr>
              <p:cNvPr id="88102" name="AutoShape 75"/>
              <p:cNvSpPr>
                <a:spLocks noChangeArrowheads="1"/>
              </p:cNvSpPr>
              <p:nvPr/>
            </p:nvSpPr>
            <p:spPr bwMode="auto">
              <a:xfrm>
                <a:off x="3034" y="5111"/>
                <a:ext cx="181" cy="181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65306" tIns="32653" rIns="65306" bIns="32653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88103" name="Freeform 76"/>
              <p:cNvSpPr>
                <a:spLocks/>
              </p:cNvSpPr>
              <p:nvPr/>
            </p:nvSpPr>
            <p:spPr bwMode="auto">
              <a:xfrm rot="-1082057">
                <a:off x="3125" y="5021"/>
                <a:ext cx="136" cy="90"/>
              </a:xfrm>
              <a:custGeom>
                <a:avLst/>
                <a:gdLst>
                  <a:gd name="T0" fmla="*/ 0 w 136"/>
                  <a:gd name="T1" fmla="*/ 90 h 90"/>
                  <a:gd name="T2" fmla="*/ 45 w 136"/>
                  <a:gd name="T3" fmla="*/ 45 h 90"/>
                  <a:gd name="T4" fmla="*/ 45 w 136"/>
                  <a:gd name="T5" fmla="*/ 90 h 90"/>
                  <a:gd name="T6" fmla="*/ 136 w 136"/>
                  <a:gd name="T7" fmla="*/ 0 h 9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6"/>
                  <a:gd name="T13" fmla="*/ 0 h 90"/>
                  <a:gd name="T14" fmla="*/ 136 w 136"/>
                  <a:gd name="T15" fmla="*/ 90 h 9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6" h="90">
                    <a:moveTo>
                      <a:pt x="0" y="90"/>
                    </a:moveTo>
                    <a:lnTo>
                      <a:pt x="45" y="45"/>
                    </a:lnTo>
                    <a:lnTo>
                      <a:pt x="45" y="90"/>
                    </a:lnTo>
                    <a:lnTo>
                      <a:pt x="136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lIns="65306" tIns="32653" rIns="65306" bIns="32653"/>
              <a:lstStyle/>
              <a:p>
                <a:endParaRPr lang="ru-RU"/>
              </a:p>
            </p:txBody>
          </p:sp>
        </p:grpSp>
        <p:sp>
          <p:nvSpPr>
            <p:cNvPr id="88098" name="Text Box 77"/>
            <p:cNvSpPr txBox="1">
              <a:spLocks noChangeArrowheads="1"/>
            </p:cNvSpPr>
            <p:nvPr/>
          </p:nvSpPr>
          <p:spPr bwMode="auto">
            <a:xfrm>
              <a:off x="6527" y="3432"/>
              <a:ext cx="1043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300">
                  <a:latin typeface="Times New Roman" pitchFamily="18" charset="0"/>
                </a:rPr>
                <a:t>подвижная радиостанция</a:t>
              </a:r>
            </a:p>
          </p:txBody>
        </p:sp>
        <p:sp>
          <p:nvSpPr>
            <p:cNvPr id="88099" name="Text Box 78"/>
            <p:cNvSpPr txBox="1">
              <a:spLocks noChangeArrowheads="1"/>
            </p:cNvSpPr>
            <p:nvPr/>
          </p:nvSpPr>
          <p:spPr bwMode="auto">
            <a:xfrm>
              <a:off x="6527" y="3886"/>
              <a:ext cx="1179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300">
                  <a:latin typeface="Times New Roman" pitchFamily="18" charset="0"/>
                </a:rPr>
                <a:t>переносная радиостанция</a:t>
              </a:r>
            </a:p>
          </p:txBody>
        </p:sp>
        <p:sp>
          <p:nvSpPr>
            <p:cNvPr id="88100" name="Text Box 83"/>
            <p:cNvSpPr txBox="1">
              <a:spLocks noChangeArrowheads="1"/>
            </p:cNvSpPr>
            <p:nvPr/>
          </p:nvSpPr>
          <p:spPr bwMode="auto">
            <a:xfrm>
              <a:off x="5982" y="1709"/>
              <a:ext cx="195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5294" tIns="32648" rIns="65294" bIns="32648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latin typeface="Times New Roman" pitchFamily="18" charset="0"/>
                </a:rPr>
                <a:t>Условные обозначения</a:t>
              </a:r>
            </a:p>
          </p:txBody>
        </p:sp>
        <p:sp>
          <p:nvSpPr>
            <p:cNvPr id="88101" name="Line 84"/>
            <p:cNvSpPr>
              <a:spLocks noChangeShapeType="1"/>
            </p:cNvSpPr>
            <p:nvPr/>
          </p:nvSpPr>
          <p:spPr bwMode="auto">
            <a:xfrm>
              <a:off x="6164" y="2616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528638"/>
          </a:xfrm>
        </p:spPr>
        <p:txBody>
          <a:bodyPr/>
          <a:lstStyle/>
          <a:p>
            <a:pPr eaLnBrk="1" hangingPunct="1"/>
            <a:r>
              <a:rPr lang="ru-RU" sz="2400" smtClean="0"/>
              <a:t>Информация по объектам социального и культурного назначения</a:t>
            </a:r>
          </a:p>
        </p:txBody>
      </p:sp>
      <p:sp>
        <p:nvSpPr>
          <p:cNvPr id="89091" name="Text Box 15"/>
          <p:cNvSpPr txBox="1">
            <a:spLocks noChangeArrowheads="1"/>
          </p:cNvSpPr>
          <p:nvPr/>
        </p:nvSpPr>
        <p:spPr bwMode="auto">
          <a:xfrm>
            <a:off x="0" y="0"/>
            <a:ext cx="12801600" cy="1157288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212796" tIns="106410" rIns="212796" bIns="106410">
            <a:spAutoFit/>
          </a:bodyPr>
          <a:lstStyle/>
          <a:p>
            <a:pPr algn="ctr" defTabSz="3646488"/>
            <a:r>
              <a:rPr lang="ru-RU" sz="3100">
                <a:latin typeface="Times New Roman" pitchFamily="18" charset="0"/>
              </a:rPr>
              <a:t>Справочные данные </a:t>
            </a:r>
          </a:p>
          <a:p>
            <a:pPr algn="ctr" defTabSz="3646488"/>
            <a:r>
              <a:rPr lang="ru-RU" sz="3100">
                <a:latin typeface="Times New Roman" pitchFamily="18" charset="0"/>
              </a:rPr>
              <a:t>по организации оповещения и информирования населения</a:t>
            </a:r>
          </a:p>
        </p:txBody>
      </p:sp>
      <p:graphicFrame>
        <p:nvGraphicFramePr>
          <p:cNvPr id="601230" name="Group 142"/>
          <p:cNvGraphicFramePr>
            <a:graphicFrameLocks noGrp="1"/>
          </p:cNvGraphicFramePr>
          <p:nvPr/>
        </p:nvGraphicFramePr>
        <p:xfrm>
          <a:off x="712788" y="1846263"/>
          <a:ext cx="11304587" cy="1800226"/>
        </p:xfrm>
        <a:graphic>
          <a:graphicData uri="http://schemas.openxmlformats.org/drawingml/2006/table">
            <a:tbl>
              <a:tblPr/>
              <a:tblGrid>
                <a:gridCol w="574675"/>
                <a:gridCol w="2881312"/>
                <a:gridCol w="1871663"/>
                <a:gridCol w="1728787"/>
                <a:gridCol w="1727200"/>
                <a:gridCol w="2520950"/>
              </a:tblGrid>
              <a:tr h="611188"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91322" marR="91322" marT="45662" marB="4566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Объекты социального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 культурного назначения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Количество оповещаемых человек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Ф.И.О руководителя ответственного за оповещение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11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 дневном режиме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Круглосуточно</a:t>
                      </a:r>
                    </a:p>
                  </a:txBody>
                  <a:tcPr marL="91322" marR="91322" marT="45662" marB="456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Объектов социального и культурного назначения нет</a:t>
                      </a:r>
                    </a:p>
                  </a:txBody>
                  <a:tcPr marL="91322" marR="91322" marT="45662" marB="4566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9763" y="384175"/>
            <a:ext cx="11522075" cy="169863"/>
          </a:xfrm>
        </p:spPr>
        <p:txBody>
          <a:bodyPr/>
          <a:lstStyle/>
          <a:p>
            <a:pPr eaLnBrk="1" hangingPunct="1"/>
            <a:r>
              <a:rPr lang="ru-RU" sz="3100" smtClean="0"/>
              <a:t>Таблица организации связи с органами ФП и ТП РСЧС</a:t>
            </a:r>
          </a:p>
        </p:txBody>
      </p:sp>
      <p:graphicFrame>
        <p:nvGraphicFramePr>
          <p:cNvPr id="602215" name="Group 103"/>
          <p:cNvGraphicFramePr>
            <a:graphicFrameLocks noGrp="1"/>
          </p:cNvGraphicFramePr>
          <p:nvPr/>
        </p:nvGraphicFramePr>
        <p:xfrm>
          <a:off x="134938" y="2065338"/>
          <a:ext cx="12523787" cy="3377994"/>
        </p:xfrm>
        <a:graphic>
          <a:graphicData uri="http://schemas.openxmlformats.org/drawingml/2006/table">
            <a:tbl>
              <a:tblPr/>
              <a:tblGrid>
                <a:gridCol w="230187"/>
                <a:gridCol w="1169988"/>
                <a:gridCol w="255587"/>
                <a:gridCol w="377825"/>
                <a:gridCol w="511175"/>
                <a:gridCol w="542925"/>
                <a:gridCol w="620713"/>
                <a:gridCol w="617537"/>
                <a:gridCol w="695325"/>
                <a:gridCol w="620713"/>
                <a:gridCol w="614362"/>
                <a:gridCol w="620713"/>
                <a:gridCol w="850900"/>
                <a:gridCol w="695325"/>
                <a:gridCol w="852487"/>
                <a:gridCol w="695325"/>
                <a:gridCol w="541338"/>
                <a:gridCol w="620712"/>
                <a:gridCol w="771525"/>
                <a:gridCol w="619125"/>
              </a:tblGrid>
              <a:tr h="811213">
                <a:tc gridSpan="20">
                  <a:txBody>
                    <a:bodyPr/>
                    <a:lstStyle/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Организация связи с функциональными и территориальными подсистемами РСЧС</a:t>
                      </a:r>
                    </a:p>
                  </a:txBody>
                  <a:tcPr marL="8287" marR="8287" marT="828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8338">
                <a:tc rowSpan="4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№ п/п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Наименование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Всего ФП и ТП РСЧС</a:t>
                      </a:r>
                    </a:p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Подписано соглашений с ФП и ТП РСЧС</a:t>
                      </a:r>
                    </a:p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Подписано регламентов с ФП и ТП РСЧС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Организовано каналов связи с ФП и ТП РСЧС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ФП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ТП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ФП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ТП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ФП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ТП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ФП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17907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ТП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Прямой канал связи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ВКС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Радио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Интернет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ТЛФ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Прямой канал связи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ВКС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Радио</a:t>
                      </a:r>
                    </a:p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Интернет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ТЛФ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</a:tr>
              <a:tr h="390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КВ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УКВ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КВ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УКВ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п. Зональный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490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26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7907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490</a:t>
                      </a:r>
                    </a:p>
                  </a:txBody>
                  <a:tcPr marL="7199" marR="7199" marT="719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0194" name="Text Box 553"/>
          <p:cNvSpPr txBox="1">
            <a:spLocks noChangeArrowheads="1"/>
          </p:cNvSpPr>
          <p:nvPr/>
        </p:nvSpPr>
        <p:spPr bwMode="auto">
          <a:xfrm>
            <a:off x="0" y="-260350"/>
            <a:ext cx="12801600" cy="1466850"/>
          </a:xfrm>
          <a:prstGeom prst="rect">
            <a:avLst/>
          </a:prstGeom>
          <a:solidFill>
            <a:srgbClr val="D5D5D5"/>
          </a:solidFill>
          <a:ln w="9525">
            <a:noFill/>
            <a:miter lim="800000"/>
            <a:headEnd/>
            <a:tailEnd/>
          </a:ln>
        </p:spPr>
        <p:txBody>
          <a:bodyPr lIns="46341" tIns="23174" rIns="46341" bIns="23174" anchor="ctr" anchorCtr="1">
            <a:spAutoFit/>
          </a:bodyPr>
          <a:lstStyle/>
          <a:p>
            <a:pPr algn="ctr" defTabSz="1276350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</a:p>
          <a:p>
            <a:pPr algn="ctr" defTabSz="1276350"/>
            <a:r>
              <a:rPr lang="ru-RU" sz="3100">
                <a:latin typeface="Times New Roman" pitchFamily="18" charset="0"/>
              </a:rPr>
              <a:t>Таблица организации связи с органами ФП и ТП РСЧС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0901363" y="2209800"/>
            <a:ext cx="935037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10974388" y="2209800"/>
            <a:ext cx="7207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ГУ МЧС по НСО</a:t>
            </a:r>
            <a:endParaRPr lang="ru-RU" sz="800" b="1">
              <a:cs typeface="Arial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11836400" y="2209800"/>
            <a:ext cx="792163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10895013" y="2540000"/>
            <a:ext cx="17287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11868150" y="2284413"/>
            <a:ext cx="72390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ЦУКС</a:t>
            </a:r>
            <a:endParaRPr lang="ru-RU" sz="800" b="1">
              <a:cs typeface="Arial" charset="0"/>
            </a:endParaRP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9690100" y="2216150"/>
            <a:ext cx="865188" cy="3328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>
            <a:off x="9690100" y="2576513"/>
            <a:ext cx="865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9761538" y="2254250"/>
            <a:ext cx="723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ЕДДС района</a:t>
            </a:r>
            <a:endParaRPr lang="ru-RU" sz="800" b="1">
              <a:cs typeface="Arial" charset="0"/>
            </a:endParaRPr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>
            <a:off x="10901363" y="2798763"/>
            <a:ext cx="9350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147" name="Group 11"/>
          <p:cNvGrpSpPr>
            <a:grpSpLocks/>
          </p:cNvGrpSpPr>
          <p:nvPr/>
        </p:nvGrpSpPr>
        <p:grpSpPr bwMode="auto">
          <a:xfrm>
            <a:off x="11314113" y="4454525"/>
            <a:ext cx="233362" cy="392113"/>
            <a:chOff x="4091" y="5350"/>
            <a:chExt cx="369" cy="619"/>
          </a:xfrm>
        </p:grpSpPr>
        <p:grpSp>
          <p:nvGrpSpPr>
            <p:cNvPr id="91731" name="Group 12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740" name="Line 13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741" name="Group 14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744" name="Arc 1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745" name="Arc 1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742" name="Line 17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43" name="Line 18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32" name="AutoShape 19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733" name="Group 20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738" name="Arc 2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39" name="Arc 2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34" name="Line 23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35" name="Line 24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36" name="Line 25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37" name="Line 26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48" name="Group 27"/>
          <p:cNvGrpSpPr>
            <a:grpSpLocks/>
          </p:cNvGrpSpPr>
          <p:nvPr/>
        </p:nvGrpSpPr>
        <p:grpSpPr bwMode="auto">
          <a:xfrm>
            <a:off x="11299825" y="3071813"/>
            <a:ext cx="207963" cy="346075"/>
            <a:chOff x="7427" y="5242"/>
            <a:chExt cx="273" cy="450"/>
          </a:xfrm>
        </p:grpSpPr>
        <p:sp>
          <p:nvSpPr>
            <p:cNvPr id="91724" name="AutoShape 28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725" name="Group 29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729" name="Arc 30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30" name="Arc 31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26" name="Line 32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27" name="Line 33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28" name="Line 34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0" y="0"/>
            <a:ext cx="12801600" cy="839788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267" tIns="45634" rIns="91267" bIns="45634" anchor="ctr"/>
          <a:lstStyle/>
          <a:p>
            <a:pPr algn="ctr" defTabSz="127635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СХЕМА ОРГАНИЗАЦИИ СВЯЗИ С ФУНКЦИОНАЛЬНОЙ И ТЕРРИТОРИАЛЬНОЙ ПОДСИСТЕМОЙ РСЧС ИСКИТИМСКОГО РАЙОНА НСО</a:t>
            </a:r>
          </a:p>
        </p:txBody>
      </p:sp>
      <p:sp>
        <p:nvSpPr>
          <p:cNvPr id="91150" name="Rectangle 36"/>
          <p:cNvSpPr>
            <a:spLocks noChangeArrowheads="1"/>
          </p:cNvSpPr>
          <p:nvPr/>
        </p:nvSpPr>
        <p:spPr bwMode="auto">
          <a:xfrm>
            <a:off x="10974388" y="2568575"/>
            <a:ext cx="7207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ПИЛОС</a:t>
            </a:r>
            <a:endParaRPr lang="ru-RU" sz="800" b="1">
              <a:cs typeface="Arial" charset="0"/>
            </a:endParaRPr>
          </a:p>
        </p:txBody>
      </p:sp>
      <p:grpSp>
        <p:nvGrpSpPr>
          <p:cNvPr id="91151" name="Group 37"/>
          <p:cNvGrpSpPr>
            <a:grpSpLocks/>
          </p:cNvGrpSpPr>
          <p:nvPr/>
        </p:nvGrpSpPr>
        <p:grpSpPr bwMode="auto">
          <a:xfrm>
            <a:off x="10010775" y="3065463"/>
            <a:ext cx="207963" cy="346075"/>
            <a:chOff x="7427" y="5242"/>
            <a:chExt cx="273" cy="450"/>
          </a:xfrm>
        </p:grpSpPr>
        <p:sp>
          <p:nvSpPr>
            <p:cNvPr id="91717" name="AutoShape 38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718" name="Group 39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722" name="Arc 40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23" name="Arc 41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19" name="Line 42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20" name="Line 43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21" name="Line 44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52" name="Group 45"/>
          <p:cNvGrpSpPr>
            <a:grpSpLocks/>
          </p:cNvGrpSpPr>
          <p:nvPr/>
        </p:nvGrpSpPr>
        <p:grpSpPr bwMode="auto">
          <a:xfrm>
            <a:off x="12052300" y="3067050"/>
            <a:ext cx="206375" cy="346075"/>
            <a:chOff x="7427" y="5242"/>
            <a:chExt cx="273" cy="450"/>
          </a:xfrm>
        </p:grpSpPr>
        <p:sp>
          <p:nvSpPr>
            <p:cNvPr id="91710" name="AutoShape 46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711" name="Group 47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715" name="Arc 48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16" name="Arc 49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12" name="Line 50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13" name="Line 51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14" name="Line 52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53" name="Group 53"/>
          <p:cNvGrpSpPr>
            <a:grpSpLocks/>
          </p:cNvGrpSpPr>
          <p:nvPr/>
        </p:nvGrpSpPr>
        <p:grpSpPr bwMode="auto">
          <a:xfrm>
            <a:off x="10047288" y="3773488"/>
            <a:ext cx="233362" cy="269875"/>
            <a:chOff x="4803" y="1512"/>
            <a:chExt cx="147" cy="170"/>
          </a:xfrm>
        </p:grpSpPr>
        <p:grpSp>
          <p:nvGrpSpPr>
            <p:cNvPr id="91704" name="Group 54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707" name="Line 55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08" name="Line 56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09" name="Line 57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05" name="Oval 58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706" name="Rectangle 59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54" name="Group 60"/>
          <p:cNvGrpSpPr>
            <a:grpSpLocks/>
          </p:cNvGrpSpPr>
          <p:nvPr/>
        </p:nvGrpSpPr>
        <p:grpSpPr bwMode="auto">
          <a:xfrm>
            <a:off x="10047288" y="5113338"/>
            <a:ext cx="215900" cy="258762"/>
            <a:chOff x="17361" y="3244"/>
            <a:chExt cx="395" cy="340"/>
          </a:xfrm>
        </p:grpSpPr>
        <p:sp>
          <p:nvSpPr>
            <p:cNvPr id="91697" name="Line 61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98" name="Line 62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99" name="Group 63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702" name="Line 64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03" name="Line 65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700" name="Line 66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701" name="Line 67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55" name="Group 68"/>
          <p:cNvGrpSpPr>
            <a:grpSpLocks/>
          </p:cNvGrpSpPr>
          <p:nvPr/>
        </p:nvGrpSpPr>
        <p:grpSpPr bwMode="auto">
          <a:xfrm>
            <a:off x="11333163" y="3776663"/>
            <a:ext cx="233362" cy="268287"/>
            <a:chOff x="4803" y="1512"/>
            <a:chExt cx="147" cy="170"/>
          </a:xfrm>
        </p:grpSpPr>
        <p:grpSp>
          <p:nvGrpSpPr>
            <p:cNvPr id="91691" name="Group 69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94" name="Line 70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95" name="Line 71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96" name="Line 72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92" name="Oval 73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93" name="Rectangle 74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sp>
        <p:nvSpPr>
          <p:cNvPr id="91156" name="Rectangle 75"/>
          <p:cNvSpPr>
            <a:spLocks noChangeArrowheads="1"/>
          </p:cNvSpPr>
          <p:nvPr/>
        </p:nvSpPr>
        <p:spPr bwMode="auto">
          <a:xfrm>
            <a:off x="8385175" y="2209800"/>
            <a:ext cx="865188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57" name="Line 76"/>
          <p:cNvSpPr>
            <a:spLocks noChangeShapeType="1"/>
          </p:cNvSpPr>
          <p:nvPr/>
        </p:nvSpPr>
        <p:spPr bwMode="auto">
          <a:xfrm>
            <a:off x="8385175" y="2568575"/>
            <a:ext cx="865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158" name="Group 77"/>
          <p:cNvGrpSpPr>
            <a:grpSpLocks/>
          </p:cNvGrpSpPr>
          <p:nvPr/>
        </p:nvGrpSpPr>
        <p:grpSpPr bwMode="auto">
          <a:xfrm>
            <a:off x="8736013" y="3071813"/>
            <a:ext cx="207962" cy="346075"/>
            <a:chOff x="7427" y="5242"/>
            <a:chExt cx="273" cy="450"/>
          </a:xfrm>
        </p:grpSpPr>
        <p:sp>
          <p:nvSpPr>
            <p:cNvPr id="91684" name="AutoShape 78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85" name="Group 79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689" name="Arc 80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90" name="Arc 81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86" name="Line 82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87" name="Line 83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88" name="Line 84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59" name="Group 85"/>
          <p:cNvGrpSpPr>
            <a:grpSpLocks/>
          </p:cNvGrpSpPr>
          <p:nvPr/>
        </p:nvGrpSpPr>
        <p:grpSpPr bwMode="auto">
          <a:xfrm>
            <a:off x="8745538" y="3779838"/>
            <a:ext cx="233362" cy="269875"/>
            <a:chOff x="4803" y="1512"/>
            <a:chExt cx="147" cy="170"/>
          </a:xfrm>
        </p:grpSpPr>
        <p:grpSp>
          <p:nvGrpSpPr>
            <p:cNvPr id="91678" name="Group 86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81" name="Line 87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82" name="Line 88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83" name="Line 89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79" name="Oval 90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80" name="Rectangle 91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60" name="Group 92"/>
          <p:cNvGrpSpPr>
            <a:grpSpLocks/>
          </p:cNvGrpSpPr>
          <p:nvPr/>
        </p:nvGrpSpPr>
        <p:grpSpPr bwMode="auto">
          <a:xfrm>
            <a:off x="8745538" y="5110163"/>
            <a:ext cx="215900" cy="258762"/>
            <a:chOff x="17361" y="3244"/>
            <a:chExt cx="395" cy="340"/>
          </a:xfrm>
        </p:grpSpPr>
        <p:sp>
          <p:nvSpPr>
            <p:cNvPr id="91671" name="Line 93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72" name="Line 94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73" name="Group 95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676" name="Line 96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77" name="Line 97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74" name="Line 98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75" name="Line 99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61" name="Rectangle 100"/>
          <p:cNvSpPr>
            <a:spLocks noChangeArrowheads="1"/>
          </p:cNvSpPr>
          <p:nvPr/>
        </p:nvSpPr>
        <p:spPr bwMode="auto">
          <a:xfrm>
            <a:off x="7045325" y="2209800"/>
            <a:ext cx="865188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62" name="Line 101"/>
          <p:cNvSpPr>
            <a:spLocks noChangeShapeType="1"/>
          </p:cNvSpPr>
          <p:nvPr/>
        </p:nvSpPr>
        <p:spPr bwMode="auto">
          <a:xfrm>
            <a:off x="7045325" y="2568575"/>
            <a:ext cx="865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63" name="Rectangle 102"/>
          <p:cNvSpPr>
            <a:spLocks noChangeArrowheads="1"/>
          </p:cNvSpPr>
          <p:nvPr/>
        </p:nvSpPr>
        <p:spPr bwMode="auto">
          <a:xfrm>
            <a:off x="7118350" y="2322513"/>
            <a:ext cx="72548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ПЧ-12</a:t>
            </a:r>
            <a:endParaRPr lang="ru-RU" sz="800" b="1">
              <a:cs typeface="Arial" charset="0"/>
            </a:endParaRPr>
          </a:p>
        </p:txBody>
      </p:sp>
      <p:grpSp>
        <p:nvGrpSpPr>
          <p:cNvPr id="91164" name="Group 103"/>
          <p:cNvGrpSpPr>
            <a:grpSpLocks/>
          </p:cNvGrpSpPr>
          <p:nvPr/>
        </p:nvGrpSpPr>
        <p:grpSpPr bwMode="auto">
          <a:xfrm>
            <a:off x="7396163" y="3071813"/>
            <a:ext cx="209550" cy="346075"/>
            <a:chOff x="7427" y="5242"/>
            <a:chExt cx="273" cy="450"/>
          </a:xfrm>
        </p:grpSpPr>
        <p:sp>
          <p:nvSpPr>
            <p:cNvPr id="91664" name="AutoShape 104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65" name="Group 105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669" name="Arc 106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70" name="Arc 107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66" name="Line 108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67" name="Line 109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68" name="Line 110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65" name="Group 111"/>
          <p:cNvGrpSpPr>
            <a:grpSpLocks/>
          </p:cNvGrpSpPr>
          <p:nvPr/>
        </p:nvGrpSpPr>
        <p:grpSpPr bwMode="auto">
          <a:xfrm>
            <a:off x="7405688" y="3779838"/>
            <a:ext cx="234950" cy="269875"/>
            <a:chOff x="4803" y="1512"/>
            <a:chExt cx="147" cy="170"/>
          </a:xfrm>
        </p:grpSpPr>
        <p:grpSp>
          <p:nvGrpSpPr>
            <p:cNvPr id="91658" name="Group 112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61" name="Line 113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62" name="Line 114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63" name="Line 115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59" name="Oval 116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60" name="Rectangle 117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66" name="Group 118"/>
          <p:cNvGrpSpPr>
            <a:grpSpLocks/>
          </p:cNvGrpSpPr>
          <p:nvPr/>
        </p:nvGrpSpPr>
        <p:grpSpPr bwMode="auto">
          <a:xfrm>
            <a:off x="7405688" y="5110163"/>
            <a:ext cx="215900" cy="258762"/>
            <a:chOff x="17361" y="3244"/>
            <a:chExt cx="395" cy="340"/>
          </a:xfrm>
        </p:grpSpPr>
        <p:sp>
          <p:nvSpPr>
            <p:cNvPr id="91651" name="Line 119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52" name="Line 120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53" name="Group 121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656" name="Line 122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57" name="Line 123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54" name="Line 124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55" name="Line 125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67" name="Rectangle 126"/>
          <p:cNvSpPr>
            <a:spLocks noChangeArrowheads="1"/>
          </p:cNvSpPr>
          <p:nvPr/>
        </p:nvSpPr>
        <p:spPr bwMode="auto">
          <a:xfrm>
            <a:off x="5668963" y="2209800"/>
            <a:ext cx="863600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68" name="Line 127"/>
          <p:cNvSpPr>
            <a:spLocks noChangeShapeType="1"/>
          </p:cNvSpPr>
          <p:nvPr/>
        </p:nvSpPr>
        <p:spPr bwMode="auto">
          <a:xfrm>
            <a:off x="5668963" y="256857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69" name="Rectangle 128"/>
          <p:cNvSpPr>
            <a:spLocks noChangeArrowheads="1"/>
          </p:cNvSpPr>
          <p:nvPr/>
        </p:nvSpPr>
        <p:spPr bwMode="auto">
          <a:xfrm>
            <a:off x="5746750" y="2322513"/>
            <a:ext cx="7223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ПЧ-21</a:t>
            </a:r>
          </a:p>
        </p:txBody>
      </p:sp>
      <p:grpSp>
        <p:nvGrpSpPr>
          <p:cNvPr id="91170" name="Group 129"/>
          <p:cNvGrpSpPr>
            <a:grpSpLocks/>
          </p:cNvGrpSpPr>
          <p:nvPr/>
        </p:nvGrpSpPr>
        <p:grpSpPr bwMode="auto">
          <a:xfrm>
            <a:off x="6010275" y="3071813"/>
            <a:ext cx="206375" cy="346075"/>
            <a:chOff x="7427" y="5242"/>
            <a:chExt cx="273" cy="450"/>
          </a:xfrm>
        </p:grpSpPr>
        <p:sp>
          <p:nvSpPr>
            <p:cNvPr id="91644" name="AutoShape 130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45" name="Group 131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649" name="Arc 132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50" name="Arc 133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46" name="Line 134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47" name="Line 135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48" name="Line 136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71" name="Group 137"/>
          <p:cNvGrpSpPr>
            <a:grpSpLocks/>
          </p:cNvGrpSpPr>
          <p:nvPr/>
        </p:nvGrpSpPr>
        <p:grpSpPr bwMode="auto">
          <a:xfrm>
            <a:off x="6027738" y="3779838"/>
            <a:ext cx="233362" cy="269875"/>
            <a:chOff x="4803" y="1512"/>
            <a:chExt cx="147" cy="170"/>
          </a:xfrm>
        </p:grpSpPr>
        <p:grpSp>
          <p:nvGrpSpPr>
            <p:cNvPr id="91638" name="Group 138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41" name="Line 139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42" name="Line 140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43" name="Line 141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39" name="Oval 142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40" name="Rectangle 143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72" name="Group 144"/>
          <p:cNvGrpSpPr>
            <a:grpSpLocks/>
          </p:cNvGrpSpPr>
          <p:nvPr/>
        </p:nvGrpSpPr>
        <p:grpSpPr bwMode="auto">
          <a:xfrm>
            <a:off x="6027738" y="5110163"/>
            <a:ext cx="215900" cy="258762"/>
            <a:chOff x="17361" y="3244"/>
            <a:chExt cx="395" cy="340"/>
          </a:xfrm>
        </p:grpSpPr>
        <p:sp>
          <p:nvSpPr>
            <p:cNvPr id="91631" name="Line 145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32" name="Line 146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33" name="Group 147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636" name="Line 148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37" name="Line 149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34" name="Line 150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35" name="Line 151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73" name="Rectangle 152"/>
          <p:cNvSpPr>
            <a:spLocks noChangeArrowheads="1"/>
          </p:cNvSpPr>
          <p:nvPr/>
        </p:nvSpPr>
        <p:spPr bwMode="auto">
          <a:xfrm>
            <a:off x="4335463" y="2209800"/>
            <a:ext cx="863600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74" name="Line 153"/>
          <p:cNvSpPr>
            <a:spLocks noChangeShapeType="1"/>
          </p:cNvSpPr>
          <p:nvPr/>
        </p:nvSpPr>
        <p:spPr bwMode="auto">
          <a:xfrm>
            <a:off x="4335463" y="256857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75" name="Rectangle 154"/>
          <p:cNvSpPr>
            <a:spLocks noChangeArrowheads="1"/>
          </p:cNvSpPr>
          <p:nvPr/>
        </p:nvSpPr>
        <p:spPr bwMode="auto">
          <a:xfrm>
            <a:off x="8429625" y="2279650"/>
            <a:ext cx="7254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 b="1">
                <a:cs typeface="Arial" charset="0"/>
              </a:rPr>
              <a:t>ОГПС-3</a:t>
            </a:r>
          </a:p>
        </p:txBody>
      </p:sp>
      <p:grpSp>
        <p:nvGrpSpPr>
          <p:cNvPr id="91176" name="Group 155"/>
          <p:cNvGrpSpPr>
            <a:grpSpLocks/>
          </p:cNvGrpSpPr>
          <p:nvPr/>
        </p:nvGrpSpPr>
        <p:grpSpPr bwMode="auto">
          <a:xfrm>
            <a:off x="4689475" y="3071813"/>
            <a:ext cx="209550" cy="346075"/>
            <a:chOff x="7427" y="5242"/>
            <a:chExt cx="273" cy="450"/>
          </a:xfrm>
        </p:grpSpPr>
        <p:sp>
          <p:nvSpPr>
            <p:cNvPr id="91624" name="AutoShape 156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25" name="Group 157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629" name="Arc 158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30" name="Arc 159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26" name="Line 160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27" name="Line 161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28" name="Line 162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77" name="Group 163"/>
          <p:cNvGrpSpPr>
            <a:grpSpLocks/>
          </p:cNvGrpSpPr>
          <p:nvPr/>
        </p:nvGrpSpPr>
        <p:grpSpPr bwMode="auto">
          <a:xfrm>
            <a:off x="4694238" y="3779838"/>
            <a:ext cx="233362" cy="269875"/>
            <a:chOff x="4803" y="1512"/>
            <a:chExt cx="147" cy="170"/>
          </a:xfrm>
        </p:grpSpPr>
        <p:grpSp>
          <p:nvGrpSpPr>
            <p:cNvPr id="91618" name="Group 164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21" name="Line 165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22" name="Line 166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23" name="Line 167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19" name="Oval 168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20" name="Rectangle 169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78" name="Group 170"/>
          <p:cNvGrpSpPr>
            <a:grpSpLocks/>
          </p:cNvGrpSpPr>
          <p:nvPr/>
        </p:nvGrpSpPr>
        <p:grpSpPr bwMode="auto">
          <a:xfrm>
            <a:off x="4694238" y="5110163"/>
            <a:ext cx="215900" cy="258762"/>
            <a:chOff x="17361" y="3244"/>
            <a:chExt cx="395" cy="340"/>
          </a:xfrm>
        </p:grpSpPr>
        <p:sp>
          <p:nvSpPr>
            <p:cNvPr id="91611" name="Line 171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12" name="Line 172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13" name="Group 173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616" name="Line 174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17" name="Line 175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14" name="Line 176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15" name="Line 177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79" name="Rectangle 178"/>
          <p:cNvSpPr>
            <a:spLocks noChangeArrowheads="1"/>
          </p:cNvSpPr>
          <p:nvPr/>
        </p:nvSpPr>
        <p:spPr bwMode="auto">
          <a:xfrm>
            <a:off x="3016250" y="2209800"/>
            <a:ext cx="863600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80" name="Line 179"/>
          <p:cNvSpPr>
            <a:spLocks noChangeShapeType="1"/>
          </p:cNvSpPr>
          <p:nvPr/>
        </p:nvSpPr>
        <p:spPr bwMode="auto">
          <a:xfrm>
            <a:off x="3016250" y="256857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81" name="Rectangle 180"/>
          <p:cNvSpPr>
            <a:spLocks noChangeArrowheads="1"/>
          </p:cNvSpPr>
          <p:nvPr/>
        </p:nvSpPr>
        <p:spPr bwMode="auto">
          <a:xfrm>
            <a:off x="3082925" y="2322513"/>
            <a:ext cx="7270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ПЧ-64</a:t>
            </a:r>
            <a:endParaRPr lang="ru-RU" sz="800" b="1">
              <a:cs typeface="Arial" charset="0"/>
            </a:endParaRPr>
          </a:p>
        </p:txBody>
      </p:sp>
      <p:grpSp>
        <p:nvGrpSpPr>
          <p:cNvPr id="91182" name="Group 181"/>
          <p:cNvGrpSpPr>
            <a:grpSpLocks/>
          </p:cNvGrpSpPr>
          <p:nvPr/>
        </p:nvGrpSpPr>
        <p:grpSpPr bwMode="auto">
          <a:xfrm>
            <a:off x="3367088" y="3071813"/>
            <a:ext cx="209550" cy="346075"/>
            <a:chOff x="7427" y="5242"/>
            <a:chExt cx="273" cy="450"/>
          </a:xfrm>
        </p:grpSpPr>
        <p:sp>
          <p:nvSpPr>
            <p:cNvPr id="91604" name="AutoShape 182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605" name="Group 183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609" name="Arc 184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10" name="Arc 185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606" name="Line 186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07" name="Line 187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608" name="Line 188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83" name="Group 189"/>
          <p:cNvGrpSpPr>
            <a:grpSpLocks/>
          </p:cNvGrpSpPr>
          <p:nvPr/>
        </p:nvGrpSpPr>
        <p:grpSpPr bwMode="auto">
          <a:xfrm>
            <a:off x="3376613" y="3779838"/>
            <a:ext cx="233362" cy="269875"/>
            <a:chOff x="4803" y="1512"/>
            <a:chExt cx="147" cy="170"/>
          </a:xfrm>
        </p:grpSpPr>
        <p:grpSp>
          <p:nvGrpSpPr>
            <p:cNvPr id="91598" name="Group 190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601" name="Line 191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02" name="Line 192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03" name="Line 193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99" name="Oval 194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600" name="Rectangle 195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84" name="Group 196"/>
          <p:cNvGrpSpPr>
            <a:grpSpLocks/>
          </p:cNvGrpSpPr>
          <p:nvPr/>
        </p:nvGrpSpPr>
        <p:grpSpPr bwMode="auto">
          <a:xfrm>
            <a:off x="3376613" y="5110163"/>
            <a:ext cx="214312" cy="258762"/>
            <a:chOff x="17361" y="3244"/>
            <a:chExt cx="395" cy="340"/>
          </a:xfrm>
        </p:grpSpPr>
        <p:sp>
          <p:nvSpPr>
            <p:cNvPr id="91591" name="Line 197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92" name="Line 198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93" name="Group 199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596" name="Line 200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97" name="Line 201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94" name="Line 202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95" name="Line 203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85" name="Rectangle 204"/>
          <p:cNvSpPr>
            <a:spLocks noChangeArrowheads="1"/>
          </p:cNvSpPr>
          <p:nvPr/>
        </p:nvSpPr>
        <p:spPr bwMode="auto">
          <a:xfrm>
            <a:off x="1709738" y="2209800"/>
            <a:ext cx="866775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86" name="Line 205"/>
          <p:cNvSpPr>
            <a:spLocks noChangeShapeType="1"/>
          </p:cNvSpPr>
          <p:nvPr/>
        </p:nvSpPr>
        <p:spPr bwMode="auto">
          <a:xfrm>
            <a:off x="1709738" y="256857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87" name="Rectangle 206"/>
          <p:cNvSpPr>
            <a:spLocks noChangeArrowheads="1"/>
          </p:cNvSpPr>
          <p:nvPr/>
        </p:nvSpPr>
        <p:spPr bwMode="auto">
          <a:xfrm>
            <a:off x="1776413" y="2322513"/>
            <a:ext cx="723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ПЧ-68</a:t>
            </a:r>
            <a:endParaRPr lang="ru-RU" sz="800" b="1">
              <a:cs typeface="Arial" charset="0"/>
            </a:endParaRPr>
          </a:p>
        </p:txBody>
      </p:sp>
      <p:grpSp>
        <p:nvGrpSpPr>
          <p:cNvPr id="91188" name="Group 207"/>
          <p:cNvGrpSpPr>
            <a:grpSpLocks/>
          </p:cNvGrpSpPr>
          <p:nvPr/>
        </p:nvGrpSpPr>
        <p:grpSpPr bwMode="auto">
          <a:xfrm>
            <a:off x="2068513" y="3071813"/>
            <a:ext cx="207962" cy="346075"/>
            <a:chOff x="7427" y="5242"/>
            <a:chExt cx="273" cy="450"/>
          </a:xfrm>
        </p:grpSpPr>
        <p:sp>
          <p:nvSpPr>
            <p:cNvPr id="91584" name="AutoShape 208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85" name="Group 209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89" name="Arc 210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90" name="Arc 211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86" name="Line 212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87" name="Line 213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88" name="Line 214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89" name="Group 215"/>
          <p:cNvGrpSpPr>
            <a:grpSpLocks/>
          </p:cNvGrpSpPr>
          <p:nvPr/>
        </p:nvGrpSpPr>
        <p:grpSpPr bwMode="auto">
          <a:xfrm>
            <a:off x="2068513" y="3779838"/>
            <a:ext cx="233362" cy="269875"/>
            <a:chOff x="4803" y="1512"/>
            <a:chExt cx="147" cy="170"/>
          </a:xfrm>
        </p:grpSpPr>
        <p:grpSp>
          <p:nvGrpSpPr>
            <p:cNvPr id="91578" name="Group 216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581" name="Line 217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82" name="Line 218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83" name="Line 219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79" name="Oval 220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580" name="Rectangle 221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90" name="Group 222"/>
          <p:cNvGrpSpPr>
            <a:grpSpLocks/>
          </p:cNvGrpSpPr>
          <p:nvPr/>
        </p:nvGrpSpPr>
        <p:grpSpPr bwMode="auto">
          <a:xfrm>
            <a:off x="2068513" y="5110163"/>
            <a:ext cx="219075" cy="258762"/>
            <a:chOff x="17361" y="3244"/>
            <a:chExt cx="395" cy="340"/>
          </a:xfrm>
        </p:grpSpPr>
        <p:sp>
          <p:nvSpPr>
            <p:cNvPr id="91571" name="Line 223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72" name="Line 224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73" name="Group 225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576" name="Line 226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77" name="Line 227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74" name="Line 228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75" name="Line 229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91" name="Rectangle 230"/>
          <p:cNvSpPr>
            <a:spLocks noChangeArrowheads="1"/>
          </p:cNvSpPr>
          <p:nvPr/>
        </p:nvSpPr>
        <p:spPr bwMode="auto">
          <a:xfrm>
            <a:off x="442913" y="2209800"/>
            <a:ext cx="863600" cy="3325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92" name="Line 231"/>
          <p:cNvSpPr>
            <a:spLocks noChangeShapeType="1"/>
          </p:cNvSpPr>
          <p:nvPr/>
        </p:nvSpPr>
        <p:spPr bwMode="auto">
          <a:xfrm>
            <a:off x="442913" y="256857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93" name="Rectangle 232"/>
          <p:cNvSpPr>
            <a:spLocks noChangeArrowheads="1"/>
          </p:cNvSpPr>
          <p:nvPr/>
        </p:nvSpPr>
        <p:spPr bwMode="auto">
          <a:xfrm>
            <a:off x="509588" y="2322513"/>
            <a:ext cx="7223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ПЧ-74</a:t>
            </a:r>
            <a:endParaRPr lang="ru-RU" sz="800" b="1">
              <a:cs typeface="Arial" charset="0"/>
            </a:endParaRPr>
          </a:p>
        </p:txBody>
      </p:sp>
      <p:grpSp>
        <p:nvGrpSpPr>
          <p:cNvPr id="91194" name="Group 233"/>
          <p:cNvGrpSpPr>
            <a:grpSpLocks/>
          </p:cNvGrpSpPr>
          <p:nvPr/>
        </p:nvGrpSpPr>
        <p:grpSpPr bwMode="auto">
          <a:xfrm>
            <a:off x="765175" y="3067050"/>
            <a:ext cx="207963" cy="346075"/>
            <a:chOff x="7427" y="5242"/>
            <a:chExt cx="273" cy="450"/>
          </a:xfrm>
        </p:grpSpPr>
        <p:sp>
          <p:nvSpPr>
            <p:cNvPr id="91564" name="AutoShape 234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65" name="Group 235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69" name="Arc 236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70" name="Arc 237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66" name="Line 238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67" name="Line 239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68" name="Line 240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195" name="Group 241"/>
          <p:cNvGrpSpPr>
            <a:grpSpLocks/>
          </p:cNvGrpSpPr>
          <p:nvPr/>
        </p:nvGrpSpPr>
        <p:grpSpPr bwMode="auto">
          <a:xfrm>
            <a:off x="801688" y="3779838"/>
            <a:ext cx="233362" cy="269875"/>
            <a:chOff x="4803" y="1512"/>
            <a:chExt cx="147" cy="170"/>
          </a:xfrm>
        </p:grpSpPr>
        <p:grpSp>
          <p:nvGrpSpPr>
            <p:cNvPr id="91558" name="Group 242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561" name="Line 243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62" name="Line 244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63" name="Line 245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59" name="Oval 246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560" name="Rectangle 247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196" name="Group 248"/>
          <p:cNvGrpSpPr>
            <a:grpSpLocks/>
          </p:cNvGrpSpPr>
          <p:nvPr/>
        </p:nvGrpSpPr>
        <p:grpSpPr bwMode="auto">
          <a:xfrm>
            <a:off x="801688" y="5110163"/>
            <a:ext cx="215900" cy="258762"/>
            <a:chOff x="17361" y="3244"/>
            <a:chExt cx="395" cy="340"/>
          </a:xfrm>
        </p:grpSpPr>
        <p:sp>
          <p:nvSpPr>
            <p:cNvPr id="91551" name="Line 249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52" name="Line 250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53" name="Group 251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556" name="Line 252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57" name="Line 253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54" name="Line 254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55" name="Line 255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97" name="Rectangle 256"/>
          <p:cNvSpPr>
            <a:spLocks noChangeArrowheads="1"/>
          </p:cNvSpPr>
          <p:nvPr/>
        </p:nvSpPr>
        <p:spPr bwMode="auto">
          <a:xfrm>
            <a:off x="654050" y="6240463"/>
            <a:ext cx="863600" cy="2698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98" name="Line 257"/>
          <p:cNvSpPr>
            <a:spLocks noChangeShapeType="1"/>
          </p:cNvSpPr>
          <p:nvPr/>
        </p:nvSpPr>
        <p:spPr bwMode="auto">
          <a:xfrm>
            <a:off x="654050" y="660082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199" name="Group 258"/>
          <p:cNvGrpSpPr>
            <a:grpSpLocks/>
          </p:cNvGrpSpPr>
          <p:nvPr/>
        </p:nvGrpSpPr>
        <p:grpSpPr bwMode="auto">
          <a:xfrm>
            <a:off x="1012825" y="7672388"/>
            <a:ext cx="207963" cy="346075"/>
            <a:chOff x="7427" y="5242"/>
            <a:chExt cx="273" cy="450"/>
          </a:xfrm>
        </p:grpSpPr>
        <p:sp>
          <p:nvSpPr>
            <p:cNvPr id="91544" name="AutoShape 25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45" name="Group 26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49" name="Arc 26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50" name="Arc 26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46" name="Line 26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47" name="Line 26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48" name="Line 26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00" name="Rectangle 266"/>
          <p:cNvSpPr>
            <a:spLocks noChangeArrowheads="1"/>
          </p:cNvSpPr>
          <p:nvPr/>
        </p:nvSpPr>
        <p:spPr bwMode="auto">
          <a:xfrm>
            <a:off x="9032875" y="6254750"/>
            <a:ext cx="863600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01" name="Line 267"/>
          <p:cNvSpPr>
            <a:spLocks noChangeShapeType="1"/>
          </p:cNvSpPr>
          <p:nvPr/>
        </p:nvSpPr>
        <p:spPr bwMode="auto">
          <a:xfrm>
            <a:off x="9032875" y="6613525"/>
            <a:ext cx="863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02" name="Group 268"/>
          <p:cNvGrpSpPr>
            <a:grpSpLocks/>
          </p:cNvGrpSpPr>
          <p:nvPr/>
        </p:nvGrpSpPr>
        <p:grpSpPr bwMode="auto">
          <a:xfrm>
            <a:off x="9378950" y="7672388"/>
            <a:ext cx="209550" cy="346075"/>
            <a:chOff x="7427" y="5242"/>
            <a:chExt cx="273" cy="450"/>
          </a:xfrm>
        </p:grpSpPr>
        <p:sp>
          <p:nvSpPr>
            <p:cNvPr id="91537" name="AutoShape 26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38" name="Group 27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42" name="Arc 27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43" name="Arc 27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39" name="Line 27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40" name="Line 27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41" name="Line 27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03" name="Rectangle 276"/>
          <p:cNvSpPr>
            <a:spLocks noChangeArrowheads="1"/>
          </p:cNvSpPr>
          <p:nvPr/>
        </p:nvSpPr>
        <p:spPr bwMode="auto">
          <a:xfrm>
            <a:off x="7996238" y="6254750"/>
            <a:ext cx="866775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04" name="Line 277"/>
          <p:cNvSpPr>
            <a:spLocks noChangeShapeType="1"/>
          </p:cNvSpPr>
          <p:nvPr/>
        </p:nvSpPr>
        <p:spPr bwMode="auto">
          <a:xfrm>
            <a:off x="7996238" y="661352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05" name="Group 278"/>
          <p:cNvGrpSpPr>
            <a:grpSpLocks/>
          </p:cNvGrpSpPr>
          <p:nvPr/>
        </p:nvGrpSpPr>
        <p:grpSpPr bwMode="auto">
          <a:xfrm>
            <a:off x="8358188" y="7685088"/>
            <a:ext cx="207962" cy="347662"/>
            <a:chOff x="7427" y="5242"/>
            <a:chExt cx="273" cy="450"/>
          </a:xfrm>
        </p:grpSpPr>
        <p:sp>
          <p:nvSpPr>
            <p:cNvPr id="91530" name="AutoShape 27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31" name="Group 28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35" name="Arc 28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36" name="Arc 28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32" name="Line 28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33" name="Line 28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34" name="Line 28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06" name="Rectangle 286"/>
          <p:cNvSpPr>
            <a:spLocks noChangeArrowheads="1"/>
          </p:cNvSpPr>
          <p:nvPr/>
        </p:nvSpPr>
        <p:spPr bwMode="auto">
          <a:xfrm>
            <a:off x="6956425" y="6254750"/>
            <a:ext cx="866775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07" name="Line 287"/>
          <p:cNvSpPr>
            <a:spLocks noChangeShapeType="1"/>
          </p:cNvSpPr>
          <p:nvPr/>
        </p:nvSpPr>
        <p:spPr bwMode="auto">
          <a:xfrm>
            <a:off x="6956425" y="661352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08" name="Group 288"/>
          <p:cNvGrpSpPr>
            <a:grpSpLocks/>
          </p:cNvGrpSpPr>
          <p:nvPr/>
        </p:nvGrpSpPr>
        <p:grpSpPr bwMode="auto">
          <a:xfrm>
            <a:off x="7313613" y="7685088"/>
            <a:ext cx="211137" cy="347662"/>
            <a:chOff x="7427" y="5242"/>
            <a:chExt cx="273" cy="450"/>
          </a:xfrm>
        </p:grpSpPr>
        <p:sp>
          <p:nvSpPr>
            <p:cNvPr id="91523" name="AutoShape 28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24" name="Group 29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28" name="Arc 29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29" name="Arc 29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25" name="Line 29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26" name="Line 29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27" name="Line 29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09" name="Rectangle 296"/>
          <p:cNvSpPr>
            <a:spLocks noChangeArrowheads="1"/>
          </p:cNvSpPr>
          <p:nvPr/>
        </p:nvSpPr>
        <p:spPr bwMode="auto">
          <a:xfrm>
            <a:off x="5911850" y="6254750"/>
            <a:ext cx="866775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10" name="Line 297"/>
          <p:cNvSpPr>
            <a:spLocks noChangeShapeType="1"/>
          </p:cNvSpPr>
          <p:nvPr/>
        </p:nvSpPr>
        <p:spPr bwMode="auto">
          <a:xfrm>
            <a:off x="5911850" y="661352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11" name="Group 298"/>
          <p:cNvGrpSpPr>
            <a:grpSpLocks/>
          </p:cNvGrpSpPr>
          <p:nvPr/>
        </p:nvGrpSpPr>
        <p:grpSpPr bwMode="auto">
          <a:xfrm>
            <a:off x="6273800" y="7685088"/>
            <a:ext cx="206375" cy="347662"/>
            <a:chOff x="7427" y="5242"/>
            <a:chExt cx="273" cy="450"/>
          </a:xfrm>
        </p:grpSpPr>
        <p:sp>
          <p:nvSpPr>
            <p:cNvPr id="91516" name="AutoShape 29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17" name="Group 30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21" name="Arc 30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22" name="Arc 30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18" name="Line 30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19" name="Line 30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20" name="Line 30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12" name="Rectangle 306"/>
          <p:cNvSpPr>
            <a:spLocks noChangeArrowheads="1"/>
          </p:cNvSpPr>
          <p:nvPr/>
        </p:nvSpPr>
        <p:spPr bwMode="auto">
          <a:xfrm>
            <a:off x="4872038" y="6254750"/>
            <a:ext cx="866775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13" name="Line 307"/>
          <p:cNvSpPr>
            <a:spLocks noChangeShapeType="1"/>
          </p:cNvSpPr>
          <p:nvPr/>
        </p:nvSpPr>
        <p:spPr bwMode="auto">
          <a:xfrm>
            <a:off x="4872038" y="661352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14" name="Group 308"/>
          <p:cNvGrpSpPr>
            <a:grpSpLocks/>
          </p:cNvGrpSpPr>
          <p:nvPr/>
        </p:nvGrpSpPr>
        <p:grpSpPr bwMode="auto">
          <a:xfrm>
            <a:off x="5232400" y="7685088"/>
            <a:ext cx="207963" cy="347662"/>
            <a:chOff x="7427" y="5242"/>
            <a:chExt cx="273" cy="450"/>
          </a:xfrm>
        </p:grpSpPr>
        <p:sp>
          <p:nvSpPr>
            <p:cNvPr id="91509" name="AutoShape 30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10" name="Group 31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14" name="Arc 31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15" name="Arc 31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11" name="Line 31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12" name="Line 31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13" name="Line 31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15" name="Rectangle 316"/>
          <p:cNvSpPr>
            <a:spLocks noChangeArrowheads="1"/>
          </p:cNvSpPr>
          <p:nvPr/>
        </p:nvSpPr>
        <p:spPr bwMode="auto">
          <a:xfrm>
            <a:off x="3790950" y="6254750"/>
            <a:ext cx="866775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16" name="Line 317"/>
          <p:cNvSpPr>
            <a:spLocks noChangeShapeType="1"/>
          </p:cNvSpPr>
          <p:nvPr/>
        </p:nvSpPr>
        <p:spPr bwMode="auto">
          <a:xfrm>
            <a:off x="3790950" y="6613525"/>
            <a:ext cx="866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17" name="Group 318"/>
          <p:cNvGrpSpPr>
            <a:grpSpLocks/>
          </p:cNvGrpSpPr>
          <p:nvPr/>
        </p:nvGrpSpPr>
        <p:grpSpPr bwMode="auto">
          <a:xfrm>
            <a:off x="4154488" y="7685088"/>
            <a:ext cx="206375" cy="347662"/>
            <a:chOff x="7427" y="5242"/>
            <a:chExt cx="273" cy="450"/>
          </a:xfrm>
        </p:grpSpPr>
        <p:sp>
          <p:nvSpPr>
            <p:cNvPr id="91502" name="AutoShape 31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503" name="Group 32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07" name="Arc 32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08" name="Arc 32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504" name="Line 32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05" name="Line 32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506" name="Line 32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18" name="Rectangle 326"/>
          <p:cNvSpPr>
            <a:spLocks noChangeArrowheads="1"/>
          </p:cNvSpPr>
          <p:nvPr/>
        </p:nvSpPr>
        <p:spPr bwMode="auto">
          <a:xfrm>
            <a:off x="2767013" y="6254750"/>
            <a:ext cx="865187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19" name="Line 327"/>
          <p:cNvSpPr>
            <a:spLocks noChangeShapeType="1"/>
          </p:cNvSpPr>
          <p:nvPr/>
        </p:nvSpPr>
        <p:spPr bwMode="auto">
          <a:xfrm>
            <a:off x="2767013" y="6613525"/>
            <a:ext cx="865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20" name="Group 328"/>
          <p:cNvGrpSpPr>
            <a:grpSpLocks/>
          </p:cNvGrpSpPr>
          <p:nvPr/>
        </p:nvGrpSpPr>
        <p:grpSpPr bwMode="auto">
          <a:xfrm>
            <a:off x="3124200" y="7685088"/>
            <a:ext cx="211138" cy="347662"/>
            <a:chOff x="7427" y="5242"/>
            <a:chExt cx="273" cy="450"/>
          </a:xfrm>
        </p:grpSpPr>
        <p:sp>
          <p:nvSpPr>
            <p:cNvPr id="91495" name="AutoShape 329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96" name="Group 330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500" name="Arc 33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01" name="Arc 33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97" name="Line 333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98" name="Line 334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99" name="Line 335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21" name="Rectangle 336"/>
          <p:cNvSpPr>
            <a:spLocks noChangeArrowheads="1"/>
          </p:cNvSpPr>
          <p:nvPr/>
        </p:nvSpPr>
        <p:spPr bwMode="auto">
          <a:xfrm>
            <a:off x="1712913" y="6254750"/>
            <a:ext cx="865187" cy="2697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22" name="Line 337"/>
          <p:cNvSpPr>
            <a:spLocks noChangeShapeType="1"/>
          </p:cNvSpPr>
          <p:nvPr/>
        </p:nvSpPr>
        <p:spPr bwMode="auto">
          <a:xfrm>
            <a:off x="1712913" y="6613525"/>
            <a:ext cx="865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23" name="Rectangle 338"/>
          <p:cNvSpPr>
            <a:spLocks noChangeArrowheads="1"/>
          </p:cNvSpPr>
          <p:nvPr/>
        </p:nvSpPr>
        <p:spPr bwMode="auto">
          <a:xfrm>
            <a:off x="1782763" y="6291263"/>
            <a:ext cx="7239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Оповещения и связи</a:t>
            </a:r>
            <a:endParaRPr lang="ru-RU" sz="800" b="1">
              <a:cs typeface="Arial" charset="0"/>
            </a:endParaRPr>
          </a:p>
        </p:txBody>
      </p:sp>
      <p:grpSp>
        <p:nvGrpSpPr>
          <p:cNvPr id="91224" name="Group 339"/>
          <p:cNvGrpSpPr>
            <a:grpSpLocks/>
          </p:cNvGrpSpPr>
          <p:nvPr/>
        </p:nvGrpSpPr>
        <p:grpSpPr bwMode="auto">
          <a:xfrm>
            <a:off x="2076450" y="7685088"/>
            <a:ext cx="203200" cy="347662"/>
            <a:chOff x="7427" y="5242"/>
            <a:chExt cx="273" cy="450"/>
          </a:xfrm>
        </p:grpSpPr>
        <p:sp>
          <p:nvSpPr>
            <p:cNvPr id="91488" name="AutoShape 340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89" name="Group 341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493" name="Arc 342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94" name="Arc 343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90" name="Line 344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91" name="Line 345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92" name="Line 346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25" name="Line 347"/>
          <p:cNvSpPr>
            <a:spLocks noChangeShapeType="1"/>
          </p:cNvSpPr>
          <p:nvPr/>
        </p:nvSpPr>
        <p:spPr bwMode="auto">
          <a:xfrm flipV="1">
            <a:off x="209550" y="3071813"/>
            <a:ext cx="12045950" cy="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26" name="Rectangle 348"/>
          <p:cNvSpPr>
            <a:spLocks noChangeArrowheads="1"/>
          </p:cNvSpPr>
          <p:nvPr/>
        </p:nvSpPr>
        <p:spPr bwMode="auto">
          <a:xfrm>
            <a:off x="2822575" y="5821363"/>
            <a:ext cx="44656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1300">
                <a:cs typeface="Arial" charset="0"/>
              </a:rPr>
              <a:t>Функциональные звенья</a:t>
            </a:r>
            <a:endParaRPr lang="ru-RU" sz="1300" b="1">
              <a:cs typeface="Arial" charset="0"/>
            </a:endParaRPr>
          </a:p>
        </p:txBody>
      </p:sp>
      <p:sp>
        <p:nvSpPr>
          <p:cNvPr id="91227" name="Rectangle 349"/>
          <p:cNvSpPr>
            <a:spLocks noChangeArrowheads="1"/>
          </p:cNvSpPr>
          <p:nvPr/>
        </p:nvSpPr>
        <p:spPr bwMode="auto">
          <a:xfrm>
            <a:off x="2767013" y="6227763"/>
            <a:ext cx="8667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Охрана общественного порядка</a:t>
            </a:r>
            <a:endParaRPr lang="ru-RU" sz="800" b="1">
              <a:cs typeface="Arial" charset="0"/>
            </a:endParaRPr>
          </a:p>
        </p:txBody>
      </p:sp>
      <p:sp>
        <p:nvSpPr>
          <p:cNvPr id="91228" name="Rectangle 350"/>
          <p:cNvSpPr>
            <a:spLocks noChangeArrowheads="1"/>
          </p:cNvSpPr>
          <p:nvPr/>
        </p:nvSpPr>
        <p:spPr bwMode="auto">
          <a:xfrm>
            <a:off x="3790950" y="6369050"/>
            <a:ext cx="86995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Медицина</a:t>
            </a:r>
            <a:endParaRPr lang="ru-RU" sz="800" b="1">
              <a:cs typeface="Arial" charset="0"/>
            </a:endParaRPr>
          </a:p>
        </p:txBody>
      </p:sp>
      <p:sp>
        <p:nvSpPr>
          <p:cNvPr id="91229" name="Rectangle 351"/>
          <p:cNvSpPr>
            <a:spLocks noChangeArrowheads="1"/>
          </p:cNvSpPr>
          <p:nvPr/>
        </p:nvSpPr>
        <p:spPr bwMode="auto">
          <a:xfrm>
            <a:off x="4949825" y="6369050"/>
            <a:ext cx="72231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ЖКХ</a:t>
            </a:r>
            <a:endParaRPr lang="ru-RU" sz="800" b="1">
              <a:cs typeface="Arial" charset="0"/>
            </a:endParaRPr>
          </a:p>
        </p:txBody>
      </p:sp>
      <p:sp>
        <p:nvSpPr>
          <p:cNvPr id="91230" name="Rectangle 352"/>
          <p:cNvSpPr>
            <a:spLocks noChangeArrowheads="1"/>
          </p:cNvSpPr>
          <p:nvPr/>
        </p:nvSpPr>
        <p:spPr bwMode="auto">
          <a:xfrm>
            <a:off x="5876925" y="6289675"/>
            <a:ext cx="9366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Защита животных и растений</a:t>
            </a:r>
            <a:endParaRPr lang="ru-RU" sz="800" b="1">
              <a:cs typeface="Arial" charset="0"/>
            </a:endParaRPr>
          </a:p>
        </p:txBody>
      </p:sp>
      <p:sp>
        <p:nvSpPr>
          <p:cNvPr id="91231" name="Rectangle 353"/>
          <p:cNvSpPr>
            <a:spLocks noChangeArrowheads="1"/>
          </p:cNvSpPr>
          <p:nvPr/>
        </p:nvSpPr>
        <p:spPr bwMode="auto">
          <a:xfrm>
            <a:off x="6967538" y="6289675"/>
            <a:ext cx="84296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Торговли и питания</a:t>
            </a:r>
            <a:endParaRPr lang="ru-RU" sz="800" b="1">
              <a:cs typeface="Arial" charset="0"/>
            </a:endParaRPr>
          </a:p>
        </p:txBody>
      </p:sp>
      <p:sp>
        <p:nvSpPr>
          <p:cNvPr id="91232" name="Rectangle 354"/>
          <p:cNvSpPr>
            <a:spLocks noChangeArrowheads="1"/>
          </p:cNvSpPr>
          <p:nvPr/>
        </p:nvSpPr>
        <p:spPr bwMode="auto">
          <a:xfrm>
            <a:off x="8013700" y="6299200"/>
            <a:ext cx="8413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Санитарно-эпид. контроль</a:t>
            </a:r>
            <a:endParaRPr lang="ru-RU" sz="800" b="1">
              <a:cs typeface="Arial" charset="0"/>
            </a:endParaRPr>
          </a:p>
        </p:txBody>
      </p:sp>
      <p:sp>
        <p:nvSpPr>
          <p:cNvPr id="91233" name="Rectangle 355"/>
          <p:cNvSpPr>
            <a:spLocks noChangeArrowheads="1"/>
          </p:cNvSpPr>
          <p:nvPr/>
        </p:nvSpPr>
        <p:spPr bwMode="auto">
          <a:xfrm>
            <a:off x="9032875" y="6313488"/>
            <a:ext cx="8397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Военный комиссариат</a:t>
            </a:r>
            <a:endParaRPr lang="ru-RU" sz="800" b="1">
              <a:cs typeface="Arial" charset="0"/>
            </a:endParaRPr>
          </a:p>
        </p:txBody>
      </p:sp>
      <p:sp>
        <p:nvSpPr>
          <p:cNvPr id="91234" name="Rectangle 356"/>
          <p:cNvSpPr>
            <a:spLocks noChangeArrowheads="1"/>
          </p:cNvSpPr>
          <p:nvPr/>
        </p:nvSpPr>
        <p:spPr bwMode="auto">
          <a:xfrm>
            <a:off x="650875" y="6300788"/>
            <a:ext cx="8397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КЧС и ПБ района</a:t>
            </a:r>
            <a:endParaRPr lang="ru-RU" sz="800" b="1">
              <a:cs typeface="Arial" charset="0"/>
            </a:endParaRPr>
          </a:p>
        </p:txBody>
      </p:sp>
      <p:sp>
        <p:nvSpPr>
          <p:cNvPr id="91235" name="Line 357"/>
          <p:cNvSpPr>
            <a:spLocks noChangeShapeType="1"/>
          </p:cNvSpPr>
          <p:nvPr/>
        </p:nvSpPr>
        <p:spPr bwMode="auto">
          <a:xfrm flipV="1">
            <a:off x="854075" y="4010025"/>
            <a:ext cx="11326813" cy="0"/>
          </a:xfrm>
          <a:prstGeom prst="line">
            <a:avLst/>
          </a:prstGeom>
          <a:noFill/>
          <a:ln w="158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1236" name="Group 358"/>
          <p:cNvGrpSpPr>
            <a:grpSpLocks/>
          </p:cNvGrpSpPr>
          <p:nvPr/>
        </p:nvGrpSpPr>
        <p:grpSpPr bwMode="auto">
          <a:xfrm>
            <a:off x="12111038" y="3773488"/>
            <a:ext cx="233362" cy="269875"/>
            <a:chOff x="4803" y="1512"/>
            <a:chExt cx="147" cy="170"/>
          </a:xfrm>
        </p:grpSpPr>
        <p:grpSp>
          <p:nvGrpSpPr>
            <p:cNvPr id="91482" name="Group 359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485" name="Line 360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86" name="Line 361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87" name="Line 362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83" name="Oval 363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484" name="Rectangle 364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237" name="Group 365"/>
          <p:cNvGrpSpPr>
            <a:grpSpLocks/>
          </p:cNvGrpSpPr>
          <p:nvPr/>
        </p:nvGrpSpPr>
        <p:grpSpPr bwMode="auto">
          <a:xfrm>
            <a:off x="11245850" y="5087938"/>
            <a:ext cx="215900" cy="258762"/>
            <a:chOff x="17361" y="3244"/>
            <a:chExt cx="395" cy="340"/>
          </a:xfrm>
        </p:grpSpPr>
        <p:sp>
          <p:nvSpPr>
            <p:cNvPr id="91475" name="Line 366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76" name="Line 367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77" name="Group 368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480" name="Line 369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81" name="Line 370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78" name="Line 371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79" name="Line 372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38" name="Group 373"/>
          <p:cNvGrpSpPr>
            <a:grpSpLocks/>
          </p:cNvGrpSpPr>
          <p:nvPr/>
        </p:nvGrpSpPr>
        <p:grpSpPr bwMode="auto">
          <a:xfrm>
            <a:off x="12111038" y="5087938"/>
            <a:ext cx="214312" cy="258762"/>
            <a:chOff x="17361" y="3244"/>
            <a:chExt cx="395" cy="340"/>
          </a:xfrm>
        </p:grpSpPr>
        <p:sp>
          <p:nvSpPr>
            <p:cNvPr id="91468" name="Line 374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69" name="Line 375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70" name="Group 376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473" name="Line 377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74" name="Line 378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71" name="Line 379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72" name="Line 380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39" name="Group 381"/>
          <p:cNvGrpSpPr>
            <a:grpSpLocks/>
          </p:cNvGrpSpPr>
          <p:nvPr/>
        </p:nvGrpSpPr>
        <p:grpSpPr bwMode="auto">
          <a:xfrm>
            <a:off x="12055475" y="4440238"/>
            <a:ext cx="233363" cy="393700"/>
            <a:chOff x="4091" y="5350"/>
            <a:chExt cx="369" cy="619"/>
          </a:xfrm>
        </p:grpSpPr>
        <p:grpSp>
          <p:nvGrpSpPr>
            <p:cNvPr id="91453" name="Group 382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462" name="Line 383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463" name="Group 384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466" name="Arc 38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467" name="Arc 38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464" name="Line 387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65" name="Line 388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54" name="AutoShape 389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55" name="Group 390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460" name="Arc 39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61" name="Arc 39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56" name="Line 393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57" name="Line 394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58" name="Line 395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59" name="Line 396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0" name="Group 397"/>
          <p:cNvGrpSpPr>
            <a:grpSpLocks/>
          </p:cNvGrpSpPr>
          <p:nvPr/>
        </p:nvGrpSpPr>
        <p:grpSpPr bwMode="auto">
          <a:xfrm>
            <a:off x="10058400" y="4451350"/>
            <a:ext cx="236538" cy="393700"/>
            <a:chOff x="4091" y="5350"/>
            <a:chExt cx="369" cy="619"/>
          </a:xfrm>
        </p:grpSpPr>
        <p:grpSp>
          <p:nvGrpSpPr>
            <p:cNvPr id="91438" name="Group 398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447" name="Line 399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448" name="Group 400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451" name="Arc 401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452" name="Arc 402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449" name="Line 403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50" name="Line 404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39" name="AutoShape 405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40" name="Group 406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445" name="Arc 407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46" name="Arc 408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41" name="Line 409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42" name="Line 410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43" name="Line 411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44" name="Line 412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1" name="Group 413"/>
          <p:cNvGrpSpPr>
            <a:grpSpLocks/>
          </p:cNvGrpSpPr>
          <p:nvPr/>
        </p:nvGrpSpPr>
        <p:grpSpPr bwMode="auto">
          <a:xfrm>
            <a:off x="8667750" y="4451350"/>
            <a:ext cx="234950" cy="393700"/>
            <a:chOff x="4091" y="5350"/>
            <a:chExt cx="369" cy="619"/>
          </a:xfrm>
        </p:grpSpPr>
        <p:grpSp>
          <p:nvGrpSpPr>
            <p:cNvPr id="91423" name="Group 414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432" name="Line 415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433" name="Group 416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436" name="Arc 41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437" name="Arc 41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434" name="Line 419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35" name="Line 420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24" name="AutoShape 421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25" name="Group 422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430" name="Arc 423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31" name="Arc 424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26" name="Line 425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27" name="Line 426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28" name="Line 427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29" name="Line 428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2" name="Group 429"/>
          <p:cNvGrpSpPr>
            <a:grpSpLocks/>
          </p:cNvGrpSpPr>
          <p:nvPr/>
        </p:nvGrpSpPr>
        <p:grpSpPr bwMode="auto">
          <a:xfrm>
            <a:off x="7362825" y="4446588"/>
            <a:ext cx="233363" cy="393700"/>
            <a:chOff x="4091" y="5350"/>
            <a:chExt cx="369" cy="619"/>
          </a:xfrm>
        </p:grpSpPr>
        <p:grpSp>
          <p:nvGrpSpPr>
            <p:cNvPr id="91408" name="Group 430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417" name="Line 431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418" name="Group 432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421" name="Arc 433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422" name="Arc 434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419" name="Line 435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20" name="Line 436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09" name="AutoShape 437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410" name="Group 438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415" name="Arc 439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16" name="Arc 440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411" name="Line 441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12" name="Line 442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13" name="Line 443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414" name="Line 444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3" name="Group 445"/>
          <p:cNvGrpSpPr>
            <a:grpSpLocks/>
          </p:cNvGrpSpPr>
          <p:nvPr/>
        </p:nvGrpSpPr>
        <p:grpSpPr bwMode="auto">
          <a:xfrm>
            <a:off x="706438" y="4451350"/>
            <a:ext cx="236537" cy="393700"/>
            <a:chOff x="4091" y="5350"/>
            <a:chExt cx="369" cy="619"/>
          </a:xfrm>
        </p:grpSpPr>
        <p:grpSp>
          <p:nvGrpSpPr>
            <p:cNvPr id="91393" name="Group 446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402" name="Line 447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403" name="Group 448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406" name="Arc 449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407" name="Arc 450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404" name="Line 451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05" name="Line 452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94" name="AutoShape 453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95" name="Group 454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400" name="Arc 455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01" name="Arc 456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96" name="Line 457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97" name="Line 458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98" name="Line 459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99" name="Line 460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4" name="Group 461"/>
          <p:cNvGrpSpPr>
            <a:grpSpLocks/>
          </p:cNvGrpSpPr>
          <p:nvPr/>
        </p:nvGrpSpPr>
        <p:grpSpPr bwMode="auto">
          <a:xfrm>
            <a:off x="1976438" y="4451350"/>
            <a:ext cx="233362" cy="393700"/>
            <a:chOff x="4091" y="5350"/>
            <a:chExt cx="369" cy="619"/>
          </a:xfrm>
        </p:grpSpPr>
        <p:grpSp>
          <p:nvGrpSpPr>
            <p:cNvPr id="91378" name="Group 462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387" name="Line 463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388" name="Group 464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391" name="Arc 465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392" name="Arc 466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389" name="Line 467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90" name="Line 468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79" name="AutoShape 469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80" name="Group 470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385" name="Arc 471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86" name="Arc 472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81" name="Line 473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82" name="Line 474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83" name="Line 475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84" name="Line 476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5" name="Group 477"/>
          <p:cNvGrpSpPr>
            <a:grpSpLocks/>
          </p:cNvGrpSpPr>
          <p:nvPr/>
        </p:nvGrpSpPr>
        <p:grpSpPr bwMode="auto">
          <a:xfrm>
            <a:off x="3321050" y="4446588"/>
            <a:ext cx="234950" cy="393700"/>
            <a:chOff x="4091" y="5350"/>
            <a:chExt cx="369" cy="619"/>
          </a:xfrm>
        </p:grpSpPr>
        <p:grpSp>
          <p:nvGrpSpPr>
            <p:cNvPr id="91363" name="Group 478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372" name="Line 479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373" name="Group 480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376" name="Arc 481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377" name="Arc 482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374" name="Line 483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75" name="Line 484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64" name="AutoShape 485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65" name="Group 486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370" name="Arc 487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71" name="Arc 488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66" name="Line 489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67" name="Line 490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68" name="Line 491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69" name="Line 492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6" name="Group 493"/>
          <p:cNvGrpSpPr>
            <a:grpSpLocks/>
          </p:cNvGrpSpPr>
          <p:nvPr/>
        </p:nvGrpSpPr>
        <p:grpSpPr bwMode="auto">
          <a:xfrm>
            <a:off x="4602163" y="4446588"/>
            <a:ext cx="238125" cy="393700"/>
            <a:chOff x="4091" y="5350"/>
            <a:chExt cx="369" cy="619"/>
          </a:xfrm>
        </p:grpSpPr>
        <p:grpSp>
          <p:nvGrpSpPr>
            <p:cNvPr id="91348" name="Group 494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357" name="Line 495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358" name="Group 496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361" name="Arc 497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362" name="Arc 498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359" name="Line 499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60" name="Line 500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49" name="AutoShape 501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50" name="Group 502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355" name="Arc 503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56" name="Arc 504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51" name="Line 505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52" name="Line 506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53" name="Line 507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54" name="Line 508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47" name="Group 509"/>
          <p:cNvGrpSpPr>
            <a:grpSpLocks/>
          </p:cNvGrpSpPr>
          <p:nvPr/>
        </p:nvGrpSpPr>
        <p:grpSpPr bwMode="auto">
          <a:xfrm>
            <a:off x="5902325" y="4446588"/>
            <a:ext cx="236538" cy="393700"/>
            <a:chOff x="4091" y="5350"/>
            <a:chExt cx="369" cy="619"/>
          </a:xfrm>
        </p:grpSpPr>
        <p:grpSp>
          <p:nvGrpSpPr>
            <p:cNvPr id="91333" name="Group 510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342" name="Line 511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343" name="Group 512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346" name="Arc 513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347" name="Arc 514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344" name="Line 515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45" name="Line 516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34" name="AutoShape 517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35" name="Group 518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340" name="Arc 519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41" name="Arc 520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36" name="Line 521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37" name="Line 522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38" name="Line 523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39" name="Line 524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48" name="Line 525"/>
          <p:cNvSpPr>
            <a:spLocks noChangeShapeType="1"/>
          </p:cNvSpPr>
          <p:nvPr/>
        </p:nvSpPr>
        <p:spPr bwMode="auto">
          <a:xfrm flipV="1">
            <a:off x="949325" y="4440238"/>
            <a:ext cx="11328400" cy="4762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49" name="Line 526"/>
          <p:cNvSpPr>
            <a:spLocks noChangeShapeType="1"/>
          </p:cNvSpPr>
          <p:nvPr/>
        </p:nvSpPr>
        <p:spPr bwMode="auto">
          <a:xfrm flipV="1">
            <a:off x="209550" y="7680325"/>
            <a:ext cx="9359900" cy="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50" name="Line 527"/>
          <p:cNvSpPr>
            <a:spLocks noChangeShapeType="1"/>
          </p:cNvSpPr>
          <p:nvPr/>
        </p:nvSpPr>
        <p:spPr bwMode="auto">
          <a:xfrm>
            <a:off x="209550" y="3071813"/>
            <a:ext cx="0" cy="4608512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251" name="Rectangle 528"/>
          <p:cNvSpPr>
            <a:spLocks noChangeArrowheads="1"/>
          </p:cNvSpPr>
          <p:nvPr/>
        </p:nvSpPr>
        <p:spPr bwMode="auto">
          <a:xfrm>
            <a:off x="10939463" y="2824163"/>
            <a:ext cx="863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8-383-231-07-32</a:t>
            </a:r>
          </a:p>
          <a:p>
            <a:pPr algn="ctr" defTabSz="912813"/>
            <a:r>
              <a:rPr lang="ru-RU" sz="600">
                <a:cs typeface="Arial" charset="0"/>
              </a:rPr>
              <a:t>Ф. 8-383-223-63-10</a:t>
            </a:r>
            <a:endParaRPr lang="ru-RU" sz="600" b="1">
              <a:cs typeface="Arial" charset="0"/>
            </a:endParaRPr>
          </a:p>
        </p:txBody>
      </p:sp>
      <p:sp>
        <p:nvSpPr>
          <p:cNvPr id="91252" name="Rectangle 529"/>
          <p:cNvSpPr>
            <a:spLocks noChangeArrowheads="1"/>
          </p:cNvSpPr>
          <p:nvPr/>
        </p:nvSpPr>
        <p:spPr bwMode="auto">
          <a:xfrm>
            <a:off x="11834813" y="2843213"/>
            <a:ext cx="79057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8-383-223-28-62</a:t>
            </a:r>
            <a:endParaRPr lang="ru-RU" sz="600" b="1">
              <a:cs typeface="Arial" charset="0"/>
            </a:endParaRPr>
          </a:p>
        </p:txBody>
      </p:sp>
      <p:sp>
        <p:nvSpPr>
          <p:cNvPr id="91253" name="Rectangle 530"/>
          <p:cNvSpPr>
            <a:spLocks noChangeArrowheads="1"/>
          </p:cNvSpPr>
          <p:nvPr/>
        </p:nvSpPr>
        <p:spPr bwMode="auto">
          <a:xfrm>
            <a:off x="9702800" y="2860675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8-383-43-20-121</a:t>
            </a:r>
            <a:endParaRPr lang="ru-RU" sz="600" b="1">
              <a:cs typeface="Arial" charset="0"/>
            </a:endParaRPr>
          </a:p>
        </p:txBody>
      </p:sp>
      <p:sp>
        <p:nvSpPr>
          <p:cNvPr id="91254" name="Rectangle 531"/>
          <p:cNvSpPr>
            <a:spLocks noChangeArrowheads="1"/>
          </p:cNvSpPr>
          <p:nvPr/>
        </p:nvSpPr>
        <p:spPr bwMode="auto">
          <a:xfrm>
            <a:off x="4346575" y="2894013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8-383-43-31-201</a:t>
            </a:r>
            <a:endParaRPr lang="ru-RU" sz="600" b="1">
              <a:cs typeface="Arial" charset="0"/>
            </a:endParaRPr>
          </a:p>
        </p:txBody>
      </p:sp>
      <p:sp>
        <p:nvSpPr>
          <p:cNvPr id="91255" name="Rectangle 532"/>
          <p:cNvSpPr>
            <a:spLocks noChangeArrowheads="1"/>
          </p:cNvSpPr>
          <p:nvPr/>
        </p:nvSpPr>
        <p:spPr bwMode="auto">
          <a:xfrm>
            <a:off x="7032625" y="2890838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8-383-43-20-698</a:t>
            </a:r>
            <a:endParaRPr lang="ru-RU" sz="600" b="1">
              <a:cs typeface="Arial" charset="0"/>
            </a:endParaRPr>
          </a:p>
        </p:txBody>
      </p:sp>
      <p:sp>
        <p:nvSpPr>
          <p:cNvPr id="91256" name="Rectangle 533"/>
          <p:cNvSpPr>
            <a:spLocks noChangeArrowheads="1"/>
          </p:cNvSpPr>
          <p:nvPr/>
        </p:nvSpPr>
        <p:spPr bwMode="auto">
          <a:xfrm>
            <a:off x="5668963" y="2895600"/>
            <a:ext cx="865187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8-383-43-34-572</a:t>
            </a:r>
            <a:endParaRPr lang="ru-RU" sz="600" b="1">
              <a:cs typeface="Arial" charset="0"/>
            </a:endParaRPr>
          </a:p>
        </p:txBody>
      </p:sp>
      <p:sp>
        <p:nvSpPr>
          <p:cNvPr id="91257" name="Rectangle 534"/>
          <p:cNvSpPr>
            <a:spLocks noChangeArrowheads="1"/>
          </p:cNvSpPr>
          <p:nvPr/>
        </p:nvSpPr>
        <p:spPr bwMode="auto">
          <a:xfrm>
            <a:off x="8377238" y="2876550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8-383-43-26-013</a:t>
            </a:r>
            <a:endParaRPr lang="ru-RU" sz="600" b="1">
              <a:cs typeface="Arial" charset="0"/>
            </a:endParaRPr>
          </a:p>
        </p:txBody>
      </p:sp>
      <p:sp>
        <p:nvSpPr>
          <p:cNvPr id="91258" name="Rectangle 535"/>
          <p:cNvSpPr>
            <a:spLocks noChangeArrowheads="1"/>
          </p:cNvSpPr>
          <p:nvPr/>
        </p:nvSpPr>
        <p:spPr bwMode="auto">
          <a:xfrm>
            <a:off x="3016250" y="2900363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8-383-47-22-545</a:t>
            </a:r>
            <a:endParaRPr lang="ru-RU" sz="600" b="1">
              <a:cs typeface="Arial" charset="0"/>
            </a:endParaRPr>
          </a:p>
        </p:txBody>
      </p:sp>
      <p:sp>
        <p:nvSpPr>
          <p:cNvPr id="91259" name="Rectangle 536"/>
          <p:cNvSpPr>
            <a:spLocks noChangeArrowheads="1"/>
          </p:cNvSpPr>
          <p:nvPr/>
        </p:nvSpPr>
        <p:spPr bwMode="auto">
          <a:xfrm>
            <a:off x="1704975" y="2905125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8-383-46-22-296</a:t>
            </a:r>
            <a:endParaRPr lang="ru-RU" sz="600" b="1">
              <a:cs typeface="Arial" charset="0"/>
            </a:endParaRPr>
          </a:p>
        </p:txBody>
      </p:sp>
      <p:sp>
        <p:nvSpPr>
          <p:cNvPr id="91260" name="Rectangle 537"/>
          <p:cNvSpPr>
            <a:spLocks noChangeArrowheads="1"/>
          </p:cNvSpPr>
          <p:nvPr/>
        </p:nvSpPr>
        <p:spPr bwMode="auto">
          <a:xfrm>
            <a:off x="442913" y="2900363"/>
            <a:ext cx="862012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8-383-45-21-001</a:t>
            </a:r>
            <a:endParaRPr lang="ru-RU" sz="600" b="1">
              <a:cs typeface="Arial" charset="0"/>
            </a:endParaRPr>
          </a:p>
        </p:txBody>
      </p:sp>
      <p:sp>
        <p:nvSpPr>
          <p:cNvPr id="91261" name="Rectangle 538"/>
          <p:cNvSpPr>
            <a:spLocks noChangeArrowheads="1"/>
          </p:cNvSpPr>
          <p:nvPr/>
        </p:nvSpPr>
        <p:spPr bwMode="auto">
          <a:xfrm>
            <a:off x="6950075" y="7413625"/>
            <a:ext cx="86360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8-383-43-29-010</a:t>
            </a:r>
            <a:endParaRPr lang="ru-RU" sz="600" b="1">
              <a:cs typeface="Arial" charset="0"/>
            </a:endParaRPr>
          </a:p>
        </p:txBody>
      </p:sp>
      <p:sp>
        <p:nvSpPr>
          <p:cNvPr id="91262" name="Rectangle 539"/>
          <p:cNvSpPr>
            <a:spLocks noChangeArrowheads="1"/>
          </p:cNvSpPr>
          <p:nvPr/>
        </p:nvSpPr>
        <p:spPr bwMode="auto">
          <a:xfrm>
            <a:off x="5910263" y="7421563"/>
            <a:ext cx="8620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8-383-43-42-155</a:t>
            </a:r>
            <a:endParaRPr lang="ru-RU" sz="600" b="1">
              <a:cs typeface="Arial" charset="0"/>
            </a:endParaRPr>
          </a:p>
        </p:txBody>
      </p:sp>
      <p:sp>
        <p:nvSpPr>
          <p:cNvPr id="91263" name="Rectangle 540"/>
          <p:cNvSpPr>
            <a:spLocks noChangeArrowheads="1"/>
          </p:cNvSpPr>
          <p:nvPr/>
        </p:nvSpPr>
        <p:spPr bwMode="auto">
          <a:xfrm>
            <a:off x="4876800" y="7421563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8-383-43-24-629</a:t>
            </a:r>
            <a:endParaRPr lang="ru-RU" sz="600" b="1">
              <a:cs typeface="Arial" charset="0"/>
            </a:endParaRPr>
          </a:p>
        </p:txBody>
      </p:sp>
      <p:sp>
        <p:nvSpPr>
          <p:cNvPr id="91264" name="Rectangle 541"/>
          <p:cNvSpPr>
            <a:spLocks noChangeArrowheads="1"/>
          </p:cNvSpPr>
          <p:nvPr/>
        </p:nvSpPr>
        <p:spPr bwMode="auto">
          <a:xfrm>
            <a:off x="3790950" y="7391400"/>
            <a:ext cx="86677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8-383-43-23-215</a:t>
            </a:r>
            <a:endParaRPr lang="ru-RU" sz="600" b="1">
              <a:cs typeface="Arial" charset="0"/>
            </a:endParaRPr>
          </a:p>
        </p:txBody>
      </p:sp>
      <p:sp>
        <p:nvSpPr>
          <p:cNvPr id="91265" name="Rectangle 542"/>
          <p:cNvSpPr>
            <a:spLocks noChangeArrowheads="1"/>
          </p:cNvSpPr>
          <p:nvPr/>
        </p:nvSpPr>
        <p:spPr bwMode="auto">
          <a:xfrm>
            <a:off x="2765425" y="7388225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8-383-43-29-656</a:t>
            </a:r>
            <a:endParaRPr lang="ru-RU" sz="600" b="1">
              <a:cs typeface="Arial" charset="0"/>
            </a:endParaRPr>
          </a:p>
        </p:txBody>
      </p:sp>
      <p:sp>
        <p:nvSpPr>
          <p:cNvPr id="91266" name="Rectangle 543"/>
          <p:cNvSpPr>
            <a:spLocks noChangeArrowheads="1"/>
          </p:cNvSpPr>
          <p:nvPr/>
        </p:nvSpPr>
        <p:spPr bwMode="auto">
          <a:xfrm>
            <a:off x="1709738" y="7345363"/>
            <a:ext cx="8636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8-383-43-21-999</a:t>
            </a:r>
          </a:p>
          <a:p>
            <a:pPr algn="ctr" defTabSz="912813"/>
            <a:r>
              <a:rPr lang="ru-RU" sz="600">
                <a:cs typeface="Arial" charset="0"/>
              </a:rPr>
              <a:t>ф. 8-383-43-21-660</a:t>
            </a:r>
          </a:p>
        </p:txBody>
      </p:sp>
      <p:sp>
        <p:nvSpPr>
          <p:cNvPr id="91267" name="Rectangle 544"/>
          <p:cNvSpPr>
            <a:spLocks noChangeArrowheads="1"/>
          </p:cNvSpPr>
          <p:nvPr/>
        </p:nvSpPr>
        <p:spPr bwMode="auto">
          <a:xfrm>
            <a:off x="657225" y="7350125"/>
            <a:ext cx="8636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8-383-43-24-044</a:t>
            </a:r>
          </a:p>
          <a:p>
            <a:pPr algn="ctr" defTabSz="912813"/>
            <a:r>
              <a:rPr lang="ru-RU" sz="600">
                <a:cs typeface="Arial" charset="0"/>
              </a:rPr>
              <a:t>Ф. 8-383-43-24-005</a:t>
            </a:r>
            <a:endParaRPr lang="ru-RU" sz="600" b="1">
              <a:cs typeface="Arial" charset="0"/>
            </a:endParaRPr>
          </a:p>
        </p:txBody>
      </p:sp>
      <p:sp>
        <p:nvSpPr>
          <p:cNvPr id="91268" name="Rectangle 545"/>
          <p:cNvSpPr>
            <a:spLocks noChangeArrowheads="1"/>
          </p:cNvSpPr>
          <p:nvPr/>
        </p:nvSpPr>
        <p:spPr bwMode="auto">
          <a:xfrm>
            <a:off x="8002588" y="7424738"/>
            <a:ext cx="8636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8-383-43-25-663</a:t>
            </a:r>
            <a:endParaRPr lang="ru-RU" sz="600" b="1">
              <a:cs typeface="Arial" charset="0"/>
            </a:endParaRPr>
          </a:p>
        </p:txBody>
      </p:sp>
      <p:sp>
        <p:nvSpPr>
          <p:cNvPr id="91269" name="Rectangle 546"/>
          <p:cNvSpPr>
            <a:spLocks noChangeArrowheads="1"/>
          </p:cNvSpPr>
          <p:nvPr/>
        </p:nvSpPr>
        <p:spPr bwMode="auto">
          <a:xfrm>
            <a:off x="9028113" y="7432675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8-383-43-22-425</a:t>
            </a:r>
            <a:endParaRPr lang="ru-RU" sz="600" b="1">
              <a:cs typeface="Arial" charset="0"/>
            </a:endParaRPr>
          </a:p>
        </p:txBody>
      </p:sp>
      <p:sp>
        <p:nvSpPr>
          <p:cNvPr id="91270" name="Rectangle 547"/>
          <p:cNvSpPr>
            <a:spLocks noChangeArrowheads="1"/>
          </p:cNvSpPr>
          <p:nvPr/>
        </p:nvSpPr>
        <p:spPr bwMode="auto">
          <a:xfrm>
            <a:off x="10939463" y="4146550"/>
            <a:ext cx="8636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7-465-510</a:t>
            </a:r>
          </a:p>
          <a:p>
            <a:pPr algn="ctr" defTabSz="912813"/>
            <a:r>
              <a:rPr lang="en-US" sz="600">
                <a:cs typeface="Arial" charset="0"/>
              </a:rPr>
              <a:t>mchs@obladm.nso.ru</a:t>
            </a:r>
            <a:endParaRPr lang="ru-RU" sz="600" b="1">
              <a:cs typeface="Arial" charset="0"/>
            </a:endParaRPr>
          </a:p>
        </p:txBody>
      </p:sp>
      <p:sp>
        <p:nvSpPr>
          <p:cNvPr id="91271" name="Rectangle 548"/>
          <p:cNvSpPr>
            <a:spLocks noChangeArrowheads="1"/>
          </p:cNvSpPr>
          <p:nvPr/>
        </p:nvSpPr>
        <p:spPr bwMode="auto">
          <a:xfrm>
            <a:off x="11872913" y="4224338"/>
            <a:ext cx="719137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7-465-328</a:t>
            </a:r>
          </a:p>
          <a:p>
            <a:pPr algn="ctr" defTabSz="912813"/>
            <a:endParaRPr lang="ru-RU" sz="600" b="1">
              <a:cs typeface="Arial" charset="0"/>
            </a:endParaRPr>
          </a:p>
        </p:txBody>
      </p:sp>
      <p:graphicFrame>
        <p:nvGraphicFramePr>
          <p:cNvPr id="603760" name="Group 624"/>
          <p:cNvGraphicFramePr>
            <a:graphicFrameLocks noGrp="1"/>
          </p:cNvGraphicFramePr>
          <p:nvPr>
            <p:ph/>
          </p:nvPr>
        </p:nvGraphicFramePr>
        <p:xfrm>
          <a:off x="10001250" y="8472488"/>
          <a:ext cx="2795588" cy="1068388"/>
        </p:xfrm>
        <a:graphic>
          <a:graphicData uri="http://schemas.openxmlformats.org/drawingml/2006/table">
            <a:tbl>
              <a:tblPr/>
              <a:tblGrid>
                <a:gridCol w="577850"/>
                <a:gridCol w="820738"/>
                <a:gridCol w="436562"/>
                <a:gridCol w="960438"/>
              </a:tblGrid>
              <a:tr h="250825">
                <a:tc gridSpan="4">
                  <a:txBody>
                    <a:bodyPr/>
                    <a:lstStyle/>
                    <a:p>
                      <a:pPr marL="0" marR="0" lvl="0" indent="0" algn="ctr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Условные обозначения</a:t>
                      </a:r>
                    </a:p>
                  </a:txBody>
                  <a:tcPr marL="91301" marR="91301" marT="45651" marB="45651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marT="45651" marB="4565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Сеть МГТС</a:t>
                      </a: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Цифровая сеть</a:t>
                      </a: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marT="45651" marB="4565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Сотовая сеть связи МТС</a:t>
                      </a: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6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УКВ р/с</a:t>
                      </a:r>
                    </a:p>
                  </a:txBody>
                  <a:tcPr marL="91301" marR="91301" marT="45651" marB="4565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1282" name="Group 570"/>
          <p:cNvGrpSpPr>
            <a:grpSpLocks/>
          </p:cNvGrpSpPr>
          <p:nvPr/>
        </p:nvGrpSpPr>
        <p:grpSpPr bwMode="auto">
          <a:xfrm>
            <a:off x="10217150" y="8812213"/>
            <a:ext cx="163513" cy="277812"/>
            <a:chOff x="7427" y="5242"/>
            <a:chExt cx="273" cy="450"/>
          </a:xfrm>
        </p:grpSpPr>
        <p:sp>
          <p:nvSpPr>
            <p:cNvPr id="91326" name="AutoShape 571"/>
            <p:cNvSpPr>
              <a:spLocks noChangeArrowheads="1"/>
            </p:cNvSpPr>
            <p:nvPr/>
          </p:nvSpPr>
          <p:spPr bwMode="auto">
            <a:xfrm rot="16200000" flipH="1">
              <a:off x="7427" y="5522"/>
              <a:ext cx="170" cy="170"/>
            </a:xfrm>
            <a:prstGeom prst="triangle">
              <a:avLst>
                <a:gd name="adj" fmla="val 49639"/>
              </a:avLst>
            </a:prstGeom>
            <a:solidFill>
              <a:srgbClr val="FFFFFF"/>
            </a:solidFill>
            <a:ln w="1587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27" name="Group 572"/>
            <p:cNvGrpSpPr>
              <a:grpSpLocks/>
            </p:cNvGrpSpPr>
            <p:nvPr/>
          </p:nvGrpSpPr>
          <p:grpSpPr bwMode="auto">
            <a:xfrm>
              <a:off x="7505" y="5298"/>
              <a:ext cx="85" cy="187"/>
              <a:chOff x="801" y="4079"/>
              <a:chExt cx="180" cy="360"/>
            </a:xfrm>
          </p:grpSpPr>
          <p:sp>
            <p:nvSpPr>
              <p:cNvPr id="91331" name="Arc 573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32" name="Arc 574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28" name="Line 575"/>
            <p:cNvSpPr>
              <a:spLocks noChangeShapeType="1"/>
            </p:cNvSpPr>
            <p:nvPr/>
          </p:nvSpPr>
          <p:spPr bwMode="auto">
            <a:xfrm flipH="1">
              <a:off x="7699" y="5242"/>
              <a:ext cx="0" cy="36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29" name="Line 576"/>
            <p:cNvSpPr>
              <a:spLocks noChangeShapeType="1"/>
            </p:cNvSpPr>
            <p:nvPr/>
          </p:nvSpPr>
          <p:spPr bwMode="auto">
            <a:xfrm rot="-5400000">
              <a:off x="7648" y="5349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30" name="Line 577"/>
            <p:cNvSpPr>
              <a:spLocks noChangeShapeType="1"/>
            </p:cNvSpPr>
            <p:nvPr/>
          </p:nvSpPr>
          <p:spPr bwMode="auto">
            <a:xfrm rot="-5400000">
              <a:off x="7656" y="5565"/>
              <a:ext cx="0" cy="89"/>
            </a:xfrm>
            <a:prstGeom prst="line">
              <a:avLst/>
            </a:prstGeom>
            <a:noFill/>
            <a:ln w="158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83" name="Group 578"/>
          <p:cNvGrpSpPr>
            <a:grpSpLocks/>
          </p:cNvGrpSpPr>
          <p:nvPr/>
        </p:nvGrpSpPr>
        <p:grpSpPr bwMode="auto">
          <a:xfrm>
            <a:off x="10217150" y="9191625"/>
            <a:ext cx="233363" cy="271463"/>
            <a:chOff x="4803" y="1512"/>
            <a:chExt cx="147" cy="170"/>
          </a:xfrm>
        </p:grpSpPr>
        <p:grpSp>
          <p:nvGrpSpPr>
            <p:cNvPr id="91320" name="Group 579"/>
            <p:cNvGrpSpPr>
              <a:grpSpLocks/>
            </p:cNvGrpSpPr>
            <p:nvPr/>
          </p:nvGrpSpPr>
          <p:grpSpPr bwMode="auto">
            <a:xfrm>
              <a:off x="4857" y="1512"/>
              <a:ext cx="93" cy="63"/>
              <a:chOff x="6576" y="2480"/>
              <a:chExt cx="78" cy="53"/>
            </a:xfrm>
          </p:grpSpPr>
          <p:sp>
            <p:nvSpPr>
              <p:cNvPr id="91323" name="Line 580"/>
              <p:cNvSpPr>
                <a:spLocks noChangeShapeType="1"/>
              </p:cNvSpPr>
              <p:nvPr/>
            </p:nvSpPr>
            <p:spPr bwMode="auto">
              <a:xfrm rot="20700000" flipH="1">
                <a:off x="6576" y="2517"/>
                <a:ext cx="29" cy="16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24" name="Line 581"/>
              <p:cNvSpPr>
                <a:spLocks noChangeShapeType="1"/>
              </p:cNvSpPr>
              <p:nvPr/>
            </p:nvSpPr>
            <p:spPr bwMode="auto">
              <a:xfrm rot="-600000">
                <a:off x="6608" y="2510"/>
                <a:ext cx="0" cy="23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25" name="Line 582"/>
              <p:cNvSpPr>
                <a:spLocks noChangeShapeType="1"/>
              </p:cNvSpPr>
              <p:nvPr/>
            </p:nvSpPr>
            <p:spPr bwMode="auto">
              <a:xfrm flipV="1">
                <a:off x="6617" y="2480"/>
                <a:ext cx="37" cy="50"/>
              </a:xfrm>
              <a:prstGeom prst="line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21" name="Oval 583"/>
            <p:cNvSpPr>
              <a:spLocks noChangeArrowheads="1"/>
            </p:cNvSpPr>
            <p:nvPr/>
          </p:nvSpPr>
          <p:spPr bwMode="auto">
            <a:xfrm>
              <a:off x="4817" y="1575"/>
              <a:ext cx="82" cy="82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322" name="Rectangle 584"/>
            <p:cNvSpPr>
              <a:spLocks noChangeArrowheads="1"/>
            </p:cNvSpPr>
            <p:nvPr/>
          </p:nvSpPr>
          <p:spPr bwMode="auto">
            <a:xfrm>
              <a:off x="4803" y="1573"/>
              <a:ext cx="109" cy="10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  <p:txBody>
            <a:bodyPr lIns="35946" tIns="10784" rIns="35946" bIns="10784"/>
            <a:lstStyle/>
            <a:p>
              <a:pPr algn="ctr" defTabSz="912813"/>
              <a:r>
                <a:rPr lang="ru-RU" sz="600" b="1">
                  <a:cs typeface="Arial" charset="0"/>
                </a:rPr>
                <a:t>С</a:t>
              </a:r>
            </a:p>
          </p:txBody>
        </p:sp>
      </p:grpSp>
      <p:grpSp>
        <p:nvGrpSpPr>
          <p:cNvPr id="91284" name="Group 585"/>
          <p:cNvGrpSpPr>
            <a:grpSpLocks/>
          </p:cNvGrpSpPr>
          <p:nvPr/>
        </p:nvGrpSpPr>
        <p:grpSpPr bwMode="auto">
          <a:xfrm>
            <a:off x="11512550" y="8799513"/>
            <a:ext cx="188913" cy="314325"/>
            <a:chOff x="4091" y="5350"/>
            <a:chExt cx="369" cy="619"/>
          </a:xfrm>
        </p:grpSpPr>
        <p:grpSp>
          <p:nvGrpSpPr>
            <p:cNvPr id="91305" name="Group 586"/>
            <p:cNvGrpSpPr>
              <a:grpSpLocks/>
            </p:cNvGrpSpPr>
            <p:nvPr/>
          </p:nvGrpSpPr>
          <p:grpSpPr bwMode="auto">
            <a:xfrm flipH="1">
              <a:off x="4099" y="5814"/>
              <a:ext cx="263" cy="155"/>
              <a:chOff x="10787" y="5655"/>
              <a:chExt cx="367" cy="217"/>
            </a:xfrm>
          </p:grpSpPr>
          <p:sp>
            <p:nvSpPr>
              <p:cNvPr id="91314" name="Line 587"/>
              <p:cNvSpPr>
                <a:spLocks noChangeShapeType="1"/>
              </p:cNvSpPr>
              <p:nvPr/>
            </p:nvSpPr>
            <p:spPr bwMode="auto">
              <a:xfrm>
                <a:off x="11076" y="5870"/>
                <a:ext cx="0" cy="0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1315" name="Group 588"/>
              <p:cNvGrpSpPr>
                <a:grpSpLocks/>
              </p:cNvGrpSpPr>
              <p:nvPr/>
            </p:nvGrpSpPr>
            <p:grpSpPr bwMode="auto">
              <a:xfrm rot="10800000">
                <a:off x="10787" y="5656"/>
                <a:ext cx="121" cy="215"/>
                <a:chOff x="801" y="4079"/>
                <a:chExt cx="180" cy="360"/>
              </a:xfrm>
            </p:grpSpPr>
            <p:sp>
              <p:nvSpPr>
                <p:cNvPr id="91318" name="Arc 589"/>
                <p:cNvSpPr>
                  <a:spLocks/>
                </p:cNvSpPr>
                <p:nvPr/>
              </p:nvSpPr>
              <p:spPr bwMode="auto">
                <a:xfrm>
                  <a:off x="801" y="407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319" name="Arc 590"/>
                <p:cNvSpPr>
                  <a:spLocks/>
                </p:cNvSpPr>
                <p:nvPr/>
              </p:nvSpPr>
              <p:spPr bwMode="auto">
                <a:xfrm flipV="1">
                  <a:off x="801" y="4259"/>
                  <a:ext cx="180" cy="1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1316" name="Line 591"/>
              <p:cNvSpPr>
                <a:spLocks noChangeShapeType="1"/>
              </p:cNvSpPr>
              <p:nvPr/>
            </p:nvSpPr>
            <p:spPr bwMode="auto">
              <a:xfrm>
                <a:off x="10913" y="5655"/>
                <a:ext cx="240" cy="112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17" name="Line 592"/>
              <p:cNvSpPr>
                <a:spLocks noChangeShapeType="1"/>
              </p:cNvSpPr>
              <p:nvPr/>
            </p:nvSpPr>
            <p:spPr bwMode="auto">
              <a:xfrm flipH="1">
                <a:off x="10899" y="5768"/>
                <a:ext cx="255" cy="104"/>
              </a:xfrm>
              <a:prstGeom prst="line">
                <a:avLst/>
              </a:pr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06" name="AutoShape 593"/>
            <p:cNvSpPr>
              <a:spLocks noChangeArrowheads="1"/>
            </p:cNvSpPr>
            <p:nvPr/>
          </p:nvSpPr>
          <p:spPr bwMode="auto">
            <a:xfrm>
              <a:off x="4091" y="5614"/>
              <a:ext cx="289" cy="140"/>
            </a:xfrm>
            <a:prstGeom prst="diamond">
              <a:avLst/>
            </a:prstGeom>
            <a:solidFill>
              <a:srgbClr val="FFFFFF"/>
            </a:solidFill>
            <a:ln w="1587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07" name="Group 594"/>
            <p:cNvGrpSpPr>
              <a:grpSpLocks/>
            </p:cNvGrpSpPr>
            <p:nvPr/>
          </p:nvGrpSpPr>
          <p:grpSpPr bwMode="auto">
            <a:xfrm>
              <a:off x="4265" y="5374"/>
              <a:ext cx="85" cy="187"/>
              <a:chOff x="801" y="4079"/>
              <a:chExt cx="180" cy="360"/>
            </a:xfrm>
          </p:grpSpPr>
          <p:sp>
            <p:nvSpPr>
              <p:cNvPr id="91312" name="Arc 595"/>
              <p:cNvSpPr>
                <a:spLocks/>
              </p:cNvSpPr>
              <p:nvPr/>
            </p:nvSpPr>
            <p:spPr bwMode="auto">
              <a:xfrm>
                <a:off x="801" y="407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13" name="Arc 596"/>
              <p:cNvSpPr>
                <a:spLocks/>
              </p:cNvSpPr>
              <p:nvPr/>
            </p:nvSpPr>
            <p:spPr bwMode="auto">
              <a:xfrm flipV="1">
                <a:off x="801" y="4259"/>
                <a:ext cx="180" cy="1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58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08" name="Line 597"/>
            <p:cNvSpPr>
              <a:spLocks noChangeShapeType="1"/>
            </p:cNvSpPr>
            <p:nvPr/>
          </p:nvSpPr>
          <p:spPr bwMode="auto">
            <a:xfrm flipH="1">
              <a:off x="4459" y="5350"/>
              <a:ext cx="0" cy="53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09" name="Line 598"/>
            <p:cNvSpPr>
              <a:spLocks noChangeShapeType="1"/>
            </p:cNvSpPr>
            <p:nvPr/>
          </p:nvSpPr>
          <p:spPr bwMode="auto">
            <a:xfrm rot="-5400000">
              <a:off x="4408" y="5425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10" name="Line 599"/>
            <p:cNvSpPr>
              <a:spLocks noChangeShapeType="1"/>
            </p:cNvSpPr>
            <p:nvPr/>
          </p:nvSpPr>
          <p:spPr bwMode="auto">
            <a:xfrm rot="-5400000">
              <a:off x="4416" y="5641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11" name="Line 600"/>
            <p:cNvSpPr>
              <a:spLocks noChangeShapeType="1"/>
            </p:cNvSpPr>
            <p:nvPr/>
          </p:nvSpPr>
          <p:spPr bwMode="auto">
            <a:xfrm rot="-5400000">
              <a:off x="4408" y="5849"/>
              <a:ext cx="0" cy="89"/>
            </a:xfrm>
            <a:prstGeom prst="line">
              <a:avLst/>
            </a:prstGeom>
            <a:noFill/>
            <a:ln w="158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1285" name="Group 601"/>
          <p:cNvGrpSpPr>
            <a:grpSpLocks/>
          </p:cNvGrpSpPr>
          <p:nvPr/>
        </p:nvGrpSpPr>
        <p:grpSpPr bwMode="auto">
          <a:xfrm>
            <a:off x="11585575" y="9266238"/>
            <a:ext cx="173038" cy="206375"/>
            <a:chOff x="17361" y="3244"/>
            <a:chExt cx="395" cy="340"/>
          </a:xfrm>
        </p:grpSpPr>
        <p:sp>
          <p:nvSpPr>
            <p:cNvPr id="91298" name="Line 602"/>
            <p:cNvSpPr>
              <a:spLocks noChangeShapeType="1"/>
            </p:cNvSpPr>
            <p:nvPr/>
          </p:nvSpPr>
          <p:spPr bwMode="auto">
            <a:xfrm flipH="1">
              <a:off x="17361" y="3302"/>
              <a:ext cx="247" cy="26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299" name="Line 603"/>
            <p:cNvSpPr>
              <a:spLocks noChangeShapeType="1"/>
            </p:cNvSpPr>
            <p:nvPr/>
          </p:nvSpPr>
          <p:spPr bwMode="auto">
            <a:xfrm>
              <a:off x="17536" y="3381"/>
              <a:ext cx="177" cy="188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1300" name="Group 604"/>
            <p:cNvGrpSpPr>
              <a:grpSpLocks/>
            </p:cNvGrpSpPr>
            <p:nvPr/>
          </p:nvGrpSpPr>
          <p:grpSpPr bwMode="auto">
            <a:xfrm>
              <a:off x="17378" y="3584"/>
              <a:ext cx="318" cy="0"/>
              <a:chOff x="2452" y="2291"/>
              <a:chExt cx="318" cy="0"/>
            </a:xfrm>
          </p:grpSpPr>
          <p:sp>
            <p:nvSpPr>
              <p:cNvPr id="91303" name="Line 605"/>
              <p:cNvSpPr>
                <a:spLocks noChangeShapeType="1"/>
              </p:cNvSpPr>
              <p:nvPr/>
            </p:nvSpPr>
            <p:spPr bwMode="auto">
              <a:xfrm>
                <a:off x="2452" y="2291"/>
                <a:ext cx="177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04" name="Line 606"/>
              <p:cNvSpPr>
                <a:spLocks noChangeShapeType="1"/>
              </p:cNvSpPr>
              <p:nvPr/>
            </p:nvSpPr>
            <p:spPr bwMode="auto">
              <a:xfrm>
                <a:off x="2629" y="2291"/>
                <a:ext cx="14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301" name="Line 607"/>
            <p:cNvSpPr>
              <a:spLocks noChangeShapeType="1"/>
            </p:cNvSpPr>
            <p:nvPr/>
          </p:nvSpPr>
          <p:spPr bwMode="auto">
            <a:xfrm>
              <a:off x="17623" y="3305"/>
              <a:ext cx="0" cy="5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02" name="Line 608"/>
            <p:cNvSpPr>
              <a:spLocks noChangeShapeType="1"/>
            </p:cNvSpPr>
            <p:nvPr/>
          </p:nvSpPr>
          <p:spPr bwMode="auto">
            <a:xfrm flipV="1">
              <a:off x="17628" y="3244"/>
              <a:ext cx="128" cy="125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286" name="Rectangle 609"/>
          <p:cNvSpPr>
            <a:spLocks noChangeArrowheads="1"/>
          </p:cNvSpPr>
          <p:nvPr/>
        </p:nvSpPr>
        <p:spPr bwMode="auto">
          <a:xfrm>
            <a:off x="1862138" y="1128713"/>
            <a:ext cx="957897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1300">
                <a:latin typeface="Times New Roman" pitchFamily="18" charset="0"/>
                <a:cs typeface="Arial" charset="0"/>
              </a:rPr>
              <a:t>СХЕМА</a:t>
            </a:r>
          </a:p>
          <a:p>
            <a:pPr algn="ctr" defTabSz="912813"/>
            <a:r>
              <a:rPr lang="ru-RU" sz="1300">
                <a:latin typeface="Times New Roman" pitchFamily="18" charset="0"/>
                <a:cs typeface="Arial" charset="0"/>
              </a:rPr>
              <a:t>организации связи ГУ «3 отряд ФПС по НСО» с функциональной и территориальной подсистемой РСЧС Искитимского района</a:t>
            </a:r>
            <a:endParaRPr lang="ru-RU" sz="1300" b="1">
              <a:latin typeface="Times New Roman" pitchFamily="18" charset="0"/>
              <a:cs typeface="Arial" charset="0"/>
            </a:endParaRPr>
          </a:p>
        </p:txBody>
      </p:sp>
      <p:sp>
        <p:nvSpPr>
          <p:cNvPr id="91287" name="Rectangle 610"/>
          <p:cNvSpPr>
            <a:spLocks noChangeArrowheads="1"/>
          </p:cNvSpPr>
          <p:nvPr/>
        </p:nvSpPr>
        <p:spPr bwMode="auto">
          <a:xfrm>
            <a:off x="439738" y="3624263"/>
            <a:ext cx="862012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8-913-747-27-89</a:t>
            </a:r>
            <a:endParaRPr lang="ru-RU" sz="600" b="1">
              <a:cs typeface="Arial" charset="0"/>
            </a:endParaRPr>
          </a:p>
        </p:txBody>
      </p:sp>
      <p:sp>
        <p:nvSpPr>
          <p:cNvPr id="91288" name="Rectangle 611"/>
          <p:cNvSpPr>
            <a:spLocks noChangeArrowheads="1"/>
          </p:cNvSpPr>
          <p:nvPr/>
        </p:nvSpPr>
        <p:spPr bwMode="auto">
          <a:xfrm>
            <a:off x="1720850" y="3638550"/>
            <a:ext cx="862013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8-913-747-29-56</a:t>
            </a:r>
            <a:endParaRPr lang="ru-RU" sz="600" b="1">
              <a:cs typeface="Arial" charset="0"/>
            </a:endParaRPr>
          </a:p>
        </p:txBody>
      </p:sp>
      <p:sp>
        <p:nvSpPr>
          <p:cNvPr id="91289" name="Rectangle 612"/>
          <p:cNvSpPr>
            <a:spLocks noChangeArrowheads="1"/>
          </p:cNvSpPr>
          <p:nvPr/>
        </p:nvSpPr>
        <p:spPr bwMode="auto">
          <a:xfrm>
            <a:off x="3011488" y="3633788"/>
            <a:ext cx="865187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8-913-747-33-48</a:t>
            </a:r>
            <a:endParaRPr lang="ru-RU" sz="600" b="1">
              <a:cs typeface="Arial" charset="0"/>
            </a:endParaRPr>
          </a:p>
        </p:txBody>
      </p:sp>
      <p:sp>
        <p:nvSpPr>
          <p:cNvPr id="91290" name="Rectangle 613"/>
          <p:cNvSpPr>
            <a:spLocks noChangeArrowheads="1"/>
          </p:cNvSpPr>
          <p:nvPr/>
        </p:nvSpPr>
        <p:spPr bwMode="auto">
          <a:xfrm>
            <a:off x="8380413" y="3632200"/>
            <a:ext cx="865187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8-913-747-24-81</a:t>
            </a:r>
            <a:endParaRPr lang="ru-RU" sz="600" b="1">
              <a:cs typeface="Arial" charset="0"/>
            </a:endParaRPr>
          </a:p>
        </p:txBody>
      </p:sp>
      <p:sp>
        <p:nvSpPr>
          <p:cNvPr id="91291" name="Rectangle 614"/>
          <p:cNvSpPr>
            <a:spLocks noChangeArrowheads="1"/>
          </p:cNvSpPr>
          <p:nvPr/>
        </p:nvSpPr>
        <p:spPr bwMode="auto">
          <a:xfrm>
            <a:off x="5665788" y="3646488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8-913-747-24-81</a:t>
            </a:r>
            <a:endParaRPr lang="ru-RU" sz="600" b="1">
              <a:cs typeface="Arial" charset="0"/>
            </a:endParaRPr>
          </a:p>
        </p:txBody>
      </p:sp>
      <p:sp>
        <p:nvSpPr>
          <p:cNvPr id="91292" name="Rectangle 615"/>
          <p:cNvSpPr>
            <a:spLocks noChangeArrowheads="1"/>
          </p:cNvSpPr>
          <p:nvPr/>
        </p:nvSpPr>
        <p:spPr bwMode="auto">
          <a:xfrm>
            <a:off x="7046913" y="3646488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8-913-747-24-81</a:t>
            </a:r>
            <a:endParaRPr lang="ru-RU" sz="600" b="1">
              <a:cs typeface="Arial" charset="0"/>
            </a:endParaRPr>
          </a:p>
        </p:txBody>
      </p:sp>
      <p:sp>
        <p:nvSpPr>
          <p:cNvPr id="91293" name="Rectangle 616"/>
          <p:cNvSpPr>
            <a:spLocks noChangeArrowheads="1"/>
          </p:cNvSpPr>
          <p:nvPr/>
        </p:nvSpPr>
        <p:spPr bwMode="auto">
          <a:xfrm>
            <a:off x="4324350" y="3633788"/>
            <a:ext cx="86677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8-913-747-24-81</a:t>
            </a:r>
            <a:endParaRPr lang="ru-RU" sz="600" b="1">
              <a:cs typeface="Arial" charset="0"/>
            </a:endParaRPr>
          </a:p>
        </p:txBody>
      </p:sp>
      <p:sp>
        <p:nvSpPr>
          <p:cNvPr id="91294" name="Rectangle 617"/>
          <p:cNvSpPr>
            <a:spLocks noChangeArrowheads="1"/>
          </p:cNvSpPr>
          <p:nvPr/>
        </p:nvSpPr>
        <p:spPr bwMode="auto">
          <a:xfrm>
            <a:off x="10929938" y="3571875"/>
            <a:ext cx="862012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8-913-379-22-94</a:t>
            </a:r>
            <a:endParaRPr lang="ru-RU" sz="600" b="1">
              <a:cs typeface="Arial" charset="0"/>
            </a:endParaRPr>
          </a:p>
        </p:txBody>
      </p:sp>
      <p:sp>
        <p:nvSpPr>
          <p:cNvPr id="91295" name="Rectangle 618"/>
          <p:cNvSpPr>
            <a:spLocks noChangeArrowheads="1"/>
          </p:cNvSpPr>
          <p:nvPr/>
        </p:nvSpPr>
        <p:spPr bwMode="auto">
          <a:xfrm>
            <a:off x="11803063" y="3576638"/>
            <a:ext cx="8604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8-913-903-96-28</a:t>
            </a:r>
            <a:endParaRPr lang="ru-RU" sz="600" b="1">
              <a:cs typeface="Arial" charset="0"/>
            </a:endParaRPr>
          </a:p>
        </p:txBody>
      </p:sp>
      <p:sp>
        <p:nvSpPr>
          <p:cNvPr id="91296" name="Rectangle 619"/>
          <p:cNvSpPr>
            <a:spLocks noChangeArrowheads="1"/>
          </p:cNvSpPr>
          <p:nvPr/>
        </p:nvSpPr>
        <p:spPr bwMode="auto">
          <a:xfrm>
            <a:off x="9683750" y="3605213"/>
            <a:ext cx="8636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600">
                <a:cs typeface="Arial" charset="0"/>
              </a:rPr>
              <a:t>8-913-703-71-12</a:t>
            </a:r>
            <a:endParaRPr lang="ru-RU" sz="600" b="1">
              <a:cs typeface="Arial" charset="0"/>
            </a:endParaRPr>
          </a:p>
        </p:txBody>
      </p:sp>
      <p:sp>
        <p:nvSpPr>
          <p:cNvPr id="91297" name="Rectangle 620"/>
          <p:cNvSpPr>
            <a:spLocks noChangeArrowheads="1"/>
          </p:cNvSpPr>
          <p:nvPr/>
        </p:nvSpPr>
        <p:spPr bwMode="auto">
          <a:xfrm>
            <a:off x="4391025" y="2279650"/>
            <a:ext cx="7223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6" tIns="10784" rIns="35946" bIns="10784"/>
          <a:lstStyle/>
          <a:p>
            <a:pPr algn="ctr" defTabSz="912813"/>
            <a:r>
              <a:rPr lang="ru-RU" sz="800">
                <a:cs typeface="Arial" charset="0"/>
              </a:rPr>
              <a:t>ПЧ-26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7"/>
          <p:cNvGrpSpPr>
            <a:grpSpLocks/>
          </p:cNvGrpSpPr>
          <p:nvPr/>
        </p:nvGrpSpPr>
        <p:grpSpPr bwMode="auto">
          <a:xfrm>
            <a:off x="185738" y="311150"/>
            <a:ext cx="12482512" cy="9290050"/>
            <a:chOff x="86" y="121"/>
            <a:chExt cx="7862" cy="5851"/>
          </a:xfrm>
        </p:grpSpPr>
        <p:sp>
          <p:nvSpPr>
            <p:cNvPr id="29733" name="Line 3"/>
            <p:cNvSpPr>
              <a:spLocks noChangeShapeType="1"/>
            </p:cNvSpPr>
            <p:nvPr/>
          </p:nvSpPr>
          <p:spPr bwMode="auto">
            <a:xfrm>
              <a:off x="176" y="2026"/>
              <a:ext cx="4808" cy="3765"/>
            </a:xfrm>
            <a:prstGeom prst="line">
              <a:avLst/>
            </a:prstGeom>
            <a:noFill/>
            <a:ln w="139700">
              <a:pattFill prst="dkVert">
                <a:fgClr>
                  <a:schemeClr val="tx1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4" name="Freeform 4"/>
            <p:cNvSpPr>
              <a:spLocks/>
            </p:cNvSpPr>
            <p:nvPr/>
          </p:nvSpPr>
          <p:spPr bwMode="auto">
            <a:xfrm>
              <a:off x="3488" y="4748"/>
              <a:ext cx="3129" cy="937"/>
            </a:xfrm>
            <a:custGeom>
              <a:avLst/>
              <a:gdLst>
                <a:gd name="T0" fmla="*/ 0 w 3129"/>
                <a:gd name="T1" fmla="*/ 937 h 937"/>
                <a:gd name="T2" fmla="*/ 1451 w 3129"/>
                <a:gd name="T3" fmla="*/ 121 h 937"/>
                <a:gd name="T4" fmla="*/ 2494 w 3129"/>
                <a:gd name="T5" fmla="*/ 211 h 937"/>
                <a:gd name="T6" fmla="*/ 3129 w 3129"/>
                <a:gd name="T7" fmla="*/ 619 h 9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9"/>
                <a:gd name="T13" fmla="*/ 0 h 937"/>
                <a:gd name="T14" fmla="*/ 3129 w 3129"/>
                <a:gd name="T15" fmla="*/ 937 h 9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9" h="937">
                  <a:moveTo>
                    <a:pt x="0" y="937"/>
                  </a:moveTo>
                  <a:lnTo>
                    <a:pt x="1451" y="121"/>
                  </a:lnTo>
                  <a:cubicBezTo>
                    <a:pt x="1866" y="0"/>
                    <a:pt x="2214" y="128"/>
                    <a:pt x="2494" y="211"/>
                  </a:cubicBezTo>
                  <a:cubicBezTo>
                    <a:pt x="2774" y="294"/>
                    <a:pt x="2951" y="456"/>
                    <a:pt x="3129" y="619"/>
                  </a:cubicBez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5" name="Freeform 5"/>
            <p:cNvSpPr>
              <a:spLocks/>
            </p:cNvSpPr>
            <p:nvPr/>
          </p:nvSpPr>
          <p:spPr bwMode="auto">
            <a:xfrm>
              <a:off x="630" y="2117"/>
              <a:ext cx="4128" cy="2858"/>
            </a:xfrm>
            <a:custGeom>
              <a:avLst/>
              <a:gdLst>
                <a:gd name="T0" fmla="*/ 4128 w 4128"/>
                <a:gd name="T1" fmla="*/ 2858 h 2858"/>
                <a:gd name="T2" fmla="*/ 2858 w 4128"/>
                <a:gd name="T3" fmla="*/ 1996 h 2858"/>
                <a:gd name="T4" fmla="*/ 2449 w 4128"/>
                <a:gd name="T5" fmla="*/ 1860 h 2858"/>
                <a:gd name="T6" fmla="*/ 0 w 4128"/>
                <a:gd name="T7" fmla="*/ 0 h 28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28"/>
                <a:gd name="T13" fmla="*/ 0 h 2858"/>
                <a:gd name="T14" fmla="*/ 4128 w 4128"/>
                <a:gd name="T15" fmla="*/ 2858 h 28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8" h="2858">
                  <a:moveTo>
                    <a:pt x="4128" y="2858"/>
                  </a:moveTo>
                  <a:lnTo>
                    <a:pt x="2858" y="1996"/>
                  </a:lnTo>
                  <a:lnTo>
                    <a:pt x="2449" y="1860"/>
                  </a:lnTo>
                  <a:lnTo>
                    <a:pt x="0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6" name="Freeform 6"/>
            <p:cNvSpPr>
              <a:spLocks/>
            </p:cNvSpPr>
            <p:nvPr/>
          </p:nvSpPr>
          <p:spPr bwMode="auto">
            <a:xfrm>
              <a:off x="4531" y="2933"/>
              <a:ext cx="2631" cy="1905"/>
            </a:xfrm>
            <a:custGeom>
              <a:avLst/>
              <a:gdLst>
                <a:gd name="T0" fmla="*/ 0 w 2631"/>
                <a:gd name="T1" fmla="*/ 1905 h 1905"/>
                <a:gd name="T2" fmla="*/ 635 w 2631"/>
                <a:gd name="T3" fmla="*/ 1407 h 1905"/>
                <a:gd name="T4" fmla="*/ 998 w 2631"/>
                <a:gd name="T5" fmla="*/ 998 h 1905"/>
                <a:gd name="T6" fmla="*/ 1225 w 2631"/>
                <a:gd name="T7" fmla="*/ 635 h 1905"/>
                <a:gd name="T8" fmla="*/ 2631 w 2631"/>
                <a:gd name="T9" fmla="*/ 0 h 19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1"/>
                <a:gd name="T16" fmla="*/ 0 h 1905"/>
                <a:gd name="T17" fmla="*/ 2631 w 2631"/>
                <a:gd name="T18" fmla="*/ 1905 h 19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1" h="1905">
                  <a:moveTo>
                    <a:pt x="0" y="1905"/>
                  </a:moveTo>
                  <a:lnTo>
                    <a:pt x="635" y="1407"/>
                  </a:lnTo>
                  <a:lnTo>
                    <a:pt x="998" y="998"/>
                  </a:lnTo>
                  <a:lnTo>
                    <a:pt x="1225" y="635"/>
                  </a:lnTo>
                  <a:lnTo>
                    <a:pt x="2631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7" name="Freeform 7"/>
            <p:cNvSpPr>
              <a:spLocks/>
            </p:cNvSpPr>
            <p:nvPr/>
          </p:nvSpPr>
          <p:spPr bwMode="auto">
            <a:xfrm>
              <a:off x="2762" y="2344"/>
              <a:ext cx="726" cy="1769"/>
            </a:xfrm>
            <a:custGeom>
              <a:avLst/>
              <a:gdLst>
                <a:gd name="T0" fmla="*/ 10648 w 680"/>
                <a:gd name="T1" fmla="*/ 5208 h 1723"/>
                <a:gd name="T2" fmla="*/ 5662 w 680"/>
                <a:gd name="T3" fmla="*/ 4106 h 1723"/>
                <a:gd name="T4" fmla="*/ 7109 w 680"/>
                <a:gd name="T5" fmla="*/ 3025 h 1723"/>
                <a:gd name="T6" fmla="*/ 0 w 680"/>
                <a:gd name="T7" fmla="*/ 1231 h 1723"/>
                <a:gd name="T8" fmla="*/ 10648 w 680"/>
                <a:gd name="T9" fmla="*/ 0 h 17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0"/>
                <a:gd name="T16" fmla="*/ 0 h 1723"/>
                <a:gd name="T17" fmla="*/ 680 w 680"/>
                <a:gd name="T18" fmla="*/ 1723 h 17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0" h="1723">
                  <a:moveTo>
                    <a:pt x="680" y="1723"/>
                  </a:moveTo>
                  <a:lnTo>
                    <a:pt x="363" y="1360"/>
                  </a:lnTo>
                  <a:lnTo>
                    <a:pt x="454" y="998"/>
                  </a:lnTo>
                  <a:lnTo>
                    <a:pt x="0" y="408"/>
                  </a:lnTo>
                  <a:lnTo>
                    <a:pt x="680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8" name="Line 8"/>
            <p:cNvSpPr>
              <a:spLocks noChangeShapeType="1"/>
            </p:cNvSpPr>
            <p:nvPr/>
          </p:nvSpPr>
          <p:spPr bwMode="auto">
            <a:xfrm flipV="1">
              <a:off x="3216" y="2253"/>
              <a:ext cx="1859" cy="1089"/>
            </a:xfrm>
            <a:prstGeom prst="line">
              <a:avLst/>
            </a:pr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9" name="Line 9"/>
            <p:cNvSpPr>
              <a:spLocks noChangeShapeType="1"/>
            </p:cNvSpPr>
            <p:nvPr/>
          </p:nvSpPr>
          <p:spPr bwMode="auto">
            <a:xfrm flipV="1">
              <a:off x="3352" y="2480"/>
              <a:ext cx="2404" cy="1497"/>
            </a:xfrm>
            <a:prstGeom prst="line">
              <a:avLst/>
            </a:pr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0" name="Freeform 10"/>
            <p:cNvSpPr>
              <a:spLocks/>
            </p:cNvSpPr>
            <p:nvPr/>
          </p:nvSpPr>
          <p:spPr bwMode="auto">
            <a:xfrm>
              <a:off x="3843" y="121"/>
              <a:ext cx="4105" cy="3175"/>
            </a:xfrm>
            <a:custGeom>
              <a:avLst/>
              <a:gdLst>
                <a:gd name="T0" fmla="*/ 3954 w 4105"/>
                <a:gd name="T1" fmla="*/ 3039 h 3175"/>
                <a:gd name="T2" fmla="*/ 3137 w 4105"/>
                <a:gd name="T3" fmla="*/ 2313 h 3175"/>
                <a:gd name="T4" fmla="*/ 1641 w 4105"/>
                <a:gd name="T5" fmla="*/ 1361 h 3175"/>
                <a:gd name="T6" fmla="*/ 1051 w 4105"/>
                <a:gd name="T7" fmla="*/ 907 h 3175"/>
                <a:gd name="T8" fmla="*/ 416 w 4105"/>
                <a:gd name="T9" fmla="*/ 499 h 3175"/>
                <a:gd name="T10" fmla="*/ 189 w 4105"/>
                <a:gd name="T11" fmla="*/ 318 h 3175"/>
                <a:gd name="T12" fmla="*/ 234 w 4105"/>
                <a:gd name="T13" fmla="*/ 182 h 3175"/>
                <a:gd name="T14" fmla="*/ 1595 w 4105"/>
                <a:gd name="T15" fmla="*/ 0 h 3175"/>
                <a:gd name="T16" fmla="*/ 2956 w 4105"/>
                <a:gd name="T17" fmla="*/ 182 h 3175"/>
                <a:gd name="T18" fmla="*/ 3727 w 4105"/>
                <a:gd name="T19" fmla="*/ 318 h 3175"/>
                <a:gd name="T20" fmla="*/ 3908 w 4105"/>
                <a:gd name="T21" fmla="*/ 590 h 3175"/>
                <a:gd name="T22" fmla="*/ 4045 w 4105"/>
                <a:gd name="T23" fmla="*/ 1316 h 3175"/>
                <a:gd name="T24" fmla="*/ 4090 w 4105"/>
                <a:gd name="T25" fmla="*/ 2177 h 3175"/>
                <a:gd name="T26" fmla="*/ 4090 w 4105"/>
                <a:gd name="T27" fmla="*/ 2767 h 3175"/>
                <a:gd name="T28" fmla="*/ 4090 w 4105"/>
                <a:gd name="T29" fmla="*/ 3085 h 3175"/>
                <a:gd name="T30" fmla="*/ 4045 w 4105"/>
                <a:gd name="T31" fmla="*/ 3130 h 3175"/>
                <a:gd name="T32" fmla="*/ 3954 w 4105"/>
                <a:gd name="T33" fmla="*/ 3039 h 31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05"/>
                <a:gd name="T52" fmla="*/ 0 h 3175"/>
                <a:gd name="T53" fmla="*/ 4105 w 4105"/>
                <a:gd name="T54" fmla="*/ 3175 h 31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05" h="3175">
                  <a:moveTo>
                    <a:pt x="3954" y="3039"/>
                  </a:moveTo>
                  <a:cubicBezTo>
                    <a:pt x="3803" y="2903"/>
                    <a:pt x="3523" y="2593"/>
                    <a:pt x="3137" y="2313"/>
                  </a:cubicBezTo>
                  <a:cubicBezTo>
                    <a:pt x="2751" y="2033"/>
                    <a:pt x="1989" y="1595"/>
                    <a:pt x="1641" y="1361"/>
                  </a:cubicBezTo>
                  <a:cubicBezTo>
                    <a:pt x="1293" y="1127"/>
                    <a:pt x="1255" y="1051"/>
                    <a:pt x="1051" y="907"/>
                  </a:cubicBezTo>
                  <a:cubicBezTo>
                    <a:pt x="847" y="763"/>
                    <a:pt x="560" y="597"/>
                    <a:pt x="416" y="499"/>
                  </a:cubicBezTo>
                  <a:cubicBezTo>
                    <a:pt x="272" y="401"/>
                    <a:pt x="219" y="371"/>
                    <a:pt x="189" y="318"/>
                  </a:cubicBezTo>
                  <a:cubicBezTo>
                    <a:pt x="159" y="265"/>
                    <a:pt x="0" y="235"/>
                    <a:pt x="234" y="182"/>
                  </a:cubicBezTo>
                  <a:cubicBezTo>
                    <a:pt x="468" y="129"/>
                    <a:pt x="1141" y="0"/>
                    <a:pt x="1595" y="0"/>
                  </a:cubicBezTo>
                  <a:cubicBezTo>
                    <a:pt x="2049" y="0"/>
                    <a:pt x="2601" y="129"/>
                    <a:pt x="2956" y="182"/>
                  </a:cubicBezTo>
                  <a:cubicBezTo>
                    <a:pt x="3311" y="235"/>
                    <a:pt x="3568" y="250"/>
                    <a:pt x="3727" y="318"/>
                  </a:cubicBezTo>
                  <a:cubicBezTo>
                    <a:pt x="3886" y="386"/>
                    <a:pt x="3855" y="424"/>
                    <a:pt x="3908" y="590"/>
                  </a:cubicBezTo>
                  <a:cubicBezTo>
                    <a:pt x="3961" y="756"/>
                    <a:pt x="4015" y="1052"/>
                    <a:pt x="4045" y="1316"/>
                  </a:cubicBezTo>
                  <a:cubicBezTo>
                    <a:pt x="4075" y="1580"/>
                    <a:pt x="4083" y="1935"/>
                    <a:pt x="4090" y="2177"/>
                  </a:cubicBezTo>
                  <a:cubicBezTo>
                    <a:pt x="4097" y="2419"/>
                    <a:pt x="4090" y="2616"/>
                    <a:pt x="4090" y="2767"/>
                  </a:cubicBezTo>
                  <a:cubicBezTo>
                    <a:pt x="4090" y="2918"/>
                    <a:pt x="4097" y="3025"/>
                    <a:pt x="4090" y="3085"/>
                  </a:cubicBezTo>
                  <a:cubicBezTo>
                    <a:pt x="4083" y="3145"/>
                    <a:pt x="4060" y="3138"/>
                    <a:pt x="4045" y="3130"/>
                  </a:cubicBezTo>
                  <a:cubicBezTo>
                    <a:pt x="4030" y="3122"/>
                    <a:pt x="4105" y="3175"/>
                    <a:pt x="3954" y="3039"/>
                  </a:cubicBez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1" name="Line 11"/>
            <p:cNvSpPr>
              <a:spLocks noChangeShapeType="1"/>
            </p:cNvSpPr>
            <p:nvPr/>
          </p:nvSpPr>
          <p:spPr bwMode="auto">
            <a:xfrm>
              <a:off x="5529" y="3931"/>
              <a:ext cx="1678" cy="1270"/>
            </a:xfrm>
            <a:prstGeom prst="line">
              <a:avLst/>
            </a:prstGeom>
            <a:noFill/>
            <a:ln w="1270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2" name="Freeform 12"/>
            <p:cNvSpPr>
              <a:spLocks/>
            </p:cNvSpPr>
            <p:nvPr/>
          </p:nvSpPr>
          <p:spPr bwMode="auto">
            <a:xfrm>
              <a:off x="811" y="2026"/>
              <a:ext cx="2586" cy="227"/>
            </a:xfrm>
            <a:custGeom>
              <a:avLst/>
              <a:gdLst>
                <a:gd name="T0" fmla="*/ 0 w 2586"/>
                <a:gd name="T1" fmla="*/ 227 h 227"/>
                <a:gd name="T2" fmla="*/ 545 w 2586"/>
                <a:gd name="T3" fmla="*/ 0 h 227"/>
                <a:gd name="T4" fmla="*/ 2586 w 2586"/>
                <a:gd name="T5" fmla="*/ 0 h 227"/>
                <a:gd name="T6" fmla="*/ 0 60000 65536"/>
                <a:gd name="T7" fmla="*/ 0 60000 65536"/>
                <a:gd name="T8" fmla="*/ 0 60000 65536"/>
                <a:gd name="T9" fmla="*/ 0 w 2586"/>
                <a:gd name="T10" fmla="*/ 0 h 227"/>
                <a:gd name="T11" fmla="*/ 2586 w 2586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86" h="227">
                  <a:moveTo>
                    <a:pt x="0" y="227"/>
                  </a:moveTo>
                  <a:lnTo>
                    <a:pt x="545" y="0"/>
                  </a:lnTo>
                  <a:lnTo>
                    <a:pt x="2586" y="0"/>
                  </a:lnTo>
                </a:path>
              </a:pathLst>
            </a:custGeom>
            <a:noFill/>
            <a:ln w="1270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3" name="Прямоугольник 220"/>
            <p:cNvSpPr>
              <a:spLocks noChangeAspect="1" noChangeArrowheads="1"/>
            </p:cNvSpPr>
            <p:nvPr/>
          </p:nvSpPr>
          <p:spPr bwMode="auto">
            <a:xfrm>
              <a:off x="3805" y="1935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3" name="Group 42"/>
            <p:cNvGrpSpPr>
              <a:grpSpLocks/>
            </p:cNvGrpSpPr>
            <p:nvPr/>
          </p:nvGrpSpPr>
          <p:grpSpPr bwMode="auto">
            <a:xfrm rot="-1468772">
              <a:off x="5643" y="3115"/>
              <a:ext cx="1383" cy="61"/>
              <a:chOff x="472" y="302"/>
              <a:chExt cx="1383" cy="61"/>
            </a:xfrm>
          </p:grpSpPr>
          <p:sp>
            <p:nvSpPr>
              <p:cNvPr id="2991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4" name="Group 51"/>
            <p:cNvGrpSpPr>
              <a:grpSpLocks/>
            </p:cNvGrpSpPr>
            <p:nvPr/>
          </p:nvGrpSpPr>
          <p:grpSpPr bwMode="auto">
            <a:xfrm rot="-1580546">
              <a:off x="6073" y="3326"/>
              <a:ext cx="1020" cy="61"/>
              <a:chOff x="472" y="302"/>
              <a:chExt cx="1020" cy="61"/>
            </a:xfrm>
          </p:grpSpPr>
          <p:sp>
            <p:nvSpPr>
              <p:cNvPr id="2991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5" name="Group 56"/>
            <p:cNvGrpSpPr>
              <a:grpSpLocks/>
            </p:cNvGrpSpPr>
            <p:nvPr/>
          </p:nvGrpSpPr>
          <p:grpSpPr bwMode="auto">
            <a:xfrm rot="-1895320">
              <a:off x="3578" y="3235"/>
              <a:ext cx="2448" cy="61"/>
              <a:chOff x="472" y="302"/>
              <a:chExt cx="2448" cy="61"/>
            </a:xfrm>
          </p:grpSpPr>
          <p:sp>
            <p:nvSpPr>
              <p:cNvPr id="2990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923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807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108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286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468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6" name="Group 69"/>
            <p:cNvGrpSpPr>
              <a:grpSpLocks/>
            </p:cNvGrpSpPr>
            <p:nvPr/>
          </p:nvGrpSpPr>
          <p:grpSpPr bwMode="auto">
            <a:xfrm rot="-1801572">
              <a:off x="3284" y="2843"/>
              <a:ext cx="2290" cy="61"/>
              <a:chOff x="472" y="302"/>
              <a:chExt cx="2290" cy="61"/>
            </a:xfrm>
          </p:grpSpPr>
          <p:sp>
            <p:nvSpPr>
              <p:cNvPr id="2989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65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7" name="Group 76"/>
            <p:cNvGrpSpPr>
              <a:grpSpLocks/>
            </p:cNvGrpSpPr>
            <p:nvPr/>
          </p:nvGrpSpPr>
          <p:grpSpPr bwMode="auto">
            <a:xfrm rot="-1839040">
              <a:off x="2694" y="2480"/>
              <a:ext cx="476" cy="61"/>
              <a:chOff x="472" y="302"/>
              <a:chExt cx="476" cy="61"/>
            </a:xfrm>
          </p:grpSpPr>
          <p:sp>
            <p:nvSpPr>
              <p:cNvPr id="2989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9749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2762" y="3342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0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3712" y="3550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1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5100" y="2118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2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7162" y="2752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703"/>
              <a:endParaRPr lang="ru-RU" sz="5500" b="1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8" name="Group 83"/>
            <p:cNvGrpSpPr>
              <a:grpSpLocks/>
            </p:cNvGrpSpPr>
            <p:nvPr/>
          </p:nvGrpSpPr>
          <p:grpSpPr bwMode="auto">
            <a:xfrm rot="2302050">
              <a:off x="1401" y="2691"/>
              <a:ext cx="658" cy="61"/>
              <a:chOff x="472" y="302"/>
              <a:chExt cx="658" cy="61"/>
            </a:xfrm>
          </p:grpSpPr>
          <p:sp>
            <p:nvSpPr>
              <p:cNvPr id="2988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9" name="Group 88"/>
            <p:cNvGrpSpPr>
              <a:grpSpLocks/>
            </p:cNvGrpSpPr>
            <p:nvPr/>
          </p:nvGrpSpPr>
          <p:grpSpPr bwMode="auto">
            <a:xfrm rot="-2647616">
              <a:off x="4509" y="4006"/>
              <a:ext cx="1201" cy="61"/>
              <a:chOff x="472" y="302"/>
              <a:chExt cx="1201" cy="61"/>
            </a:xfrm>
          </p:grpSpPr>
          <p:sp>
            <p:nvSpPr>
              <p:cNvPr id="2988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9755" name="Line 96"/>
            <p:cNvSpPr>
              <a:spLocks noChangeShapeType="1"/>
            </p:cNvSpPr>
            <p:nvPr/>
          </p:nvSpPr>
          <p:spPr bwMode="auto">
            <a:xfrm flipH="1" flipV="1">
              <a:off x="86" y="3069"/>
              <a:ext cx="3765" cy="2903"/>
            </a:xfrm>
            <a:prstGeom prst="line">
              <a:avLst/>
            </a:prstGeom>
            <a:noFill/>
            <a:ln w="1778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1379" y="2117"/>
              <a:ext cx="1020" cy="61"/>
              <a:chOff x="472" y="166"/>
              <a:chExt cx="1020" cy="61"/>
            </a:xfrm>
          </p:grpSpPr>
          <p:sp>
            <p:nvSpPr>
              <p:cNvPr id="2987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166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7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166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166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166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703"/>
                <a:endParaRPr lang="ru-RU" sz="5500" b="1" dirty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1" name="Group 102"/>
            <p:cNvGrpSpPr>
              <a:grpSpLocks/>
            </p:cNvGrpSpPr>
            <p:nvPr/>
          </p:nvGrpSpPr>
          <p:grpSpPr bwMode="auto">
            <a:xfrm>
              <a:off x="2949" y="2801"/>
              <a:ext cx="856" cy="417"/>
              <a:chOff x="4124" y="4203"/>
              <a:chExt cx="1018" cy="478"/>
            </a:xfrm>
          </p:grpSpPr>
          <p:grpSp>
            <p:nvGrpSpPr>
              <p:cNvPr id="12" name="Группа 69"/>
              <p:cNvGrpSpPr>
                <a:grpSpLocks/>
              </p:cNvGrpSpPr>
              <p:nvPr/>
            </p:nvGrpSpPr>
            <p:grpSpPr bwMode="auto">
              <a:xfrm>
                <a:off x="4168" y="4203"/>
                <a:ext cx="273" cy="263"/>
                <a:chOff x="-1106004" y="5086352"/>
                <a:chExt cx="293814" cy="291078"/>
              </a:xfrm>
            </p:grpSpPr>
            <p:sp>
              <p:nvSpPr>
                <p:cNvPr id="29876" name="Oval 41"/>
                <p:cNvSpPr>
                  <a:spLocks noChangeArrowheads="1"/>
                </p:cNvSpPr>
                <p:nvPr/>
              </p:nvSpPr>
              <p:spPr bwMode="auto">
                <a:xfrm>
                  <a:off x="-1100190" y="5086352"/>
                  <a:ext cx="288000" cy="288000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lIns="127330" tIns="63685" rIns="127330" bIns="63685" anchor="ctr"/>
                <a:lstStyle/>
                <a:p>
                  <a:pPr algn="ctr" defTabSz="912703"/>
                  <a:endParaRPr lang="ru-RU" sz="2400" dirty="0">
                    <a:latin typeface="Times New Roman" pitchFamily="18" charset="0"/>
                  </a:endParaRPr>
                </a:p>
              </p:txBody>
            </p:sp>
            <p:sp>
              <p:nvSpPr>
                <p:cNvPr id="29877" name="Oval 41"/>
                <p:cNvSpPr>
                  <a:spLocks noChangeArrowheads="1"/>
                </p:cNvSpPr>
                <p:nvPr/>
              </p:nvSpPr>
              <p:spPr bwMode="auto">
                <a:xfrm>
                  <a:off x="-1106004" y="5089430"/>
                  <a:ext cx="288000" cy="288000"/>
                </a:xfrm>
                <a:prstGeom prst="ellipse">
                  <a:avLst/>
                </a:prstGeom>
                <a:noFill/>
                <a:ln w="25400">
                  <a:noFill/>
                  <a:round/>
                  <a:headEnd/>
                  <a:tailEnd/>
                </a:ln>
              </p:spPr>
              <p:txBody>
                <a:bodyPr wrap="none" lIns="127330" tIns="63685" rIns="127330" bIns="63685" anchor="ctr"/>
                <a:lstStyle/>
                <a:p>
                  <a:pPr algn="ctr" defTabSz="912703"/>
                  <a:r>
                    <a:rPr lang="en-US" sz="4100" b="1" dirty="0">
                      <a:solidFill>
                        <a:schemeClr val="bg1"/>
                      </a:solidFill>
                      <a:latin typeface="Calibri" pitchFamily="34" charset="0"/>
                    </a:rPr>
                    <a:t>T</a:t>
                  </a:r>
                  <a:endParaRPr lang="ru-RU" sz="2400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9875" name="Rectangle 236"/>
              <p:cNvSpPr>
                <a:spLocks noChangeArrowheads="1"/>
              </p:cNvSpPr>
              <p:nvPr/>
            </p:nvSpPr>
            <p:spPr bwMode="auto">
              <a:xfrm>
                <a:off x="4124" y="4432"/>
                <a:ext cx="1018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662" tIns="63847" rIns="127662" bIns="63847">
                <a:spAutoFit/>
              </a:bodyPr>
              <a:lstStyle/>
              <a:p>
                <a:pPr defTabSz="1276197"/>
                <a:r>
                  <a:rPr lang="ru-RU" sz="1400" b="1" dirty="0">
                    <a:latin typeface="Calibri" pitchFamily="34" charset="0"/>
                  </a:rPr>
                  <a:t>54</a:t>
                </a:r>
                <a:r>
                  <a:rPr lang="en-US" sz="1400" b="1" dirty="0">
                    <a:latin typeface="Calibri" pitchFamily="34" charset="0"/>
                  </a:rPr>
                  <a:t>’</a:t>
                </a:r>
                <a:r>
                  <a:rPr lang="ru-RU" sz="1400" b="1" dirty="0">
                    <a:latin typeface="Calibri" pitchFamily="34" charset="0"/>
                  </a:rPr>
                  <a:t>76</a:t>
                </a:r>
                <a:r>
                  <a:rPr lang="en-US" sz="1400" b="1" dirty="0">
                    <a:latin typeface="Calibri" pitchFamily="34" charset="0"/>
                  </a:rPr>
                  <a:t>”;</a:t>
                </a:r>
                <a:r>
                  <a:rPr lang="ru-RU" sz="1400" b="1" dirty="0">
                    <a:latin typeface="Calibri" pitchFamily="34" charset="0"/>
                  </a:rPr>
                  <a:t>83</a:t>
                </a:r>
                <a:r>
                  <a:rPr lang="en-US" sz="1400" b="1" dirty="0">
                    <a:latin typeface="Calibri" pitchFamily="34" charset="0"/>
                  </a:rPr>
                  <a:t>’</a:t>
                </a:r>
                <a:r>
                  <a:rPr lang="ru-RU" sz="1400" b="1" dirty="0">
                    <a:latin typeface="Calibri" pitchFamily="34" charset="0"/>
                  </a:rPr>
                  <a:t>11</a:t>
                </a:r>
                <a:r>
                  <a:rPr lang="en-US" sz="1400" b="1" dirty="0">
                    <a:latin typeface="Calibri" pitchFamily="34" charset="0"/>
                  </a:rPr>
                  <a:t>”</a:t>
                </a:r>
                <a:endParaRPr lang="ru-RU" sz="1400" b="1" dirty="0">
                  <a:latin typeface="Calibri" pitchFamily="34" charset="0"/>
                </a:endParaRPr>
              </a:p>
            </p:txBody>
          </p:sp>
        </p:grpSp>
        <p:pic>
          <p:nvPicPr>
            <p:cNvPr id="29758" name="Picture 107" descr="сев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69907">
              <a:off x="558" y="1009"/>
              <a:ext cx="574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59" name="Freeform 108"/>
            <p:cNvSpPr>
              <a:spLocks/>
            </p:cNvSpPr>
            <p:nvPr/>
          </p:nvSpPr>
          <p:spPr bwMode="auto">
            <a:xfrm>
              <a:off x="1635" y="439"/>
              <a:ext cx="3674" cy="2539"/>
            </a:xfrm>
            <a:custGeom>
              <a:avLst/>
              <a:gdLst>
                <a:gd name="T0" fmla="*/ 1943 w 3674"/>
                <a:gd name="T1" fmla="*/ 2494 h 2539"/>
                <a:gd name="T2" fmla="*/ 1671 w 3674"/>
                <a:gd name="T3" fmla="*/ 2222 h 2539"/>
                <a:gd name="T4" fmla="*/ 2079 w 3674"/>
                <a:gd name="T5" fmla="*/ 1950 h 2539"/>
                <a:gd name="T6" fmla="*/ 2669 w 3674"/>
                <a:gd name="T7" fmla="*/ 1678 h 2539"/>
                <a:gd name="T8" fmla="*/ 2715 w 3674"/>
                <a:gd name="T9" fmla="*/ 1406 h 2539"/>
                <a:gd name="T10" fmla="*/ 2306 w 3674"/>
                <a:gd name="T11" fmla="*/ 1179 h 2539"/>
                <a:gd name="T12" fmla="*/ 1989 w 3674"/>
                <a:gd name="T13" fmla="*/ 1406 h 2539"/>
                <a:gd name="T14" fmla="*/ 1898 w 3674"/>
                <a:gd name="T15" fmla="*/ 1587 h 2539"/>
                <a:gd name="T16" fmla="*/ 1762 w 3674"/>
                <a:gd name="T17" fmla="*/ 1451 h 2539"/>
                <a:gd name="T18" fmla="*/ 1671 w 3674"/>
                <a:gd name="T19" fmla="*/ 1224 h 2539"/>
                <a:gd name="T20" fmla="*/ 1308 w 3674"/>
                <a:gd name="T21" fmla="*/ 997 h 2539"/>
                <a:gd name="T22" fmla="*/ 1218 w 3674"/>
                <a:gd name="T23" fmla="*/ 952 h 2539"/>
                <a:gd name="T24" fmla="*/ 401 w 3674"/>
                <a:gd name="T25" fmla="*/ 861 h 2539"/>
                <a:gd name="T26" fmla="*/ 38 w 3674"/>
                <a:gd name="T27" fmla="*/ 498 h 2539"/>
                <a:gd name="T28" fmla="*/ 174 w 3674"/>
                <a:gd name="T29" fmla="*/ 181 h 2539"/>
                <a:gd name="T30" fmla="*/ 991 w 3674"/>
                <a:gd name="T31" fmla="*/ 0 h 2539"/>
                <a:gd name="T32" fmla="*/ 2079 w 3674"/>
                <a:gd name="T33" fmla="*/ 181 h 2539"/>
                <a:gd name="T34" fmla="*/ 2896 w 3674"/>
                <a:gd name="T35" fmla="*/ 635 h 2539"/>
                <a:gd name="T36" fmla="*/ 3440 w 3674"/>
                <a:gd name="T37" fmla="*/ 861 h 2539"/>
                <a:gd name="T38" fmla="*/ 3667 w 3674"/>
                <a:gd name="T39" fmla="*/ 1134 h 2539"/>
                <a:gd name="T40" fmla="*/ 3395 w 3674"/>
                <a:gd name="T41" fmla="*/ 1360 h 2539"/>
                <a:gd name="T42" fmla="*/ 3077 w 3674"/>
                <a:gd name="T43" fmla="*/ 1587 h 2539"/>
                <a:gd name="T44" fmla="*/ 3077 w 3674"/>
                <a:gd name="T45" fmla="*/ 1859 h 2539"/>
                <a:gd name="T46" fmla="*/ 2715 w 3674"/>
                <a:gd name="T47" fmla="*/ 2041 h 2539"/>
                <a:gd name="T48" fmla="*/ 2170 w 3674"/>
                <a:gd name="T49" fmla="*/ 2404 h 2539"/>
                <a:gd name="T50" fmla="*/ 1989 w 3674"/>
                <a:gd name="T51" fmla="*/ 2494 h 2539"/>
                <a:gd name="T52" fmla="*/ 1943 w 3674"/>
                <a:gd name="T53" fmla="*/ 2494 h 25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74"/>
                <a:gd name="T82" fmla="*/ 0 h 2539"/>
                <a:gd name="T83" fmla="*/ 3674 w 3674"/>
                <a:gd name="T84" fmla="*/ 2539 h 25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74" h="2539">
                  <a:moveTo>
                    <a:pt x="1943" y="2494"/>
                  </a:moveTo>
                  <a:cubicBezTo>
                    <a:pt x="1890" y="2449"/>
                    <a:pt x="1648" y="2313"/>
                    <a:pt x="1671" y="2222"/>
                  </a:cubicBezTo>
                  <a:cubicBezTo>
                    <a:pt x="1694" y="2131"/>
                    <a:pt x="1913" y="2041"/>
                    <a:pt x="2079" y="1950"/>
                  </a:cubicBezTo>
                  <a:cubicBezTo>
                    <a:pt x="2245" y="1859"/>
                    <a:pt x="2563" y="1769"/>
                    <a:pt x="2669" y="1678"/>
                  </a:cubicBezTo>
                  <a:cubicBezTo>
                    <a:pt x="2775" y="1587"/>
                    <a:pt x="2775" y="1489"/>
                    <a:pt x="2715" y="1406"/>
                  </a:cubicBezTo>
                  <a:cubicBezTo>
                    <a:pt x="2655" y="1323"/>
                    <a:pt x="2427" y="1179"/>
                    <a:pt x="2306" y="1179"/>
                  </a:cubicBezTo>
                  <a:cubicBezTo>
                    <a:pt x="2185" y="1179"/>
                    <a:pt x="2057" y="1338"/>
                    <a:pt x="1989" y="1406"/>
                  </a:cubicBezTo>
                  <a:cubicBezTo>
                    <a:pt x="1921" y="1474"/>
                    <a:pt x="1936" y="1580"/>
                    <a:pt x="1898" y="1587"/>
                  </a:cubicBezTo>
                  <a:cubicBezTo>
                    <a:pt x="1860" y="1594"/>
                    <a:pt x="1800" y="1511"/>
                    <a:pt x="1762" y="1451"/>
                  </a:cubicBezTo>
                  <a:cubicBezTo>
                    <a:pt x="1724" y="1391"/>
                    <a:pt x="1747" y="1300"/>
                    <a:pt x="1671" y="1224"/>
                  </a:cubicBezTo>
                  <a:cubicBezTo>
                    <a:pt x="1595" y="1148"/>
                    <a:pt x="1383" y="1042"/>
                    <a:pt x="1308" y="997"/>
                  </a:cubicBezTo>
                  <a:cubicBezTo>
                    <a:pt x="1233" y="952"/>
                    <a:pt x="1369" y="975"/>
                    <a:pt x="1218" y="952"/>
                  </a:cubicBezTo>
                  <a:cubicBezTo>
                    <a:pt x="1067" y="929"/>
                    <a:pt x="598" y="937"/>
                    <a:pt x="401" y="861"/>
                  </a:cubicBezTo>
                  <a:cubicBezTo>
                    <a:pt x="204" y="785"/>
                    <a:pt x="76" y="611"/>
                    <a:pt x="38" y="498"/>
                  </a:cubicBezTo>
                  <a:cubicBezTo>
                    <a:pt x="0" y="385"/>
                    <a:pt x="15" y="264"/>
                    <a:pt x="174" y="181"/>
                  </a:cubicBezTo>
                  <a:cubicBezTo>
                    <a:pt x="333" y="98"/>
                    <a:pt x="674" y="0"/>
                    <a:pt x="991" y="0"/>
                  </a:cubicBezTo>
                  <a:cubicBezTo>
                    <a:pt x="1308" y="0"/>
                    <a:pt x="1762" y="75"/>
                    <a:pt x="2079" y="181"/>
                  </a:cubicBezTo>
                  <a:cubicBezTo>
                    <a:pt x="2396" y="287"/>
                    <a:pt x="2669" y="522"/>
                    <a:pt x="2896" y="635"/>
                  </a:cubicBezTo>
                  <a:cubicBezTo>
                    <a:pt x="3123" y="748"/>
                    <a:pt x="3312" y="778"/>
                    <a:pt x="3440" y="861"/>
                  </a:cubicBezTo>
                  <a:cubicBezTo>
                    <a:pt x="3568" y="944"/>
                    <a:pt x="3674" y="1051"/>
                    <a:pt x="3667" y="1134"/>
                  </a:cubicBezTo>
                  <a:cubicBezTo>
                    <a:pt x="3660" y="1217"/>
                    <a:pt x="3493" y="1284"/>
                    <a:pt x="3395" y="1360"/>
                  </a:cubicBezTo>
                  <a:cubicBezTo>
                    <a:pt x="3297" y="1436"/>
                    <a:pt x="3130" y="1504"/>
                    <a:pt x="3077" y="1587"/>
                  </a:cubicBezTo>
                  <a:cubicBezTo>
                    <a:pt x="3024" y="1670"/>
                    <a:pt x="3137" y="1783"/>
                    <a:pt x="3077" y="1859"/>
                  </a:cubicBezTo>
                  <a:cubicBezTo>
                    <a:pt x="3017" y="1935"/>
                    <a:pt x="2866" y="1950"/>
                    <a:pt x="2715" y="2041"/>
                  </a:cubicBezTo>
                  <a:cubicBezTo>
                    <a:pt x="2564" y="2132"/>
                    <a:pt x="2291" y="2329"/>
                    <a:pt x="2170" y="2404"/>
                  </a:cubicBezTo>
                  <a:cubicBezTo>
                    <a:pt x="2049" y="2479"/>
                    <a:pt x="2027" y="2479"/>
                    <a:pt x="1989" y="2494"/>
                  </a:cubicBezTo>
                  <a:cubicBezTo>
                    <a:pt x="1951" y="2509"/>
                    <a:pt x="1996" y="2539"/>
                    <a:pt x="1943" y="2494"/>
                  </a:cubicBezTo>
                  <a:close/>
                </a:path>
              </a:pathLst>
            </a:custGeom>
            <a:solidFill>
              <a:srgbClr val="009900">
                <a:alpha val="7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0" name="Прямоугольник 51"/>
            <p:cNvSpPr>
              <a:spLocks noChangeArrowheads="1"/>
            </p:cNvSpPr>
            <p:nvPr/>
          </p:nvSpPr>
          <p:spPr bwMode="auto">
            <a:xfrm rot="-1976953">
              <a:off x="3740" y="3836"/>
              <a:ext cx="141" cy="95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3966" name="Rectangle 77"/>
            <p:cNvSpPr>
              <a:spLocks noChangeArrowheads="1"/>
            </p:cNvSpPr>
            <p:nvPr/>
          </p:nvSpPr>
          <p:spPr bwMode="auto">
            <a:xfrm>
              <a:off x="6481" y="1799"/>
              <a:ext cx="1316" cy="21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lIns="91307" tIns="45655" rIns="91307" bIns="45655" anchor="ctr"/>
            <a:lstStyle/>
            <a:p>
              <a:pPr algn="ctr" defTabSz="653972">
                <a:defRPr/>
              </a:pPr>
              <a:r>
                <a:rPr lang="ru-RU" sz="1800" b="1" dirty="0" err="1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Бердский</a:t>
              </a:r>
              <a:r>
                <a:rPr lang="ru-RU" sz="1800" b="1" dirty="0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 залив</a:t>
              </a:r>
            </a:p>
          </p:txBody>
        </p:sp>
        <p:sp>
          <p:nvSpPr>
            <p:cNvPr id="633967" name="Rectangle 111"/>
            <p:cNvSpPr>
              <a:spLocks noChangeArrowheads="1"/>
            </p:cNvSpPr>
            <p:nvPr/>
          </p:nvSpPr>
          <p:spPr bwMode="auto">
            <a:xfrm rot="2180916">
              <a:off x="2488" y="3713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Зональная </a:t>
              </a:r>
            </a:p>
          </p:txBody>
        </p:sp>
        <p:sp>
          <p:nvSpPr>
            <p:cNvPr id="633968" name="Rectangle 112"/>
            <p:cNvSpPr>
              <a:spLocks noChangeArrowheads="1"/>
            </p:cNvSpPr>
            <p:nvPr/>
          </p:nvSpPr>
          <p:spPr bwMode="auto">
            <a:xfrm rot="-1764603">
              <a:off x="4121" y="3160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Зеленая </a:t>
              </a:r>
            </a:p>
          </p:txBody>
        </p:sp>
        <p:sp>
          <p:nvSpPr>
            <p:cNvPr id="633969" name="Rectangle 113"/>
            <p:cNvSpPr>
              <a:spLocks noChangeArrowheads="1"/>
            </p:cNvSpPr>
            <p:nvPr/>
          </p:nvSpPr>
          <p:spPr bwMode="auto">
            <a:xfrm rot="-2792245">
              <a:off x="4985" y="4004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Мичурина </a:t>
              </a:r>
            </a:p>
          </p:txBody>
        </p:sp>
        <p:sp>
          <p:nvSpPr>
            <p:cNvPr id="29765" name="Прямоугольник 51"/>
            <p:cNvSpPr>
              <a:spLocks noChangeArrowheads="1"/>
            </p:cNvSpPr>
            <p:nvPr/>
          </p:nvSpPr>
          <p:spPr bwMode="auto">
            <a:xfrm rot="-1976953">
              <a:off x="4213" y="355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6" name="Прямоугольник 51"/>
            <p:cNvSpPr>
              <a:spLocks noChangeArrowheads="1"/>
            </p:cNvSpPr>
            <p:nvPr/>
          </p:nvSpPr>
          <p:spPr bwMode="auto">
            <a:xfrm rot="-1976953">
              <a:off x="4359" y="343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7" name="Прямоугольник 51"/>
            <p:cNvSpPr>
              <a:spLocks noChangeArrowheads="1"/>
            </p:cNvSpPr>
            <p:nvPr/>
          </p:nvSpPr>
          <p:spPr bwMode="auto">
            <a:xfrm rot="-1976953">
              <a:off x="4041" y="365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8" name="Прямоугольник 51"/>
            <p:cNvSpPr>
              <a:spLocks noChangeArrowheads="1"/>
            </p:cNvSpPr>
            <p:nvPr/>
          </p:nvSpPr>
          <p:spPr bwMode="auto">
            <a:xfrm rot="-1976953">
              <a:off x="4666" y="328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9" name="Прямоугольник 51"/>
            <p:cNvSpPr>
              <a:spLocks noChangeArrowheads="1"/>
            </p:cNvSpPr>
            <p:nvPr/>
          </p:nvSpPr>
          <p:spPr bwMode="auto">
            <a:xfrm rot="-1976953">
              <a:off x="4812" y="316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0" name="Прямоугольник 51"/>
            <p:cNvSpPr>
              <a:spLocks noChangeArrowheads="1"/>
            </p:cNvSpPr>
            <p:nvPr/>
          </p:nvSpPr>
          <p:spPr bwMode="auto">
            <a:xfrm rot="-1976953">
              <a:off x="4531" y="334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1" name="Прямоугольник 51"/>
            <p:cNvSpPr>
              <a:spLocks noChangeArrowheads="1"/>
            </p:cNvSpPr>
            <p:nvPr/>
          </p:nvSpPr>
          <p:spPr bwMode="auto">
            <a:xfrm rot="-1976953">
              <a:off x="5121" y="297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2" name="Прямоугольник 51"/>
            <p:cNvSpPr>
              <a:spLocks noChangeArrowheads="1"/>
            </p:cNvSpPr>
            <p:nvPr/>
          </p:nvSpPr>
          <p:spPr bwMode="auto">
            <a:xfrm rot="-1976953">
              <a:off x="5303" y="288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3" name="Прямоугольник 51"/>
            <p:cNvSpPr>
              <a:spLocks noChangeArrowheads="1"/>
            </p:cNvSpPr>
            <p:nvPr/>
          </p:nvSpPr>
          <p:spPr bwMode="auto">
            <a:xfrm rot="-1976953">
              <a:off x="4985" y="307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4" name="Прямоугольник 51"/>
            <p:cNvSpPr>
              <a:spLocks noChangeArrowheads="1"/>
            </p:cNvSpPr>
            <p:nvPr/>
          </p:nvSpPr>
          <p:spPr bwMode="auto">
            <a:xfrm rot="-1976953">
              <a:off x="4385" y="2826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5" name="Прямоугольник 51"/>
            <p:cNvSpPr>
              <a:spLocks noChangeArrowheads="1"/>
            </p:cNvSpPr>
            <p:nvPr/>
          </p:nvSpPr>
          <p:spPr bwMode="auto">
            <a:xfrm rot="-1976953">
              <a:off x="4531" y="275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6" name="Прямоугольник 51"/>
            <p:cNvSpPr>
              <a:spLocks noChangeArrowheads="1"/>
            </p:cNvSpPr>
            <p:nvPr/>
          </p:nvSpPr>
          <p:spPr bwMode="auto">
            <a:xfrm rot="-1976953">
              <a:off x="4213" y="2933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7" name="Прямоугольник 51"/>
            <p:cNvSpPr>
              <a:spLocks noChangeArrowheads="1"/>
            </p:cNvSpPr>
            <p:nvPr/>
          </p:nvSpPr>
          <p:spPr bwMode="auto">
            <a:xfrm rot="-1976953">
              <a:off x="5302" y="2298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8" name="Прямоугольник 51"/>
            <p:cNvSpPr>
              <a:spLocks noChangeArrowheads="1"/>
            </p:cNvSpPr>
            <p:nvPr/>
          </p:nvSpPr>
          <p:spPr bwMode="auto">
            <a:xfrm rot="-1976953">
              <a:off x="5710" y="2616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9" name="Прямоугольник 51"/>
            <p:cNvSpPr>
              <a:spLocks noChangeArrowheads="1"/>
            </p:cNvSpPr>
            <p:nvPr/>
          </p:nvSpPr>
          <p:spPr bwMode="auto">
            <a:xfrm rot="-1976953">
              <a:off x="5438" y="2797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0" name="Прямоугольник 51"/>
            <p:cNvSpPr>
              <a:spLocks noChangeArrowheads="1"/>
            </p:cNvSpPr>
            <p:nvPr/>
          </p:nvSpPr>
          <p:spPr bwMode="auto">
            <a:xfrm rot="-1976953">
              <a:off x="3714" y="3523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1" name="Прямоугольник 51"/>
            <p:cNvSpPr>
              <a:spLocks noChangeArrowheads="1"/>
            </p:cNvSpPr>
            <p:nvPr/>
          </p:nvSpPr>
          <p:spPr bwMode="auto">
            <a:xfrm rot="-1976953">
              <a:off x="3896" y="3115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2" name="Прямоугольник 51"/>
            <p:cNvSpPr>
              <a:spLocks noChangeArrowheads="1"/>
            </p:cNvSpPr>
            <p:nvPr/>
          </p:nvSpPr>
          <p:spPr bwMode="auto">
            <a:xfrm rot="-1976953">
              <a:off x="3406" y="3388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3" name="Прямоугольник 51"/>
            <p:cNvSpPr>
              <a:spLocks noChangeArrowheads="1"/>
            </p:cNvSpPr>
            <p:nvPr/>
          </p:nvSpPr>
          <p:spPr bwMode="auto">
            <a:xfrm rot="-1976953">
              <a:off x="2717" y="257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4" name="Прямоугольник 51"/>
            <p:cNvSpPr>
              <a:spLocks noChangeArrowheads="1"/>
            </p:cNvSpPr>
            <p:nvPr/>
          </p:nvSpPr>
          <p:spPr bwMode="auto">
            <a:xfrm rot="-1976953">
              <a:off x="5076" y="2117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5" name="Прямоугольник 51"/>
            <p:cNvSpPr>
              <a:spLocks noChangeArrowheads="1"/>
            </p:cNvSpPr>
            <p:nvPr/>
          </p:nvSpPr>
          <p:spPr bwMode="auto">
            <a:xfrm rot="-1976953">
              <a:off x="3034" y="239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6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5843" y="328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7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119" y="352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8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028" y="320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9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672" y="293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0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345" y="306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1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617" y="3251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2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763" y="3205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3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841" y="283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4" name="Прямоугольник 51"/>
            <p:cNvSpPr>
              <a:spLocks noChangeAspect="1" noChangeArrowheads="1"/>
            </p:cNvSpPr>
            <p:nvPr/>
          </p:nvSpPr>
          <p:spPr bwMode="auto">
            <a:xfrm rot="-1484302">
              <a:off x="7165" y="2745"/>
              <a:ext cx="122" cy="91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5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173" y="315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6" name="Прямоугольник 51"/>
            <p:cNvSpPr>
              <a:spLocks noChangeAspect="1" noChangeArrowheads="1"/>
            </p:cNvSpPr>
            <p:nvPr/>
          </p:nvSpPr>
          <p:spPr bwMode="auto">
            <a:xfrm rot="-2964338">
              <a:off x="5438" y="36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vert="eaVert"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7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931" y="3108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8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527" y="297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9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5674" y="338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0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302" y="375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1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166" y="388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2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039" y="397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3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903" y="411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4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767" y="424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5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660" y="4382"/>
              <a:ext cx="129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6" name="Прямоугольник 51"/>
            <p:cNvSpPr>
              <a:spLocks noChangeAspect="1" noChangeArrowheads="1"/>
            </p:cNvSpPr>
            <p:nvPr/>
          </p:nvSpPr>
          <p:spPr bwMode="auto">
            <a:xfrm rot="-1655226">
              <a:off x="2762" y="3338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7" name="Прямоугольник 51"/>
            <p:cNvSpPr>
              <a:spLocks noChangeAspect="1" noChangeArrowheads="1"/>
            </p:cNvSpPr>
            <p:nvPr/>
          </p:nvSpPr>
          <p:spPr bwMode="auto">
            <a:xfrm rot="-293553">
              <a:off x="3805" y="193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8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2272" y="21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9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2091" y="211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0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1546" y="211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1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1356" y="21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2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864" y="284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3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728" y="274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4" name="Прямоугольник 51"/>
            <p:cNvSpPr>
              <a:spLocks noChangeAspect="1" noChangeArrowheads="1"/>
            </p:cNvSpPr>
            <p:nvPr/>
          </p:nvSpPr>
          <p:spPr bwMode="auto">
            <a:xfrm rot="2358459">
              <a:off x="1583" y="261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5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447" y="252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197"/>
              <a:endParaRPr lang="ru-RU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4023" name="Rectangle 167"/>
            <p:cNvSpPr>
              <a:spLocks noChangeArrowheads="1"/>
            </p:cNvSpPr>
            <p:nvPr/>
          </p:nvSpPr>
          <p:spPr bwMode="auto">
            <a:xfrm rot="-1813348">
              <a:off x="3667" y="2752"/>
              <a:ext cx="8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Зональная </a:t>
              </a:r>
            </a:p>
          </p:txBody>
        </p:sp>
        <p:sp>
          <p:nvSpPr>
            <p:cNvPr id="29817" name="Freeform 168"/>
            <p:cNvSpPr>
              <a:spLocks/>
            </p:cNvSpPr>
            <p:nvPr/>
          </p:nvSpPr>
          <p:spPr bwMode="auto">
            <a:xfrm>
              <a:off x="449" y="1028"/>
              <a:ext cx="7393" cy="4264"/>
            </a:xfrm>
            <a:custGeom>
              <a:avLst/>
              <a:gdLst>
                <a:gd name="T0" fmla="*/ 7393 w 7393"/>
                <a:gd name="T1" fmla="*/ 2087 h 4264"/>
                <a:gd name="T2" fmla="*/ 4082 w 7393"/>
                <a:gd name="T3" fmla="*/ 4264 h 4264"/>
                <a:gd name="T4" fmla="*/ 0 w 7393"/>
                <a:gd name="T5" fmla="*/ 998 h 4264"/>
                <a:gd name="T6" fmla="*/ 4490 w 7393"/>
                <a:gd name="T7" fmla="*/ 46 h 4264"/>
                <a:gd name="T8" fmla="*/ 4717 w 7393"/>
                <a:gd name="T9" fmla="*/ 0 h 4264"/>
                <a:gd name="T10" fmla="*/ 7393 w 7393"/>
                <a:gd name="T11" fmla="*/ 2041 h 4264"/>
                <a:gd name="T12" fmla="*/ 7393 w 7393"/>
                <a:gd name="T13" fmla="*/ 2087 h 4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93"/>
                <a:gd name="T22" fmla="*/ 0 h 4264"/>
                <a:gd name="T23" fmla="*/ 7393 w 7393"/>
                <a:gd name="T24" fmla="*/ 4264 h 4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93" h="4264">
                  <a:moveTo>
                    <a:pt x="7393" y="2087"/>
                  </a:moveTo>
                  <a:lnTo>
                    <a:pt x="4082" y="4264"/>
                  </a:lnTo>
                  <a:lnTo>
                    <a:pt x="0" y="998"/>
                  </a:lnTo>
                  <a:lnTo>
                    <a:pt x="4490" y="46"/>
                  </a:lnTo>
                  <a:lnTo>
                    <a:pt x="4717" y="0"/>
                  </a:lnTo>
                  <a:lnTo>
                    <a:pt x="7393" y="2041"/>
                  </a:lnTo>
                  <a:lnTo>
                    <a:pt x="7393" y="2087"/>
                  </a:lnTo>
                  <a:close/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8" name="Rectangle 170"/>
            <p:cNvSpPr>
              <a:spLocks noChangeArrowheads="1"/>
            </p:cNvSpPr>
            <p:nvPr/>
          </p:nvSpPr>
          <p:spPr bwMode="auto">
            <a:xfrm>
              <a:off x="2898" y="329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</a:t>
              </a:r>
            </a:p>
          </p:txBody>
        </p:sp>
        <p:sp>
          <p:nvSpPr>
            <p:cNvPr id="29819" name="Rectangle 172"/>
            <p:cNvSpPr>
              <a:spLocks noChangeArrowheads="1"/>
            </p:cNvSpPr>
            <p:nvPr/>
          </p:nvSpPr>
          <p:spPr bwMode="auto">
            <a:xfrm>
              <a:off x="3896" y="2979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11</a:t>
              </a:r>
            </a:p>
          </p:txBody>
        </p:sp>
        <p:sp>
          <p:nvSpPr>
            <p:cNvPr id="29820" name="Rectangle 173"/>
            <p:cNvSpPr>
              <a:spLocks noChangeArrowheads="1"/>
            </p:cNvSpPr>
            <p:nvPr/>
          </p:nvSpPr>
          <p:spPr bwMode="auto">
            <a:xfrm>
              <a:off x="4359" y="270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9</a:t>
              </a:r>
            </a:p>
          </p:txBody>
        </p:sp>
        <p:sp>
          <p:nvSpPr>
            <p:cNvPr id="29821" name="Rectangle 174"/>
            <p:cNvSpPr>
              <a:spLocks noChangeArrowheads="1"/>
            </p:cNvSpPr>
            <p:nvPr/>
          </p:nvSpPr>
          <p:spPr bwMode="auto">
            <a:xfrm>
              <a:off x="5166" y="234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7</a:t>
              </a:r>
            </a:p>
          </p:txBody>
        </p:sp>
        <p:sp>
          <p:nvSpPr>
            <p:cNvPr id="29822" name="Rectangle 176"/>
            <p:cNvSpPr>
              <a:spLocks noChangeArrowheads="1"/>
            </p:cNvSpPr>
            <p:nvPr/>
          </p:nvSpPr>
          <p:spPr bwMode="auto">
            <a:xfrm>
              <a:off x="2989" y="225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3</a:t>
              </a:r>
            </a:p>
          </p:txBody>
        </p:sp>
        <p:sp>
          <p:nvSpPr>
            <p:cNvPr id="29823" name="Rectangle 177"/>
            <p:cNvSpPr>
              <a:spLocks noChangeArrowheads="1"/>
            </p:cNvSpPr>
            <p:nvPr/>
          </p:nvSpPr>
          <p:spPr bwMode="auto">
            <a:xfrm>
              <a:off x="1537" y="240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21</a:t>
              </a:r>
            </a:p>
          </p:txBody>
        </p:sp>
        <p:sp>
          <p:nvSpPr>
            <p:cNvPr id="29824" name="Rectangle 178"/>
            <p:cNvSpPr>
              <a:spLocks noChangeArrowheads="1"/>
            </p:cNvSpPr>
            <p:nvPr/>
          </p:nvSpPr>
          <p:spPr bwMode="auto">
            <a:xfrm>
              <a:off x="1356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19</a:t>
              </a:r>
            </a:p>
          </p:txBody>
        </p:sp>
        <p:sp>
          <p:nvSpPr>
            <p:cNvPr id="29825" name="Rectangle 179"/>
            <p:cNvSpPr>
              <a:spLocks noChangeArrowheads="1"/>
            </p:cNvSpPr>
            <p:nvPr/>
          </p:nvSpPr>
          <p:spPr bwMode="auto">
            <a:xfrm>
              <a:off x="1809" y="261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17</a:t>
              </a:r>
            </a:p>
          </p:txBody>
        </p:sp>
        <p:sp>
          <p:nvSpPr>
            <p:cNvPr id="29826" name="Rectangle 180"/>
            <p:cNvSpPr>
              <a:spLocks noChangeArrowheads="1"/>
            </p:cNvSpPr>
            <p:nvPr/>
          </p:nvSpPr>
          <p:spPr bwMode="auto">
            <a:xfrm>
              <a:off x="1673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15</a:t>
              </a:r>
            </a:p>
          </p:txBody>
        </p:sp>
        <p:sp>
          <p:nvSpPr>
            <p:cNvPr id="29827" name="Rectangle 183"/>
            <p:cNvSpPr>
              <a:spLocks noChangeArrowheads="1"/>
            </p:cNvSpPr>
            <p:nvPr/>
          </p:nvSpPr>
          <p:spPr bwMode="auto">
            <a:xfrm>
              <a:off x="2626" y="243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</a:t>
              </a:r>
            </a:p>
          </p:txBody>
        </p:sp>
        <p:sp>
          <p:nvSpPr>
            <p:cNvPr id="29828" name="Rectangle 184"/>
            <p:cNvSpPr>
              <a:spLocks noChangeArrowheads="1"/>
            </p:cNvSpPr>
            <p:nvPr/>
          </p:nvSpPr>
          <p:spPr bwMode="auto">
            <a:xfrm>
              <a:off x="2308" y="2208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14</a:t>
              </a:r>
            </a:p>
          </p:txBody>
        </p:sp>
        <p:sp>
          <p:nvSpPr>
            <p:cNvPr id="29829" name="Rectangle 185"/>
            <p:cNvSpPr>
              <a:spLocks noChangeArrowheads="1"/>
            </p:cNvSpPr>
            <p:nvPr/>
          </p:nvSpPr>
          <p:spPr bwMode="auto">
            <a:xfrm>
              <a:off x="3352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12</a:t>
              </a:r>
            </a:p>
          </p:txBody>
        </p:sp>
        <p:sp>
          <p:nvSpPr>
            <p:cNvPr id="29830" name="Rectangle 186"/>
            <p:cNvSpPr>
              <a:spLocks noChangeArrowheads="1"/>
            </p:cNvSpPr>
            <p:nvPr/>
          </p:nvSpPr>
          <p:spPr bwMode="auto">
            <a:xfrm>
              <a:off x="4168" y="2811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10</a:t>
              </a:r>
            </a:p>
          </p:txBody>
        </p:sp>
        <p:sp>
          <p:nvSpPr>
            <p:cNvPr id="29831" name="Rectangle 187"/>
            <p:cNvSpPr>
              <a:spLocks noChangeArrowheads="1"/>
            </p:cNvSpPr>
            <p:nvPr/>
          </p:nvSpPr>
          <p:spPr bwMode="auto">
            <a:xfrm>
              <a:off x="4486" y="261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8</a:t>
              </a:r>
            </a:p>
          </p:txBody>
        </p:sp>
        <p:sp>
          <p:nvSpPr>
            <p:cNvPr id="29832" name="Rectangle 188"/>
            <p:cNvSpPr>
              <a:spLocks noChangeArrowheads="1"/>
            </p:cNvSpPr>
            <p:nvPr/>
          </p:nvSpPr>
          <p:spPr bwMode="auto">
            <a:xfrm>
              <a:off x="5257" y="198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6</a:t>
              </a:r>
            </a:p>
          </p:txBody>
        </p:sp>
        <p:sp>
          <p:nvSpPr>
            <p:cNvPr id="29833" name="Rectangle 189"/>
            <p:cNvSpPr>
              <a:spLocks noChangeArrowheads="1"/>
            </p:cNvSpPr>
            <p:nvPr/>
          </p:nvSpPr>
          <p:spPr bwMode="auto">
            <a:xfrm>
              <a:off x="3987" y="193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4</a:t>
              </a:r>
            </a:p>
          </p:txBody>
        </p:sp>
        <p:sp>
          <p:nvSpPr>
            <p:cNvPr id="29834" name="Rectangle 190"/>
            <p:cNvSpPr>
              <a:spLocks noChangeArrowheads="1"/>
            </p:cNvSpPr>
            <p:nvPr/>
          </p:nvSpPr>
          <p:spPr bwMode="auto">
            <a:xfrm>
              <a:off x="2082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16</a:t>
              </a:r>
            </a:p>
          </p:txBody>
        </p:sp>
        <p:sp>
          <p:nvSpPr>
            <p:cNvPr id="29835" name="Rectangle 194"/>
            <p:cNvSpPr>
              <a:spLocks noChangeArrowheads="1"/>
            </p:cNvSpPr>
            <p:nvPr/>
          </p:nvSpPr>
          <p:spPr bwMode="auto">
            <a:xfrm>
              <a:off x="1991" y="275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20</a:t>
              </a:r>
            </a:p>
          </p:txBody>
        </p:sp>
        <p:sp>
          <p:nvSpPr>
            <p:cNvPr id="29836" name="Rectangle 195"/>
            <p:cNvSpPr>
              <a:spLocks noChangeArrowheads="1"/>
            </p:cNvSpPr>
            <p:nvPr/>
          </p:nvSpPr>
          <p:spPr bwMode="auto">
            <a:xfrm>
              <a:off x="1673" y="2480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18</a:t>
              </a:r>
            </a:p>
          </p:txBody>
        </p:sp>
        <p:sp>
          <p:nvSpPr>
            <p:cNvPr id="29837" name="Rectangle 199"/>
            <p:cNvSpPr>
              <a:spLocks noChangeArrowheads="1"/>
            </p:cNvSpPr>
            <p:nvPr/>
          </p:nvSpPr>
          <p:spPr bwMode="auto">
            <a:xfrm>
              <a:off x="3805" y="393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1/2</a:t>
              </a:r>
            </a:p>
          </p:txBody>
        </p:sp>
        <p:sp>
          <p:nvSpPr>
            <p:cNvPr id="29838" name="Rectangle 200"/>
            <p:cNvSpPr>
              <a:spLocks noChangeArrowheads="1"/>
            </p:cNvSpPr>
            <p:nvPr/>
          </p:nvSpPr>
          <p:spPr bwMode="auto">
            <a:xfrm>
              <a:off x="7071" y="261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14а</a:t>
              </a:r>
            </a:p>
          </p:txBody>
        </p:sp>
        <p:sp>
          <p:nvSpPr>
            <p:cNvPr id="29839" name="Rectangle 201"/>
            <p:cNvSpPr>
              <a:spLocks noChangeArrowheads="1"/>
            </p:cNvSpPr>
            <p:nvPr/>
          </p:nvSpPr>
          <p:spPr bwMode="auto">
            <a:xfrm>
              <a:off x="4667" y="415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2а</a:t>
              </a:r>
            </a:p>
          </p:txBody>
        </p:sp>
        <p:sp>
          <p:nvSpPr>
            <p:cNvPr id="29840" name="Rectangle 228"/>
            <p:cNvSpPr>
              <a:spLocks noChangeArrowheads="1"/>
            </p:cNvSpPr>
            <p:nvPr/>
          </p:nvSpPr>
          <p:spPr bwMode="auto">
            <a:xfrm>
              <a:off x="4531" y="429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</a:t>
              </a:r>
            </a:p>
          </p:txBody>
        </p:sp>
        <p:sp>
          <p:nvSpPr>
            <p:cNvPr id="29841" name="Rectangle 229"/>
            <p:cNvSpPr>
              <a:spLocks noChangeArrowheads="1"/>
            </p:cNvSpPr>
            <p:nvPr/>
          </p:nvSpPr>
          <p:spPr bwMode="auto">
            <a:xfrm>
              <a:off x="6627" y="2797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13</a:t>
              </a:r>
            </a:p>
          </p:txBody>
        </p:sp>
        <p:sp>
          <p:nvSpPr>
            <p:cNvPr id="29842" name="Rectangle 230"/>
            <p:cNvSpPr>
              <a:spLocks noChangeArrowheads="1"/>
            </p:cNvSpPr>
            <p:nvPr/>
          </p:nvSpPr>
          <p:spPr bwMode="auto">
            <a:xfrm>
              <a:off x="6300" y="2933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11</a:t>
              </a:r>
            </a:p>
          </p:txBody>
        </p:sp>
        <p:sp>
          <p:nvSpPr>
            <p:cNvPr id="29843" name="Rectangle 231"/>
            <p:cNvSpPr>
              <a:spLocks noChangeArrowheads="1"/>
            </p:cNvSpPr>
            <p:nvPr/>
          </p:nvSpPr>
          <p:spPr bwMode="auto">
            <a:xfrm>
              <a:off x="5937" y="311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9</a:t>
              </a:r>
            </a:p>
          </p:txBody>
        </p:sp>
        <p:sp>
          <p:nvSpPr>
            <p:cNvPr id="29844" name="Rectangle 232"/>
            <p:cNvSpPr>
              <a:spLocks noChangeArrowheads="1"/>
            </p:cNvSpPr>
            <p:nvPr/>
          </p:nvSpPr>
          <p:spPr bwMode="auto">
            <a:xfrm>
              <a:off x="5620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7</a:t>
              </a:r>
            </a:p>
          </p:txBody>
        </p:sp>
        <p:sp>
          <p:nvSpPr>
            <p:cNvPr id="29845" name="Rectangle 233"/>
            <p:cNvSpPr>
              <a:spLocks noChangeArrowheads="1"/>
            </p:cNvSpPr>
            <p:nvPr/>
          </p:nvSpPr>
          <p:spPr bwMode="auto">
            <a:xfrm>
              <a:off x="5211" y="3659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5</a:t>
              </a:r>
            </a:p>
          </p:txBody>
        </p:sp>
        <p:sp>
          <p:nvSpPr>
            <p:cNvPr id="29846" name="Rectangle 234"/>
            <p:cNvSpPr>
              <a:spLocks noChangeArrowheads="1"/>
            </p:cNvSpPr>
            <p:nvPr/>
          </p:nvSpPr>
          <p:spPr bwMode="auto">
            <a:xfrm>
              <a:off x="4939" y="3931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3</a:t>
              </a:r>
            </a:p>
          </p:txBody>
        </p:sp>
        <p:sp>
          <p:nvSpPr>
            <p:cNvPr id="29847" name="Rectangle 237"/>
            <p:cNvSpPr>
              <a:spLocks noChangeArrowheads="1"/>
            </p:cNvSpPr>
            <p:nvPr/>
          </p:nvSpPr>
          <p:spPr bwMode="auto">
            <a:xfrm>
              <a:off x="6617" y="3387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17</a:t>
              </a:r>
            </a:p>
          </p:txBody>
        </p:sp>
        <p:sp>
          <p:nvSpPr>
            <p:cNvPr id="29848" name="Rectangle 238"/>
            <p:cNvSpPr>
              <a:spLocks noChangeArrowheads="1"/>
            </p:cNvSpPr>
            <p:nvPr/>
          </p:nvSpPr>
          <p:spPr bwMode="auto">
            <a:xfrm>
              <a:off x="6980" y="3205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15</a:t>
              </a:r>
            </a:p>
          </p:txBody>
        </p:sp>
        <p:sp>
          <p:nvSpPr>
            <p:cNvPr id="29849" name="Rectangle 241"/>
            <p:cNvSpPr>
              <a:spLocks noChangeArrowheads="1"/>
            </p:cNvSpPr>
            <p:nvPr/>
          </p:nvSpPr>
          <p:spPr bwMode="auto">
            <a:xfrm>
              <a:off x="4803" y="402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</a:t>
              </a:r>
            </a:p>
          </p:txBody>
        </p:sp>
        <p:sp>
          <p:nvSpPr>
            <p:cNvPr id="29850" name="Rectangle 242"/>
            <p:cNvSpPr>
              <a:spLocks noChangeArrowheads="1"/>
            </p:cNvSpPr>
            <p:nvPr/>
          </p:nvSpPr>
          <p:spPr bwMode="auto">
            <a:xfrm>
              <a:off x="6844" y="270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14</a:t>
              </a:r>
            </a:p>
          </p:txBody>
        </p:sp>
        <p:sp>
          <p:nvSpPr>
            <p:cNvPr id="29851" name="Rectangle 243"/>
            <p:cNvSpPr>
              <a:spLocks noChangeArrowheads="1"/>
            </p:cNvSpPr>
            <p:nvPr/>
          </p:nvSpPr>
          <p:spPr bwMode="auto">
            <a:xfrm>
              <a:off x="6481" y="285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12</a:t>
              </a:r>
            </a:p>
          </p:txBody>
        </p:sp>
        <p:sp>
          <p:nvSpPr>
            <p:cNvPr id="29852" name="Rectangle 244"/>
            <p:cNvSpPr>
              <a:spLocks noChangeArrowheads="1"/>
            </p:cNvSpPr>
            <p:nvPr/>
          </p:nvSpPr>
          <p:spPr bwMode="auto">
            <a:xfrm>
              <a:off x="6119" y="3024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10</a:t>
              </a:r>
            </a:p>
          </p:txBody>
        </p:sp>
        <p:sp>
          <p:nvSpPr>
            <p:cNvPr id="29853" name="Rectangle 245"/>
            <p:cNvSpPr>
              <a:spLocks noChangeArrowheads="1"/>
            </p:cNvSpPr>
            <p:nvPr/>
          </p:nvSpPr>
          <p:spPr bwMode="auto">
            <a:xfrm>
              <a:off x="5801" y="316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8</a:t>
              </a:r>
            </a:p>
          </p:txBody>
        </p:sp>
        <p:sp>
          <p:nvSpPr>
            <p:cNvPr id="29854" name="Rectangle 246"/>
            <p:cNvSpPr>
              <a:spLocks noChangeArrowheads="1"/>
            </p:cNvSpPr>
            <p:nvPr/>
          </p:nvSpPr>
          <p:spPr bwMode="auto">
            <a:xfrm>
              <a:off x="5347" y="3523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6</a:t>
              </a:r>
            </a:p>
          </p:txBody>
        </p:sp>
        <p:sp>
          <p:nvSpPr>
            <p:cNvPr id="29855" name="Rectangle 247"/>
            <p:cNvSpPr>
              <a:spLocks noChangeArrowheads="1"/>
            </p:cNvSpPr>
            <p:nvPr/>
          </p:nvSpPr>
          <p:spPr bwMode="auto">
            <a:xfrm>
              <a:off x="5075" y="379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4</a:t>
              </a:r>
            </a:p>
          </p:txBody>
        </p:sp>
        <p:sp>
          <p:nvSpPr>
            <p:cNvPr id="29856" name="Rectangle 248"/>
            <p:cNvSpPr>
              <a:spLocks noChangeArrowheads="1"/>
            </p:cNvSpPr>
            <p:nvPr/>
          </p:nvSpPr>
          <p:spPr bwMode="auto">
            <a:xfrm>
              <a:off x="6844" y="329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16</a:t>
              </a:r>
            </a:p>
          </p:txBody>
        </p:sp>
        <p:sp>
          <p:nvSpPr>
            <p:cNvPr id="29857" name="Rectangle 253"/>
            <p:cNvSpPr>
              <a:spLocks noChangeArrowheads="1"/>
            </p:cNvSpPr>
            <p:nvPr/>
          </p:nvSpPr>
          <p:spPr bwMode="auto">
            <a:xfrm>
              <a:off x="6209" y="3614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18</a:t>
              </a:r>
            </a:p>
          </p:txBody>
        </p:sp>
        <p:sp>
          <p:nvSpPr>
            <p:cNvPr id="29858" name="Rectangle 256"/>
            <p:cNvSpPr>
              <a:spLocks noChangeArrowheads="1"/>
            </p:cNvSpPr>
            <p:nvPr/>
          </p:nvSpPr>
          <p:spPr bwMode="auto">
            <a:xfrm>
              <a:off x="3805" y="343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</a:t>
              </a:r>
            </a:p>
          </p:txBody>
        </p:sp>
        <p:sp>
          <p:nvSpPr>
            <p:cNvPr id="29859" name="Rectangle 258"/>
            <p:cNvSpPr>
              <a:spLocks noChangeArrowheads="1"/>
            </p:cNvSpPr>
            <p:nvPr/>
          </p:nvSpPr>
          <p:spPr bwMode="auto">
            <a:xfrm>
              <a:off x="5529" y="288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11</a:t>
              </a:r>
            </a:p>
          </p:txBody>
        </p:sp>
        <p:sp>
          <p:nvSpPr>
            <p:cNvPr id="29860" name="Rectangle 259"/>
            <p:cNvSpPr>
              <a:spLocks noChangeArrowheads="1"/>
            </p:cNvSpPr>
            <p:nvPr/>
          </p:nvSpPr>
          <p:spPr bwMode="auto">
            <a:xfrm>
              <a:off x="5211" y="306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9</a:t>
              </a:r>
            </a:p>
          </p:txBody>
        </p:sp>
        <p:sp>
          <p:nvSpPr>
            <p:cNvPr id="29861" name="Rectangle 260"/>
            <p:cNvSpPr>
              <a:spLocks noChangeArrowheads="1"/>
            </p:cNvSpPr>
            <p:nvPr/>
          </p:nvSpPr>
          <p:spPr bwMode="auto">
            <a:xfrm>
              <a:off x="4858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7</a:t>
              </a:r>
            </a:p>
          </p:txBody>
        </p:sp>
        <p:sp>
          <p:nvSpPr>
            <p:cNvPr id="29862" name="Rectangle 261"/>
            <p:cNvSpPr>
              <a:spLocks noChangeArrowheads="1"/>
            </p:cNvSpPr>
            <p:nvPr/>
          </p:nvSpPr>
          <p:spPr bwMode="auto">
            <a:xfrm>
              <a:off x="4576" y="343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5</a:t>
              </a:r>
            </a:p>
          </p:txBody>
        </p:sp>
        <p:sp>
          <p:nvSpPr>
            <p:cNvPr id="29863" name="Rectangle 262"/>
            <p:cNvSpPr>
              <a:spLocks noChangeArrowheads="1"/>
            </p:cNvSpPr>
            <p:nvPr/>
          </p:nvSpPr>
          <p:spPr bwMode="auto">
            <a:xfrm>
              <a:off x="4304" y="365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3</a:t>
              </a:r>
            </a:p>
          </p:txBody>
        </p:sp>
        <p:sp>
          <p:nvSpPr>
            <p:cNvPr id="29864" name="Rectangle 269"/>
            <p:cNvSpPr>
              <a:spLocks noChangeArrowheads="1"/>
            </p:cNvSpPr>
            <p:nvPr/>
          </p:nvSpPr>
          <p:spPr bwMode="auto">
            <a:xfrm>
              <a:off x="4077" y="375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2</a:t>
              </a:r>
            </a:p>
          </p:txBody>
        </p:sp>
        <p:sp>
          <p:nvSpPr>
            <p:cNvPr id="29865" name="Rectangle 271"/>
            <p:cNvSpPr>
              <a:spLocks noChangeArrowheads="1"/>
            </p:cNvSpPr>
            <p:nvPr/>
          </p:nvSpPr>
          <p:spPr bwMode="auto">
            <a:xfrm>
              <a:off x="5801" y="270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12</a:t>
              </a:r>
            </a:p>
          </p:txBody>
        </p:sp>
        <p:sp>
          <p:nvSpPr>
            <p:cNvPr id="29866" name="Rectangle 272"/>
            <p:cNvSpPr>
              <a:spLocks noChangeArrowheads="1"/>
            </p:cNvSpPr>
            <p:nvPr/>
          </p:nvSpPr>
          <p:spPr bwMode="auto">
            <a:xfrm>
              <a:off x="5393" y="297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10</a:t>
              </a:r>
            </a:p>
          </p:txBody>
        </p:sp>
        <p:sp>
          <p:nvSpPr>
            <p:cNvPr id="29867" name="Rectangle 273"/>
            <p:cNvSpPr>
              <a:spLocks noChangeArrowheads="1"/>
            </p:cNvSpPr>
            <p:nvPr/>
          </p:nvSpPr>
          <p:spPr bwMode="auto">
            <a:xfrm>
              <a:off x="5030" y="316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8</a:t>
              </a:r>
            </a:p>
          </p:txBody>
        </p:sp>
        <p:sp>
          <p:nvSpPr>
            <p:cNvPr id="29868" name="Rectangle 274"/>
            <p:cNvSpPr>
              <a:spLocks noChangeArrowheads="1"/>
            </p:cNvSpPr>
            <p:nvPr/>
          </p:nvSpPr>
          <p:spPr bwMode="auto">
            <a:xfrm>
              <a:off x="4758" y="334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6</a:t>
              </a:r>
            </a:p>
          </p:txBody>
        </p:sp>
        <p:sp>
          <p:nvSpPr>
            <p:cNvPr id="29869" name="Rectangle 275"/>
            <p:cNvSpPr>
              <a:spLocks noChangeArrowheads="1"/>
            </p:cNvSpPr>
            <p:nvPr/>
          </p:nvSpPr>
          <p:spPr bwMode="auto">
            <a:xfrm>
              <a:off x="4440" y="352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372"/>
              <a:r>
                <a:rPr lang="ru-RU" sz="1000" dirty="0"/>
                <a:t>4</a:t>
              </a:r>
            </a:p>
          </p:txBody>
        </p:sp>
        <p:sp>
          <p:nvSpPr>
            <p:cNvPr id="29870" name="Line 293"/>
            <p:cNvSpPr>
              <a:spLocks noChangeShapeType="1"/>
            </p:cNvSpPr>
            <p:nvPr/>
          </p:nvSpPr>
          <p:spPr bwMode="auto">
            <a:xfrm>
              <a:off x="4259" y="5428"/>
              <a:ext cx="517" cy="3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150" name="Rectangle 294"/>
            <p:cNvSpPr>
              <a:spLocks noChangeArrowheads="1"/>
            </p:cNvSpPr>
            <p:nvPr/>
          </p:nvSpPr>
          <p:spPr bwMode="auto">
            <a:xfrm>
              <a:off x="3533" y="5655"/>
              <a:ext cx="10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г. </a:t>
              </a:r>
              <a:r>
                <a:rPr lang="ru-RU" sz="18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Искитим</a:t>
              </a:r>
              <a:endParaRPr lang="ru-RU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634151" name="Rectangle 295"/>
            <p:cNvSpPr>
              <a:spLocks noChangeArrowheads="1"/>
            </p:cNvSpPr>
            <p:nvPr/>
          </p:nvSpPr>
          <p:spPr bwMode="auto">
            <a:xfrm rot="2257769">
              <a:off x="181" y="2612"/>
              <a:ext cx="1028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372">
                <a:defRPr/>
              </a:pPr>
              <a:r>
                <a:rPr lang="ru-RU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г. Новосибирск</a:t>
              </a:r>
            </a:p>
          </p:txBody>
        </p:sp>
        <p:sp>
          <p:nvSpPr>
            <p:cNvPr id="29873" name="Line 296"/>
            <p:cNvSpPr>
              <a:spLocks noChangeShapeType="1"/>
            </p:cNvSpPr>
            <p:nvPr/>
          </p:nvSpPr>
          <p:spPr bwMode="auto">
            <a:xfrm flipH="1" flipV="1">
              <a:off x="222" y="2570"/>
              <a:ext cx="408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4155" name="AutoShape 299"/>
          <p:cNvSpPr>
            <a:spLocks noChangeArrowheads="1"/>
          </p:cNvSpPr>
          <p:nvPr/>
        </p:nvSpPr>
        <p:spPr bwMode="auto">
          <a:xfrm>
            <a:off x="9929814" y="3432176"/>
            <a:ext cx="1677987" cy="714375"/>
          </a:xfrm>
          <a:prstGeom prst="wedgeRectCallout">
            <a:avLst>
              <a:gd name="adj1" fmla="val 52458"/>
              <a:gd name="adj2" fmla="val 109778"/>
            </a:avLst>
          </a:prstGeom>
          <a:solidFill>
            <a:srgbClr val="CCFFFF">
              <a:alpha val="80000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372">
              <a:defRPr/>
            </a:pP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Бердский</a:t>
            </a: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 залив</a:t>
            </a:r>
          </a:p>
          <a:p>
            <a:pPr algn="ctr" defTabSz="1279372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Длинна берега пригодного для забора воды – 10 м.</a:t>
            </a:r>
          </a:p>
          <a:p>
            <a:pPr algn="ctr" defTabSz="1279372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 </a:t>
            </a:r>
            <a:r>
              <a:rPr lang="ru-RU" sz="10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воды=</a:t>
            </a: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402880 куб. м</a:t>
            </a:r>
          </a:p>
        </p:txBody>
      </p:sp>
      <p:grpSp>
        <p:nvGrpSpPr>
          <p:cNvPr id="13" name="Group 567"/>
          <p:cNvGrpSpPr>
            <a:grpSpLocks/>
          </p:cNvGrpSpPr>
          <p:nvPr/>
        </p:nvGrpSpPr>
        <p:grpSpPr bwMode="auto">
          <a:xfrm rot="2921898">
            <a:off x="11657808" y="4512471"/>
            <a:ext cx="288925" cy="144462"/>
            <a:chOff x="3079" y="3840"/>
            <a:chExt cx="181" cy="91"/>
          </a:xfrm>
        </p:grpSpPr>
        <p:sp>
          <p:nvSpPr>
            <p:cNvPr id="29730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1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2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07" name="Text Box 15"/>
          <p:cNvSpPr txBox="1">
            <a:spLocks noChangeArrowheads="1"/>
          </p:cNvSpPr>
          <p:nvPr/>
        </p:nvSpPr>
        <p:spPr bwMode="auto">
          <a:xfrm>
            <a:off x="-9524" y="-23813"/>
            <a:ext cx="12795250" cy="1511550"/>
          </a:xfrm>
          <a:prstGeom prst="rect">
            <a:avLst/>
          </a:prstGeom>
          <a:solidFill>
            <a:srgbClr val="D1D1D1"/>
          </a:solidFill>
          <a:ln w="9525">
            <a:noFill/>
            <a:miter lim="800000"/>
            <a:headEnd/>
            <a:tailEnd/>
          </a:ln>
        </p:spPr>
        <p:txBody>
          <a:bodyPr lIns="213706" tIns="106862" rIns="213706" bIns="106862">
            <a:spAutoFit/>
          </a:bodyPr>
          <a:lstStyle/>
          <a:p>
            <a:pPr algn="ctr" defTabSz="1279372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9372"/>
            <a:r>
              <a:rPr lang="ru-RU" sz="3100" dirty="0" smtClean="0">
                <a:latin typeface="Times New Roman" pitchFamily="18" charset="0"/>
              </a:rPr>
              <a:t>поселка </a:t>
            </a:r>
            <a:r>
              <a:rPr lang="ru-RU" sz="3100" dirty="0">
                <a:latin typeface="Times New Roman" pitchFamily="18" charset="0"/>
              </a:rPr>
              <a:t>Зональный </a:t>
            </a:r>
            <a:r>
              <a:rPr lang="ru-RU" sz="3100" dirty="0" smtClean="0">
                <a:latin typeface="Times New Roman" pitchFamily="18" charset="0"/>
              </a:rPr>
              <a:t>Мичуринского </a:t>
            </a:r>
            <a:r>
              <a:rPr lang="ru-RU" sz="3100" dirty="0">
                <a:latin typeface="Times New Roman" pitchFamily="18" charset="0"/>
              </a:rPr>
              <a:t>сельсовета Искитимского района</a:t>
            </a:r>
            <a:endParaRPr lang="ru-RU" sz="2800" dirty="0">
              <a:latin typeface="Times New Roman" pitchFamily="18" charset="0"/>
            </a:endParaRPr>
          </a:p>
          <a:p>
            <a:pPr algn="ctr" defTabSz="1276197">
              <a:lnSpc>
                <a:spcPct val="9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(Общая характеристика населенного пункта)</a:t>
            </a:r>
            <a:endParaRPr lang="ru-RU" sz="2800" dirty="0" smtClean="0"/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8894676" y="8328993"/>
            <a:ext cx="3912310" cy="1144618"/>
          </a:xfrm>
          <a:prstGeom prst="rect">
            <a:avLst/>
          </a:prstGeom>
          <a:solidFill>
            <a:srgbClr val="D9D9D9"/>
          </a:solidFill>
          <a:ln w="9525">
            <a:noFill/>
            <a:miter lim="800000"/>
            <a:headEnd/>
            <a:tailEnd/>
          </a:ln>
        </p:spPr>
        <p:txBody>
          <a:bodyPr wrap="none" lIns="127677" tIns="63854" rIns="127677" bIns="63854">
            <a:spAutoFit/>
          </a:bodyPr>
          <a:lstStyle/>
          <a:p>
            <a:pPr defTabSz="1279372">
              <a:defRPr/>
            </a:pPr>
            <a:r>
              <a:rPr lang="ru-RU" sz="14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Общая характеристика населенного пункта:</a:t>
            </a:r>
          </a:p>
          <a:p>
            <a:pPr defTabSz="1279372">
              <a:defRPr/>
            </a:pPr>
            <a:r>
              <a:rPr lang="ru-RU" sz="1300" i="1" dirty="0">
                <a:latin typeface="Times New Roman" pitchFamily="18" charset="0"/>
              </a:rPr>
              <a:t>- количество проживающего населения – 57 чел.</a:t>
            </a:r>
          </a:p>
          <a:p>
            <a:pPr defTabSz="1279372">
              <a:defRPr/>
            </a:pPr>
            <a:r>
              <a:rPr lang="ru-RU" sz="1300" i="1" dirty="0">
                <a:latin typeface="Times New Roman" pitchFamily="18" charset="0"/>
              </a:rPr>
              <a:t>- количество домов – 50 (из них дачи -27);</a:t>
            </a:r>
          </a:p>
          <a:p>
            <a:pPr defTabSz="1279372">
              <a:defRPr/>
            </a:pPr>
            <a:r>
              <a:rPr lang="ru-RU" sz="1300" i="1" dirty="0">
                <a:latin typeface="Times New Roman" pitchFamily="18" charset="0"/>
              </a:rPr>
              <a:t>-социально – значимых объектов – нет;</a:t>
            </a:r>
          </a:p>
          <a:p>
            <a:pPr defTabSz="1279372">
              <a:defRPr/>
            </a:pPr>
            <a:r>
              <a:rPr lang="ru-RU" sz="1300" i="1" dirty="0">
                <a:latin typeface="Times New Roman" pitchFamily="18" charset="0"/>
              </a:rPr>
              <a:t>- котельных – нет</a:t>
            </a:r>
            <a:endParaRPr lang="ru-RU" dirty="0"/>
          </a:p>
        </p:txBody>
      </p:sp>
      <p:sp>
        <p:nvSpPr>
          <p:cNvPr id="634184" name="AutoShape 328"/>
          <p:cNvSpPr>
            <a:spLocks noChangeArrowheads="1"/>
          </p:cNvSpPr>
          <p:nvPr/>
        </p:nvSpPr>
        <p:spPr bwMode="auto">
          <a:xfrm>
            <a:off x="6832602" y="4729164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57" tIns="45528" rIns="91057" bIns="45528"/>
          <a:lstStyle/>
          <a:p>
            <a:pPr algn="ctr" defTabSz="1279372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372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372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14" name="Group 329"/>
          <p:cNvGrpSpPr>
            <a:grpSpLocks/>
          </p:cNvGrpSpPr>
          <p:nvPr/>
        </p:nvGrpSpPr>
        <p:grpSpPr bwMode="auto">
          <a:xfrm>
            <a:off x="6761163" y="6529389"/>
            <a:ext cx="722312" cy="219075"/>
            <a:chOff x="3350" y="2525"/>
            <a:chExt cx="455" cy="227"/>
          </a:xfrm>
        </p:grpSpPr>
        <p:sp>
          <p:nvSpPr>
            <p:cNvPr id="29719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372"/>
              <a:r>
                <a:rPr lang="ru-RU" sz="1000" b="1" dirty="0"/>
                <a:t>ФАП.</a:t>
              </a:r>
              <a:endParaRPr lang="ru-RU" dirty="0"/>
            </a:p>
          </p:txBody>
        </p:sp>
        <p:grpSp>
          <p:nvGrpSpPr>
            <p:cNvPr id="15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2972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372"/>
                <a:endParaRPr lang="ru-RU" dirty="0"/>
              </a:p>
            </p:txBody>
          </p:sp>
          <p:sp>
            <p:nvSpPr>
              <p:cNvPr id="2972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2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6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2972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726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229" name="Таблица 228"/>
          <p:cNvGraphicFramePr>
            <a:graphicFrameLocks noGrp="1"/>
          </p:cNvGraphicFramePr>
          <p:nvPr/>
        </p:nvGraphicFramePr>
        <p:xfrm>
          <a:off x="0" y="7421691"/>
          <a:ext cx="4939749" cy="2222182"/>
        </p:xfrm>
        <a:graphic>
          <a:graphicData uri="http://schemas.openxmlformats.org/drawingml/2006/table">
            <a:tbl>
              <a:tblPr/>
              <a:tblGrid>
                <a:gridCol w="4939749"/>
              </a:tblGrid>
              <a:tr h="45129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Условные обозначения  жилых зданий   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8016" marR="128016" marT="64008" marB="640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2064">
                <a:tc>
                  <a:txBody>
                    <a:bodyPr/>
                    <a:lstStyle/>
                    <a:p>
                      <a:pPr marL="0" marR="0" lvl="0" indent="0" algn="r" defTabSz="914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Одноэтажные с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троения жилые огнестойкие (кирпичные,  каменные, бетонные, шлакоблочные и др.)</a:t>
                      </a:r>
                    </a:p>
                  </a:txBody>
                  <a:tcPr marL="128016" marR="128016" marT="64008" marB="640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064">
                <a:tc>
                  <a:txBody>
                    <a:bodyPr/>
                    <a:lstStyle/>
                    <a:p>
                      <a:pPr algn="r"/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Одноэтажные с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троения жилые 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неогнестойкие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r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(деревянные, саманные, глинобетонные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8016" marR="128016" marT="64008" marB="640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4088">
                <a:tc>
                  <a:txBody>
                    <a:bodyPr/>
                    <a:lstStyle/>
                    <a:p>
                      <a:pPr marL="0" marR="0" lvl="0" indent="0" algn="r" defTabSz="9141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С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троения жилые выше одного этажа огнестойкие (кирпичные,  каменные, бетонные, шлакоблочные и др.)</a:t>
                      </a:r>
                    </a:p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8016" marR="128016" marT="64008" marB="640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0" name="Прямоугольник 3"/>
          <p:cNvSpPr>
            <a:spLocks noChangeArrowheads="1"/>
          </p:cNvSpPr>
          <p:nvPr/>
        </p:nvSpPr>
        <p:spPr bwMode="auto">
          <a:xfrm>
            <a:off x="251317" y="8026558"/>
            <a:ext cx="504056" cy="30243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1" name="Rectangle 18"/>
          <p:cNvSpPr>
            <a:spLocks noChangeArrowheads="1"/>
          </p:cNvSpPr>
          <p:nvPr/>
        </p:nvSpPr>
        <p:spPr bwMode="auto">
          <a:xfrm>
            <a:off x="251317" y="8530614"/>
            <a:ext cx="504056" cy="233988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7" name="Группа 231"/>
          <p:cNvGrpSpPr/>
          <p:nvPr/>
        </p:nvGrpSpPr>
        <p:grpSpPr>
          <a:xfrm>
            <a:off x="251317" y="9034673"/>
            <a:ext cx="705678" cy="342756"/>
            <a:chOff x="107504" y="6381328"/>
            <a:chExt cx="581025" cy="318514"/>
          </a:xfrm>
        </p:grpSpPr>
        <p:grpSp>
          <p:nvGrpSpPr>
            <p:cNvPr id="18" name="Группа 3"/>
            <p:cNvGrpSpPr>
              <a:grpSpLocks/>
            </p:cNvGrpSpPr>
            <p:nvPr/>
          </p:nvGrpSpPr>
          <p:grpSpPr bwMode="auto">
            <a:xfrm>
              <a:off x="107504" y="6381328"/>
              <a:ext cx="581025" cy="311250"/>
              <a:chOff x="0" y="8412"/>
              <a:chExt cx="5817" cy="3111"/>
            </a:xfrm>
          </p:grpSpPr>
          <p:sp>
            <p:nvSpPr>
              <p:cNvPr id="235" name="Rectangle 21"/>
              <p:cNvSpPr>
                <a:spLocks noChangeArrowheads="1"/>
              </p:cNvSpPr>
              <p:nvPr/>
            </p:nvSpPr>
            <p:spPr bwMode="auto">
              <a:xfrm>
                <a:off x="0" y="8413"/>
                <a:ext cx="5817" cy="3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6" name="Прямоугольник 7"/>
              <p:cNvSpPr>
                <a:spLocks noChangeArrowheads="1"/>
              </p:cNvSpPr>
              <p:nvPr/>
            </p:nvSpPr>
            <p:spPr bwMode="auto">
              <a:xfrm>
                <a:off x="2908" y="8412"/>
                <a:ext cx="2909" cy="1397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34" name="Text Box 23"/>
            <p:cNvSpPr txBox="1">
              <a:spLocks noChangeArrowheads="1"/>
            </p:cNvSpPr>
            <p:nvPr/>
          </p:nvSpPr>
          <p:spPr bwMode="auto">
            <a:xfrm>
              <a:off x="187811" y="6413833"/>
              <a:ext cx="129749" cy="2860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1280160" eaLnBrk="0" hangingPunct="0"/>
              <a:r>
                <a:rPr lang="ru-RU" alt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</a:rPr>
                <a:t>3</a:t>
              </a:r>
              <a:endParaRPr lang="ru-RU" altLang="ru-RU" dirty="0" smtClean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801600" cy="744538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267" tIns="45634" rIns="91267" bIns="45634" anchor="ctr"/>
          <a:lstStyle/>
          <a:p>
            <a:pPr algn="ctr" defTabSz="127635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СХЕМА ОРГАНИЗАЦИИ СВЯЗИ ПРИ ЧС</a:t>
            </a:r>
          </a:p>
          <a:p>
            <a:pPr algn="ctr" defTabSz="127635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ГЛАВНОГО УПРАВЛЕНИЯ МЧС РОССИИ ПО НСО</a:t>
            </a:r>
          </a:p>
        </p:txBody>
      </p:sp>
      <p:sp>
        <p:nvSpPr>
          <p:cNvPr id="92163" name="Freeform 3"/>
          <p:cNvSpPr>
            <a:spLocks/>
          </p:cNvSpPr>
          <p:nvPr/>
        </p:nvSpPr>
        <p:spPr bwMode="auto">
          <a:xfrm>
            <a:off x="8524875" y="6610350"/>
            <a:ext cx="777875" cy="1603375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64" name="Freeform 4"/>
          <p:cNvSpPr>
            <a:spLocks/>
          </p:cNvSpPr>
          <p:nvPr/>
        </p:nvSpPr>
        <p:spPr bwMode="auto">
          <a:xfrm>
            <a:off x="8469313" y="6565900"/>
            <a:ext cx="776287" cy="1603375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65" name="Freeform 5"/>
          <p:cNvSpPr>
            <a:spLocks/>
          </p:cNvSpPr>
          <p:nvPr/>
        </p:nvSpPr>
        <p:spPr bwMode="auto">
          <a:xfrm>
            <a:off x="8410575" y="6499225"/>
            <a:ext cx="777875" cy="1603375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166" name="Group 6"/>
          <p:cNvGrpSpPr>
            <a:grpSpLocks/>
          </p:cNvGrpSpPr>
          <p:nvPr/>
        </p:nvGrpSpPr>
        <p:grpSpPr bwMode="auto">
          <a:xfrm>
            <a:off x="1676400" y="1200150"/>
            <a:ext cx="857250" cy="3451225"/>
            <a:chOff x="748" y="391"/>
            <a:chExt cx="499" cy="1542"/>
          </a:xfrm>
        </p:grpSpPr>
        <p:sp>
          <p:nvSpPr>
            <p:cNvPr id="92400" name="Rectangle 7"/>
            <p:cNvSpPr>
              <a:spLocks noChangeArrowheads="1"/>
            </p:cNvSpPr>
            <p:nvPr/>
          </p:nvSpPr>
          <p:spPr bwMode="auto">
            <a:xfrm>
              <a:off x="748" y="391"/>
              <a:ext cx="499" cy="15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01" name="Text Box 8"/>
            <p:cNvSpPr txBox="1">
              <a:spLocks noChangeArrowheads="1"/>
            </p:cNvSpPr>
            <p:nvPr/>
          </p:nvSpPr>
          <p:spPr bwMode="auto">
            <a:xfrm>
              <a:off x="756" y="402"/>
              <a:ext cx="470" cy="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5942" tIns="0" rIns="35942" bIns="0">
              <a:spAutoFit/>
            </a:bodyPr>
            <a:lstStyle/>
            <a:p>
              <a:pPr algn="ctr" defTabSz="912813">
                <a:spcBef>
                  <a:spcPct val="50000"/>
                </a:spcBef>
              </a:pPr>
              <a:r>
                <a:rPr lang="ru-RU" sz="800">
                  <a:latin typeface="Times New Roman" pitchFamily="18" charset="0"/>
                  <a:cs typeface="Arial" charset="0"/>
                </a:rPr>
                <a:t>СРЦ</a:t>
              </a:r>
            </a:p>
          </p:txBody>
        </p:sp>
        <p:sp>
          <p:nvSpPr>
            <p:cNvPr id="92402" name="Line 9"/>
            <p:cNvSpPr>
              <a:spLocks noChangeShapeType="1"/>
            </p:cNvSpPr>
            <p:nvPr/>
          </p:nvSpPr>
          <p:spPr bwMode="auto">
            <a:xfrm>
              <a:off x="748" y="508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03" name="Line 10"/>
            <p:cNvSpPr>
              <a:spLocks noChangeShapeType="1"/>
            </p:cNvSpPr>
            <p:nvPr/>
          </p:nvSpPr>
          <p:spPr bwMode="auto">
            <a:xfrm>
              <a:off x="748" y="625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04" name="Text Box 11"/>
            <p:cNvSpPr txBox="1">
              <a:spLocks noChangeArrowheads="1"/>
            </p:cNvSpPr>
            <p:nvPr/>
          </p:nvSpPr>
          <p:spPr bwMode="auto">
            <a:xfrm>
              <a:off x="755" y="520"/>
              <a:ext cx="470" cy="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5942" tIns="0" rIns="35942" bIns="0">
              <a:spAutoFit/>
            </a:bodyPr>
            <a:lstStyle/>
            <a:p>
              <a:pPr algn="ctr" defTabSz="912813">
                <a:spcBef>
                  <a:spcPct val="50000"/>
                </a:spcBef>
              </a:pPr>
              <a:r>
                <a:rPr lang="ru-RU" sz="800">
                  <a:latin typeface="Times New Roman" pitchFamily="18" charset="0"/>
                  <a:cs typeface="Arial" charset="0"/>
                </a:rPr>
                <a:t>Флюксия</a:t>
              </a:r>
            </a:p>
          </p:txBody>
        </p:sp>
      </p:grpSp>
      <p:sp>
        <p:nvSpPr>
          <p:cNvPr id="92167" name="Rectangle 12"/>
          <p:cNvSpPr>
            <a:spLocks noChangeArrowheads="1"/>
          </p:cNvSpPr>
          <p:nvPr/>
        </p:nvSpPr>
        <p:spPr bwMode="auto">
          <a:xfrm>
            <a:off x="3368675" y="1200150"/>
            <a:ext cx="2108200" cy="416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8" name="Text Box 13"/>
          <p:cNvSpPr txBox="1">
            <a:spLocks noChangeArrowheads="1"/>
          </p:cNvSpPr>
          <p:nvPr/>
        </p:nvSpPr>
        <p:spPr bwMode="auto">
          <a:xfrm>
            <a:off x="3376613" y="1344613"/>
            <a:ext cx="11477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lnSpc>
                <a:spcPct val="80000"/>
              </a:lnSpc>
            </a:pPr>
            <a:r>
              <a:rPr lang="ru-RU" sz="800">
                <a:latin typeface="Times New Roman" pitchFamily="18" charset="0"/>
                <a:cs typeface="Arial" charset="0"/>
              </a:rPr>
              <a:t>ГУ МЧС РФ</a:t>
            </a:r>
            <a:r>
              <a:rPr lang="en-US" sz="800">
                <a:latin typeface="Times New Roman" pitchFamily="18" charset="0"/>
                <a:cs typeface="Arial" charset="0"/>
              </a:rPr>
              <a:t> </a:t>
            </a:r>
            <a:r>
              <a:rPr lang="ru-RU" sz="800">
                <a:latin typeface="Times New Roman" pitchFamily="18" charset="0"/>
                <a:cs typeface="Arial" charset="0"/>
              </a:rPr>
              <a:t>по Новосибирской области</a:t>
            </a:r>
          </a:p>
        </p:txBody>
      </p:sp>
      <p:sp>
        <p:nvSpPr>
          <p:cNvPr id="92169" name="Line 14"/>
          <p:cNvSpPr>
            <a:spLocks noChangeShapeType="1"/>
          </p:cNvSpPr>
          <p:nvPr/>
        </p:nvSpPr>
        <p:spPr bwMode="auto">
          <a:xfrm>
            <a:off x="3368675" y="1709738"/>
            <a:ext cx="210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70" name="Line 15"/>
          <p:cNvSpPr>
            <a:spLocks noChangeShapeType="1"/>
          </p:cNvSpPr>
          <p:nvPr/>
        </p:nvSpPr>
        <p:spPr bwMode="auto">
          <a:xfrm>
            <a:off x="3368675" y="1911350"/>
            <a:ext cx="210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71" name="Text Box 16"/>
          <p:cNvSpPr txBox="1">
            <a:spLocks noChangeArrowheads="1"/>
          </p:cNvSpPr>
          <p:nvPr/>
        </p:nvSpPr>
        <p:spPr bwMode="auto">
          <a:xfrm>
            <a:off x="3754438" y="1676400"/>
            <a:ext cx="14414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Пилос</a:t>
            </a:r>
          </a:p>
        </p:txBody>
      </p:sp>
      <p:sp>
        <p:nvSpPr>
          <p:cNvPr id="92172" name="Rectangle 17"/>
          <p:cNvSpPr>
            <a:spLocks noChangeArrowheads="1"/>
          </p:cNvSpPr>
          <p:nvPr/>
        </p:nvSpPr>
        <p:spPr bwMode="auto">
          <a:xfrm>
            <a:off x="8258175" y="1200150"/>
            <a:ext cx="3975100" cy="7921625"/>
          </a:xfrm>
          <a:prstGeom prst="rect">
            <a:avLst/>
          </a:prstGeom>
          <a:noFill/>
          <a:ln w="1270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73" name="Picture 18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96688" y="3579813"/>
            <a:ext cx="19526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4" name="Picture 19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838" y="4313238"/>
            <a:ext cx="2111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5" name="Picture 20" descr="Станция-спутниковой-связ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2863" y="2668588"/>
            <a:ext cx="2111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6" name="Line 21"/>
          <p:cNvSpPr>
            <a:spLocks noChangeShapeType="1"/>
          </p:cNvSpPr>
          <p:nvPr/>
        </p:nvSpPr>
        <p:spPr bwMode="auto">
          <a:xfrm>
            <a:off x="1046163" y="2395538"/>
            <a:ext cx="10631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77" name="Line 22"/>
          <p:cNvSpPr>
            <a:spLocks noChangeShapeType="1"/>
          </p:cNvSpPr>
          <p:nvPr/>
        </p:nvSpPr>
        <p:spPr bwMode="auto">
          <a:xfrm flipV="1">
            <a:off x="977900" y="2921000"/>
            <a:ext cx="104997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78" name="Line 23"/>
          <p:cNvSpPr>
            <a:spLocks noChangeShapeType="1"/>
          </p:cNvSpPr>
          <p:nvPr/>
        </p:nvSpPr>
        <p:spPr bwMode="auto">
          <a:xfrm flipV="1">
            <a:off x="1073150" y="3505200"/>
            <a:ext cx="3829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179" name="Group 24"/>
          <p:cNvGrpSpPr>
            <a:grpSpLocks/>
          </p:cNvGrpSpPr>
          <p:nvPr/>
        </p:nvGrpSpPr>
        <p:grpSpPr bwMode="auto">
          <a:xfrm>
            <a:off x="568325" y="1200150"/>
            <a:ext cx="985838" cy="3451225"/>
            <a:chOff x="113" y="391"/>
            <a:chExt cx="499" cy="1542"/>
          </a:xfrm>
        </p:grpSpPr>
        <p:sp>
          <p:nvSpPr>
            <p:cNvPr id="92395" name="Rectangle 25"/>
            <p:cNvSpPr>
              <a:spLocks noChangeArrowheads="1"/>
            </p:cNvSpPr>
            <p:nvPr/>
          </p:nvSpPr>
          <p:spPr bwMode="auto">
            <a:xfrm>
              <a:off x="113" y="391"/>
              <a:ext cx="499" cy="15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96" name="Text Box 26"/>
            <p:cNvSpPr txBox="1">
              <a:spLocks noChangeArrowheads="1"/>
            </p:cNvSpPr>
            <p:nvPr/>
          </p:nvSpPr>
          <p:spPr bwMode="auto">
            <a:xfrm>
              <a:off x="121" y="402"/>
              <a:ext cx="470" cy="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813">
                <a:spcBef>
                  <a:spcPct val="50000"/>
                </a:spcBef>
              </a:pPr>
              <a:r>
                <a:rPr lang="ru-RU" sz="800">
                  <a:latin typeface="Times New Roman" pitchFamily="18" charset="0"/>
                  <a:cs typeface="Arial" charset="0"/>
                </a:rPr>
                <a:t>МЧС России</a:t>
              </a:r>
            </a:p>
          </p:txBody>
        </p:sp>
        <p:sp>
          <p:nvSpPr>
            <p:cNvPr id="92397" name="Line 27"/>
            <p:cNvSpPr>
              <a:spLocks noChangeShapeType="1"/>
            </p:cNvSpPr>
            <p:nvPr/>
          </p:nvSpPr>
          <p:spPr bwMode="auto">
            <a:xfrm>
              <a:off x="113" y="508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98" name="Line 28"/>
            <p:cNvSpPr>
              <a:spLocks noChangeShapeType="1"/>
            </p:cNvSpPr>
            <p:nvPr/>
          </p:nvSpPr>
          <p:spPr bwMode="auto">
            <a:xfrm>
              <a:off x="113" y="625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99" name="Text Box 29"/>
            <p:cNvSpPr txBox="1">
              <a:spLocks noChangeArrowheads="1"/>
            </p:cNvSpPr>
            <p:nvPr/>
          </p:nvSpPr>
          <p:spPr bwMode="auto">
            <a:xfrm>
              <a:off x="120" y="520"/>
              <a:ext cx="470" cy="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5942" tIns="0" rIns="35942" bIns="0">
              <a:spAutoFit/>
            </a:bodyPr>
            <a:lstStyle/>
            <a:p>
              <a:pPr algn="ctr" defTabSz="912813">
                <a:spcBef>
                  <a:spcPct val="50000"/>
                </a:spcBef>
              </a:pPr>
              <a:r>
                <a:rPr lang="ru-RU" sz="800">
                  <a:latin typeface="Times New Roman" pitchFamily="18" charset="0"/>
                  <a:cs typeface="Arial" charset="0"/>
                </a:rPr>
                <a:t>Фотон</a:t>
              </a:r>
            </a:p>
          </p:txBody>
        </p:sp>
      </p:grpSp>
      <p:pic>
        <p:nvPicPr>
          <p:cNvPr id="92180" name="Picture 30" descr="Громкоговорящая-связ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3810000"/>
            <a:ext cx="936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1" name="Picture 31" descr="Телегра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300" y="3455988"/>
            <a:ext cx="192088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2" name="Picture 32" descr="Телефо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4088" y="2290763"/>
            <a:ext cx="103187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3" name="Picture 33" descr="Факс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6300" y="2495550"/>
            <a:ext cx="16986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4" name="Line 34"/>
          <p:cNvSpPr>
            <a:spLocks noChangeShapeType="1"/>
          </p:cNvSpPr>
          <p:nvPr/>
        </p:nvSpPr>
        <p:spPr bwMode="auto">
          <a:xfrm>
            <a:off x="1143000" y="2395538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85" name="Line 35"/>
          <p:cNvSpPr>
            <a:spLocks noChangeShapeType="1"/>
          </p:cNvSpPr>
          <p:nvPr/>
        </p:nvSpPr>
        <p:spPr bwMode="auto">
          <a:xfrm flipH="1">
            <a:off x="1046163" y="2598738"/>
            <a:ext cx="96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186" name="Group 36"/>
          <p:cNvGrpSpPr>
            <a:grpSpLocks/>
          </p:cNvGrpSpPr>
          <p:nvPr/>
        </p:nvGrpSpPr>
        <p:grpSpPr bwMode="auto">
          <a:xfrm>
            <a:off x="784225" y="2813050"/>
            <a:ext cx="287338" cy="496888"/>
            <a:chOff x="249" y="1112"/>
            <a:chExt cx="136" cy="221"/>
          </a:xfrm>
        </p:grpSpPr>
        <p:pic>
          <p:nvPicPr>
            <p:cNvPr id="92389" name="Picture 37" descr="Видеотелефонная-связь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9" y="1273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90" name="Picture 38" descr="Передача-данных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3" y="1208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91" name="Line 39"/>
            <p:cNvSpPr>
              <a:spLocks noChangeShapeType="1"/>
            </p:cNvSpPr>
            <p:nvPr/>
          </p:nvSpPr>
          <p:spPr bwMode="auto">
            <a:xfrm flipH="1">
              <a:off x="340" y="124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92" name="Line 40"/>
            <p:cNvSpPr>
              <a:spLocks noChangeShapeType="1"/>
            </p:cNvSpPr>
            <p:nvPr/>
          </p:nvSpPr>
          <p:spPr bwMode="auto">
            <a:xfrm>
              <a:off x="385" y="1160"/>
              <a:ext cx="0" cy="1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93" name="Line 41"/>
            <p:cNvSpPr>
              <a:spLocks noChangeShapeType="1"/>
            </p:cNvSpPr>
            <p:nvPr/>
          </p:nvSpPr>
          <p:spPr bwMode="auto">
            <a:xfrm flipH="1">
              <a:off x="340" y="1304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94" name="Picture 42" descr="Телефон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1" y="1112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187" name="Text Box 43"/>
          <p:cNvSpPr txBox="1">
            <a:spLocks noChangeArrowheads="1"/>
          </p:cNvSpPr>
          <p:nvPr/>
        </p:nvSpPr>
        <p:spPr bwMode="auto">
          <a:xfrm>
            <a:off x="806450" y="3587750"/>
            <a:ext cx="328613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АТА</a:t>
            </a:r>
          </a:p>
        </p:txBody>
      </p:sp>
      <p:sp>
        <p:nvSpPr>
          <p:cNvPr id="92188" name="Line 44"/>
          <p:cNvSpPr>
            <a:spLocks noChangeShapeType="1"/>
          </p:cNvSpPr>
          <p:nvPr/>
        </p:nvSpPr>
        <p:spPr bwMode="auto">
          <a:xfrm flipV="1">
            <a:off x="1027113" y="3943350"/>
            <a:ext cx="397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89" name="Text Box 45"/>
          <p:cNvSpPr txBox="1">
            <a:spLocks noChangeArrowheads="1"/>
          </p:cNvSpPr>
          <p:nvPr/>
        </p:nvSpPr>
        <p:spPr bwMode="auto">
          <a:xfrm>
            <a:off x="4840288" y="3557588"/>
            <a:ext cx="328612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АТА</a:t>
            </a:r>
          </a:p>
        </p:txBody>
      </p:sp>
      <p:pic>
        <p:nvPicPr>
          <p:cNvPr id="92190" name="Picture 46" descr="Телегра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91088" y="3454400"/>
            <a:ext cx="196850" cy="1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1" name="Picture 47" descr="Громкоговорящая-связь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87925" y="3810000"/>
            <a:ext cx="889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2" name="Picture 48" descr="Громкоговорящая-связь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35175" y="4027488"/>
            <a:ext cx="936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3" name="Line 49"/>
          <p:cNvSpPr>
            <a:spLocks noChangeShapeType="1"/>
          </p:cNvSpPr>
          <p:nvPr/>
        </p:nvSpPr>
        <p:spPr bwMode="auto">
          <a:xfrm>
            <a:off x="2222500" y="3951288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4" name="Line 50"/>
          <p:cNvSpPr>
            <a:spLocks noChangeShapeType="1"/>
          </p:cNvSpPr>
          <p:nvPr/>
        </p:nvSpPr>
        <p:spPr bwMode="auto">
          <a:xfrm>
            <a:off x="2124075" y="4162425"/>
            <a:ext cx="96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95" name="Picture 51" descr="Телегра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1988" y="3613150"/>
            <a:ext cx="192087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6" name="Line 52"/>
          <p:cNvSpPr>
            <a:spLocks noChangeShapeType="1"/>
          </p:cNvSpPr>
          <p:nvPr/>
        </p:nvSpPr>
        <p:spPr bwMode="auto">
          <a:xfrm>
            <a:off x="2211388" y="3513138"/>
            <a:ext cx="0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7" name="Line 53"/>
          <p:cNvSpPr>
            <a:spLocks noChangeShapeType="1"/>
          </p:cNvSpPr>
          <p:nvPr/>
        </p:nvSpPr>
        <p:spPr bwMode="auto">
          <a:xfrm>
            <a:off x="2112963" y="3667125"/>
            <a:ext cx="9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8" name="Text Box 54"/>
          <p:cNvSpPr txBox="1">
            <a:spLocks noChangeArrowheads="1"/>
          </p:cNvSpPr>
          <p:nvPr/>
        </p:nvSpPr>
        <p:spPr bwMode="auto">
          <a:xfrm>
            <a:off x="1860550" y="3711575"/>
            <a:ext cx="330200" cy="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АТА</a:t>
            </a:r>
          </a:p>
        </p:txBody>
      </p:sp>
      <p:pic>
        <p:nvPicPr>
          <p:cNvPr id="92199" name="Picture 55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1600" y="4313238"/>
            <a:ext cx="21272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0" name="Picture 56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45850" y="3590925"/>
            <a:ext cx="2127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1" name="Line 57"/>
          <p:cNvSpPr>
            <a:spLocks noChangeShapeType="1"/>
          </p:cNvSpPr>
          <p:nvPr/>
        </p:nvSpPr>
        <p:spPr bwMode="auto">
          <a:xfrm>
            <a:off x="2143125" y="4551363"/>
            <a:ext cx="812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202" name="Group 58"/>
          <p:cNvGrpSpPr>
            <a:grpSpLocks/>
          </p:cNvGrpSpPr>
          <p:nvPr/>
        </p:nvGrpSpPr>
        <p:grpSpPr bwMode="auto">
          <a:xfrm>
            <a:off x="1924050" y="2921000"/>
            <a:ext cx="287338" cy="495300"/>
            <a:chOff x="839" y="1160"/>
            <a:chExt cx="136" cy="221"/>
          </a:xfrm>
        </p:grpSpPr>
        <p:sp>
          <p:nvSpPr>
            <p:cNvPr id="92382" name="Line 59"/>
            <p:cNvSpPr>
              <a:spLocks noChangeShapeType="1"/>
            </p:cNvSpPr>
            <p:nvPr/>
          </p:nvSpPr>
          <p:spPr bwMode="auto">
            <a:xfrm>
              <a:off x="930" y="1288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83" name="Line 60"/>
            <p:cNvSpPr>
              <a:spLocks noChangeShapeType="1"/>
            </p:cNvSpPr>
            <p:nvPr/>
          </p:nvSpPr>
          <p:spPr bwMode="auto">
            <a:xfrm flipH="1">
              <a:off x="975" y="1160"/>
              <a:ext cx="0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84" name="Line 61"/>
            <p:cNvSpPr>
              <a:spLocks noChangeShapeType="1"/>
            </p:cNvSpPr>
            <p:nvPr/>
          </p:nvSpPr>
          <p:spPr bwMode="auto">
            <a:xfrm>
              <a:off x="930" y="135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85" name="Picture 62" descr="Видеотелефонная-связь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839" y="1321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86" name="Picture 63" descr="Передача-данных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840" y="1256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87" name="Line 64"/>
            <p:cNvSpPr>
              <a:spLocks noChangeShapeType="1"/>
            </p:cNvSpPr>
            <p:nvPr/>
          </p:nvSpPr>
          <p:spPr bwMode="auto">
            <a:xfrm>
              <a:off x="930" y="1213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88" name="Picture 65" descr="Телефон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80" y="116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03" name="Rectangle 66"/>
          <p:cNvSpPr>
            <a:spLocks noChangeArrowheads="1"/>
          </p:cNvSpPr>
          <p:nvPr/>
        </p:nvSpPr>
        <p:spPr bwMode="auto">
          <a:xfrm>
            <a:off x="3462338" y="2035175"/>
            <a:ext cx="960437" cy="3044825"/>
          </a:xfrm>
          <a:prstGeom prst="rect">
            <a:avLst/>
          </a:prstGeom>
          <a:noFill/>
          <a:ln w="127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4" name="Line 67"/>
          <p:cNvSpPr>
            <a:spLocks noChangeShapeType="1"/>
          </p:cNvSpPr>
          <p:nvPr/>
        </p:nvSpPr>
        <p:spPr bwMode="auto">
          <a:xfrm>
            <a:off x="4518025" y="1911350"/>
            <a:ext cx="3175" cy="345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5" name="Text Box 68"/>
          <p:cNvSpPr txBox="1">
            <a:spLocks noChangeArrowheads="1"/>
          </p:cNvSpPr>
          <p:nvPr/>
        </p:nvSpPr>
        <p:spPr bwMode="auto">
          <a:xfrm>
            <a:off x="4518025" y="1343025"/>
            <a:ext cx="9588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ЦУКС</a:t>
            </a:r>
          </a:p>
        </p:txBody>
      </p:sp>
      <p:grpSp>
        <p:nvGrpSpPr>
          <p:cNvPr id="92206" name="Group 69"/>
          <p:cNvGrpSpPr>
            <a:grpSpLocks/>
          </p:cNvGrpSpPr>
          <p:nvPr/>
        </p:nvGrpSpPr>
        <p:grpSpPr bwMode="auto">
          <a:xfrm>
            <a:off x="3754438" y="2921000"/>
            <a:ext cx="285750" cy="495300"/>
            <a:chOff x="1748" y="1160"/>
            <a:chExt cx="134" cy="221"/>
          </a:xfrm>
        </p:grpSpPr>
        <p:sp>
          <p:nvSpPr>
            <p:cNvPr id="92375" name="Line 70"/>
            <p:cNvSpPr>
              <a:spLocks noChangeShapeType="1"/>
            </p:cNvSpPr>
            <p:nvPr/>
          </p:nvSpPr>
          <p:spPr bwMode="auto">
            <a:xfrm flipH="1">
              <a:off x="1748" y="1288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6" name="Line 71"/>
            <p:cNvSpPr>
              <a:spLocks noChangeShapeType="1"/>
            </p:cNvSpPr>
            <p:nvPr/>
          </p:nvSpPr>
          <p:spPr bwMode="auto">
            <a:xfrm>
              <a:off x="1748" y="1160"/>
              <a:ext cx="0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7" name="Line 72"/>
            <p:cNvSpPr>
              <a:spLocks noChangeShapeType="1"/>
            </p:cNvSpPr>
            <p:nvPr/>
          </p:nvSpPr>
          <p:spPr bwMode="auto">
            <a:xfrm flipH="1">
              <a:off x="1748" y="135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78" name="Picture 73" descr="Видеотелефонная-связь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791" y="1321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79" name="Picture 74" descr="Передача-данных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791" y="1256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80" name="Line 75"/>
            <p:cNvSpPr>
              <a:spLocks noChangeShapeType="1"/>
            </p:cNvSpPr>
            <p:nvPr/>
          </p:nvSpPr>
          <p:spPr bwMode="auto">
            <a:xfrm flipH="1">
              <a:off x="1748" y="1213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81" name="Picture 76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793" y="1166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07" name="Text Box 77"/>
          <p:cNvSpPr txBox="1">
            <a:spLocks noChangeArrowheads="1"/>
          </p:cNvSpPr>
          <p:nvPr/>
        </p:nvSpPr>
        <p:spPr bwMode="auto">
          <a:xfrm>
            <a:off x="3549650" y="2078038"/>
            <a:ext cx="7635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ОШ ЛЧС</a:t>
            </a:r>
          </a:p>
        </p:txBody>
      </p:sp>
      <p:grpSp>
        <p:nvGrpSpPr>
          <p:cNvPr id="92208" name="Group 78"/>
          <p:cNvGrpSpPr>
            <a:grpSpLocks/>
          </p:cNvGrpSpPr>
          <p:nvPr/>
        </p:nvGrpSpPr>
        <p:grpSpPr bwMode="auto">
          <a:xfrm>
            <a:off x="1949450" y="2395538"/>
            <a:ext cx="261938" cy="403225"/>
            <a:chOff x="851" y="925"/>
            <a:chExt cx="124" cy="180"/>
          </a:xfrm>
        </p:grpSpPr>
        <p:sp>
          <p:nvSpPr>
            <p:cNvPr id="92370" name="Line 79"/>
            <p:cNvSpPr>
              <a:spLocks noChangeShapeType="1"/>
            </p:cNvSpPr>
            <p:nvPr/>
          </p:nvSpPr>
          <p:spPr bwMode="auto">
            <a:xfrm>
              <a:off x="975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1" name="Line 80"/>
            <p:cNvSpPr>
              <a:spLocks noChangeShapeType="1"/>
            </p:cNvSpPr>
            <p:nvPr/>
          </p:nvSpPr>
          <p:spPr bwMode="auto">
            <a:xfrm flipH="1">
              <a:off x="930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2" name="Line 81"/>
            <p:cNvSpPr>
              <a:spLocks noChangeShapeType="1"/>
            </p:cNvSpPr>
            <p:nvPr/>
          </p:nvSpPr>
          <p:spPr bwMode="auto">
            <a:xfrm flipH="1">
              <a:off x="930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73" name="Picture 82" descr="Телефон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74" name="Picture 83" descr="Факс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51" y="1014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09" name="Group 84"/>
          <p:cNvGrpSpPr>
            <a:grpSpLocks/>
          </p:cNvGrpSpPr>
          <p:nvPr/>
        </p:nvGrpSpPr>
        <p:grpSpPr bwMode="auto">
          <a:xfrm>
            <a:off x="3754438" y="2395538"/>
            <a:ext cx="261937" cy="428625"/>
            <a:chOff x="1746" y="925"/>
            <a:chExt cx="126" cy="192"/>
          </a:xfrm>
        </p:grpSpPr>
        <p:sp>
          <p:nvSpPr>
            <p:cNvPr id="92365" name="Line 85"/>
            <p:cNvSpPr>
              <a:spLocks noChangeShapeType="1"/>
            </p:cNvSpPr>
            <p:nvPr/>
          </p:nvSpPr>
          <p:spPr bwMode="auto">
            <a:xfrm>
              <a:off x="174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6" name="Line 86"/>
            <p:cNvSpPr>
              <a:spLocks noChangeShapeType="1"/>
            </p:cNvSpPr>
            <p:nvPr/>
          </p:nvSpPr>
          <p:spPr bwMode="auto">
            <a:xfrm flipH="1">
              <a:off x="174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7" name="Line 87"/>
            <p:cNvSpPr>
              <a:spLocks noChangeShapeType="1"/>
            </p:cNvSpPr>
            <p:nvPr/>
          </p:nvSpPr>
          <p:spPr bwMode="auto">
            <a:xfrm flipH="1">
              <a:off x="174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68" name="Picture 88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79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69" name="Picture 89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79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10" name="Group 90"/>
          <p:cNvGrpSpPr>
            <a:grpSpLocks/>
          </p:cNvGrpSpPr>
          <p:nvPr/>
        </p:nvGrpSpPr>
        <p:grpSpPr bwMode="auto">
          <a:xfrm>
            <a:off x="4883150" y="2395538"/>
            <a:ext cx="263525" cy="428625"/>
            <a:chOff x="2336" y="925"/>
            <a:chExt cx="126" cy="192"/>
          </a:xfrm>
        </p:grpSpPr>
        <p:sp>
          <p:nvSpPr>
            <p:cNvPr id="92360" name="Line 91"/>
            <p:cNvSpPr>
              <a:spLocks noChangeShapeType="1"/>
            </p:cNvSpPr>
            <p:nvPr/>
          </p:nvSpPr>
          <p:spPr bwMode="auto">
            <a:xfrm>
              <a:off x="233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1" name="Line 92"/>
            <p:cNvSpPr>
              <a:spLocks noChangeShapeType="1"/>
            </p:cNvSpPr>
            <p:nvPr/>
          </p:nvSpPr>
          <p:spPr bwMode="auto">
            <a:xfrm flipH="1">
              <a:off x="233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2" name="Line 93"/>
            <p:cNvSpPr>
              <a:spLocks noChangeShapeType="1"/>
            </p:cNvSpPr>
            <p:nvPr/>
          </p:nvSpPr>
          <p:spPr bwMode="auto">
            <a:xfrm flipH="1">
              <a:off x="233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63" name="Picture 94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3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64" name="Picture 95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238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11" name="Text Box 96"/>
          <p:cNvSpPr txBox="1">
            <a:spLocks noChangeArrowheads="1"/>
          </p:cNvSpPr>
          <p:nvPr/>
        </p:nvSpPr>
        <p:spPr bwMode="auto">
          <a:xfrm>
            <a:off x="2701925" y="2198688"/>
            <a:ext cx="477838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МГТС</a:t>
            </a:r>
          </a:p>
        </p:txBody>
      </p:sp>
      <p:sp>
        <p:nvSpPr>
          <p:cNvPr id="92212" name="Text Box 97"/>
          <p:cNvSpPr txBox="1">
            <a:spLocks noChangeArrowheads="1"/>
          </p:cNvSpPr>
          <p:nvPr/>
        </p:nvSpPr>
        <p:spPr bwMode="auto">
          <a:xfrm>
            <a:off x="2601913" y="2709863"/>
            <a:ext cx="765175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ЕВЦСС</a:t>
            </a:r>
            <a:r>
              <a:rPr lang="en-US" sz="600">
                <a:latin typeface="Times New Roman" pitchFamily="18" charset="0"/>
                <a:cs typeface="Arial" charset="0"/>
              </a:rPr>
              <a:t> </a:t>
            </a:r>
            <a:r>
              <a:rPr lang="ru-RU" sz="600">
                <a:latin typeface="Times New Roman" pitchFamily="18" charset="0"/>
                <a:cs typeface="Arial" charset="0"/>
              </a:rPr>
              <a:t>МЧС</a:t>
            </a:r>
          </a:p>
        </p:txBody>
      </p:sp>
      <p:sp>
        <p:nvSpPr>
          <p:cNvPr id="92213" name="Text Box 98"/>
          <p:cNvSpPr txBox="1">
            <a:spLocks noChangeArrowheads="1"/>
          </p:cNvSpPr>
          <p:nvPr/>
        </p:nvSpPr>
        <p:spPr bwMode="auto">
          <a:xfrm>
            <a:off x="6718300" y="4313238"/>
            <a:ext cx="1247775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КВ р/с № 2 НСРЦ</a:t>
            </a:r>
          </a:p>
        </p:txBody>
      </p:sp>
      <p:sp>
        <p:nvSpPr>
          <p:cNvPr id="92214" name="Freeform 99"/>
          <p:cNvSpPr>
            <a:spLocks/>
          </p:cNvSpPr>
          <p:nvPr/>
        </p:nvSpPr>
        <p:spPr bwMode="auto">
          <a:xfrm>
            <a:off x="11166475" y="1809750"/>
            <a:ext cx="947738" cy="2436813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5" name="Rectangle 100"/>
          <p:cNvSpPr>
            <a:spLocks noChangeArrowheads="1"/>
          </p:cNvSpPr>
          <p:nvPr/>
        </p:nvSpPr>
        <p:spPr bwMode="auto">
          <a:xfrm>
            <a:off x="6565900" y="1200150"/>
            <a:ext cx="911225" cy="2943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6" name="Text Box 101"/>
          <p:cNvSpPr txBox="1">
            <a:spLocks noChangeArrowheads="1"/>
          </p:cNvSpPr>
          <p:nvPr/>
        </p:nvSpPr>
        <p:spPr bwMode="auto">
          <a:xfrm>
            <a:off x="6550025" y="1365250"/>
            <a:ext cx="9080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ОГПС-3</a:t>
            </a:r>
          </a:p>
        </p:txBody>
      </p:sp>
      <p:sp>
        <p:nvSpPr>
          <p:cNvPr id="92217" name="Line 102"/>
          <p:cNvSpPr>
            <a:spLocks noChangeShapeType="1"/>
          </p:cNvSpPr>
          <p:nvPr/>
        </p:nvSpPr>
        <p:spPr bwMode="auto">
          <a:xfrm>
            <a:off x="6565900" y="1651000"/>
            <a:ext cx="911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8" name="Text Box 103"/>
          <p:cNvSpPr txBox="1">
            <a:spLocks noChangeArrowheads="1"/>
          </p:cNvSpPr>
          <p:nvPr/>
        </p:nvSpPr>
        <p:spPr bwMode="auto">
          <a:xfrm>
            <a:off x="9790113" y="1223963"/>
            <a:ext cx="9906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Район ЧС</a:t>
            </a:r>
          </a:p>
        </p:txBody>
      </p:sp>
      <p:grpSp>
        <p:nvGrpSpPr>
          <p:cNvPr id="92219" name="Group 104"/>
          <p:cNvGrpSpPr>
            <a:grpSpLocks/>
          </p:cNvGrpSpPr>
          <p:nvPr/>
        </p:nvGrpSpPr>
        <p:grpSpPr bwMode="auto">
          <a:xfrm>
            <a:off x="11669713" y="2921000"/>
            <a:ext cx="282575" cy="495300"/>
            <a:chOff x="5286" y="1160"/>
            <a:chExt cx="134" cy="221"/>
          </a:xfrm>
        </p:grpSpPr>
        <p:sp>
          <p:nvSpPr>
            <p:cNvPr id="92353" name="Line 105"/>
            <p:cNvSpPr>
              <a:spLocks noChangeShapeType="1"/>
            </p:cNvSpPr>
            <p:nvPr/>
          </p:nvSpPr>
          <p:spPr bwMode="auto">
            <a:xfrm flipH="1">
              <a:off x="5286" y="1288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4" name="Line 106"/>
            <p:cNvSpPr>
              <a:spLocks noChangeShapeType="1"/>
            </p:cNvSpPr>
            <p:nvPr/>
          </p:nvSpPr>
          <p:spPr bwMode="auto">
            <a:xfrm>
              <a:off x="5286" y="1160"/>
              <a:ext cx="0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5" name="Line 107"/>
            <p:cNvSpPr>
              <a:spLocks noChangeShapeType="1"/>
            </p:cNvSpPr>
            <p:nvPr/>
          </p:nvSpPr>
          <p:spPr bwMode="auto">
            <a:xfrm flipH="1">
              <a:off x="5286" y="135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56" name="Picture 108" descr="Видеотелефонная-связь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329" y="1321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57" name="Picture 109" descr="Передача-данных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329" y="1256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58" name="Line 110"/>
            <p:cNvSpPr>
              <a:spLocks noChangeShapeType="1"/>
            </p:cNvSpPr>
            <p:nvPr/>
          </p:nvSpPr>
          <p:spPr bwMode="auto">
            <a:xfrm flipH="1">
              <a:off x="5286" y="1213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59" name="Picture 111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5331" y="1166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20" name="Picture 112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1555413" y="2122488"/>
            <a:ext cx="2111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1" name="Text Box 113"/>
          <p:cNvSpPr txBox="1">
            <a:spLocks noChangeArrowheads="1"/>
          </p:cNvSpPr>
          <p:nvPr/>
        </p:nvSpPr>
        <p:spPr bwMode="auto">
          <a:xfrm>
            <a:off x="11341100" y="1898650"/>
            <a:ext cx="6064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ОГ ГУ</a:t>
            </a:r>
          </a:p>
        </p:txBody>
      </p:sp>
      <p:grpSp>
        <p:nvGrpSpPr>
          <p:cNvPr id="92222" name="Group 114"/>
          <p:cNvGrpSpPr>
            <a:grpSpLocks/>
          </p:cNvGrpSpPr>
          <p:nvPr/>
        </p:nvGrpSpPr>
        <p:grpSpPr bwMode="auto">
          <a:xfrm>
            <a:off x="6929438" y="2395538"/>
            <a:ext cx="266700" cy="428625"/>
            <a:chOff x="2336" y="925"/>
            <a:chExt cx="126" cy="192"/>
          </a:xfrm>
        </p:grpSpPr>
        <p:sp>
          <p:nvSpPr>
            <p:cNvPr id="92348" name="Line 115"/>
            <p:cNvSpPr>
              <a:spLocks noChangeShapeType="1"/>
            </p:cNvSpPr>
            <p:nvPr/>
          </p:nvSpPr>
          <p:spPr bwMode="auto">
            <a:xfrm>
              <a:off x="233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9" name="Line 116"/>
            <p:cNvSpPr>
              <a:spLocks noChangeShapeType="1"/>
            </p:cNvSpPr>
            <p:nvPr/>
          </p:nvSpPr>
          <p:spPr bwMode="auto">
            <a:xfrm flipH="1">
              <a:off x="233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0" name="Line 117"/>
            <p:cNvSpPr>
              <a:spLocks noChangeShapeType="1"/>
            </p:cNvSpPr>
            <p:nvPr/>
          </p:nvSpPr>
          <p:spPr bwMode="auto">
            <a:xfrm flipH="1">
              <a:off x="233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51" name="Picture 118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3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52" name="Picture 119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238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23" name="Group 120"/>
          <p:cNvGrpSpPr>
            <a:grpSpLocks/>
          </p:cNvGrpSpPr>
          <p:nvPr/>
        </p:nvGrpSpPr>
        <p:grpSpPr bwMode="auto">
          <a:xfrm>
            <a:off x="4883150" y="2921000"/>
            <a:ext cx="282575" cy="495300"/>
            <a:chOff x="1748" y="1160"/>
            <a:chExt cx="134" cy="221"/>
          </a:xfrm>
        </p:grpSpPr>
        <p:sp>
          <p:nvSpPr>
            <p:cNvPr id="92341" name="Line 121"/>
            <p:cNvSpPr>
              <a:spLocks noChangeShapeType="1"/>
            </p:cNvSpPr>
            <p:nvPr/>
          </p:nvSpPr>
          <p:spPr bwMode="auto">
            <a:xfrm flipH="1">
              <a:off x="1748" y="1288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2" name="Line 122"/>
            <p:cNvSpPr>
              <a:spLocks noChangeShapeType="1"/>
            </p:cNvSpPr>
            <p:nvPr/>
          </p:nvSpPr>
          <p:spPr bwMode="auto">
            <a:xfrm>
              <a:off x="1748" y="1160"/>
              <a:ext cx="0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3" name="Line 123"/>
            <p:cNvSpPr>
              <a:spLocks noChangeShapeType="1"/>
            </p:cNvSpPr>
            <p:nvPr/>
          </p:nvSpPr>
          <p:spPr bwMode="auto">
            <a:xfrm flipH="1">
              <a:off x="1748" y="135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44" name="Picture 124" descr="Видеотелефонная-связь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791" y="1321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45" name="Picture 125" descr="Передача-данных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791" y="1256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46" name="Line 126"/>
            <p:cNvSpPr>
              <a:spLocks noChangeShapeType="1"/>
            </p:cNvSpPr>
            <p:nvPr/>
          </p:nvSpPr>
          <p:spPr bwMode="auto">
            <a:xfrm flipH="1">
              <a:off x="1748" y="1213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47" name="Picture 127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793" y="1166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24" name="Line 128"/>
          <p:cNvSpPr>
            <a:spLocks noChangeShapeType="1"/>
          </p:cNvSpPr>
          <p:nvPr/>
        </p:nvSpPr>
        <p:spPr bwMode="auto">
          <a:xfrm flipH="1">
            <a:off x="6929438" y="3232150"/>
            <a:ext cx="95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5" name="Line 129"/>
          <p:cNvSpPr>
            <a:spLocks noChangeShapeType="1"/>
          </p:cNvSpPr>
          <p:nvPr/>
        </p:nvSpPr>
        <p:spPr bwMode="auto">
          <a:xfrm>
            <a:off x="6929438" y="2921000"/>
            <a:ext cx="0" cy="311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26" name="Picture 130" descr="Передача-данных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023100" y="3165475"/>
            <a:ext cx="187325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7" name="Line 131"/>
          <p:cNvSpPr>
            <a:spLocks noChangeShapeType="1"/>
          </p:cNvSpPr>
          <p:nvPr/>
        </p:nvSpPr>
        <p:spPr bwMode="auto">
          <a:xfrm flipH="1">
            <a:off x="6929438" y="3040063"/>
            <a:ext cx="95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28" name="Picture 132" descr="Телефон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024688" y="2935288"/>
            <a:ext cx="10795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9" name="Text Box 133"/>
          <p:cNvSpPr txBox="1">
            <a:spLocks noChangeArrowheads="1"/>
          </p:cNvSpPr>
          <p:nvPr/>
        </p:nvSpPr>
        <p:spPr bwMode="auto">
          <a:xfrm>
            <a:off x="7477125" y="2722563"/>
            <a:ext cx="76676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ЕВЦСС</a:t>
            </a:r>
            <a:r>
              <a:rPr lang="en-US" sz="600">
                <a:latin typeface="Times New Roman" pitchFamily="18" charset="0"/>
                <a:cs typeface="Arial" charset="0"/>
              </a:rPr>
              <a:t> </a:t>
            </a:r>
            <a:r>
              <a:rPr lang="ru-RU" sz="600">
                <a:latin typeface="Times New Roman" pitchFamily="18" charset="0"/>
                <a:cs typeface="Arial" charset="0"/>
              </a:rPr>
              <a:t>МЧС</a:t>
            </a:r>
          </a:p>
        </p:txBody>
      </p:sp>
      <p:sp>
        <p:nvSpPr>
          <p:cNvPr id="92230" name="Text Box 134"/>
          <p:cNvSpPr txBox="1">
            <a:spLocks noChangeArrowheads="1"/>
          </p:cNvSpPr>
          <p:nvPr/>
        </p:nvSpPr>
        <p:spPr bwMode="auto">
          <a:xfrm>
            <a:off x="7627938" y="2201863"/>
            <a:ext cx="479425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МГТС</a:t>
            </a:r>
          </a:p>
        </p:txBody>
      </p:sp>
      <p:pic>
        <p:nvPicPr>
          <p:cNvPr id="92231" name="Picture 135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7838" y="3579813"/>
            <a:ext cx="2000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2" name="Text Box 136"/>
          <p:cNvSpPr txBox="1">
            <a:spLocks noChangeArrowheads="1"/>
          </p:cNvSpPr>
          <p:nvPr/>
        </p:nvSpPr>
        <p:spPr bwMode="auto">
          <a:xfrm>
            <a:off x="11744325" y="3662363"/>
            <a:ext cx="192088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800" b="1">
                <a:cs typeface="Arial" charset="0"/>
              </a:rPr>
              <a:t>…</a:t>
            </a:r>
          </a:p>
        </p:txBody>
      </p:sp>
      <p:sp>
        <p:nvSpPr>
          <p:cNvPr id="92233" name="Line 137"/>
          <p:cNvSpPr>
            <a:spLocks noChangeShapeType="1"/>
          </p:cNvSpPr>
          <p:nvPr/>
        </p:nvSpPr>
        <p:spPr bwMode="auto">
          <a:xfrm flipH="1">
            <a:off x="7110413" y="3840163"/>
            <a:ext cx="191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34" name="Picture 138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3598863"/>
            <a:ext cx="2143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5" name="Text Box 139"/>
          <p:cNvSpPr txBox="1">
            <a:spLocks noChangeArrowheads="1"/>
          </p:cNvSpPr>
          <p:nvPr/>
        </p:nvSpPr>
        <p:spPr bwMode="auto">
          <a:xfrm>
            <a:off x="7477125" y="3651250"/>
            <a:ext cx="76676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УКВ р/с № А37</a:t>
            </a:r>
          </a:p>
        </p:txBody>
      </p:sp>
      <p:sp>
        <p:nvSpPr>
          <p:cNvPr id="92236" name="Text Box 140"/>
          <p:cNvSpPr txBox="1">
            <a:spLocks noChangeArrowheads="1"/>
          </p:cNvSpPr>
          <p:nvPr/>
        </p:nvSpPr>
        <p:spPr bwMode="auto">
          <a:xfrm>
            <a:off x="8388350" y="6696075"/>
            <a:ext cx="819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 ОГ АСФ</a:t>
            </a:r>
          </a:p>
        </p:txBody>
      </p:sp>
      <p:pic>
        <p:nvPicPr>
          <p:cNvPr id="92237" name="Picture 141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7100" y="7750175"/>
            <a:ext cx="1984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8" name="Picture 142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0" y="7750175"/>
            <a:ext cx="2000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9" name="Text Box 143"/>
          <p:cNvSpPr txBox="1">
            <a:spLocks noChangeArrowheads="1"/>
          </p:cNvSpPr>
          <p:nvPr/>
        </p:nvSpPr>
        <p:spPr bwMode="auto">
          <a:xfrm>
            <a:off x="8694738" y="7813675"/>
            <a:ext cx="1936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800" b="1">
                <a:cs typeface="Arial" charset="0"/>
              </a:rPr>
              <a:t>…</a:t>
            </a:r>
          </a:p>
        </p:txBody>
      </p:sp>
      <p:pic>
        <p:nvPicPr>
          <p:cNvPr id="92240" name="Picture 144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723313" y="7324725"/>
            <a:ext cx="2159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1" name="Line 145"/>
          <p:cNvSpPr>
            <a:spLocks noChangeShapeType="1"/>
          </p:cNvSpPr>
          <p:nvPr/>
        </p:nvSpPr>
        <p:spPr bwMode="auto">
          <a:xfrm>
            <a:off x="5580063" y="2395538"/>
            <a:ext cx="0" cy="591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42" name="Picture 146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95063" y="6184900"/>
            <a:ext cx="2000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3" name="Picture 147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47413" y="6199188"/>
            <a:ext cx="2111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4" name="Freeform 148"/>
          <p:cNvSpPr>
            <a:spLocks/>
          </p:cNvSpPr>
          <p:nvPr/>
        </p:nvSpPr>
        <p:spPr bwMode="auto">
          <a:xfrm>
            <a:off x="11036300" y="4754563"/>
            <a:ext cx="777875" cy="1925637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45" name="Picture 149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1314113" y="5495925"/>
            <a:ext cx="2159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6" name="Text Box 150"/>
          <p:cNvSpPr txBox="1">
            <a:spLocks noChangeArrowheads="1"/>
          </p:cNvSpPr>
          <p:nvPr/>
        </p:nvSpPr>
        <p:spPr bwMode="auto">
          <a:xfrm>
            <a:off x="11095038" y="4865688"/>
            <a:ext cx="6715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ОВД</a:t>
            </a:r>
          </a:p>
        </p:txBody>
      </p:sp>
      <p:pic>
        <p:nvPicPr>
          <p:cNvPr id="92247" name="Picture 151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96688" y="6180138"/>
            <a:ext cx="19526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8" name="Text Box 152"/>
          <p:cNvSpPr txBox="1">
            <a:spLocks noChangeArrowheads="1"/>
          </p:cNvSpPr>
          <p:nvPr/>
        </p:nvSpPr>
        <p:spPr bwMode="auto">
          <a:xfrm>
            <a:off x="11444288" y="6269038"/>
            <a:ext cx="192087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800" b="1">
                <a:cs typeface="Arial" charset="0"/>
              </a:rPr>
              <a:t>…</a:t>
            </a:r>
          </a:p>
        </p:txBody>
      </p:sp>
      <p:sp>
        <p:nvSpPr>
          <p:cNvPr id="92249" name="Line 153"/>
          <p:cNvSpPr>
            <a:spLocks noChangeShapeType="1"/>
          </p:cNvSpPr>
          <p:nvPr/>
        </p:nvSpPr>
        <p:spPr bwMode="auto">
          <a:xfrm>
            <a:off x="5580063" y="5768975"/>
            <a:ext cx="5838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50" name="Line 154"/>
          <p:cNvSpPr>
            <a:spLocks noChangeShapeType="1"/>
          </p:cNvSpPr>
          <p:nvPr/>
        </p:nvSpPr>
        <p:spPr bwMode="auto">
          <a:xfrm>
            <a:off x="8632825" y="7991475"/>
            <a:ext cx="769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51" name="Line 155"/>
          <p:cNvSpPr>
            <a:spLocks noChangeShapeType="1"/>
          </p:cNvSpPr>
          <p:nvPr/>
        </p:nvSpPr>
        <p:spPr bwMode="auto">
          <a:xfrm flipH="1">
            <a:off x="9402763" y="3832225"/>
            <a:ext cx="15875" cy="416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52" name="Rectangle 156"/>
          <p:cNvSpPr>
            <a:spLocks noChangeArrowheads="1"/>
          </p:cNvSpPr>
          <p:nvPr/>
        </p:nvSpPr>
        <p:spPr bwMode="auto">
          <a:xfrm>
            <a:off x="5729288" y="1200150"/>
            <a:ext cx="669925" cy="20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3" name="Text Box 157"/>
          <p:cNvSpPr txBox="1">
            <a:spLocks noChangeArrowheads="1"/>
          </p:cNvSpPr>
          <p:nvPr/>
        </p:nvSpPr>
        <p:spPr bwMode="auto">
          <a:xfrm>
            <a:off x="5729288" y="1273175"/>
            <a:ext cx="6699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ЕДДС</a:t>
            </a:r>
          </a:p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района</a:t>
            </a:r>
          </a:p>
        </p:txBody>
      </p:sp>
      <p:sp>
        <p:nvSpPr>
          <p:cNvPr id="92254" name="Line 158"/>
          <p:cNvSpPr>
            <a:spLocks noChangeShapeType="1"/>
          </p:cNvSpPr>
          <p:nvPr/>
        </p:nvSpPr>
        <p:spPr bwMode="auto">
          <a:xfrm flipV="1">
            <a:off x="5729288" y="1709738"/>
            <a:ext cx="669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55" name="Rectangle 159"/>
          <p:cNvSpPr>
            <a:spLocks noChangeArrowheads="1"/>
          </p:cNvSpPr>
          <p:nvPr/>
        </p:nvSpPr>
        <p:spPr bwMode="auto">
          <a:xfrm>
            <a:off x="5734050" y="3333750"/>
            <a:ext cx="657225" cy="162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6" name="Text Box 160"/>
          <p:cNvSpPr txBox="1">
            <a:spLocks noChangeArrowheads="1"/>
          </p:cNvSpPr>
          <p:nvPr/>
        </p:nvSpPr>
        <p:spPr bwMode="auto">
          <a:xfrm>
            <a:off x="5738813" y="3457575"/>
            <a:ext cx="6413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СМП</a:t>
            </a:r>
          </a:p>
        </p:txBody>
      </p:sp>
      <p:sp>
        <p:nvSpPr>
          <p:cNvPr id="92257" name="Line 161"/>
          <p:cNvSpPr>
            <a:spLocks noChangeShapeType="1"/>
          </p:cNvSpPr>
          <p:nvPr/>
        </p:nvSpPr>
        <p:spPr bwMode="auto">
          <a:xfrm flipV="1">
            <a:off x="5724525" y="3840163"/>
            <a:ext cx="671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258" name="Group 162"/>
          <p:cNvGrpSpPr>
            <a:grpSpLocks/>
          </p:cNvGrpSpPr>
          <p:nvPr/>
        </p:nvGrpSpPr>
        <p:grpSpPr bwMode="auto">
          <a:xfrm>
            <a:off x="5991225" y="2395538"/>
            <a:ext cx="263525" cy="428625"/>
            <a:chOff x="2336" y="925"/>
            <a:chExt cx="126" cy="192"/>
          </a:xfrm>
        </p:grpSpPr>
        <p:sp>
          <p:nvSpPr>
            <p:cNvPr id="92336" name="Line 163"/>
            <p:cNvSpPr>
              <a:spLocks noChangeShapeType="1"/>
            </p:cNvSpPr>
            <p:nvPr/>
          </p:nvSpPr>
          <p:spPr bwMode="auto">
            <a:xfrm>
              <a:off x="233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7" name="Line 164"/>
            <p:cNvSpPr>
              <a:spLocks noChangeShapeType="1"/>
            </p:cNvSpPr>
            <p:nvPr/>
          </p:nvSpPr>
          <p:spPr bwMode="auto">
            <a:xfrm flipH="1">
              <a:off x="233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8" name="Line 165"/>
            <p:cNvSpPr>
              <a:spLocks noChangeShapeType="1"/>
            </p:cNvSpPr>
            <p:nvPr/>
          </p:nvSpPr>
          <p:spPr bwMode="auto">
            <a:xfrm flipH="1">
              <a:off x="233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39" name="Picture 166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3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40" name="Picture 167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238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59" name="Group 168"/>
          <p:cNvGrpSpPr>
            <a:grpSpLocks/>
          </p:cNvGrpSpPr>
          <p:nvPr/>
        </p:nvGrpSpPr>
        <p:grpSpPr bwMode="auto">
          <a:xfrm>
            <a:off x="6046788" y="4043363"/>
            <a:ext cx="266700" cy="430212"/>
            <a:chOff x="2336" y="925"/>
            <a:chExt cx="126" cy="192"/>
          </a:xfrm>
        </p:grpSpPr>
        <p:sp>
          <p:nvSpPr>
            <p:cNvPr id="92331" name="Line 169"/>
            <p:cNvSpPr>
              <a:spLocks noChangeShapeType="1"/>
            </p:cNvSpPr>
            <p:nvPr/>
          </p:nvSpPr>
          <p:spPr bwMode="auto">
            <a:xfrm>
              <a:off x="233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2" name="Line 170"/>
            <p:cNvSpPr>
              <a:spLocks noChangeShapeType="1"/>
            </p:cNvSpPr>
            <p:nvPr/>
          </p:nvSpPr>
          <p:spPr bwMode="auto">
            <a:xfrm flipH="1">
              <a:off x="233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3" name="Line 171"/>
            <p:cNvSpPr>
              <a:spLocks noChangeShapeType="1"/>
            </p:cNvSpPr>
            <p:nvPr/>
          </p:nvSpPr>
          <p:spPr bwMode="auto">
            <a:xfrm flipH="1">
              <a:off x="233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34" name="Picture 172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3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35" name="Picture 173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238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60" name="Line 174"/>
          <p:cNvSpPr>
            <a:spLocks noChangeShapeType="1"/>
          </p:cNvSpPr>
          <p:nvPr/>
        </p:nvSpPr>
        <p:spPr bwMode="auto">
          <a:xfrm>
            <a:off x="5588000" y="4043363"/>
            <a:ext cx="466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61" name="Picture 175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45900" y="8578850"/>
            <a:ext cx="2127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2" name="Freeform 176"/>
          <p:cNvSpPr>
            <a:spLocks/>
          </p:cNvSpPr>
          <p:nvPr/>
        </p:nvSpPr>
        <p:spPr bwMode="auto">
          <a:xfrm>
            <a:off x="11428413" y="7513638"/>
            <a:ext cx="641350" cy="1522412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63" name="Picture 177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1647488" y="8045450"/>
            <a:ext cx="2143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4" name="Text Box 178"/>
          <p:cNvSpPr txBox="1">
            <a:spLocks noChangeArrowheads="1"/>
          </p:cNvSpPr>
          <p:nvPr/>
        </p:nvSpPr>
        <p:spPr bwMode="auto">
          <a:xfrm>
            <a:off x="11444288" y="7724775"/>
            <a:ext cx="647700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lnSpc>
                <a:spcPct val="85000"/>
              </a:lnSpc>
            </a:pPr>
            <a:r>
              <a:rPr lang="ru-RU" sz="800">
                <a:latin typeface="Times New Roman" pitchFamily="18" charset="0"/>
                <a:cs typeface="Arial" charset="0"/>
              </a:rPr>
              <a:t>А/м СМП</a:t>
            </a:r>
          </a:p>
        </p:txBody>
      </p:sp>
      <p:pic>
        <p:nvPicPr>
          <p:cNvPr id="92265" name="Picture 179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5988" y="4610100"/>
            <a:ext cx="2143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6" name="Line 180"/>
          <p:cNvSpPr>
            <a:spLocks noChangeShapeType="1"/>
          </p:cNvSpPr>
          <p:nvPr/>
        </p:nvSpPr>
        <p:spPr bwMode="auto">
          <a:xfrm>
            <a:off x="6188075" y="4846638"/>
            <a:ext cx="306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67" name="Line 181"/>
          <p:cNvSpPr>
            <a:spLocks noChangeShapeType="1"/>
          </p:cNvSpPr>
          <p:nvPr/>
        </p:nvSpPr>
        <p:spPr bwMode="auto">
          <a:xfrm flipH="1">
            <a:off x="6484938" y="4851400"/>
            <a:ext cx="17462" cy="395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68" name="Line 182"/>
          <p:cNvSpPr>
            <a:spLocks noChangeShapeType="1"/>
          </p:cNvSpPr>
          <p:nvPr/>
        </p:nvSpPr>
        <p:spPr bwMode="auto">
          <a:xfrm flipV="1">
            <a:off x="6489700" y="8813800"/>
            <a:ext cx="5168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69" name="Rectangle 183"/>
          <p:cNvSpPr>
            <a:spLocks noChangeArrowheads="1"/>
          </p:cNvSpPr>
          <p:nvPr/>
        </p:nvSpPr>
        <p:spPr bwMode="auto">
          <a:xfrm>
            <a:off x="5683250" y="5057775"/>
            <a:ext cx="741363" cy="193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0" name="Text Box 184"/>
          <p:cNvSpPr txBox="1">
            <a:spLocks noChangeArrowheads="1"/>
          </p:cNvSpPr>
          <p:nvPr/>
        </p:nvSpPr>
        <p:spPr bwMode="auto">
          <a:xfrm>
            <a:off x="5691188" y="5194300"/>
            <a:ext cx="709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УВД</a:t>
            </a:r>
          </a:p>
        </p:txBody>
      </p:sp>
      <p:sp>
        <p:nvSpPr>
          <p:cNvPr id="92271" name="Line 185"/>
          <p:cNvSpPr>
            <a:spLocks noChangeShapeType="1"/>
          </p:cNvSpPr>
          <p:nvPr/>
        </p:nvSpPr>
        <p:spPr bwMode="auto">
          <a:xfrm flipV="1">
            <a:off x="5680075" y="5565775"/>
            <a:ext cx="741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272" name="Group 186"/>
          <p:cNvGrpSpPr>
            <a:grpSpLocks/>
          </p:cNvGrpSpPr>
          <p:nvPr/>
        </p:nvGrpSpPr>
        <p:grpSpPr bwMode="auto">
          <a:xfrm>
            <a:off x="6022975" y="5768975"/>
            <a:ext cx="266700" cy="430213"/>
            <a:chOff x="2336" y="925"/>
            <a:chExt cx="126" cy="192"/>
          </a:xfrm>
        </p:grpSpPr>
        <p:sp>
          <p:nvSpPr>
            <p:cNvPr id="92326" name="Line 187"/>
            <p:cNvSpPr>
              <a:spLocks noChangeShapeType="1"/>
            </p:cNvSpPr>
            <p:nvPr/>
          </p:nvSpPr>
          <p:spPr bwMode="auto">
            <a:xfrm>
              <a:off x="2336" y="925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7" name="Line 188"/>
            <p:cNvSpPr>
              <a:spLocks noChangeShapeType="1"/>
            </p:cNvSpPr>
            <p:nvPr/>
          </p:nvSpPr>
          <p:spPr bwMode="auto">
            <a:xfrm flipH="1">
              <a:off x="2336" y="98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8" name="Line 189"/>
            <p:cNvSpPr>
              <a:spLocks noChangeShapeType="1"/>
            </p:cNvSpPr>
            <p:nvPr/>
          </p:nvSpPr>
          <p:spPr bwMode="auto">
            <a:xfrm flipH="1">
              <a:off x="2336" y="106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29" name="Picture 190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381" y="934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30" name="Picture 191" descr="Факс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2381" y="1026"/>
              <a:ext cx="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73" name="Picture 192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2975" y="6196013"/>
            <a:ext cx="211138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4" name="Line 193"/>
          <p:cNvSpPr>
            <a:spLocks noChangeShapeType="1"/>
          </p:cNvSpPr>
          <p:nvPr/>
        </p:nvSpPr>
        <p:spPr bwMode="auto">
          <a:xfrm flipV="1">
            <a:off x="6210300" y="6435725"/>
            <a:ext cx="5208588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75" name="Picture 194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8225" y="3584575"/>
            <a:ext cx="19685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6" name="Picture 195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7400" y="3590925"/>
            <a:ext cx="21113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7" name="Freeform 196"/>
          <p:cNvSpPr>
            <a:spLocks/>
          </p:cNvSpPr>
          <p:nvPr/>
        </p:nvSpPr>
        <p:spPr bwMode="auto">
          <a:xfrm>
            <a:off x="8347075" y="1809750"/>
            <a:ext cx="866775" cy="2436813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78" name="Picture 197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689975" y="2117725"/>
            <a:ext cx="2127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9" name="Text Box 198"/>
          <p:cNvSpPr txBox="1">
            <a:spLocks noChangeArrowheads="1"/>
          </p:cNvSpPr>
          <p:nvPr/>
        </p:nvSpPr>
        <p:spPr bwMode="auto">
          <a:xfrm>
            <a:off x="8469313" y="1889125"/>
            <a:ext cx="6080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ШПТ</a:t>
            </a:r>
          </a:p>
        </p:txBody>
      </p:sp>
      <p:pic>
        <p:nvPicPr>
          <p:cNvPr id="92280" name="Picture 199" descr="Носимая-ради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9375" y="3584575"/>
            <a:ext cx="1984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1" name="Text Box 200"/>
          <p:cNvSpPr txBox="1">
            <a:spLocks noChangeArrowheads="1"/>
          </p:cNvSpPr>
          <p:nvPr/>
        </p:nvSpPr>
        <p:spPr bwMode="auto">
          <a:xfrm>
            <a:off x="8805863" y="3667125"/>
            <a:ext cx="190500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800" b="1">
                <a:cs typeface="Arial" charset="0"/>
              </a:rPr>
              <a:t>…</a:t>
            </a:r>
          </a:p>
        </p:txBody>
      </p:sp>
      <p:sp>
        <p:nvSpPr>
          <p:cNvPr id="92282" name="Line 201"/>
          <p:cNvSpPr>
            <a:spLocks noChangeShapeType="1"/>
          </p:cNvSpPr>
          <p:nvPr/>
        </p:nvSpPr>
        <p:spPr bwMode="auto">
          <a:xfrm>
            <a:off x="5588000" y="8328025"/>
            <a:ext cx="6118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83" name="Line 202"/>
          <p:cNvSpPr>
            <a:spLocks noChangeShapeType="1"/>
          </p:cNvSpPr>
          <p:nvPr/>
        </p:nvSpPr>
        <p:spPr bwMode="auto">
          <a:xfrm>
            <a:off x="4518025" y="1200150"/>
            <a:ext cx="0" cy="509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84" name="Text Box 203"/>
          <p:cNvSpPr txBox="1">
            <a:spLocks noChangeArrowheads="1"/>
          </p:cNvSpPr>
          <p:nvPr/>
        </p:nvSpPr>
        <p:spPr bwMode="auto">
          <a:xfrm>
            <a:off x="8343900" y="6243638"/>
            <a:ext cx="1062038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УКВ р/с №</a:t>
            </a:r>
          </a:p>
        </p:txBody>
      </p:sp>
      <p:sp>
        <p:nvSpPr>
          <p:cNvPr id="92285" name="Text Box 204"/>
          <p:cNvSpPr txBox="1">
            <a:spLocks noChangeArrowheads="1"/>
          </p:cNvSpPr>
          <p:nvPr/>
        </p:nvSpPr>
        <p:spPr bwMode="auto">
          <a:xfrm>
            <a:off x="3783013" y="4598988"/>
            <a:ext cx="44926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Icom-78</a:t>
            </a:r>
            <a:endParaRPr lang="ru-RU" sz="1700">
              <a:latin typeface="Times New Roman" pitchFamily="18" charset="0"/>
              <a:cs typeface="Arial" charset="0"/>
            </a:endParaRPr>
          </a:p>
        </p:txBody>
      </p:sp>
      <p:sp>
        <p:nvSpPr>
          <p:cNvPr id="92286" name="Text Box 205"/>
          <p:cNvSpPr txBox="1">
            <a:spLocks noChangeArrowheads="1"/>
          </p:cNvSpPr>
          <p:nvPr/>
        </p:nvSpPr>
        <p:spPr bwMode="auto">
          <a:xfrm>
            <a:off x="6724650" y="3846513"/>
            <a:ext cx="609600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Motorola</a:t>
            </a:r>
            <a:endParaRPr lang="ru-RU" sz="600">
              <a:latin typeface="Times New Roman" pitchFamily="18" charset="0"/>
              <a:cs typeface="Arial" charset="0"/>
            </a:endParaRPr>
          </a:p>
        </p:txBody>
      </p:sp>
      <p:sp>
        <p:nvSpPr>
          <p:cNvPr id="92287" name="Text Box 206"/>
          <p:cNvSpPr txBox="1">
            <a:spLocks noChangeArrowheads="1"/>
          </p:cNvSpPr>
          <p:nvPr/>
        </p:nvSpPr>
        <p:spPr bwMode="auto">
          <a:xfrm>
            <a:off x="8435975" y="3862388"/>
            <a:ext cx="60960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Motorola</a:t>
            </a:r>
            <a:endParaRPr lang="ru-RU" sz="600">
              <a:latin typeface="Times New Roman" pitchFamily="18" charset="0"/>
              <a:cs typeface="Arial" charset="0"/>
            </a:endParaRPr>
          </a:p>
        </p:txBody>
      </p:sp>
      <p:sp>
        <p:nvSpPr>
          <p:cNvPr id="92288" name="Text Box 207"/>
          <p:cNvSpPr txBox="1">
            <a:spLocks noChangeArrowheads="1"/>
          </p:cNvSpPr>
          <p:nvPr/>
        </p:nvSpPr>
        <p:spPr bwMode="auto">
          <a:xfrm>
            <a:off x="11258550" y="3865563"/>
            <a:ext cx="86677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Motorola</a:t>
            </a:r>
            <a:r>
              <a:rPr lang="ru-RU" sz="600">
                <a:latin typeface="Times New Roman" pitchFamily="18" charset="0"/>
                <a:cs typeface="Arial" charset="0"/>
              </a:rPr>
              <a:t>  450 МГц</a:t>
            </a:r>
          </a:p>
        </p:txBody>
      </p:sp>
      <p:sp>
        <p:nvSpPr>
          <p:cNvPr id="92289" name="Text Box 208"/>
          <p:cNvSpPr txBox="1">
            <a:spLocks noChangeArrowheads="1"/>
          </p:cNvSpPr>
          <p:nvPr/>
        </p:nvSpPr>
        <p:spPr bwMode="auto">
          <a:xfrm>
            <a:off x="11088688" y="2951163"/>
            <a:ext cx="658812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ru-RU" sz="600">
                <a:latin typeface="Times New Roman" pitchFamily="18" charset="0"/>
                <a:cs typeface="Arial" charset="0"/>
              </a:rPr>
              <a:t>Искра-А</a:t>
            </a:r>
          </a:p>
        </p:txBody>
      </p:sp>
      <p:sp>
        <p:nvSpPr>
          <p:cNvPr id="92290" name="Text Box 209"/>
          <p:cNvSpPr txBox="1">
            <a:spLocks noChangeArrowheads="1"/>
          </p:cNvSpPr>
          <p:nvPr/>
        </p:nvSpPr>
        <p:spPr bwMode="auto">
          <a:xfrm>
            <a:off x="11222038" y="4043363"/>
            <a:ext cx="6064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Icom-7</a:t>
            </a:r>
            <a:r>
              <a:rPr lang="ru-RU" sz="600">
                <a:latin typeface="Times New Roman" pitchFamily="18" charset="0"/>
                <a:cs typeface="Arial" charset="0"/>
              </a:rPr>
              <a:t>000</a:t>
            </a:r>
            <a:endParaRPr lang="ru-RU" sz="1700">
              <a:latin typeface="Times New Roman" pitchFamily="18" charset="0"/>
              <a:cs typeface="Arial" charset="0"/>
            </a:endParaRPr>
          </a:p>
        </p:txBody>
      </p:sp>
      <p:sp>
        <p:nvSpPr>
          <p:cNvPr id="92291" name="Line 210"/>
          <p:cNvSpPr>
            <a:spLocks noChangeShapeType="1"/>
          </p:cNvSpPr>
          <p:nvPr/>
        </p:nvSpPr>
        <p:spPr bwMode="auto">
          <a:xfrm>
            <a:off x="3854450" y="4165600"/>
            <a:ext cx="95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92" name="Line 211"/>
          <p:cNvSpPr>
            <a:spLocks noChangeShapeType="1"/>
          </p:cNvSpPr>
          <p:nvPr/>
        </p:nvSpPr>
        <p:spPr bwMode="auto">
          <a:xfrm>
            <a:off x="3951288" y="3954463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93" name="Picture 212" descr="Громкоговорящая-связь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60788" y="4033838"/>
            <a:ext cx="936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94" name="Freeform 213"/>
          <p:cNvSpPr>
            <a:spLocks/>
          </p:cNvSpPr>
          <p:nvPr/>
        </p:nvSpPr>
        <p:spPr bwMode="auto">
          <a:xfrm>
            <a:off x="9596438" y="1911350"/>
            <a:ext cx="1055687" cy="3654425"/>
          </a:xfrm>
          <a:custGeom>
            <a:avLst/>
            <a:gdLst>
              <a:gd name="T0" fmla="*/ 2147483647 w 458"/>
              <a:gd name="T1" fmla="*/ 2147483647 h 544"/>
              <a:gd name="T2" fmla="*/ 2147483647 w 458"/>
              <a:gd name="T3" fmla="*/ 2147483647 h 544"/>
              <a:gd name="T4" fmla="*/ 2147483647 w 458"/>
              <a:gd name="T5" fmla="*/ 0 h 544"/>
              <a:gd name="T6" fmla="*/ 2147483647 w 458"/>
              <a:gd name="T7" fmla="*/ 2147483647 h 544"/>
              <a:gd name="T8" fmla="*/ 2147483647 w 458"/>
              <a:gd name="T9" fmla="*/ 2147483647 h 544"/>
              <a:gd name="T10" fmla="*/ 2147483647 w 458"/>
              <a:gd name="T11" fmla="*/ 2147483647 h 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8"/>
              <a:gd name="T19" fmla="*/ 0 h 544"/>
              <a:gd name="T20" fmla="*/ 458 w 458"/>
              <a:gd name="T21" fmla="*/ 544 h 5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8" h="544">
                <a:moveTo>
                  <a:pt x="4" y="544"/>
                </a:moveTo>
                <a:cubicBezTo>
                  <a:pt x="1" y="415"/>
                  <a:pt x="2" y="236"/>
                  <a:pt x="1" y="135"/>
                </a:cubicBezTo>
                <a:cubicBezTo>
                  <a:pt x="0" y="34"/>
                  <a:pt x="155" y="0"/>
                  <a:pt x="231" y="0"/>
                </a:cubicBezTo>
                <a:cubicBezTo>
                  <a:pt x="307" y="0"/>
                  <a:pt x="457" y="27"/>
                  <a:pt x="457" y="143"/>
                </a:cubicBezTo>
                <a:cubicBezTo>
                  <a:pt x="457" y="259"/>
                  <a:pt x="457" y="403"/>
                  <a:pt x="458" y="544"/>
                </a:cubicBezTo>
                <a:cubicBezTo>
                  <a:pt x="269" y="543"/>
                  <a:pt x="205" y="543"/>
                  <a:pt x="4" y="54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95" name="Text Box 214"/>
          <p:cNvSpPr txBox="1">
            <a:spLocks noChangeArrowheads="1"/>
          </p:cNvSpPr>
          <p:nvPr/>
        </p:nvSpPr>
        <p:spPr bwMode="auto">
          <a:xfrm>
            <a:off x="9845675" y="3876675"/>
            <a:ext cx="6096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Motorola</a:t>
            </a:r>
            <a:endParaRPr lang="ru-RU" sz="600">
              <a:latin typeface="Times New Roman" pitchFamily="18" charset="0"/>
              <a:cs typeface="Arial" charset="0"/>
            </a:endParaRPr>
          </a:p>
        </p:txBody>
      </p:sp>
      <p:pic>
        <p:nvPicPr>
          <p:cNvPr id="92296" name="Picture 215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6338" y="4322763"/>
            <a:ext cx="2111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97" name="Text Box 216"/>
          <p:cNvSpPr txBox="1">
            <a:spLocks noChangeArrowheads="1"/>
          </p:cNvSpPr>
          <p:nvPr/>
        </p:nvSpPr>
        <p:spPr bwMode="auto">
          <a:xfrm>
            <a:off x="9855200" y="4594225"/>
            <a:ext cx="573088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ru-RU" sz="600">
                <a:latin typeface="Times New Roman" pitchFamily="18" charset="0"/>
                <a:cs typeface="Arial" charset="0"/>
              </a:rPr>
              <a:t>Р-130м</a:t>
            </a:r>
            <a:endParaRPr lang="ru-RU" sz="1700">
              <a:latin typeface="Times New Roman" pitchFamily="18" charset="0"/>
              <a:cs typeface="Arial" charset="0"/>
            </a:endParaRPr>
          </a:p>
        </p:txBody>
      </p:sp>
      <p:pic>
        <p:nvPicPr>
          <p:cNvPr id="92298" name="Picture 217" descr="Радиостанция-подвиж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0463" y="3590925"/>
            <a:ext cx="21113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99" name="Group 218"/>
          <p:cNvGrpSpPr>
            <a:grpSpLocks/>
          </p:cNvGrpSpPr>
          <p:nvPr/>
        </p:nvGrpSpPr>
        <p:grpSpPr bwMode="auto">
          <a:xfrm>
            <a:off x="10058400" y="2924175"/>
            <a:ext cx="285750" cy="496888"/>
            <a:chOff x="5286" y="1160"/>
            <a:chExt cx="134" cy="221"/>
          </a:xfrm>
        </p:grpSpPr>
        <p:sp>
          <p:nvSpPr>
            <p:cNvPr id="92319" name="Line 219"/>
            <p:cNvSpPr>
              <a:spLocks noChangeShapeType="1"/>
            </p:cNvSpPr>
            <p:nvPr/>
          </p:nvSpPr>
          <p:spPr bwMode="auto">
            <a:xfrm flipH="1">
              <a:off x="5286" y="1288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0" name="Line 220"/>
            <p:cNvSpPr>
              <a:spLocks noChangeShapeType="1"/>
            </p:cNvSpPr>
            <p:nvPr/>
          </p:nvSpPr>
          <p:spPr bwMode="auto">
            <a:xfrm>
              <a:off x="5286" y="1160"/>
              <a:ext cx="0" cy="1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1" name="Line 221"/>
            <p:cNvSpPr>
              <a:spLocks noChangeShapeType="1"/>
            </p:cNvSpPr>
            <p:nvPr/>
          </p:nvSpPr>
          <p:spPr bwMode="auto">
            <a:xfrm flipH="1">
              <a:off x="5286" y="135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22" name="Picture 222" descr="Видеотелефонная-связь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329" y="1321"/>
              <a:ext cx="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23" name="Picture 223" descr="Передача-данных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329" y="1256"/>
              <a:ext cx="90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4" name="Line 224"/>
            <p:cNvSpPr>
              <a:spLocks noChangeShapeType="1"/>
            </p:cNvSpPr>
            <p:nvPr/>
          </p:nvSpPr>
          <p:spPr bwMode="auto">
            <a:xfrm flipH="1">
              <a:off x="5286" y="1213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92325" name="Picture 225" descr="Телефон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5331" y="1166"/>
              <a:ext cx="50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300" name="Picture 226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029825" y="2117725"/>
            <a:ext cx="2143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01" name="Text Box 227"/>
          <p:cNvSpPr txBox="1">
            <a:spLocks noChangeArrowheads="1"/>
          </p:cNvSpPr>
          <p:nvPr/>
        </p:nvSpPr>
        <p:spPr bwMode="auto">
          <a:xfrm>
            <a:off x="9866313" y="5300663"/>
            <a:ext cx="5746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ru-RU" sz="800">
                <a:latin typeface="Times New Roman" pitchFamily="18" charset="0"/>
                <a:cs typeface="Arial" charset="0"/>
              </a:rPr>
              <a:t>Р-142Н</a:t>
            </a:r>
          </a:p>
        </p:txBody>
      </p:sp>
      <p:sp>
        <p:nvSpPr>
          <p:cNvPr id="92302" name="Rectangle 228"/>
          <p:cNvSpPr>
            <a:spLocks noChangeArrowheads="1"/>
          </p:cNvSpPr>
          <p:nvPr/>
        </p:nvSpPr>
        <p:spPr bwMode="auto">
          <a:xfrm>
            <a:off x="9502775" y="1504950"/>
            <a:ext cx="1244600" cy="4164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03" name="Line 229"/>
          <p:cNvSpPr>
            <a:spLocks noChangeShapeType="1"/>
          </p:cNvSpPr>
          <p:nvPr/>
        </p:nvSpPr>
        <p:spPr bwMode="auto">
          <a:xfrm>
            <a:off x="9502775" y="1782763"/>
            <a:ext cx="124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04" name="Text Box 230"/>
          <p:cNvSpPr txBox="1">
            <a:spLocks noChangeArrowheads="1"/>
          </p:cNvSpPr>
          <p:nvPr/>
        </p:nvSpPr>
        <p:spPr bwMode="auto">
          <a:xfrm>
            <a:off x="9828213" y="1550988"/>
            <a:ext cx="6080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5942" tIns="0" rIns="35942" bIns="0">
            <a:spAutoFit/>
          </a:bodyPr>
          <a:lstStyle/>
          <a:p>
            <a:pPr algn="ctr" defTabSz="912813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ППУ</a:t>
            </a:r>
          </a:p>
        </p:txBody>
      </p:sp>
      <p:sp>
        <p:nvSpPr>
          <p:cNvPr id="92305" name="Line 231"/>
          <p:cNvSpPr>
            <a:spLocks noChangeShapeType="1"/>
          </p:cNvSpPr>
          <p:nvPr/>
        </p:nvSpPr>
        <p:spPr bwMode="auto">
          <a:xfrm flipV="1">
            <a:off x="9418638" y="3835400"/>
            <a:ext cx="2395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306" name="Picture 232" descr="Спутниковый-телефон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9999663" y="4776788"/>
            <a:ext cx="2952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07" name="Text Box 233"/>
          <p:cNvSpPr txBox="1">
            <a:spLocks noChangeArrowheads="1"/>
          </p:cNvSpPr>
          <p:nvPr/>
        </p:nvSpPr>
        <p:spPr bwMode="auto">
          <a:xfrm>
            <a:off x="9888538" y="5143500"/>
            <a:ext cx="603250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813"/>
            <a:r>
              <a:rPr lang="en-US" sz="600">
                <a:latin typeface="Times New Roman" pitchFamily="18" charset="0"/>
                <a:cs typeface="Arial" charset="0"/>
              </a:rPr>
              <a:t>Globalstal</a:t>
            </a:r>
            <a:endParaRPr lang="ru-RU" sz="600">
              <a:latin typeface="Times New Roman" pitchFamily="18" charset="0"/>
              <a:cs typeface="Arial" charset="0"/>
            </a:endParaRPr>
          </a:p>
        </p:txBody>
      </p:sp>
      <p:sp>
        <p:nvSpPr>
          <p:cNvPr id="92308" name="Line 234"/>
          <p:cNvSpPr>
            <a:spLocks noChangeShapeType="1"/>
          </p:cNvSpPr>
          <p:nvPr/>
        </p:nvSpPr>
        <p:spPr bwMode="auto">
          <a:xfrm>
            <a:off x="9310688" y="5102225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09" name="Line 235"/>
          <p:cNvSpPr>
            <a:spLocks noChangeShapeType="1"/>
          </p:cNvSpPr>
          <p:nvPr/>
        </p:nvSpPr>
        <p:spPr bwMode="auto">
          <a:xfrm flipH="1">
            <a:off x="9310688" y="2400300"/>
            <a:ext cx="11112" cy="269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310" name="Picture 236" descr="Сотовый-телефон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902200" y="2112963"/>
            <a:ext cx="2143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1" name="Line 237"/>
          <p:cNvSpPr>
            <a:spLocks noChangeShapeType="1"/>
          </p:cNvSpPr>
          <p:nvPr/>
        </p:nvSpPr>
        <p:spPr bwMode="auto">
          <a:xfrm>
            <a:off x="11266488" y="3840163"/>
            <a:ext cx="0" cy="7112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2" name="Line 238"/>
          <p:cNvSpPr>
            <a:spLocks noChangeShapeType="1"/>
          </p:cNvSpPr>
          <p:nvPr/>
        </p:nvSpPr>
        <p:spPr bwMode="auto">
          <a:xfrm>
            <a:off x="10217150" y="4551363"/>
            <a:ext cx="1041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3" name="Text Box 239"/>
          <p:cNvSpPr txBox="1">
            <a:spLocks noChangeArrowheads="1"/>
          </p:cNvSpPr>
          <p:nvPr/>
        </p:nvSpPr>
        <p:spPr bwMode="auto">
          <a:xfrm>
            <a:off x="5973763" y="6657975"/>
            <a:ext cx="328612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70" tIns="17970" rIns="17970" bIns="17970">
            <a:spAutoFit/>
          </a:bodyPr>
          <a:lstStyle/>
          <a:p>
            <a:pPr algn="ctr" defTabSz="654050">
              <a:spcBef>
                <a:spcPct val="50000"/>
              </a:spcBef>
            </a:pPr>
            <a:r>
              <a:rPr lang="ru-RU" sz="600">
                <a:latin typeface="Times New Roman" pitchFamily="18" charset="0"/>
                <a:cs typeface="Arial" charset="0"/>
              </a:rPr>
              <a:t>АТА</a:t>
            </a:r>
          </a:p>
        </p:txBody>
      </p:sp>
      <p:pic>
        <p:nvPicPr>
          <p:cNvPr id="92314" name="Picture 240" descr="Телегра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35675" y="6543675"/>
            <a:ext cx="192088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5" name="Line 241"/>
          <p:cNvSpPr>
            <a:spLocks noChangeShapeType="1"/>
          </p:cNvSpPr>
          <p:nvPr/>
        </p:nvSpPr>
        <p:spPr bwMode="auto">
          <a:xfrm flipH="1" flipV="1">
            <a:off x="2978150" y="6602413"/>
            <a:ext cx="3067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6" name="Line 242"/>
          <p:cNvSpPr>
            <a:spLocks noChangeShapeType="1"/>
          </p:cNvSpPr>
          <p:nvPr/>
        </p:nvSpPr>
        <p:spPr bwMode="auto">
          <a:xfrm>
            <a:off x="2978150" y="3509963"/>
            <a:ext cx="0" cy="3092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7" name="Line 243"/>
          <p:cNvSpPr>
            <a:spLocks noChangeShapeType="1"/>
          </p:cNvSpPr>
          <p:nvPr/>
        </p:nvSpPr>
        <p:spPr bwMode="auto">
          <a:xfrm>
            <a:off x="2609850" y="2405063"/>
            <a:ext cx="0" cy="517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sm" len="sm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8" name="Line 244"/>
          <p:cNvSpPr>
            <a:spLocks noChangeShapeType="1"/>
          </p:cNvSpPr>
          <p:nvPr/>
        </p:nvSpPr>
        <p:spPr bwMode="auto">
          <a:xfrm flipH="1">
            <a:off x="2609850" y="7599363"/>
            <a:ext cx="622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7"/>
          <p:cNvSpPr txBox="1">
            <a:spLocks noChangeArrowheads="1"/>
          </p:cNvSpPr>
          <p:nvPr/>
        </p:nvSpPr>
        <p:spPr bwMode="auto">
          <a:xfrm>
            <a:off x="0" y="0"/>
            <a:ext cx="12801600" cy="43497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35" tIns="45668" rIns="91335" bIns="45668" anchor="ctr"/>
          <a:lstStyle/>
          <a:p>
            <a:pPr algn="ctr" defTabSz="1276350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СХЕМА ВЫЗОВА ИСКИТИМСКОГО РАЙОНА НСО</a:t>
            </a:r>
          </a:p>
        </p:txBody>
      </p:sp>
      <p:sp>
        <p:nvSpPr>
          <p:cNvPr id="93187" name="Text Box 11"/>
          <p:cNvSpPr txBox="1">
            <a:spLocks noChangeArrowheads="1"/>
          </p:cNvSpPr>
          <p:nvPr/>
        </p:nvSpPr>
        <p:spPr bwMode="auto">
          <a:xfrm>
            <a:off x="1289050" y="768350"/>
            <a:ext cx="10055225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984" tIns="0" rIns="17984" bIns="0"/>
          <a:lstStyle/>
          <a:p>
            <a:pPr algn="ctr" defTabSz="912813"/>
            <a:r>
              <a:rPr lang="ru-RU" sz="1300" b="1">
                <a:cs typeface="Arial" charset="0"/>
              </a:rPr>
              <a:t>Схема вызова</a:t>
            </a:r>
          </a:p>
          <a:p>
            <a:pPr algn="ctr" defTabSz="912813"/>
            <a:r>
              <a:rPr lang="ru-RU" sz="1300" b="1">
                <a:cs typeface="Arial" charset="0"/>
              </a:rPr>
              <a:t>Искитимского района Новосибирской области</a:t>
            </a:r>
            <a:endParaRPr lang="ru-RU" b="1">
              <a:cs typeface="Arial" charset="0"/>
            </a:endParaRPr>
          </a:p>
        </p:txBody>
      </p:sp>
      <p:sp>
        <p:nvSpPr>
          <p:cNvPr id="93188" name="Rectangle 23"/>
          <p:cNvSpPr>
            <a:spLocks noChangeArrowheads="1"/>
          </p:cNvSpPr>
          <p:nvPr/>
        </p:nvSpPr>
        <p:spPr bwMode="auto">
          <a:xfrm>
            <a:off x="8777288" y="1560513"/>
            <a:ext cx="3086100" cy="574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68" tIns="45685" rIns="91368" bIns="45685"/>
          <a:lstStyle/>
          <a:p>
            <a:pPr algn="ctr" defTabSz="1279525"/>
            <a:r>
              <a:rPr lang="ru-RU" sz="1000"/>
              <a:t>Администрация</a:t>
            </a:r>
          </a:p>
          <a:p>
            <a:pPr algn="ctr" defTabSz="1279525"/>
            <a:r>
              <a:rPr lang="ru-RU" sz="1000"/>
              <a:t>Искитимского района</a:t>
            </a:r>
          </a:p>
          <a:p>
            <a:pPr algn="ctr" defTabSz="1279525"/>
            <a:r>
              <a:rPr lang="ru-RU" sz="1000"/>
              <a:t>Новосибирской области</a:t>
            </a:r>
          </a:p>
          <a:p>
            <a:pPr algn="ctr" defTabSz="1279525"/>
            <a:endParaRPr lang="ru-RU" sz="1000"/>
          </a:p>
          <a:p>
            <a:pPr defTabSz="1279525"/>
            <a:endParaRPr lang="ru-RU"/>
          </a:p>
        </p:txBody>
      </p:sp>
      <p:sp>
        <p:nvSpPr>
          <p:cNvPr id="93189" name="Rectangle 24"/>
          <p:cNvSpPr>
            <a:spLocks noChangeArrowheads="1"/>
          </p:cNvSpPr>
          <p:nvPr/>
        </p:nvSpPr>
        <p:spPr bwMode="auto">
          <a:xfrm>
            <a:off x="8847138" y="6240463"/>
            <a:ext cx="3025775" cy="15144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68" tIns="45685" rIns="91368" bIns="45685"/>
          <a:lstStyle/>
          <a:p>
            <a:pPr algn="ctr" defTabSz="1279525"/>
            <a:r>
              <a:rPr lang="ru-RU" sz="1000"/>
              <a:t>Привлекаемые</a:t>
            </a:r>
          </a:p>
          <a:p>
            <a:pPr algn="ctr" defTabSz="1279525"/>
            <a:r>
              <a:rPr lang="ru-RU" sz="1000"/>
              <a:t>Министерства и ведомства</a:t>
            </a:r>
          </a:p>
          <a:p>
            <a:pPr algn="ctr" defTabSz="1279525"/>
            <a:r>
              <a:rPr lang="ru-RU" sz="1000"/>
              <a:t>ОД УВД: 8-383-232-70-89 </a:t>
            </a:r>
          </a:p>
          <a:p>
            <a:pPr algn="ctr" defTabSz="1279525"/>
            <a:r>
              <a:rPr lang="ru-RU" sz="1000"/>
              <a:t>ОД УФСБ: 8-383-269-72-69 </a:t>
            </a:r>
          </a:p>
          <a:p>
            <a:pPr algn="ctr" defTabSz="1279525"/>
            <a:r>
              <a:rPr lang="ru-RU" sz="1000"/>
              <a:t>ОД РЖД: 8-383-229-49-01</a:t>
            </a:r>
          </a:p>
          <a:p>
            <a:pPr algn="ctr" defTabSz="1279525"/>
            <a:r>
              <a:rPr lang="ru-RU" sz="1000"/>
              <a:t>ОД военного комиссариата:8 -383-223-97-14 </a:t>
            </a:r>
          </a:p>
          <a:p>
            <a:pPr algn="ctr" defTabSz="1279525"/>
            <a:r>
              <a:rPr lang="ru-RU" sz="1000"/>
              <a:t>ОД аэропорта: 8-383-216-91-13</a:t>
            </a:r>
            <a:endParaRPr lang="ru-RU"/>
          </a:p>
        </p:txBody>
      </p:sp>
      <p:sp>
        <p:nvSpPr>
          <p:cNvPr id="93190" name="Rectangle 25"/>
          <p:cNvSpPr>
            <a:spLocks noChangeArrowheads="1"/>
          </p:cNvSpPr>
          <p:nvPr/>
        </p:nvSpPr>
        <p:spPr bwMode="auto">
          <a:xfrm>
            <a:off x="8777288" y="2135188"/>
            <a:ext cx="3095625" cy="381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68" tIns="45685" rIns="91368" bIns="45685"/>
          <a:lstStyle/>
          <a:p>
            <a:pPr defTabSz="1279525"/>
            <a:r>
              <a:rPr lang="ru-RU" sz="1000"/>
              <a:t>Руководитель:</a:t>
            </a:r>
          </a:p>
          <a:p>
            <a:pPr defTabSz="1279525"/>
            <a:r>
              <a:rPr lang="ru-RU" sz="1000"/>
              <a:t>Глава района</a:t>
            </a:r>
          </a:p>
          <a:p>
            <a:pPr defTabSz="1279525"/>
            <a:r>
              <a:rPr lang="ru-RU" sz="1000"/>
              <a:t>Лагода Олег Владимирович</a:t>
            </a:r>
          </a:p>
          <a:p>
            <a:pPr defTabSz="1279525"/>
            <a:r>
              <a:rPr lang="ru-RU" sz="1000"/>
              <a:t>Тел.: 8-383-43-24-470</a:t>
            </a:r>
          </a:p>
          <a:p>
            <a:pPr defTabSz="1279525"/>
            <a:r>
              <a:rPr lang="ru-RU" sz="1000"/>
              <a:t>Пред.КЧС</a:t>
            </a:r>
          </a:p>
          <a:p>
            <a:pPr defTabSz="1279525"/>
            <a:r>
              <a:rPr lang="ru-RU" sz="1000"/>
              <a:t>Безденежный Борис Валерьевич</a:t>
            </a:r>
          </a:p>
          <a:p>
            <a:pPr defTabSz="1279525"/>
            <a:r>
              <a:rPr lang="ru-RU" sz="1000"/>
              <a:t>Тел.: 8-383-43-24-044</a:t>
            </a:r>
          </a:p>
          <a:p>
            <a:pPr defTabSz="1279525"/>
            <a:r>
              <a:rPr lang="ru-RU" sz="1000"/>
              <a:t>Нач. отдела ГО р-на</a:t>
            </a:r>
          </a:p>
          <a:p>
            <a:pPr defTabSz="1279525"/>
            <a:r>
              <a:rPr lang="ru-RU" sz="1000"/>
              <a:t>Абританова Инна Николаевна</a:t>
            </a:r>
          </a:p>
          <a:p>
            <a:pPr defTabSz="1279525"/>
            <a:r>
              <a:rPr lang="ru-RU" sz="1000"/>
              <a:t>Тел.: 8-383-43-25-445</a:t>
            </a:r>
          </a:p>
          <a:p>
            <a:pPr defTabSz="1279525"/>
            <a:r>
              <a:rPr lang="ru-RU" sz="1000"/>
              <a:t>ОГ тел.: 8-383-43-20-221</a:t>
            </a:r>
          </a:p>
          <a:p>
            <a:pPr defTabSz="1279525"/>
            <a:endParaRPr lang="ru-RU" sz="1000"/>
          </a:p>
          <a:p>
            <a:pPr defTabSz="1279525"/>
            <a:r>
              <a:rPr lang="ru-RU" sz="1000"/>
              <a:t>ЕДДС:</a:t>
            </a:r>
            <a:r>
              <a:rPr lang="en-US" sz="1000"/>
              <a:t> 8-383-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20-121</a:t>
            </a:r>
          </a:p>
          <a:p>
            <a:pPr defTabSz="1279525"/>
            <a:r>
              <a:rPr lang="ru-RU" sz="1000"/>
              <a:t>ОВД р-на:</a:t>
            </a:r>
            <a:r>
              <a:rPr lang="en-US" sz="1000"/>
              <a:t> 8-383-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29</a:t>
            </a:r>
            <a:r>
              <a:rPr lang="en-US" sz="1000"/>
              <a:t>-</a:t>
            </a:r>
            <a:r>
              <a:rPr lang="ru-RU" sz="1000"/>
              <a:t>861</a:t>
            </a:r>
          </a:p>
          <a:p>
            <a:pPr defTabSz="1279525"/>
            <a:r>
              <a:rPr lang="ru-RU" sz="1000"/>
              <a:t>Скорая помощь р-на:</a:t>
            </a:r>
            <a:r>
              <a:rPr lang="en-US" sz="1000"/>
              <a:t> 8-913-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23</a:t>
            </a:r>
            <a:r>
              <a:rPr lang="en-US" sz="1000"/>
              <a:t>-</a:t>
            </a:r>
            <a:r>
              <a:rPr lang="ru-RU" sz="1000"/>
              <a:t>215</a:t>
            </a:r>
          </a:p>
          <a:p>
            <a:pPr defTabSz="1279525"/>
            <a:r>
              <a:rPr lang="ru-RU" sz="1000"/>
              <a:t>Диспетчер энергосетей р-на:</a:t>
            </a:r>
            <a:r>
              <a:rPr lang="en-US" sz="1000"/>
              <a:t> 8-383-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20-372</a:t>
            </a:r>
          </a:p>
          <a:p>
            <a:pPr defTabSz="1279525"/>
            <a:r>
              <a:rPr lang="ru-RU" sz="1000"/>
              <a:t>Диспетчер водоканала р-на:</a:t>
            </a:r>
            <a:r>
              <a:rPr lang="en-US" sz="1000"/>
              <a:t> 8-383-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25-606</a:t>
            </a:r>
          </a:p>
          <a:p>
            <a:pPr defTabSz="1279525"/>
            <a:r>
              <a:rPr lang="ru-RU" sz="1000"/>
              <a:t>Сан.эпидем.станция р-на:</a:t>
            </a:r>
            <a:r>
              <a:rPr lang="en-US" sz="1000"/>
              <a:t> 8-383-</a:t>
            </a:r>
            <a:r>
              <a:rPr lang="ru-RU" sz="1000"/>
              <a:t>43</a:t>
            </a:r>
            <a:r>
              <a:rPr lang="en-US" sz="1000"/>
              <a:t>-</a:t>
            </a:r>
            <a:r>
              <a:rPr lang="ru-RU" sz="1000"/>
              <a:t>25</a:t>
            </a:r>
            <a:r>
              <a:rPr lang="en-US" sz="1000"/>
              <a:t>-</a:t>
            </a:r>
            <a:r>
              <a:rPr lang="ru-RU" sz="1000"/>
              <a:t>633</a:t>
            </a:r>
          </a:p>
          <a:p>
            <a:pPr defTabSz="1279525"/>
            <a:endParaRPr lang="ru-RU" sz="1000"/>
          </a:p>
          <a:p>
            <a:pPr defTabSz="1279525"/>
            <a:r>
              <a:rPr lang="ru-RU" sz="1000"/>
              <a:t>ОГ ГУ</a:t>
            </a:r>
          </a:p>
          <a:p>
            <a:pPr defTabSz="1279525"/>
            <a:r>
              <a:rPr lang="ru-RU" sz="1000"/>
              <a:t>Старший: </a:t>
            </a:r>
            <a:r>
              <a:rPr lang="en-US" sz="1000"/>
              <a:t>8-913-200-80-32</a:t>
            </a:r>
            <a:endParaRPr lang="ru-RU" sz="1000"/>
          </a:p>
          <a:p>
            <a:pPr defTabSz="1279525"/>
            <a:r>
              <a:rPr lang="ru-RU" sz="1000"/>
              <a:t>Видео оператор:</a:t>
            </a:r>
            <a:r>
              <a:rPr lang="en-US" sz="1000"/>
              <a:t> 8-913-200-80-32</a:t>
            </a:r>
            <a:endParaRPr lang="ru-RU"/>
          </a:p>
        </p:txBody>
      </p:sp>
      <p:sp>
        <p:nvSpPr>
          <p:cNvPr id="93191" name="Rectangle 26"/>
          <p:cNvSpPr>
            <a:spLocks noChangeArrowheads="1"/>
          </p:cNvSpPr>
          <p:nvPr/>
        </p:nvSpPr>
        <p:spPr bwMode="auto">
          <a:xfrm>
            <a:off x="5608638" y="1560513"/>
            <a:ext cx="2651125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1279525"/>
            <a:r>
              <a:rPr lang="ru-RU" sz="1100" b="1"/>
              <a:t>ГУ МЧС по Новосибирской</a:t>
            </a:r>
          </a:p>
          <a:p>
            <a:pPr algn="ctr" defTabSz="1279525"/>
            <a:r>
              <a:rPr lang="ru-RU" sz="1100" b="1"/>
              <a:t>области</a:t>
            </a:r>
          </a:p>
          <a:p>
            <a:pPr algn="ctr" defTabSz="1279525"/>
            <a:r>
              <a:rPr lang="ru-RU" sz="1100" b="1"/>
              <a:t>«Пилос» код 8 - (383)</a:t>
            </a:r>
            <a:endParaRPr lang="ru-RU"/>
          </a:p>
        </p:txBody>
      </p:sp>
      <p:sp>
        <p:nvSpPr>
          <p:cNvPr id="93192" name="Rectangle 27"/>
          <p:cNvSpPr>
            <a:spLocks noChangeArrowheads="1"/>
          </p:cNvSpPr>
          <p:nvPr/>
        </p:nvSpPr>
        <p:spPr bwMode="auto">
          <a:xfrm>
            <a:off x="3087688" y="1539875"/>
            <a:ext cx="235902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defTabSz="1279525"/>
            <a:r>
              <a:rPr lang="ru-RU" sz="1100" b="1"/>
              <a:t>СРЦ</a:t>
            </a:r>
          </a:p>
          <a:p>
            <a:pPr algn="ctr" defTabSz="1279525"/>
            <a:r>
              <a:rPr lang="ru-RU" sz="1100" b="1"/>
              <a:t> «Флюксия»</a:t>
            </a:r>
          </a:p>
          <a:p>
            <a:pPr algn="ctr" defTabSz="1279525"/>
            <a:r>
              <a:rPr lang="ru-RU" sz="1100" b="1"/>
              <a:t>г. Красноярск код 8- (391-2)</a:t>
            </a:r>
            <a:endParaRPr lang="ru-RU"/>
          </a:p>
        </p:txBody>
      </p:sp>
      <p:sp>
        <p:nvSpPr>
          <p:cNvPr id="93193" name="Rectangle 28"/>
          <p:cNvSpPr>
            <a:spLocks noChangeArrowheads="1"/>
          </p:cNvSpPr>
          <p:nvPr/>
        </p:nvSpPr>
        <p:spPr bwMode="auto">
          <a:xfrm>
            <a:off x="5680075" y="2135188"/>
            <a:ext cx="2647950" cy="3324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28" tIns="45664" rIns="91328" bIns="45664">
            <a:spAutoFit/>
          </a:bodyPr>
          <a:lstStyle/>
          <a:p>
            <a:pPr defTabSz="1279525"/>
            <a:r>
              <a:rPr lang="ru-RU" sz="1000" u="sng"/>
              <a:t>ОД</a:t>
            </a:r>
            <a:r>
              <a:rPr lang="ru-RU" sz="1000"/>
              <a:t>-231-07-32, ЦАТС 5-10 </a:t>
            </a:r>
          </a:p>
          <a:p>
            <a:pPr defTabSz="1279525"/>
            <a:r>
              <a:rPr lang="ru-RU" sz="1000"/>
              <a:t>факс 223-63-10, АТА 133843</a:t>
            </a:r>
          </a:p>
          <a:p>
            <a:pPr defTabSz="1279525"/>
            <a:r>
              <a:rPr lang="ru-RU" sz="1000"/>
              <a:t>коммутатор 231-06-90</a:t>
            </a:r>
          </a:p>
          <a:p>
            <a:pPr defTabSz="1279525"/>
            <a:r>
              <a:rPr lang="ru-RU" sz="1000"/>
              <a:t>ком-р  ЦАТС (33500) 5-05</a:t>
            </a:r>
          </a:p>
          <a:p>
            <a:pPr defTabSz="1279525"/>
            <a:r>
              <a:rPr lang="ru-RU" sz="1000"/>
              <a:t>Руководство ГУ</a:t>
            </a:r>
          </a:p>
          <a:p>
            <a:pPr defTabSz="1279525"/>
            <a:r>
              <a:rPr lang="ru-RU" sz="1000" u="sng"/>
              <a:t>Начальник ГУ</a:t>
            </a:r>
          </a:p>
          <a:p>
            <a:pPr defTabSz="1279525"/>
            <a:r>
              <a:rPr lang="ru-RU" sz="1000"/>
              <a:t>Орлов Виктор Викторович</a:t>
            </a:r>
          </a:p>
          <a:p>
            <a:pPr defTabSz="1279525"/>
            <a:r>
              <a:rPr lang="ru-RU" sz="1000"/>
              <a:t>218-81-99;</a:t>
            </a:r>
          </a:p>
          <a:p>
            <a:pPr defTabSz="1279525"/>
            <a:r>
              <a:rPr lang="ru-RU" sz="1000"/>
              <a:t>ПМ </a:t>
            </a:r>
          </a:p>
          <a:p>
            <a:pPr defTabSz="1279525"/>
            <a:r>
              <a:rPr lang="ru-RU" sz="1000"/>
              <a:t>ЦАТС (33500) 5-00</a:t>
            </a:r>
          </a:p>
          <a:p>
            <a:pPr defTabSz="1279525"/>
            <a:r>
              <a:rPr lang="ru-RU" sz="1000"/>
              <a:t>Сот. 8-913-985-05-89</a:t>
            </a:r>
          </a:p>
          <a:p>
            <a:pPr defTabSz="1279525"/>
            <a:r>
              <a:rPr lang="ru-RU" sz="1000" u="sng"/>
              <a:t>НС </a:t>
            </a:r>
            <a:r>
              <a:rPr lang="ru-RU" sz="1000"/>
              <a:t>Егоренко Андрей Геннадьевич</a:t>
            </a:r>
          </a:p>
          <a:p>
            <a:pPr defTabSz="1279525"/>
            <a:r>
              <a:rPr lang="ru-RU" sz="1000"/>
              <a:t>ЦАТС (33500) 5-08</a:t>
            </a:r>
          </a:p>
          <a:p>
            <a:pPr defTabSz="1279525"/>
            <a:r>
              <a:rPr lang="ru-RU" sz="1000"/>
              <a:t>сот.8-913-379-26-86, раб. 231-06-32</a:t>
            </a:r>
          </a:p>
          <a:p>
            <a:pPr defTabSz="1279525"/>
            <a:r>
              <a:rPr lang="ru-RU" sz="1000" u="sng"/>
              <a:t>ЕДДС</a:t>
            </a:r>
            <a:r>
              <a:rPr lang="ru-RU" sz="1000"/>
              <a:t> 223-28-62</a:t>
            </a:r>
          </a:p>
          <a:p>
            <a:pPr defTabSz="1279525"/>
            <a:r>
              <a:rPr lang="ru-RU" sz="1000"/>
              <a:t>Узел связи 5-05 </a:t>
            </a:r>
          </a:p>
          <a:p>
            <a:pPr defTabSz="1279525"/>
            <a:r>
              <a:rPr lang="ru-RU" sz="1000" u="sng"/>
              <a:t>Предс. КЧС и ОПБ Новосибирской области</a:t>
            </a:r>
          </a:p>
          <a:p>
            <a:pPr defTabSz="1279525"/>
            <a:r>
              <a:rPr lang="ru-RU" sz="1000"/>
              <a:t>Соболев Анатолий Константинович</a:t>
            </a:r>
          </a:p>
          <a:p>
            <a:pPr defTabSz="1279525"/>
            <a:r>
              <a:rPr lang="ru-RU" sz="1000"/>
              <a:t>т. 8-383-203-52-23;</a:t>
            </a:r>
          </a:p>
          <a:p>
            <a:pPr defTabSz="1279525"/>
            <a:r>
              <a:rPr lang="ru-RU" sz="1000"/>
              <a:t>сот. 8-983-510-60-09</a:t>
            </a:r>
            <a:endParaRPr lang="ru-RU"/>
          </a:p>
        </p:txBody>
      </p:sp>
      <p:sp>
        <p:nvSpPr>
          <p:cNvPr id="93194" name="Rectangle 29"/>
          <p:cNvSpPr>
            <a:spLocks noChangeArrowheads="1"/>
          </p:cNvSpPr>
          <p:nvPr/>
        </p:nvSpPr>
        <p:spPr bwMode="auto">
          <a:xfrm>
            <a:off x="3087688" y="2135188"/>
            <a:ext cx="2359025" cy="3170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53953" tIns="10790" rIns="53953" bIns="10790"/>
          <a:lstStyle/>
          <a:p>
            <a:pPr defTabSz="1279525"/>
            <a:r>
              <a:rPr lang="ru-RU" sz="1000" b="1" u="sng"/>
              <a:t>ОД</a:t>
            </a:r>
            <a:r>
              <a:rPr lang="ru-RU" sz="1000" u="sng"/>
              <a:t>-</a:t>
            </a:r>
            <a:r>
              <a:rPr lang="ru-RU" sz="1000"/>
              <a:t>226-46-40, 227-34-30, 274-37-51</a:t>
            </a:r>
          </a:p>
          <a:p>
            <a:pPr defTabSz="1279525"/>
            <a:r>
              <a:rPr lang="ru-RU" sz="1000"/>
              <a:t>ЦАТС (33001) 6-00, 6-40</a:t>
            </a:r>
          </a:p>
          <a:p>
            <a:pPr defTabSz="1279525"/>
            <a:r>
              <a:rPr lang="ru-RU" sz="1000"/>
              <a:t>факс 266-12-56 </a:t>
            </a:r>
          </a:p>
          <a:p>
            <a:pPr defTabSz="1279525"/>
            <a:r>
              <a:rPr lang="ru-RU" sz="1000"/>
              <a:t>АТА 288088 </a:t>
            </a:r>
          </a:p>
          <a:p>
            <a:pPr defTabSz="1279525"/>
            <a:r>
              <a:rPr lang="ru-RU" sz="1000"/>
              <a:t>ПМ </a:t>
            </a:r>
          </a:p>
          <a:p>
            <a:pPr defTabSz="1279525"/>
            <a:r>
              <a:rPr lang="ru-RU" sz="1000"/>
              <a:t>коммутатор 246-33-44, 266-12-68 </a:t>
            </a:r>
          </a:p>
          <a:p>
            <a:pPr defTabSz="1279525"/>
            <a:r>
              <a:rPr lang="ru-RU" sz="1000"/>
              <a:t>коммутатор ЦАТС (33001) 2-01, 4-04 </a:t>
            </a:r>
          </a:p>
          <a:p>
            <a:pPr defTabSz="1279525"/>
            <a:r>
              <a:rPr lang="ru-RU" sz="1000" b="1" u="sng"/>
              <a:t>Руководство РЦ</a:t>
            </a:r>
            <a:endParaRPr lang="ru-RU" sz="1000" b="1"/>
          </a:p>
          <a:p>
            <a:pPr defTabSz="1279525"/>
            <a:r>
              <a:rPr lang="ru-RU" sz="1000" b="1"/>
              <a:t>Светельский Владимир Николаевич</a:t>
            </a:r>
          </a:p>
          <a:p>
            <a:pPr defTabSz="1279525"/>
            <a:r>
              <a:rPr lang="ru-RU" sz="1000" b="1"/>
              <a:t>ЦАТС (33001) 2-31</a:t>
            </a:r>
          </a:p>
          <a:p>
            <a:pPr defTabSz="1279525"/>
            <a:r>
              <a:rPr lang="ru-RU" sz="1000" b="1"/>
              <a:t>сот. 8-983-140-48-00</a:t>
            </a:r>
          </a:p>
          <a:p>
            <a:pPr defTabSz="1279525"/>
            <a:r>
              <a:rPr lang="ru-RU" sz="1000"/>
              <a:t>Моргунов Александр Васильевич</a:t>
            </a:r>
          </a:p>
          <a:p>
            <a:pPr defTabSz="1279525"/>
            <a:r>
              <a:rPr lang="ru-RU" sz="1000"/>
              <a:t>ЦАТС (33001) 2-42</a:t>
            </a:r>
          </a:p>
          <a:p>
            <a:pPr defTabSz="1279525"/>
            <a:r>
              <a:rPr lang="ru-RU" sz="1000"/>
              <a:t>сот. 8-913-509-82-14</a:t>
            </a:r>
          </a:p>
          <a:p>
            <a:pPr defTabSz="1279525"/>
            <a:r>
              <a:rPr lang="ru-RU" sz="1000" b="1" u="sng"/>
              <a:t>НС</a:t>
            </a:r>
            <a:r>
              <a:rPr lang="ru-RU" sz="1000" b="1"/>
              <a:t> Калинин Артем Владимирович</a:t>
            </a:r>
            <a:endParaRPr lang="ru-RU" sz="1000"/>
          </a:p>
          <a:p>
            <a:pPr defTabSz="1279525"/>
            <a:r>
              <a:rPr lang="ru-RU" sz="1000"/>
              <a:t>226-46-62</a:t>
            </a:r>
          </a:p>
          <a:p>
            <a:pPr defTabSz="1279525"/>
            <a:r>
              <a:rPr lang="ru-RU" sz="1000"/>
              <a:t>ЦАТС (33001) 6-62</a:t>
            </a:r>
          </a:p>
          <a:p>
            <a:pPr defTabSz="1279525"/>
            <a:r>
              <a:rPr lang="ru-RU" sz="1000"/>
              <a:t>сот. 8-913-509-23-06</a:t>
            </a:r>
            <a:endParaRPr lang="ru-RU"/>
          </a:p>
        </p:txBody>
      </p:sp>
      <p:sp>
        <p:nvSpPr>
          <p:cNvPr id="411678" name="Rectangle 30"/>
          <p:cNvSpPr>
            <a:spLocks noChangeArrowheads="1"/>
          </p:cNvSpPr>
          <p:nvPr/>
        </p:nvSpPr>
        <p:spPr bwMode="auto">
          <a:xfrm>
            <a:off x="5680075" y="5521325"/>
            <a:ext cx="2665413" cy="7921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16" tIns="45658" rIns="91316" bIns="45658"/>
          <a:lstStyle/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ОШ  МЧС ГУ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Руководитель: Тропин Василий Михайлович  т. 8-383-223-44-94 </a:t>
            </a:r>
            <a:endParaRPr lang="ru-RU">
              <a:latin typeface="Arial" pitchFamily="34" charset="0"/>
            </a:endParaRPr>
          </a:p>
        </p:txBody>
      </p:sp>
      <p:sp>
        <p:nvSpPr>
          <p:cNvPr id="93196" name="Rectangle 31"/>
          <p:cNvSpPr>
            <a:spLocks noChangeArrowheads="1"/>
          </p:cNvSpPr>
          <p:nvPr/>
        </p:nvSpPr>
        <p:spPr bwMode="auto">
          <a:xfrm>
            <a:off x="568325" y="1492250"/>
            <a:ext cx="2214563" cy="55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05" tIns="45653" rIns="91305" bIns="45653"/>
          <a:lstStyle/>
          <a:p>
            <a:pPr algn="ctr" defTabSz="1279525"/>
            <a:r>
              <a:rPr lang="ru-RU" sz="1100" b="1"/>
              <a:t>МЧС России</a:t>
            </a:r>
          </a:p>
          <a:p>
            <a:pPr algn="ctr" defTabSz="1279525"/>
            <a:r>
              <a:rPr lang="ru-RU" sz="1100" b="1"/>
              <a:t>УС «Фотон»</a:t>
            </a:r>
          </a:p>
          <a:p>
            <a:pPr algn="ctr" defTabSz="1279525"/>
            <a:r>
              <a:rPr lang="ru-RU" sz="1100" b="1"/>
              <a:t>г. Москва  код 8-(495)</a:t>
            </a:r>
            <a:endParaRPr lang="ru-RU"/>
          </a:p>
        </p:txBody>
      </p:sp>
      <p:sp>
        <p:nvSpPr>
          <p:cNvPr id="411680" name="Rectangle 32"/>
          <p:cNvSpPr>
            <a:spLocks noChangeArrowheads="1"/>
          </p:cNvSpPr>
          <p:nvPr/>
        </p:nvSpPr>
        <p:spPr bwMode="auto">
          <a:xfrm>
            <a:off x="568325" y="2124075"/>
            <a:ext cx="2214563" cy="1022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0868" tIns="45434" rIns="90868" bIns="45434"/>
          <a:lstStyle/>
          <a:p>
            <a:pPr defTabSz="1279525">
              <a:defRPr/>
            </a:pPr>
            <a:r>
              <a:rPr lang="ru-RU" sz="1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СОД</a:t>
            </a: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(495)-983-65-39,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коммутатор 449-95-10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АТА 114833; 114934 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ПМ 52-089 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ДС 3780-9510</a:t>
            </a:r>
            <a:endParaRPr lang="ru-RU">
              <a:latin typeface="Arial" pitchFamily="34" charset="0"/>
            </a:endParaRPr>
          </a:p>
        </p:txBody>
      </p:sp>
      <p:sp>
        <p:nvSpPr>
          <p:cNvPr id="411681" name="Rectangle 33"/>
          <p:cNvSpPr>
            <a:spLocks noChangeArrowheads="1"/>
          </p:cNvSpPr>
          <p:nvPr/>
        </p:nvSpPr>
        <p:spPr bwMode="auto">
          <a:xfrm>
            <a:off x="568325" y="3144838"/>
            <a:ext cx="2214563" cy="2082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0868" tIns="45434" rIns="90868" bIns="45434">
            <a:spAutoFit/>
          </a:bodyPr>
          <a:lstStyle/>
          <a:p>
            <a:pPr algn="ctr" defTabSz="1279525">
              <a:defRPr/>
            </a:pPr>
            <a:r>
              <a:rPr lang="ru-RU" sz="1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НЦУКС МЧС России</a:t>
            </a:r>
          </a:p>
          <a:p>
            <a:pPr algn="ctr" defTabSz="1279525">
              <a:defRPr/>
            </a:pPr>
            <a:r>
              <a:rPr lang="ru-RU" sz="1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г. Москва </a:t>
            </a:r>
            <a:endParaRPr lang="ru-RU" sz="10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defTabSz="1279525">
              <a:defRPr/>
            </a:pPr>
            <a:r>
              <a:rPr lang="ru-RU" sz="1000" b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Руководитель: 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Начальник  НЦУКС 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Степанов Владимир Викторович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сот. 8-985-922-60-34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983</a:t>
            </a:r>
            <a:r>
              <a:rPr lang="en-US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-</a:t>
            </a: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65</a:t>
            </a:r>
            <a:r>
              <a:rPr lang="en-US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-20</a:t>
            </a: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, ЦАТС (3780) 65-20,</a:t>
            </a:r>
          </a:p>
          <a:p>
            <a:pPr defTabSz="1279525">
              <a:defRPr/>
            </a:pPr>
            <a:r>
              <a:rPr lang="ru-RU" sz="10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ВЦСС</a:t>
            </a: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737-80-6999</a:t>
            </a:r>
          </a:p>
          <a:p>
            <a:pPr defTabSz="1279525">
              <a:defRPr/>
            </a:pPr>
            <a:r>
              <a:rPr lang="ru-RU" sz="1000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Видеорежиссер: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983-66-90, ЦАТС (3780) 9008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факс 983-67-83  ЦАТС (3780) 6783;</a:t>
            </a:r>
          </a:p>
          <a:p>
            <a:pPr defTabSz="1279525">
              <a:defRPr/>
            </a:pPr>
            <a:r>
              <a:rPr lang="ru-RU"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ВЦСС 737-80-6690</a:t>
            </a:r>
            <a:endParaRPr lang="ru-RU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97"/>
          <p:cNvGrpSpPr>
            <a:grpSpLocks/>
          </p:cNvGrpSpPr>
          <p:nvPr/>
        </p:nvGrpSpPr>
        <p:grpSpPr bwMode="auto">
          <a:xfrm>
            <a:off x="185738" y="311150"/>
            <a:ext cx="12482512" cy="9290050"/>
            <a:chOff x="86" y="121"/>
            <a:chExt cx="7862" cy="5851"/>
          </a:xfrm>
        </p:grpSpPr>
        <p:sp>
          <p:nvSpPr>
            <p:cNvPr id="29733" name="Line 3"/>
            <p:cNvSpPr>
              <a:spLocks noChangeShapeType="1"/>
            </p:cNvSpPr>
            <p:nvPr/>
          </p:nvSpPr>
          <p:spPr bwMode="auto">
            <a:xfrm>
              <a:off x="176" y="2026"/>
              <a:ext cx="4808" cy="3765"/>
            </a:xfrm>
            <a:prstGeom prst="line">
              <a:avLst/>
            </a:prstGeom>
            <a:noFill/>
            <a:ln w="139700">
              <a:pattFill prst="dkVert">
                <a:fgClr>
                  <a:schemeClr val="tx1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4" name="Freeform 4"/>
            <p:cNvSpPr>
              <a:spLocks/>
            </p:cNvSpPr>
            <p:nvPr/>
          </p:nvSpPr>
          <p:spPr bwMode="auto">
            <a:xfrm>
              <a:off x="3488" y="4748"/>
              <a:ext cx="3129" cy="937"/>
            </a:xfrm>
            <a:custGeom>
              <a:avLst/>
              <a:gdLst>
                <a:gd name="T0" fmla="*/ 0 w 3129"/>
                <a:gd name="T1" fmla="*/ 937 h 937"/>
                <a:gd name="T2" fmla="*/ 1451 w 3129"/>
                <a:gd name="T3" fmla="*/ 121 h 937"/>
                <a:gd name="T4" fmla="*/ 2494 w 3129"/>
                <a:gd name="T5" fmla="*/ 211 h 937"/>
                <a:gd name="T6" fmla="*/ 3129 w 3129"/>
                <a:gd name="T7" fmla="*/ 619 h 9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9"/>
                <a:gd name="T13" fmla="*/ 0 h 937"/>
                <a:gd name="T14" fmla="*/ 3129 w 3129"/>
                <a:gd name="T15" fmla="*/ 937 h 9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9" h="937">
                  <a:moveTo>
                    <a:pt x="0" y="937"/>
                  </a:moveTo>
                  <a:lnTo>
                    <a:pt x="1451" y="121"/>
                  </a:lnTo>
                  <a:cubicBezTo>
                    <a:pt x="1866" y="0"/>
                    <a:pt x="2214" y="128"/>
                    <a:pt x="2494" y="211"/>
                  </a:cubicBezTo>
                  <a:cubicBezTo>
                    <a:pt x="2774" y="294"/>
                    <a:pt x="2951" y="456"/>
                    <a:pt x="3129" y="619"/>
                  </a:cubicBez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5" name="Freeform 5"/>
            <p:cNvSpPr>
              <a:spLocks/>
            </p:cNvSpPr>
            <p:nvPr/>
          </p:nvSpPr>
          <p:spPr bwMode="auto">
            <a:xfrm>
              <a:off x="630" y="2117"/>
              <a:ext cx="4128" cy="2858"/>
            </a:xfrm>
            <a:custGeom>
              <a:avLst/>
              <a:gdLst>
                <a:gd name="T0" fmla="*/ 4128 w 4128"/>
                <a:gd name="T1" fmla="*/ 2858 h 2858"/>
                <a:gd name="T2" fmla="*/ 2858 w 4128"/>
                <a:gd name="T3" fmla="*/ 1996 h 2858"/>
                <a:gd name="T4" fmla="*/ 2449 w 4128"/>
                <a:gd name="T5" fmla="*/ 1860 h 2858"/>
                <a:gd name="T6" fmla="*/ 0 w 4128"/>
                <a:gd name="T7" fmla="*/ 0 h 28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28"/>
                <a:gd name="T13" fmla="*/ 0 h 2858"/>
                <a:gd name="T14" fmla="*/ 4128 w 4128"/>
                <a:gd name="T15" fmla="*/ 2858 h 28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8" h="2858">
                  <a:moveTo>
                    <a:pt x="4128" y="2858"/>
                  </a:moveTo>
                  <a:lnTo>
                    <a:pt x="2858" y="1996"/>
                  </a:lnTo>
                  <a:lnTo>
                    <a:pt x="2449" y="1860"/>
                  </a:lnTo>
                  <a:lnTo>
                    <a:pt x="0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6" name="Freeform 6"/>
            <p:cNvSpPr>
              <a:spLocks/>
            </p:cNvSpPr>
            <p:nvPr/>
          </p:nvSpPr>
          <p:spPr bwMode="auto">
            <a:xfrm>
              <a:off x="4531" y="2933"/>
              <a:ext cx="2631" cy="1905"/>
            </a:xfrm>
            <a:custGeom>
              <a:avLst/>
              <a:gdLst>
                <a:gd name="T0" fmla="*/ 0 w 2631"/>
                <a:gd name="T1" fmla="*/ 1905 h 1905"/>
                <a:gd name="T2" fmla="*/ 635 w 2631"/>
                <a:gd name="T3" fmla="*/ 1407 h 1905"/>
                <a:gd name="T4" fmla="*/ 998 w 2631"/>
                <a:gd name="T5" fmla="*/ 998 h 1905"/>
                <a:gd name="T6" fmla="*/ 1225 w 2631"/>
                <a:gd name="T7" fmla="*/ 635 h 1905"/>
                <a:gd name="T8" fmla="*/ 2631 w 2631"/>
                <a:gd name="T9" fmla="*/ 0 h 19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1"/>
                <a:gd name="T16" fmla="*/ 0 h 1905"/>
                <a:gd name="T17" fmla="*/ 2631 w 2631"/>
                <a:gd name="T18" fmla="*/ 1905 h 19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1" h="1905">
                  <a:moveTo>
                    <a:pt x="0" y="1905"/>
                  </a:moveTo>
                  <a:lnTo>
                    <a:pt x="635" y="1407"/>
                  </a:lnTo>
                  <a:lnTo>
                    <a:pt x="998" y="998"/>
                  </a:lnTo>
                  <a:lnTo>
                    <a:pt x="1225" y="635"/>
                  </a:lnTo>
                  <a:lnTo>
                    <a:pt x="2631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7" name="Freeform 7"/>
            <p:cNvSpPr>
              <a:spLocks/>
            </p:cNvSpPr>
            <p:nvPr/>
          </p:nvSpPr>
          <p:spPr bwMode="auto">
            <a:xfrm>
              <a:off x="2762" y="2344"/>
              <a:ext cx="726" cy="1769"/>
            </a:xfrm>
            <a:custGeom>
              <a:avLst/>
              <a:gdLst>
                <a:gd name="T0" fmla="*/ 10648 w 680"/>
                <a:gd name="T1" fmla="*/ 5208 h 1723"/>
                <a:gd name="T2" fmla="*/ 5662 w 680"/>
                <a:gd name="T3" fmla="*/ 4106 h 1723"/>
                <a:gd name="T4" fmla="*/ 7109 w 680"/>
                <a:gd name="T5" fmla="*/ 3025 h 1723"/>
                <a:gd name="T6" fmla="*/ 0 w 680"/>
                <a:gd name="T7" fmla="*/ 1231 h 1723"/>
                <a:gd name="T8" fmla="*/ 10648 w 680"/>
                <a:gd name="T9" fmla="*/ 0 h 17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0"/>
                <a:gd name="T16" fmla="*/ 0 h 1723"/>
                <a:gd name="T17" fmla="*/ 680 w 680"/>
                <a:gd name="T18" fmla="*/ 1723 h 17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0" h="1723">
                  <a:moveTo>
                    <a:pt x="680" y="1723"/>
                  </a:moveTo>
                  <a:lnTo>
                    <a:pt x="363" y="1360"/>
                  </a:lnTo>
                  <a:lnTo>
                    <a:pt x="454" y="998"/>
                  </a:lnTo>
                  <a:lnTo>
                    <a:pt x="0" y="408"/>
                  </a:lnTo>
                  <a:lnTo>
                    <a:pt x="680" y="0"/>
                  </a:lnTo>
                </a:path>
              </a:pathLst>
            </a:cu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8" name="Line 8"/>
            <p:cNvSpPr>
              <a:spLocks noChangeShapeType="1"/>
            </p:cNvSpPr>
            <p:nvPr/>
          </p:nvSpPr>
          <p:spPr bwMode="auto">
            <a:xfrm flipV="1">
              <a:off x="3216" y="2253"/>
              <a:ext cx="1859" cy="1089"/>
            </a:xfrm>
            <a:prstGeom prst="line">
              <a:avLst/>
            </a:pr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9" name="Line 9"/>
            <p:cNvSpPr>
              <a:spLocks noChangeShapeType="1"/>
            </p:cNvSpPr>
            <p:nvPr/>
          </p:nvSpPr>
          <p:spPr bwMode="auto">
            <a:xfrm flipV="1">
              <a:off x="3352" y="2480"/>
              <a:ext cx="2404" cy="1497"/>
            </a:xfrm>
            <a:prstGeom prst="line">
              <a:avLst/>
            </a:prstGeom>
            <a:noFill/>
            <a:ln w="1524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0" name="Freeform 10"/>
            <p:cNvSpPr>
              <a:spLocks/>
            </p:cNvSpPr>
            <p:nvPr/>
          </p:nvSpPr>
          <p:spPr bwMode="auto">
            <a:xfrm>
              <a:off x="3843" y="121"/>
              <a:ext cx="4105" cy="3175"/>
            </a:xfrm>
            <a:custGeom>
              <a:avLst/>
              <a:gdLst>
                <a:gd name="T0" fmla="*/ 3954 w 4105"/>
                <a:gd name="T1" fmla="*/ 3039 h 3175"/>
                <a:gd name="T2" fmla="*/ 3137 w 4105"/>
                <a:gd name="T3" fmla="*/ 2313 h 3175"/>
                <a:gd name="T4" fmla="*/ 1641 w 4105"/>
                <a:gd name="T5" fmla="*/ 1361 h 3175"/>
                <a:gd name="T6" fmla="*/ 1051 w 4105"/>
                <a:gd name="T7" fmla="*/ 907 h 3175"/>
                <a:gd name="T8" fmla="*/ 416 w 4105"/>
                <a:gd name="T9" fmla="*/ 499 h 3175"/>
                <a:gd name="T10" fmla="*/ 189 w 4105"/>
                <a:gd name="T11" fmla="*/ 318 h 3175"/>
                <a:gd name="T12" fmla="*/ 234 w 4105"/>
                <a:gd name="T13" fmla="*/ 182 h 3175"/>
                <a:gd name="T14" fmla="*/ 1595 w 4105"/>
                <a:gd name="T15" fmla="*/ 0 h 3175"/>
                <a:gd name="T16" fmla="*/ 2956 w 4105"/>
                <a:gd name="T17" fmla="*/ 182 h 3175"/>
                <a:gd name="T18" fmla="*/ 3727 w 4105"/>
                <a:gd name="T19" fmla="*/ 318 h 3175"/>
                <a:gd name="T20" fmla="*/ 3908 w 4105"/>
                <a:gd name="T21" fmla="*/ 590 h 3175"/>
                <a:gd name="T22" fmla="*/ 4045 w 4105"/>
                <a:gd name="T23" fmla="*/ 1316 h 3175"/>
                <a:gd name="T24" fmla="*/ 4090 w 4105"/>
                <a:gd name="T25" fmla="*/ 2177 h 3175"/>
                <a:gd name="T26" fmla="*/ 4090 w 4105"/>
                <a:gd name="T27" fmla="*/ 2767 h 3175"/>
                <a:gd name="T28" fmla="*/ 4090 w 4105"/>
                <a:gd name="T29" fmla="*/ 3085 h 3175"/>
                <a:gd name="T30" fmla="*/ 4045 w 4105"/>
                <a:gd name="T31" fmla="*/ 3130 h 3175"/>
                <a:gd name="T32" fmla="*/ 3954 w 4105"/>
                <a:gd name="T33" fmla="*/ 3039 h 31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05"/>
                <a:gd name="T52" fmla="*/ 0 h 3175"/>
                <a:gd name="T53" fmla="*/ 4105 w 4105"/>
                <a:gd name="T54" fmla="*/ 3175 h 31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05" h="3175">
                  <a:moveTo>
                    <a:pt x="3954" y="3039"/>
                  </a:moveTo>
                  <a:cubicBezTo>
                    <a:pt x="3803" y="2903"/>
                    <a:pt x="3523" y="2593"/>
                    <a:pt x="3137" y="2313"/>
                  </a:cubicBezTo>
                  <a:cubicBezTo>
                    <a:pt x="2751" y="2033"/>
                    <a:pt x="1989" y="1595"/>
                    <a:pt x="1641" y="1361"/>
                  </a:cubicBezTo>
                  <a:cubicBezTo>
                    <a:pt x="1293" y="1127"/>
                    <a:pt x="1255" y="1051"/>
                    <a:pt x="1051" y="907"/>
                  </a:cubicBezTo>
                  <a:cubicBezTo>
                    <a:pt x="847" y="763"/>
                    <a:pt x="560" y="597"/>
                    <a:pt x="416" y="499"/>
                  </a:cubicBezTo>
                  <a:cubicBezTo>
                    <a:pt x="272" y="401"/>
                    <a:pt x="219" y="371"/>
                    <a:pt x="189" y="318"/>
                  </a:cubicBezTo>
                  <a:cubicBezTo>
                    <a:pt x="159" y="265"/>
                    <a:pt x="0" y="235"/>
                    <a:pt x="234" y="182"/>
                  </a:cubicBezTo>
                  <a:cubicBezTo>
                    <a:pt x="468" y="129"/>
                    <a:pt x="1141" y="0"/>
                    <a:pt x="1595" y="0"/>
                  </a:cubicBezTo>
                  <a:cubicBezTo>
                    <a:pt x="2049" y="0"/>
                    <a:pt x="2601" y="129"/>
                    <a:pt x="2956" y="182"/>
                  </a:cubicBezTo>
                  <a:cubicBezTo>
                    <a:pt x="3311" y="235"/>
                    <a:pt x="3568" y="250"/>
                    <a:pt x="3727" y="318"/>
                  </a:cubicBezTo>
                  <a:cubicBezTo>
                    <a:pt x="3886" y="386"/>
                    <a:pt x="3855" y="424"/>
                    <a:pt x="3908" y="590"/>
                  </a:cubicBezTo>
                  <a:cubicBezTo>
                    <a:pt x="3961" y="756"/>
                    <a:pt x="4015" y="1052"/>
                    <a:pt x="4045" y="1316"/>
                  </a:cubicBezTo>
                  <a:cubicBezTo>
                    <a:pt x="4075" y="1580"/>
                    <a:pt x="4083" y="1935"/>
                    <a:pt x="4090" y="2177"/>
                  </a:cubicBezTo>
                  <a:cubicBezTo>
                    <a:pt x="4097" y="2419"/>
                    <a:pt x="4090" y="2616"/>
                    <a:pt x="4090" y="2767"/>
                  </a:cubicBezTo>
                  <a:cubicBezTo>
                    <a:pt x="4090" y="2918"/>
                    <a:pt x="4097" y="3025"/>
                    <a:pt x="4090" y="3085"/>
                  </a:cubicBezTo>
                  <a:cubicBezTo>
                    <a:pt x="4083" y="3145"/>
                    <a:pt x="4060" y="3138"/>
                    <a:pt x="4045" y="3130"/>
                  </a:cubicBezTo>
                  <a:cubicBezTo>
                    <a:pt x="4030" y="3122"/>
                    <a:pt x="4105" y="3175"/>
                    <a:pt x="3954" y="3039"/>
                  </a:cubicBez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1" name="Line 11"/>
            <p:cNvSpPr>
              <a:spLocks noChangeShapeType="1"/>
            </p:cNvSpPr>
            <p:nvPr/>
          </p:nvSpPr>
          <p:spPr bwMode="auto">
            <a:xfrm>
              <a:off x="5529" y="3931"/>
              <a:ext cx="1678" cy="1270"/>
            </a:xfrm>
            <a:prstGeom prst="line">
              <a:avLst/>
            </a:prstGeom>
            <a:noFill/>
            <a:ln w="1270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2" name="Freeform 12"/>
            <p:cNvSpPr>
              <a:spLocks/>
            </p:cNvSpPr>
            <p:nvPr/>
          </p:nvSpPr>
          <p:spPr bwMode="auto">
            <a:xfrm>
              <a:off x="811" y="2026"/>
              <a:ext cx="2586" cy="227"/>
            </a:xfrm>
            <a:custGeom>
              <a:avLst/>
              <a:gdLst>
                <a:gd name="T0" fmla="*/ 0 w 2586"/>
                <a:gd name="T1" fmla="*/ 227 h 227"/>
                <a:gd name="T2" fmla="*/ 545 w 2586"/>
                <a:gd name="T3" fmla="*/ 0 h 227"/>
                <a:gd name="T4" fmla="*/ 2586 w 2586"/>
                <a:gd name="T5" fmla="*/ 0 h 227"/>
                <a:gd name="T6" fmla="*/ 0 60000 65536"/>
                <a:gd name="T7" fmla="*/ 0 60000 65536"/>
                <a:gd name="T8" fmla="*/ 0 60000 65536"/>
                <a:gd name="T9" fmla="*/ 0 w 2586"/>
                <a:gd name="T10" fmla="*/ 0 h 227"/>
                <a:gd name="T11" fmla="*/ 2586 w 2586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86" h="227">
                  <a:moveTo>
                    <a:pt x="0" y="227"/>
                  </a:moveTo>
                  <a:lnTo>
                    <a:pt x="545" y="0"/>
                  </a:lnTo>
                  <a:lnTo>
                    <a:pt x="2586" y="0"/>
                  </a:lnTo>
                </a:path>
              </a:pathLst>
            </a:custGeom>
            <a:noFill/>
            <a:ln w="1270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3" name="Прямоугольник 220"/>
            <p:cNvSpPr>
              <a:spLocks noChangeAspect="1" noChangeArrowheads="1"/>
            </p:cNvSpPr>
            <p:nvPr/>
          </p:nvSpPr>
          <p:spPr bwMode="auto">
            <a:xfrm>
              <a:off x="3805" y="1935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29744" name="Group 42"/>
            <p:cNvGrpSpPr>
              <a:grpSpLocks/>
            </p:cNvGrpSpPr>
            <p:nvPr/>
          </p:nvGrpSpPr>
          <p:grpSpPr bwMode="auto">
            <a:xfrm rot="-1468772">
              <a:off x="5643" y="3115"/>
              <a:ext cx="1383" cy="61"/>
              <a:chOff x="472" y="302"/>
              <a:chExt cx="1383" cy="61"/>
            </a:xfrm>
          </p:grpSpPr>
          <p:sp>
            <p:nvSpPr>
              <p:cNvPr id="2991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2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45" name="Group 51"/>
            <p:cNvGrpSpPr>
              <a:grpSpLocks/>
            </p:cNvGrpSpPr>
            <p:nvPr/>
          </p:nvGrpSpPr>
          <p:grpSpPr bwMode="auto">
            <a:xfrm rot="-1580546">
              <a:off x="6073" y="3326"/>
              <a:ext cx="1020" cy="61"/>
              <a:chOff x="472" y="302"/>
              <a:chExt cx="1020" cy="61"/>
            </a:xfrm>
          </p:grpSpPr>
          <p:sp>
            <p:nvSpPr>
              <p:cNvPr id="2991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46" name="Group 56"/>
            <p:cNvGrpSpPr>
              <a:grpSpLocks/>
            </p:cNvGrpSpPr>
            <p:nvPr/>
          </p:nvGrpSpPr>
          <p:grpSpPr bwMode="auto">
            <a:xfrm rot="-1895320">
              <a:off x="3578" y="3235"/>
              <a:ext cx="2448" cy="61"/>
              <a:chOff x="472" y="302"/>
              <a:chExt cx="2448" cy="61"/>
            </a:xfrm>
          </p:grpSpPr>
          <p:sp>
            <p:nvSpPr>
              <p:cNvPr id="2990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923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807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108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286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468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1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47" name="Group 69"/>
            <p:cNvGrpSpPr>
              <a:grpSpLocks/>
            </p:cNvGrpSpPr>
            <p:nvPr/>
          </p:nvGrpSpPr>
          <p:grpSpPr bwMode="auto">
            <a:xfrm rot="-1801572">
              <a:off x="3284" y="2843"/>
              <a:ext cx="2290" cy="61"/>
              <a:chOff x="472" y="302"/>
              <a:chExt cx="2290" cy="61"/>
            </a:xfrm>
          </p:grpSpPr>
          <p:sp>
            <p:nvSpPr>
              <p:cNvPr id="2989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743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265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90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48" name="Group 76"/>
            <p:cNvGrpSpPr>
              <a:grpSpLocks/>
            </p:cNvGrpSpPr>
            <p:nvPr/>
          </p:nvGrpSpPr>
          <p:grpSpPr bwMode="auto">
            <a:xfrm rot="-1839040">
              <a:off x="2694" y="2480"/>
              <a:ext cx="476" cy="61"/>
              <a:chOff x="472" y="302"/>
              <a:chExt cx="476" cy="61"/>
            </a:xfrm>
          </p:grpSpPr>
          <p:sp>
            <p:nvSpPr>
              <p:cNvPr id="2989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9749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2762" y="3342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0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3712" y="3550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1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5100" y="2118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752" name="Прямоугольник 220"/>
            <p:cNvSpPr>
              <a:spLocks noChangeAspect="1" noChangeArrowheads="1"/>
            </p:cNvSpPr>
            <p:nvPr/>
          </p:nvSpPr>
          <p:spPr bwMode="auto">
            <a:xfrm rot="-1839040">
              <a:off x="7162" y="2752"/>
              <a:ext cx="113" cy="61"/>
            </a:xfrm>
            <a:prstGeom prst="rect">
              <a:avLst/>
            </a:prstGeom>
            <a:solidFill>
              <a:srgbClr val="996633"/>
            </a:solidFill>
            <a:ln w="25400" algn="ctr">
              <a:solidFill>
                <a:srgbClr val="996633"/>
              </a:solidFill>
              <a:miter lim="800000"/>
              <a:headEnd/>
              <a:tailEnd/>
            </a:ln>
          </p:spPr>
          <p:txBody>
            <a:bodyPr lIns="91238" tIns="45619" rIns="91238" bIns="45619" anchor="ctr"/>
            <a:lstStyle/>
            <a:p>
              <a:pPr algn="ctr" defTabSz="912813"/>
              <a:endParaRPr lang="ru-RU" sz="5500" b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29753" name="Group 83"/>
            <p:cNvGrpSpPr>
              <a:grpSpLocks/>
            </p:cNvGrpSpPr>
            <p:nvPr/>
          </p:nvGrpSpPr>
          <p:grpSpPr bwMode="auto">
            <a:xfrm rot="2302050">
              <a:off x="1401" y="2691"/>
              <a:ext cx="658" cy="61"/>
              <a:chOff x="472" y="302"/>
              <a:chExt cx="658" cy="61"/>
            </a:xfrm>
          </p:grpSpPr>
          <p:sp>
            <p:nvSpPr>
              <p:cNvPr id="2988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9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54" name="Group 88"/>
            <p:cNvGrpSpPr>
              <a:grpSpLocks/>
            </p:cNvGrpSpPr>
            <p:nvPr/>
          </p:nvGrpSpPr>
          <p:grpSpPr bwMode="auto">
            <a:xfrm rot="-2647616">
              <a:off x="4509" y="4006"/>
              <a:ext cx="1201" cy="61"/>
              <a:chOff x="472" y="302"/>
              <a:chExt cx="1201" cy="61"/>
            </a:xfrm>
          </p:grpSpPr>
          <p:sp>
            <p:nvSpPr>
              <p:cNvPr id="29882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560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3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4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5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835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6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020" y="302"/>
                <a:ext cx="110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7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302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302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9755" name="Line 96"/>
            <p:cNvSpPr>
              <a:spLocks noChangeShapeType="1"/>
            </p:cNvSpPr>
            <p:nvPr/>
          </p:nvSpPr>
          <p:spPr bwMode="auto">
            <a:xfrm flipH="1" flipV="1">
              <a:off x="86" y="3069"/>
              <a:ext cx="3765" cy="2903"/>
            </a:xfrm>
            <a:prstGeom prst="line">
              <a:avLst/>
            </a:prstGeom>
            <a:noFill/>
            <a:ln w="1778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756" name="Group 97"/>
            <p:cNvGrpSpPr>
              <a:grpSpLocks/>
            </p:cNvGrpSpPr>
            <p:nvPr/>
          </p:nvGrpSpPr>
          <p:grpSpPr bwMode="auto">
            <a:xfrm>
              <a:off x="1379" y="2117"/>
              <a:ext cx="1020" cy="61"/>
              <a:chOff x="472" y="166"/>
              <a:chExt cx="1020" cy="61"/>
            </a:xfrm>
          </p:grpSpPr>
          <p:sp>
            <p:nvSpPr>
              <p:cNvPr id="29878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472" y="166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79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655" y="166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0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198" y="166"/>
                <a:ext cx="113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881" name="Прямоугольник 220"/>
              <p:cNvSpPr>
                <a:spLocks noChangeAspect="1" noChangeArrowheads="1"/>
              </p:cNvSpPr>
              <p:nvPr/>
            </p:nvSpPr>
            <p:spPr bwMode="auto">
              <a:xfrm>
                <a:off x="1380" y="166"/>
                <a:ext cx="112" cy="61"/>
              </a:xfrm>
              <a:prstGeom prst="rect">
                <a:avLst/>
              </a:prstGeom>
              <a:solidFill>
                <a:srgbClr val="996633"/>
              </a:solidFill>
              <a:ln w="25400" algn="ctr">
                <a:solidFill>
                  <a:srgbClr val="996633"/>
                </a:solidFill>
                <a:miter lim="800000"/>
                <a:headEnd/>
                <a:tailEnd/>
              </a:ln>
            </p:spPr>
            <p:txBody>
              <a:bodyPr lIns="91238" tIns="45619" rIns="91238" bIns="45619" anchor="ctr"/>
              <a:lstStyle/>
              <a:p>
                <a:pPr algn="ctr" defTabSz="912813"/>
                <a:endParaRPr lang="ru-RU" sz="5500" b="1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9757" name="Group 102"/>
            <p:cNvGrpSpPr>
              <a:grpSpLocks/>
            </p:cNvGrpSpPr>
            <p:nvPr/>
          </p:nvGrpSpPr>
          <p:grpSpPr bwMode="auto">
            <a:xfrm>
              <a:off x="2949" y="2797"/>
              <a:ext cx="856" cy="413"/>
              <a:chOff x="4124" y="4203"/>
              <a:chExt cx="1018" cy="474"/>
            </a:xfrm>
          </p:grpSpPr>
          <p:grpSp>
            <p:nvGrpSpPr>
              <p:cNvPr id="29874" name="Группа 69"/>
              <p:cNvGrpSpPr>
                <a:grpSpLocks/>
              </p:cNvGrpSpPr>
              <p:nvPr/>
            </p:nvGrpSpPr>
            <p:grpSpPr bwMode="auto">
              <a:xfrm>
                <a:off x="4168" y="4203"/>
                <a:ext cx="273" cy="263"/>
                <a:chOff x="-1106004" y="5086352"/>
                <a:chExt cx="293814" cy="291078"/>
              </a:xfrm>
            </p:grpSpPr>
            <p:sp>
              <p:nvSpPr>
                <p:cNvPr id="29876" name="Oval 41"/>
                <p:cNvSpPr>
                  <a:spLocks noChangeArrowheads="1"/>
                </p:cNvSpPr>
                <p:nvPr/>
              </p:nvSpPr>
              <p:spPr bwMode="auto">
                <a:xfrm>
                  <a:off x="-1100190" y="5086352"/>
                  <a:ext cx="288000" cy="288000"/>
                </a:xfrm>
                <a:prstGeom prst="ellipse">
                  <a:avLst/>
                </a:prstGeom>
                <a:solidFill>
                  <a:srgbClr val="FF3300"/>
                </a:solidFill>
                <a:ln w="2540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lIns="127330" tIns="63685" rIns="127330" bIns="63685" anchor="ctr"/>
                <a:lstStyle/>
                <a:p>
                  <a:pPr algn="ctr" defTabSz="912813"/>
                  <a:endParaRPr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29877" name="Oval 41"/>
                <p:cNvSpPr>
                  <a:spLocks noChangeArrowheads="1"/>
                </p:cNvSpPr>
                <p:nvPr/>
              </p:nvSpPr>
              <p:spPr bwMode="auto">
                <a:xfrm>
                  <a:off x="-1106004" y="5089430"/>
                  <a:ext cx="288000" cy="288000"/>
                </a:xfrm>
                <a:prstGeom prst="ellipse">
                  <a:avLst/>
                </a:prstGeom>
                <a:noFill/>
                <a:ln w="25400">
                  <a:noFill/>
                  <a:round/>
                  <a:headEnd/>
                  <a:tailEnd/>
                </a:ln>
              </p:spPr>
              <p:txBody>
                <a:bodyPr wrap="none" lIns="127330" tIns="63685" rIns="127330" bIns="63685" anchor="ctr"/>
                <a:lstStyle/>
                <a:p>
                  <a:pPr algn="ctr" defTabSz="912813"/>
                  <a:r>
                    <a:rPr lang="en-US" sz="4100" b="1">
                      <a:solidFill>
                        <a:schemeClr val="bg1"/>
                      </a:solidFill>
                      <a:latin typeface="Calibri" pitchFamily="34" charset="0"/>
                    </a:rPr>
                    <a:t>T</a:t>
                  </a:r>
                  <a:endParaRPr lang="ru-RU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9875" name="Rectangle 236"/>
              <p:cNvSpPr>
                <a:spLocks noChangeArrowheads="1"/>
              </p:cNvSpPr>
              <p:nvPr/>
            </p:nvSpPr>
            <p:spPr bwMode="auto">
              <a:xfrm>
                <a:off x="4124" y="4432"/>
                <a:ext cx="1018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662" tIns="63847" rIns="127662" bIns="63847">
                <a:spAutoFit/>
              </a:bodyPr>
              <a:lstStyle/>
              <a:p>
                <a:pPr defTabSz="1276350"/>
                <a:r>
                  <a:rPr lang="ru-RU" sz="1400" b="1">
                    <a:latin typeface="Calibri" pitchFamily="34" charset="0"/>
                  </a:rPr>
                  <a:t>54</a:t>
                </a:r>
                <a:r>
                  <a:rPr lang="en-US" sz="1400" b="1">
                    <a:latin typeface="Calibri" pitchFamily="34" charset="0"/>
                  </a:rPr>
                  <a:t>’</a:t>
                </a:r>
                <a:r>
                  <a:rPr lang="ru-RU" sz="1400" b="1">
                    <a:latin typeface="Calibri" pitchFamily="34" charset="0"/>
                  </a:rPr>
                  <a:t>76</a:t>
                </a:r>
                <a:r>
                  <a:rPr lang="en-US" sz="1400" b="1">
                    <a:latin typeface="Calibri" pitchFamily="34" charset="0"/>
                  </a:rPr>
                  <a:t>”;</a:t>
                </a:r>
                <a:r>
                  <a:rPr lang="ru-RU" sz="1400" b="1">
                    <a:latin typeface="Calibri" pitchFamily="34" charset="0"/>
                  </a:rPr>
                  <a:t>83</a:t>
                </a:r>
                <a:r>
                  <a:rPr lang="en-US" sz="1400" b="1">
                    <a:latin typeface="Calibri" pitchFamily="34" charset="0"/>
                  </a:rPr>
                  <a:t>’</a:t>
                </a:r>
                <a:r>
                  <a:rPr lang="ru-RU" sz="1400" b="1">
                    <a:latin typeface="Calibri" pitchFamily="34" charset="0"/>
                  </a:rPr>
                  <a:t>11</a:t>
                </a:r>
                <a:r>
                  <a:rPr lang="en-US" sz="1400" b="1">
                    <a:latin typeface="Calibri" pitchFamily="34" charset="0"/>
                  </a:rPr>
                  <a:t>”</a:t>
                </a:r>
                <a:endParaRPr lang="ru-RU" sz="1400" b="1">
                  <a:latin typeface="Calibri" pitchFamily="34" charset="0"/>
                </a:endParaRPr>
              </a:p>
            </p:txBody>
          </p:sp>
        </p:grpSp>
        <p:pic>
          <p:nvPicPr>
            <p:cNvPr id="29758" name="Picture 107" descr="сев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69907">
              <a:off x="585" y="1300"/>
              <a:ext cx="574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59" name="Freeform 108"/>
            <p:cNvSpPr>
              <a:spLocks/>
            </p:cNvSpPr>
            <p:nvPr/>
          </p:nvSpPr>
          <p:spPr bwMode="auto">
            <a:xfrm>
              <a:off x="1635" y="439"/>
              <a:ext cx="3674" cy="2539"/>
            </a:xfrm>
            <a:custGeom>
              <a:avLst/>
              <a:gdLst>
                <a:gd name="T0" fmla="*/ 1943 w 3674"/>
                <a:gd name="T1" fmla="*/ 2494 h 2539"/>
                <a:gd name="T2" fmla="*/ 1671 w 3674"/>
                <a:gd name="T3" fmla="*/ 2222 h 2539"/>
                <a:gd name="T4" fmla="*/ 2079 w 3674"/>
                <a:gd name="T5" fmla="*/ 1950 h 2539"/>
                <a:gd name="T6" fmla="*/ 2669 w 3674"/>
                <a:gd name="T7" fmla="*/ 1678 h 2539"/>
                <a:gd name="T8" fmla="*/ 2715 w 3674"/>
                <a:gd name="T9" fmla="*/ 1406 h 2539"/>
                <a:gd name="T10" fmla="*/ 2306 w 3674"/>
                <a:gd name="T11" fmla="*/ 1179 h 2539"/>
                <a:gd name="T12" fmla="*/ 1989 w 3674"/>
                <a:gd name="T13" fmla="*/ 1406 h 2539"/>
                <a:gd name="T14" fmla="*/ 1898 w 3674"/>
                <a:gd name="T15" fmla="*/ 1587 h 2539"/>
                <a:gd name="T16" fmla="*/ 1762 w 3674"/>
                <a:gd name="T17" fmla="*/ 1451 h 2539"/>
                <a:gd name="T18" fmla="*/ 1671 w 3674"/>
                <a:gd name="T19" fmla="*/ 1224 h 2539"/>
                <a:gd name="T20" fmla="*/ 1308 w 3674"/>
                <a:gd name="T21" fmla="*/ 997 h 2539"/>
                <a:gd name="T22" fmla="*/ 1218 w 3674"/>
                <a:gd name="T23" fmla="*/ 952 h 2539"/>
                <a:gd name="T24" fmla="*/ 401 w 3674"/>
                <a:gd name="T25" fmla="*/ 861 h 2539"/>
                <a:gd name="T26" fmla="*/ 38 w 3674"/>
                <a:gd name="T27" fmla="*/ 498 h 2539"/>
                <a:gd name="T28" fmla="*/ 174 w 3674"/>
                <a:gd name="T29" fmla="*/ 181 h 2539"/>
                <a:gd name="T30" fmla="*/ 991 w 3674"/>
                <a:gd name="T31" fmla="*/ 0 h 2539"/>
                <a:gd name="T32" fmla="*/ 2079 w 3674"/>
                <a:gd name="T33" fmla="*/ 181 h 2539"/>
                <a:gd name="T34" fmla="*/ 2896 w 3674"/>
                <a:gd name="T35" fmla="*/ 635 h 2539"/>
                <a:gd name="T36" fmla="*/ 3440 w 3674"/>
                <a:gd name="T37" fmla="*/ 861 h 2539"/>
                <a:gd name="T38" fmla="*/ 3667 w 3674"/>
                <a:gd name="T39" fmla="*/ 1134 h 2539"/>
                <a:gd name="T40" fmla="*/ 3395 w 3674"/>
                <a:gd name="T41" fmla="*/ 1360 h 2539"/>
                <a:gd name="T42" fmla="*/ 3077 w 3674"/>
                <a:gd name="T43" fmla="*/ 1587 h 2539"/>
                <a:gd name="T44" fmla="*/ 3077 w 3674"/>
                <a:gd name="T45" fmla="*/ 1859 h 2539"/>
                <a:gd name="T46" fmla="*/ 2715 w 3674"/>
                <a:gd name="T47" fmla="*/ 2041 h 2539"/>
                <a:gd name="T48" fmla="*/ 2170 w 3674"/>
                <a:gd name="T49" fmla="*/ 2404 h 2539"/>
                <a:gd name="T50" fmla="*/ 1989 w 3674"/>
                <a:gd name="T51" fmla="*/ 2494 h 2539"/>
                <a:gd name="T52" fmla="*/ 1943 w 3674"/>
                <a:gd name="T53" fmla="*/ 2494 h 25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74"/>
                <a:gd name="T82" fmla="*/ 0 h 2539"/>
                <a:gd name="T83" fmla="*/ 3674 w 3674"/>
                <a:gd name="T84" fmla="*/ 2539 h 25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74" h="2539">
                  <a:moveTo>
                    <a:pt x="1943" y="2494"/>
                  </a:moveTo>
                  <a:cubicBezTo>
                    <a:pt x="1890" y="2449"/>
                    <a:pt x="1648" y="2313"/>
                    <a:pt x="1671" y="2222"/>
                  </a:cubicBezTo>
                  <a:cubicBezTo>
                    <a:pt x="1694" y="2131"/>
                    <a:pt x="1913" y="2041"/>
                    <a:pt x="2079" y="1950"/>
                  </a:cubicBezTo>
                  <a:cubicBezTo>
                    <a:pt x="2245" y="1859"/>
                    <a:pt x="2563" y="1769"/>
                    <a:pt x="2669" y="1678"/>
                  </a:cubicBezTo>
                  <a:cubicBezTo>
                    <a:pt x="2775" y="1587"/>
                    <a:pt x="2775" y="1489"/>
                    <a:pt x="2715" y="1406"/>
                  </a:cubicBezTo>
                  <a:cubicBezTo>
                    <a:pt x="2655" y="1323"/>
                    <a:pt x="2427" y="1179"/>
                    <a:pt x="2306" y="1179"/>
                  </a:cubicBezTo>
                  <a:cubicBezTo>
                    <a:pt x="2185" y="1179"/>
                    <a:pt x="2057" y="1338"/>
                    <a:pt x="1989" y="1406"/>
                  </a:cubicBezTo>
                  <a:cubicBezTo>
                    <a:pt x="1921" y="1474"/>
                    <a:pt x="1936" y="1580"/>
                    <a:pt x="1898" y="1587"/>
                  </a:cubicBezTo>
                  <a:cubicBezTo>
                    <a:pt x="1860" y="1594"/>
                    <a:pt x="1800" y="1511"/>
                    <a:pt x="1762" y="1451"/>
                  </a:cubicBezTo>
                  <a:cubicBezTo>
                    <a:pt x="1724" y="1391"/>
                    <a:pt x="1747" y="1300"/>
                    <a:pt x="1671" y="1224"/>
                  </a:cubicBezTo>
                  <a:cubicBezTo>
                    <a:pt x="1595" y="1148"/>
                    <a:pt x="1383" y="1042"/>
                    <a:pt x="1308" y="997"/>
                  </a:cubicBezTo>
                  <a:cubicBezTo>
                    <a:pt x="1233" y="952"/>
                    <a:pt x="1369" y="975"/>
                    <a:pt x="1218" y="952"/>
                  </a:cubicBezTo>
                  <a:cubicBezTo>
                    <a:pt x="1067" y="929"/>
                    <a:pt x="598" y="937"/>
                    <a:pt x="401" y="861"/>
                  </a:cubicBezTo>
                  <a:cubicBezTo>
                    <a:pt x="204" y="785"/>
                    <a:pt x="76" y="611"/>
                    <a:pt x="38" y="498"/>
                  </a:cubicBezTo>
                  <a:cubicBezTo>
                    <a:pt x="0" y="385"/>
                    <a:pt x="15" y="264"/>
                    <a:pt x="174" y="181"/>
                  </a:cubicBezTo>
                  <a:cubicBezTo>
                    <a:pt x="333" y="98"/>
                    <a:pt x="674" y="0"/>
                    <a:pt x="991" y="0"/>
                  </a:cubicBezTo>
                  <a:cubicBezTo>
                    <a:pt x="1308" y="0"/>
                    <a:pt x="1762" y="75"/>
                    <a:pt x="2079" y="181"/>
                  </a:cubicBezTo>
                  <a:cubicBezTo>
                    <a:pt x="2396" y="287"/>
                    <a:pt x="2669" y="522"/>
                    <a:pt x="2896" y="635"/>
                  </a:cubicBezTo>
                  <a:cubicBezTo>
                    <a:pt x="3123" y="748"/>
                    <a:pt x="3312" y="778"/>
                    <a:pt x="3440" y="861"/>
                  </a:cubicBezTo>
                  <a:cubicBezTo>
                    <a:pt x="3568" y="944"/>
                    <a:pt x="3674" y="1051"/>
                    <a:pt x="3667" y="1134"/>
                  </a:cubicBezTo>
                  <a:cubicBezTo>
                    <a:pt x="3660" y="1217"/>
                    <a:pt x="3493" y="1284"/>
                    <a:pt x="3395" y="1360"/>
                  </a:cubicBezTo>
                  <a:cubicBezTo>
                    <a:pt x="3297" y="1436"/>
                    <a:pt x="3130" y="1504"/>
                    <a:pt x="3077" y="1587"/>
                  </a:cubicBezTo>
                  <a:cubicBezTo>
                    <a:pt x="3024" y="1670"/>
                    <a:pt x="3137" y="1783"/>
                    <a:pt x="3077" y="1859"/>
                  </a:cubicBezTo>
                  <a:cubicBezTo>
                    <a:pt x="3017" y="1935"/>
                    <a:pt x="2866" y="1950"/>
                    <a:pt x="2715" y="2041"/>
                  </a:cubicBezTo>
                  <a:cubicBezTo>
                    <a:pt x="2564" y="2132"/>
                    <a:pt x="2291" y="2329"/>
                    <a:pt x="2170" y="2404"/>
                  </a:cubicBezTo>
                  <a:cubicBezTo>
                    <a:pt x="2049" y="2479"/>
                    <a:pt x="2027" y="2479"/>
                    <a:pt x="1989" y="2494"/>
                  </a:cubicBezTo>
                  <a:cubicBezTo>
                    <a:pt x="1951" y="2509"/>
                    <a:pt x="1996" y="2539"/>
                    <a:pt x="1943" y="2494"/>
                  </a:cubicBezTo>
                  <a:close/>
                </a:path>
              </a:pathLst>
            </a:custGeom>
            <a:solidFill>
              <a:srgbClr val="009900">
                <a:alpha val="7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0" name="Прямоугольник 51"/>
            <p:cNvSpPr>
              <a:spLocks noChangeArrowheads="1"/>
            </p:cNvSpPr>
            <p:nvPr/>
          </p:nvSpPr>
          <p:spPr bwMode="auto">
            <a:xfrm rot="-1976953">
              <a:off x="3740" y="3836"/>
              <a:ext cx="141" cy="95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3966" name="Rectangle 77"/>
            <p:cNvSpPr>
              <a:spLocks noChangeArrowheads="1"/>
            </p:cNvSpPr>
            <p:nvPr/>
          </p:nvSpPr>
          <p:spPr bwMode="auto">
            <a:xfrm>
              <a:off x="6481" y="1799"/>
              <a:ext cx="1316" cy="21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lIns="91307" tIns="45655" rIns="91307" bIns="45655" anchor="ctr"/>
            <a:lstStyle/>
            <a:p>
              <a:pPr algn="ctr" defTabSz="654050">
                <a:defRPr/>
              </a:pPr>
              <a:r>
                <a:rPr lang="ru-RU" sz="1800" b="1">
                  <a:solidFill>
                    <a:srgbClr val="00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Бердский залив</a:t>
              </a:r>
            </a:p>
          </p:txBody>
        </p:sp>
        <p:sp>
          <p:nvSpPr>
            <p:cNvPr id="633967" name="Rectangle 111"/>
            <p:cNvSpPr>
              <a:spLocks noChangeArrowheads="1"/>
            </p:cNvSpPr>
            <p:nvPr/>
          </p:nvSpPr>
          <p:spPr bwMode="auto">
            <a:xfrm rot="2180916">
              <a:off x="2488" y="3713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Зональная </a:t>
              </a:r>
            </a:p>
          </p:txBody>
        </p:sp>
        <p:sp>
          <p:nvSpPr>
            <p:cNvPr id="633968" name="Rectangle 112"/>
            <p:cNvSpPr>
              <a:spLocks noChangeArrowheads="1"/>
            </p:cNvSpPr>
            <p:nvPr/>
          </p:nvSpPr>
          <p:spPr bwMode="auto">
            <a:xfrm rot="-1764603">
              <a:off x="4121" y="3160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Зеленая </a:t>
              </a:r>
            </a:p>
          </p:txBody>
        </p:sp>
        <p:sp>
          <p:nvSpPr>
            <p:cNvPr id="633969" name="Rectangle 113"/>
            <p:cNvSpPr>
              <a:spLocks noChangeArrowheads="1"/>
            </p:cNvSpPr>
            <p:nvPr/>
          </p:nvSpPr>
          <p:spPr bwMode="auto">
            <a:xfrm rot="-2792245">
              <a:off x="4985" y="4004"/>
              <a:ext cx="7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Мичурина </a:t>
              </a:r>
            </a:p>
          </p:txBody>
        </p:sp>
        <p:sp>
          <p:nvSpPr>
            <p:cNvPr id="29765" name="Прямоугольник 51"/>
            <p:cNvSpPr>
              <a:spLocks noChangeArrowheads="1"/>
            </p:cNvSpPr>
            <p:nvPr/>
          </p:nvSpPr>
          <p:spPr bwMode="auto">
            <a:xfrm rot="-1976953">
              <a:off x="4213" y="355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6" name="Прямоугольник 51"/>
            <p:cNvSpPr>
              <a:spLocks noChangeArrowheads="1"/>
            </p:cNvSpPr>
            <p:nvPr/>
          </p:nvSpPr>
          <p:spPr bwMode="auto">
            <a:xfrm rot="-1976953">
              <a:off x="4359" y="343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7" name="Прямоугольник 51"/>
            <p:cNvSpPr>
              <a:spLocks noChangeArrowheads="1"/>
            </p:cNvSpPr>
            <p:nvPr/>
          </p:nvSpPr>
          <p:spPr bwMode="auto">
            <a:xfrm rot="-1976953">
              <a:off x="4041" y="365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8" name="Прямоугольник 51"/>
            <p:cNvSpPr>
              <a:spLocks noChangeArrowheads="1"/>
            </p:cNvSpPr>
            <p:nvPr/>
          </p:nvSpPr>
          <p:spPr bwMode="auto">
            <a:xfrm rot="-1976953">
              <a:off x="4666" y="328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69" name="Прямоугольник 51"/>
            <p:cNvSpPr>
              <a:spLocks noChangeArrowheads="1"/>
            </p:cNvSpPr>
            <p:nvPr/>
          </p:nvSpPr>
          <p:spPr bwMode="auto">
            <a:xfrm rot="-1976953">
              <a:off x="4812" y="316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0" name="Прямоугольник 51"/>
            <p:cNvSpPr>
              <a:spLocks noChangeArrowheads="1"/>
            </p:cNvSpPr>
            <p:nvPr/>
          </p:nvSpPr>
          <p:spPr bwMode="auto">
            <a:xfrm rot="-1976953">
              <a:off x="4531" y="334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1" name="Прямоугольник 51"/>
            <p:cNvSpPr>
              <a:spLocks noChangeArrowheads="1"/>
            </p:cNvSpPr>
            <p:nvPr/>
          </p:nvSpPr>
          <p:spPr bwMode="auto">
            <a:xfrm rot="-1976953">
              <a:off x="5121" y="297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2" name="Прямоугольник 51"/>
            <p:cNvSpPr>
              <a:spLocks noChangeArrowheads="1"/>
            </p:cNvSpPr>
            <p:nvPr/>
          </p:nvSpPr>
          <p:spPr bwMode="auto">
            <a:xfrm rot="-1976953">
              <a:off x="5303" y="2889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3" name="Прямоугольник 51"/>
            <p:cNvSpPr>
              <a:spLocks noChangeArrowheads="1"/>
            </p:cNvSpPr>
            <p:nvPr/>
          </p:nvSpPr>
          <p:spPr bwMode="auto">
            <a:xfrm rot="-1976953">
              <a:off x="4985" y="307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4" name="Прямоугольник 51"/>
            <p:cNvSpPr>
              <a:spLocks noChangeArrowheads="1"/>
            </p:cNvSpPr>
            <p:nvPr/>
          </p:nvSpPr>
          <p:spPr bwMode="auto">
            <a:xfrm rot="-1976953">
              <a:off x="4385" y="2826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5" name="Прямоугольник 51"/>
            <p:cNvSpPr>
              <a:spLocks noChangeArrowheads="1"/>
            </p:cNvSpPr>
            <p:nvPr/>
          </p:nvSpPr>
          <p:spPr bwMode="auto">
            <a:xfrm rot="-1976953">
              <a:off x="4531" y="2752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6" name="Прямоугольник 51"/>
            <p:cNvSpPr>
              <a:spLocks noChangeArrowheads="1"/>
            </p:cNvSpPr>
            <p:nvPr/>
          </p:nvSpPr>
          <p:spPr bwMode="auto">
            <a:xfrm rot="-1976953">
              <a:off x="4213" y="2933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7" name="Прямоугольник 51"/>
            <p:cNvSpPr>
              <a:spLocks noChangeArrowheads="1"/>
            </p:cNvSpPr>
            <p:nvPr/>
          </p:nvSpPr>
          <p:spPr bwMode="auto">
            <a:xfrm rot="-1976953">
              <a:off x="5302" y="2298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8" name="Прямоугольник 51"/>
            <p:cNvSpPr>
              <a:spLocks noChangeArrowheads="1"/>
            </p:cNvSpPr>
            <p:nvPr/>
          </p:nvSpPr>
          <p:spPr bwMode="auto">
            <a:xfrm rot="-1976953">
              <a:off x="5710" y="2616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79" name="Прямоугольник 51"/>
            <p:cNvSpPr>
              <a:spLocks noChangeArrowheads="1"/>
            </p:cNvSpPr>
            <p:nvPr/>
          </p:nvSpPr>
          <p:spPr bwMode="auto">
            <a:xfrm rot="-1976953">
              <a:off x="5438" y="2797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0" name="Прямоугольник 51"/>
            <p:cNvSpPr>
              <a:spLocks noChangeArrowheads="1"/>
            </p:cNvSpPr>
            <p:nvPr/>
          </p:nvSpPr>
          <p:spPr bwMode="auto">
            <a:xfrm rot="-1976953">
              <a:off x="3714" y="3523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1" name="Прямоугольник 51"/>
            <p:cNvSpPr>
              <a:spLocks noChangeArrowheads="1"/>
            </p:cNvSpPr>
            <p:nvPr/>
          </p:nvSpPr>
          <p:spPr bwMode="auto">
            <a:xfrm rot="-1976953">
              <a:off x="3896" y="3115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2" name="Прямоугольник 51"/>
            <p:cNvSpPr>
              <a:spLocks noChangeArrowheads="1"/>
            </p:cNvSpPr>
            <p:nvPr/>
          </p:nvSpPr>
          <p:spPr bwMode="auto">
            <a:xfrm rot="-1976953">
              <a:off x="3406" y="3388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3" name="Прямоугольник 51"/>
            <p:cNvSpPr>
              <a:spLocks noChangeArrowheads="1"/>
            </p:cNvSpPr>
            <p:nvPr/>
          </p:nvSpPr>
          <p:spPr bwMode="auto">
            <a:xfrm rot="-1976953">
              <a:off x="2717" y="257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4" name="Прямоугольник 51"/>
            <p:cNvSpPr>
              <a:spLocks noChangeArrowheads="1"/>
            </p:cNvSpPr>
            <p:nvPr/>
          </p:nvSpPr>
          <p:spPr bwMode="auto">
            <a:xfrm rot="-1976953">
              <a:off x="5076" y="2117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5" name="Прямоугольник 51"/>
            <p:cNvSpPr>
              <a:spLocks noChangeArrowheads="1"/>
            </p:cNvSpPr>
            <p:nvPr/>
          </p:nvSpPr>
          <p:spPr bwMode="auto">
            <a:xfrm rot="-1976953">
              <a:off x="3034" y="2390"/>
              <a:ext cx="127" cy="90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6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5843" y="328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7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119" y="352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8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028" y="320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89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672" y="293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0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345" y="306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1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617" y="3251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2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763" y="3205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3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841" y="283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4" name="Прямоугольник 51"/>
            <p:cNvSpPr>
              <a:spLocks noChangeAspect="1" noChangeArrowheads="1"/>
            </p:cNvSpPr>
            <p:nvPr/>
          </p:nvSpPr>
          <p:spPr bwMode="auto">
            <a:xfrm rot="-1484302">
              <a:off x="7165" y="2745"/>
              <a:ext cx="122" cy="91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5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173" y="315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6" name="Прямоугольник 51"/>
            <p:cNvSpPr>
              <a:spLocks noChangeAspect="1" noChangeArrowheads="1"/>
            </p:cNvSpPr>
            <p:nvPr/>
          </p:nvSpPr>
          <p:spPr bwMode="auto">
            <a:xfrm rot="-2964338">
              <a:off x="5438" y="36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vert="eaVert"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7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931" y="3108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8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6527" y="297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799" name="Прямоугольник 51"/>
            <p:cNvSpPr>
              <a:spLocks noChangeAspect="1" noChangeArrowheads="1"/>
            </p:cNvSpPr>
            <p:nvPr/>
          </p:nvSpPr>
          <p:spPr bwMode="auto">
            <a:xfrm rot="-1519039">
              <a:off x="5674" y="338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0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302" y="3750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1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166" y="388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2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5039" y="397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3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903" y="411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4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767" y="424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5" name="Прямоугольник 51"/>
            <p:cNvSpPr>
              <a:spLocks noChangeAspect="1" noChangeArrowheads="1"/>
            </p:cNvSpPr>
            <p:nvPr/>
          </p:nvSpPr>
          <p:spPr bwMode="auto">
            <a:xfrm rot="-2675203">
              <a:off x="4660" y="4382"/>
              <a:ext cx="129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6" name="Прямоугольник 51"/>
            <p:cNvSpPr>
              <a:spLocks noChangeAspect="1" noChangeArrowheads="1"/>
            </p:cNvSpPr>
            <p:nvPr/>
          </p:nvSpPr>
          <p:spPr bwMode="auto">
            <a:xfrm rot="-1655226">
              <a:off x="2762" y="3338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7" name="Прямоугольник 51"/>
            <p:cNvSpPr>
              <a:spLocks noChangeAspect="1" noChangeArrowheads="1"/>
            </p:cNvSpPr>
            <p:nvPr/>
          </p:nvSpPr>
          <p:spPr bwMode="auto">
            <a:xfrm rot="-293553">
              <a:off x="3805" y="193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8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2272" y="21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09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2091" y="211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0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1546" y="2117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1" name="Прямоугольник 51"/>
            <p:cNvSpPr>
              <a:spLocks noChangeAspect="1" noChangeArrowheads="1"/>
            </p:cNvSpPr>
            <p:nvPr/>
          </p:nvSpPr>
          <p:spPr bwMode="auto">
            <a:xfrm>
              <a:off x="1356" y="2114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2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864" y="2843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3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728" y="2749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4" name="Прямоугольник 51"/>
            <p:cNvSpPr>
              <a:spLocks noChangeAspect="1" noChangeArrowheads="1"/>
            </p:cNvSpPr>
            <p:nvPr/>
          </p:nvSpPr>
          <p:spPr bwMode="auto">
            <a:xfrm rot="2358459">
              <a:off x="1583" y="2616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815" name="Прямоугольник 51"/>
            <p:cNvSpPr>
              <a:spLocks noChangeAspect="1" noChangeArrowheads="1"/>
            </p:cNvSpPr>
            <p:nvPr/>
          </p:nvSpPr>
          <p:spPr bwMode="auto">
            <a:xfrm rot="2565038">
              <a:off x="1447" y="2522"/>
              <a:ext cx="127" cy="94"/>
            </a:xfrm>
            <a:prstGeom prst="rect">
              <a:avLst/>
            </a:prstGeom>
            <a:noFill/>
            <a:ln w="25400" algn="ctr">
              <a:solidFill>
                <a:srgbClr val="009900"/>
              </a:solidFill>
              <a:prstDash val="dash"/>
              <a:miter lim="800000"/>
              <a:headEnd/>
              <a:tailEnd/>
            </a:ln>
          </p:spPr>
          <p:txBody>
            <a:bodyPr lIns="127061" tIns="63574" rIns="127061" bIns="63574" anchor="ctr"/>
            <a:lstStyle/>
            <a:p>
              <a:pPr algn="ctr" defTabSz="1276350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4023" name="Rectangle 167"/>
            <p:cNvSpPr>
              <a:spLocks noChangeArrowheads="1"/>
            </p:cNvSpPr>
            <p:nvPr/>
          </p:nvSpPr>
          <p:spPr bwMode="auto">
            <a:xfrm rot="-1813348">
              <a:off x="3667" y="2752"/>
              <a:ext cx="8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ул. Зональная </a:t>
              </a:r>
            </a:p>
          </p:txBody>
        </p:sp>
        <p:sp>
          <p:nvSpPr>
            <p:cNvPr id="29817" name="Freeform 168"/>
            <p:cNvSpPr>
              <a:spLocks/>
            </p:cNvSpPr>
            <p:nvPr/>
          </p:nvSpPr>
          <p:spPr bwMode="auto">
            <a:xfrm>
              <a:off x="449" y="1028"/>
              <a:ext cx="7393" cy="4264"/>
            </a:xfrm>
            <a:custGeom>
              <a:avLst/>
              <a:gdLst>
                <a:gd name="T0" fmla="*/ 7393 w 7393"/>
                <a:gd name="T1" fmla="*/ 2087 h 4264"/>
                <a:gd name="T2" fmla="*/ 4082 w 7393"/>
                <a:gd name="T3" fmla="*/ 4264 h 4264"/>
                <a:gd name="T4" fmla="*/ 0 w 7393"/>
                <a:gd name="T5" fmla="*/ 998 h 4264"/>
                <a:gd name="T6" fmla="*/ 4490 w 7393"/>
                <a:gd name="T7" fmla="*/ 46 h 4264"/>
                <a:gd name="T8" fmla="*/ 4717 w 7393"/>
                <a:gd name="T9" fmla="*/ 0 h 4264"/>
                <a:gd name="T10" fmla="*/ 7393 w 7393"/>
                <a:gd name="T11" fmla="*/ 2041 h 4264"/>
                <a:gd name="T12" fmla="*/ 7393 w 7393"/>
                <a:gd name="T13" fmla="*/ 2087 h 4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93"/>
                <a:gd name="T22" fmla="*/ 0 h 4264"/>
                <a:gd name="T23" fmla="*/ 7393 w 7393"/>
                <a:gd name="T24" fmla="*/ 4264 h 4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93" h="4264">
                  <a:moveTo>
                    <a:pt x="7393" y="2087"/>
                  </a:moveTo>
                  <a:lnTo>
                    <a:pt x="4082" y="4264"/>
                  </a:lnTo>
                  <a:lnTo>
                    <a:pt x="0" y="998"/>
                  </a:lnTo>
                  <a:lnTo>
                    <a:pt x="4490" y="46"/>
                  </a:lnTo>
                  <a:lnTo>
                    <a:pt x="4717" y="0"/>
                  </a:lnTo>
                  <a:lnTo>
                    <a:pt x="7393" y="2041"/>
                  </a:lnTo>
                  <a:lnTo>
                    <a:pt x="7393" y="2087"/>
                  </a:lnTo>
                  <a:close/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8" name="Rectangle 170"/>
            <p:cNvSpPr>
              <a:spLocks noChangeArrowheads="1"/>
            </p:cNvSpPr>
            <p:nvPr/>
          </p:nvSpPr>
          <p:spPr bwMode="auto">
            <a:xfrm>
              <a:off x="2898" y="329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</a:t>
              </a:r>
            </a:p>
          </p:txBody>
        </p:sp>
        <p:sp>
          <p:nvSpPr>
            <p:cNvPr id="29819" name="Rectangle 172"/>
            <p:cNvSpPr>
              <a:spLocks noChangeArrowheads="1"/>
            </p:cNvSpPr>
            <p:nvPr/>
          </p:nvSpPr>
          <p:spPr bwMode="auto">
            <a:xfrm>
              <a:off x="3896" y="2979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11</a:t>
              </a:r>
            </a:p>
          </p:txBody>
        </p:sp>
        <p:sp>
          <p:nvSpPr>
            <p:cNvPr id="29820" name="Rectangle 173"/>
            <p:cNvSpPr>
              <a:spLocks noChangeArrowheads="1"/>
            </p:cNvSpPr>
            <p:nvPr/>
          </p:nvSpPr>
          <p:spPr bwMode="auto">
            <a:xfrm>
              <a:off x="4359" y="270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9</a:t>
              </a:r>
            </a:p>
          </p:txBody>
        </p:sp>
        <p:sp>
          <p:nvSpPr>
            <p:cNvPr id="29821" name="Rectangle 174"/>
            <p:cNvSpPr>
              <a:spLocks noChangeArrowheads="1"/>
            </p:cNvSpPr>
            <p:nvPr/>
          </p:nvSpPr>
          <p:spPr bwMode="auto">
            <a:xfrm>
              <a:off x="5166" y="234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7</a:t>
              </a:r>
            </a:p>
          </p:txBody>
        </p:sp>
        <p:sp>
          <p:nvSpPr>
            <p:cNvPr id="29822" name="Rectangle 176"/>
            <p:cNvSpPr>
              <a:spLocks noChangeArrowheads="1"/>
            </p:cNvSpPr>
            <p:nvPr/>
          </p:nvSpPr>
          <p:spPr bwMode="auto">
            <a:xfrm>
              <a:off x="2989" y="225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3</a:t>
              </a:r>
            </a:p>
          </p:txBody>
        </p:sp>
        <p:sp>
          <p:nvSpPr>
            <p:cNvPr id="29823" name="Rectangle 177"/>
            <p:cNvSpPr>
              <a:spLocks noChangeArrowheads="1"/>
            </p:cNvSpPr>
            <p:nvPr/>
          </p:nvSpPr>
          <p:spPr bwMode="auto">
            <a:xfrm>
              <a:off x="1537" y="240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21</a:t>
              </a:r>
            </a:p>
          </p:txBody>
        </p:sp>
        <p:sp>
          <p:nvSpPr>
            <p:cNvPr id="29824" name="Rectangle 178"/>
            <p:cNvSpPr>
              <a:spLocks noChangeArrowheads="1"/>
            </p:cNvSpPr>
            <p:nvPr/>
          </p:nvSpPr>
          <p:spPr bwMode="auto">
            <a:xfrm>
              <a:off x="1356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19</a:t>
              </a:r>
            </a:p>
          </p:txBody>
        </p:sp>
        <p:sp>
          <p:nvSpPr>
            <p:cNvPr id="29825" name="Rectangle 179"/>
            <p:cNvSpPr>
              <a:spLocks noChangeArrowheads="1"/>
            </p:cNvSpPr>
            <p:nvPr/>
          </p:nvSpPr>
          <p:spPr bwMode="auto">
            <a:xfrm>
              <a:off x="1809" y="261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17</a:t>
              </a:r>
            </a:p>
          </p:txBody>
        </p:sp>
        <p:sp>
          <p:nvSpPr>
            <p:cNvPr id="29826" name="Rectangle 180"/>
            <p:cNvSpPr>
              <a:spLocks noChangeArrowheads="1"/>
            </p:cNvSpPr>
            <p:nvPr/>
          </p:nvSpPr>
          <p:spPr bwMode="auto">
            <a:xfrm>
              <a:off x="1673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15</a:t>
              </a:r>
            </a:p>
          </p:txBody>
        </p:sp>
        <p:sp>
          <p:nvSpPr>
            <p:cNvPr id="29827" name="Rectangle 183"/>
            <p:cNvSpPr>
              <a:spLocks noChangeArrowheads="1"/>
            </p:cNvSpPr>
            <p:nvPr/>
          </p:nvSpPr>
          <p:spPr bwMode="auto">
            <a:xfrm>
              <a:off x="2626" y="243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</a:t>
              </a:r>
            </a:p>
          </p:txBody>
        </p:sp>
        <p:sp>
          <p:nvSpPr>
            <p:cNvPr id="29828" name="Rectangle 184"/>
            <p:cNvSpPr>
              <a:spLocks noChangeArrowheads="1"/>
            </p:cNvSpPr>
            <p:nvPr/>
          </p:nvSpPr>
          <p:spPr bwMode="auto">
            <a:xfrm>
              <a:off x="2308" y="2208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14</a:t>
              </a:r>
            </a:p>
          </p:txBody>
        </p:sp>
        <p:sp>
          <p:nvSpPr>
            <p:cNvPr id="29829" name="Rectangle 185"/>
            <p:cNvSpPr>
              <a:spLocks noChangeArrowheads="1"/>
            </p:cNvSpPr>
            <p:nvPr/>
          </p:nvSpPr>
          <p:spPr bwMode="auto">
            <a:xfrm>
              <a:off x="3352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12</a:t>
              </a:r>
            </a:p>
          </p:txBody>
        </p:sp>
        <p:sp>
          <p:nvSpPr>
            <p:cNvPr id="29830" name="Rectangle 186"/>
            <p:cNvSpPr>
              <a:spLocks noChangeArrowheads="1"/>
            </p:cNvSpPr>
            <p:nvPr/>
          </p:nvSpPr>
          <p:spPr bwMode="auto">
            <a:xfrm>
              <a:off x="4168" y="2811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10</a:t>
              </a:r>
            </a:p>
          </p:txBody>
        </p:sp>
        <p:sp>
          <p:nvSpPr>
            <p:cNvPr id="29831" name="Rectangle 187"/>
            <p:cNvSpPr>
              <a:spLocks noChangeArrowheads="1"/>
            </p:cNvSpPr>
            <p:nvPr/>
          </p:nvSpPr>
          <p:spPr bwMode="auto">
            <a:xfrm>
              <a:off x="4486" y="261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8</a:t>
              </a:r>
            </a:p>
          </p:txBody>
        </p:sp>
        <p:sp>
          <p:nvSpPr>
            <p:cNvPr id="29832" name="Rectangle 188"/>
            <p:cNvSpPr>
              <a:spLocks noChangeArrowheads="1"/>
            </p:cNvSpPr>
            <p:nvPr/>
          </p:nvSpPr>
          <p:spPr bwMode="auto">
            <a:xfrm>
              <a:off x="5257" y="198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6</a:t>
              </a:r>
            </a:p>
          </p:txBody>
        </p:sp>
        <p:sp>
          <p:nvSpPr>
            <p:cNvPr id="29833" name="Rectangle 189"/>
            <p:cNvSpPr>
              <a:spLocks noChangeArrowheads="1"/>
            </p:cNvSpPr>
            <p:nvPr/>
          </p:nvSpPr>
          <p:spPr bwMode="auto">
            <a:xfrm>
              <a:off x="3987" y="193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4</a:t>
              </a:r>
            </a:p>
          </p:txBody>
        </p:sp>
        <p:sp>
          <p:nvSpPr>
            <p:cNvPr id="29834" name="Rectangle 190"/>
            <p:cNvSpPr>
              <a:spLocks noChangeArrowheads="1"/>
            </p:cNvSpPr>
            <p:nvPr/>
          </p:nvSpPr>
          <p:spPr bwMode="auto">
            <a:xfrm>
              <a:off x="2082" y="220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16</a:t>
              </a:r>
            </a:p>
          </p:txBody>
        </p:sp>
        <p:sp>
          <p:nvSpPr>
            <p:cNvPr id="29835" name="Rectangle 194"/>
            <p:cNvSpPr>
              <a:spLocks noChangeArrowheads="1"/>
            </p:cNvSpPr>
            <p:nvPr/>
          </p:nvSpPr>
          <p:spPr bwMode="auto">
            <a:xfrm>
              <a:off x="1991" y="275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20</a:t>
              </a:r>
            </a:p>
          </p:txBody>
        </p:sp>
        <p:sp>
          <p:nvSpPr>
            <p:cNvPr id="29836" name="Rectangle 195"/>
            <p:cNvSpPr>
              <a:spLocks noChangeArrowheads="1"/>
            </p:cNvSpPr>
            <p:nvPr/>
          </p:nvSpPr>
          <p:spPr bwMode="auto">
            <a:xfrm>
              <a:off x="1673" y="2480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18</a:t>
              </a:r>
            </a:p>
          </p:txBody>
        </p:sp>
        <p:sp>
          <p:nvSpPr>
            <p:cNvPr id="29837" name="Rectangle 199"/>
            <p:cNvSpPr>
              <a:spLocks noChangeArrowheads="1"/>
            </p:cNvSpPr>
            <p:nvPr/>
          </p:nvSpPr>
          <p:spPr bwMode="auto">
            <a:xfrm>
              <a:off x="3805" y="393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1/2</a:t>
              </a:r>
            </a:p>
          </p:txBody>
        </p:sp>
        <p:sp>
          <p:nvSpPr>
            <p:cNvPr id="29838" name="Rectangle 200"/>
            <p:cNvSpPr>
              <a:spLocks noChangeArrowheads="1"/>
            </p:cNvSpPr>
            <p:nvPr/>
          </p:nvSpPr>
          <p:spPr bwMode="auto">
            <a:xfrm>
              <a:off x="7071" y="261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14а</a:t>
              </a:r>
            </a:p>
          </p:txBody>
        </p:sp>
        <p:sp>
          <p:nvSpPr>
            <p:cNvPr id="29839" name="Rectangle 201"/>
            <p:cNvSpPr>
              <a:spLocks noChangeArrowheads="1"/>
            </p:cNvSpPr>
            <p:nvPr/>
          </p:nvSpPr>
          <p:spPr bwMode="auto">
            <a:xfrm>
              <a:off x="4667" y="415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2а</a:t>
              </a:r>
            </a:p>
          </p:txBody>
        </p:sp>
        <p:sp>
          <p:nvSpPr>
            <p:cNvPr id="29840" name="Rectangle 228"/>
            <p:cNvSpPr>
              <a:spLocks noChangeArrowheads="1"/>
            </p:cNvSpPr>
            <p:nvPr/>
          </p:nvSpPr>
          <p:spPr bwMode="auto">
            <a:xfrm>
              <a:off x="4531" y="4294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</a:t>
              </a:r>
            </a:p>
          </p:txBody>
        </p:sp>
        <p:sp>
          <p:nvSpPr>
            <p:cNvPr id="29841" name="Rectangle 229"/>
            <p:cNvSpPr>
              <a:spLocks noChangeArrowheads="1"/>
            </p:cNvSpPr>
            <p:nvPr/>
          </p:nvSpPr>
          <p:spPr bwMode="auto">
            <a:xfrm>
              <a:off x="6627" y="2797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13</a:t>
              </a:r>
            </a:p>
          </p:txBody>
        </p:sp>
        <p:sp>
          <p:nvSpPr>
            <p:cNvPr id="29842" name="Rectangle 230"/>
            <p:cNvSpPr>
              <a:spLocks noChangeArrowheads="1"/>
            </p:cNvSpPr>
            <p:nvPr/>
          </p:nvSpPr>
          <p:spPr bwMode="auto">
            <a:xfrm>
              <a:off x="6300" y="2933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11</a:t>
              </a:r>
            </a:p>
          </p:txBody>
        </p:sp>
        <p:sp>
          <p:nvSpPr>
            <p:cNvPr id="29843" name="Rectangle 231"/>
            <p:cNvSpPr>
              <a:spLocks noChangeArrowheads="1"/>
            </p:cNvSpPr>
            <p:nvPr/>
          </p:nvSpPr>
          <p:spPr bwMode="auto">
            <a:xfrm>
              <a:off x="5937" y="311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9</a:t>
              </a:r>
            </a:p>
          </p:txBody>
        </p:sp>
        <p:sp>
          <p:nvSpPr>
            <p:cNvPr id="29844" name="Rectangle 232"/>
            <p:cNvSpPr>
              <a:spLocks noChangeArrowheads="1"/>
            </p:cNvSpPr>
            <p:nvPr/>
          </p:nvSpPr>
          <p:spPr bwMode="auto">
            <a:xfrm>
              <a:off x="5620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7</a:t>
              </a:r>
            </a:p>
          </p:txBody>
        </p:sp>
        <p:sp>
          <p:nvSpPr>
            <p:cNvPr id="29845" name="Rectangle 233"/>
            <p:cNvSpPr>
              <a:spLocks noChangeArrowheads="1"/>
            </p:cNvSpPr>
            <p:nvPr/>
          </p:nvSpPr>
          <p:spPr bwMode="auto">
            <a:xfrm>
              <a:off x="5211" y="3659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5</a:t>
              </a:r>
            </a:p>
          </p:txBody>
        </p:sp>
        <p:sp>
          <p:nvSpPr>
            <p:cNvPr id="29846" name="Rectangle 234"/>
            <p:cNvSpPr>
              <a:spLocks noChangeArrowheads="1"/>
            </p:cNvSpPr>
            <p:nvPr/>
          </p:nvSpPr>
          <p:spPr bwMode="auto">
            <a:xfrm>
              <a:off x="4939" y="3931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3</a:t>
              </a:r>
            </a:p>
          </p:txBody>
        </p:sp>
        <p:sp>
          <p:nvSpPr>
            <p:cNvPr id="29847" name="Rectangle 237"/>
            <p:cNvSpPr>
              <a:spLocks noChangeArrowheads="1"/>
            </p:cNvSpPr>
            <p:nvPr/>
          </p:nvSpPr>
          <p:spPr bwMode="auto">
            <a:xfrm>
              <a:off x="6617" y="3387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17</a:t>
              </a:r>
            </a:p>
          </p:txBody>
        </p:sp>
        <p:sp>
          <p:nvSpPr>
            <p:cNvPr id="29848" name="Rectangle 238"/>
            <p:cNvSpPr>
              <a:spLocks noChangeArrowheads="1"/>
            </p:cNvSpPr>
            <p:nvPr/>
          </p:nvSpPr>
          <p:spPr bwMode="auto">
            <a:xfrm>
              <a:off x="6980" y="3205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15</a:t>
              </a:r>
            </a:p>
          </p:txBody>
        </p:sp>
        <p:sp>
          <p:nvSpPr>
            <p:cNvPr id="29849" name="Rectangle 241"/>
            <p:cNvSpPr>
              <a:spLocks noChangeArrowheads="1"/>
            </p:cNvSpPr>
            <p:nvPr/>
          </p:nvSpPr>
          <p:spPr bwMode="auto">
            <a:xfrm>
              <a:off x="4803" y="402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</a:t>
              </a:r>
            </a:p>
          </p:txBody>
        </p:sp>
        <p:sp>
          <p:nvSpPr>
            <p:cNvPr id="29850" name="Rectangle 242"/>
            <p:cNvSpPr>
              <a:spLocks noChangeArrowheads="1"/>
            </p:cNvSpPr>
            <p:nvPr/>
          </p:nvSpPr>
          <p:spPr bwMode="auto">
            <a:xfrm>
              <a:off x="6844" y="2706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14</a:t>
              </a:r>
            </a:p>
          </p:txBody>
        </p:sp>
        <p:sp>
          <p:nvSpPr>
            <p:cNvPr id="29851" name="Rectangle 243"/>
            <p:cNvSpPr>
              <a:spLocks noChangeArrowheads="1"/>
            </p:cNvSpPr>
            <p:nvPr/>
          </p:nvSpPr>
          <p:spPr bwMode="auto">
            <a:xfrm>
              <a:off x="6481" y="285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12</a:t>
              </a:r>
            </a:p>
          </p:txBody>
        </p:sp>
        <p:sp>
          <p:nvSpPr>
            <p:cNvPr id="29852" name="Rectangle 244"/>
            <p:cNvSpPr>
              <a:spLocks noChangeArrowheads="1"/>
            </p:cNvSpPr>
            <p:nvPr/>
          </p:nvSpPr>
          <p:spPr bwMode="auto">
            <a:xfrm>
              <a:off x="6119" y="3024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10</a:t>
              </a:r>
            </a:p>
          </p:txBody>
        </p:sp>
        <p:sp>
          <p:nvSpPr>
            <p:cNvPr id="29853" name="Rectangle 245"/>
            <p:cNvSpPr>
              <a:spLocks noChangeArrowheads="1"/>
            </p:cNvSpPr>
            <p:nvPr/>
          </p:nvSpPr>
          <p:spPr bwMode="auto">
            <a:xfrm>
              <a:off x="5801" y="316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8</a:t>
              </a:r>
            </a:p>
          </p:txBody>
        </p:sp>
        <p:sp>
          <p:nvSpPr>
            <p:cNvPr id="29854" name="Rectangle 246"/>
            <p:cNvSpPr>
              <a:spLocks noChangeArrowheads="1"/>
            </p:cNvSpPr>
            <p:nvPr/>
          </p:nvSpPr>
          <p:spPr bwMode="auto">
            <a:xfrm>
              <a:off x="5347" y="3523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6</a:t>
              </a:r>
            </a:p>
          </p:txBody>
        </p:sp>
        <p:sp>
          <p:nvSpPr>
            <p:cNvPr id="29855" name="Rectangle 247"/>
            <p:cNvSpPr>
              <a:spLocks noChangeArrowheads="1"/>
            </p:cNvSpPr>
            <p:nvPr/>
          </p:nvSpPr>
          <p:spPr bwMode="auto">
            <a:xfrm>
              <a:off x="5075" y="3795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4</a:t>
              </a:r>
            </a:p>
          </p:txBody>
        </p:sp>
        <p:sp>
          <p:nvSpPr>
            <p:cNvPr id="29856" name="Rectangle 248"/>
            <p:cNvSpPr>
              <a:spLocks noChangeArrowheads="1"/>
            </p:cNvSpPr>
            <p:nvPr/>
          </p:nvSpPr>
          <p:spPr bwMode="auto">
            <a:xfrm>
              <a:off x="6844" y="329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16</a:t>
              </a:r>
            </a:p>
          </p:txBody>
        </p:sp>
        <p:sp>
          <p:nvSpPr>
            <p:cNvPr id="29857" name="Rectangle 253"/>
            <p:cNvSpPr>
              <a:spLocks noChangeArrowheads="1"/>
            </p:cNvSpPr>
            <p:nvPr/>
          </p:nvSpPr>
          <p:spPr bwMode="auto">
            <a:xfrm>
              <a:off x="6209" y="3614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18</a:t>
              </a:r>
            </a:p>
          </p:txBody>
        </p:sp>
        <p:sp>
          <p:nvSpPr>
            <p:cNvPr id="29858" name="Rectangle 256"/>
            <p:cNvSpPr>
              <a:spLocks noChangeArrowheads="1"/>
            </p:cNvSpPr>
            <p:nvPr/>
          </p:nvSpPr>
          <p:spPr bwMode="auto">
            <a:xfrm>
              <a:off x="3805" y="343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</a:t>
              </a:r>
            </a:p>
          </p:txBody>
        </p:sp>
        <p:sp>
          <p:nvSpPr>
            <p:cNvPr id="29859" name="Rectangle 258"/>
            <p:cNvSpPr>
              <a:spLocks noChangeArrowheads="1"/>
            </p:cNvSpPr>
            <p:nvPr/>
          </p:nvSpPr>
          <p:spPr bwMode="auto">
            <a:xfrm>
              <a:off x="5529" y="2888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11</a:t>
              </a:r>
            </a:p>
          </p:txBody>
        </p:sp>
        <p:sp>
          <p:nvSpPr>
            <p:cNvPr id="29860" name="Rectangle 259"/>
            <p:cNvSpPr>
              <a:spLocks noChangeArrowheads="1"/>
            </p:cNvSpPr>
            <p:nvPr/>
          </p:nvSpPr>
          <p:spPr bwMode="auto">
            <a:xfrm>
              <a:off x="5211" y="306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9</a:t>
              </a:r>
            </a:p>
          </p:txBody>
        </p:sp>
        <p:sp>
          <p:nvSpPr>
            <p:cNvPr id="29861" name="Rectangle 260"/>
            <p:cNvSpPr>
              <a:spLocks noChangeArrowheads="1"/>
            </p:cNvSpPr>
            <p:nvPr/>
          </p:nvSpPr>
          <p:spPr bwMode="auto">
            <a:xfrm>
              <a:off x="4858" y="3251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7</a:t>
              </a:r>
            </a:p>
          </p:txBody>
        </p:sp>
        <p:sp>
          <p:nvSpPr>
            <p:cNvPr id="29862" name="Rectangle 261"/>
            <p:cNvSpPr>
              <a:spLocks noChangeArrowheads="1"/>
            </p:cNvSpPr>
            <p:nvPr/>
          </p:nvSpPr>
          <p:spPr bwMode="auto">
            <a:xfrm>
              <a:off x="4576" y="343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5</a:t>
              </a:r>
            </a:p>
          </p:txBody>
        </p:sp>
        <p:sp>
          <p:nvSpPr>
            <p:cNvPr id="29863" name="Rectangle 262"/>
            <p:cNvSpPr>
              <a:spLocks noChangeArrowheads="1"/>
            </p:cNvSpPr>
            <p:nvPr/>
          </p:nvSpPr>
          <p:spPr bwMode="auto">
            <a:xfrm>
              <a:off x="4304" y="365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3</a:t>
              </a:r>
            </a:p>
          </p:txBody>
        </p:sp>
        <p:sp>
          <p:nvSpPr>
            <p:cNvPr id="29864" name="Rectangle 269"/>
            <p:cNvSpPr>
              <a:spLocks noChangeArrowheads="1"/>
            </p:cNvSpPr>
            <p:nvPr/>
          </p:nvSpPr>
          <p:spPr bwMode="auto">
            <a:xfrm>
              <a:off x="4077" y="375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2</a:t>
              </a:r>
            </a:p>
          </p:txBody>
        </p:sp>
        <p:sp>
          <p:nvSpPr>
            <p:cNvPr id="29865" name="Rectangle 271"/>
            <p:cNvSpPr>
              <a:spLocks noChangeArrowheads="1"/>
            </p:cNvSpPr>
            <p:nvPr/>
          </p:nvSpPr>
          <p:spPr bwMode="auto">
            <a:xfrm>
              <a:off x="5801" y="2706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12</a:t>
              </a:r>
            </a:p>
          </p:txBody>
        </p:sp>
        <p:sp>
          <p:nvSpPr>
            <p:cNvPr id="29866" name="Rectangle 272"/>
            <p:cNvSpPr>
              <a:spLocks noChangeArrowheads="1"/>
            </p:cNvSpPr>
            <p:nvPr/>
          </p:nvSpPr>
          <p:spPr bwMode="auto">
            <a:xfrm>
              <a:off x="5393" y="2979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10</a:t>
              </a:r>
            </a:p>
          </p:txBody>
        </p:sp>
        <p:sp>
          <p:nvSpPr>
            <p:cNvPr id="29867" name="Rectangle 273"/>
            <p:cNvSpPr>
              <a:spLocks noChangeArrowheads="1"/>
            </p:cNvSpPr>
            <p:nvPr/>
          </p:nvSpPr>
          <p:spPr bwMode="auto">
            <a:xfrm>
              <a:off x="5030" y="3160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8</a:t>
              </a:r>
            </a:p>
          </p:txBody>
        </p:sp>
        <p:sp>
          <p:nvSpPr>
            <p:cNvPr id="29868" name="Rectangle 274"/>
            <p:cNvSpPr>
              <a:spLocks noChangeArrowheads="1"/>
            </p:cNvSpPr>
            <p:nvPr/>
          </p:nvSpPr>
          <p:spPr bwMode="auto">
            <a:xfrm>
              <a:off x="4758" y="3342"/>
              <a:ext cx="127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6</a:t>
              </a:r>
            </a:p>
          </p:txBody>
        </p:sp>
        <p:sp>
          <p:nvSpPr>
            <p:cNvPr id="29869" name="Rectangle 275"/>
            <p:cNvSpPr>
              <a:spLocks noChangeArrowheads="1"/>
            </p:cNvSpPr>
            <p:nvPr/>
          </p:nvSpPr>
          <p:spPr bwMode="auto">
            <a:xfrm>
              <a:off x="4440" y="3523"/>
              <a:ext cx="127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372" tIns="45686" rIns="91372" bIns="45686" anchor="ctr"/>
            <a:lstStyle/>
            <a:p>
              <a:pPr algn="ctr" defTabSz="1279525"/>
              <a:r>
                <a:rPr lang="ru-RU" sz="1000"/>
                <a:t>4</a:t>
              </a:r>
            </a:p>
          </p:txBody>
        </p:sp>
        <p:sp>
          <p:nvSpPr>
            <p:cNvPr id="29870" name="Line 293"/>
            <p:cNvSpPr>
              <a:spLocks noChangeShapeType="1"/>
            </p:cNvSpPr>
            <p:nvPr/>
          </p:nvSpPr>
          <p:spPr bwMode="auto">
            <a:xfrm>
              <a:off x="4259" y="5428"/>
              <a:ext cx="517" cy="3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150" name="Rectangle 294"/>
            <p:cNvSpPr>
              <a:spLocks noChangeArrowheads="1"/>
            </p:cNvSpPr>
            <p:nvPr/>
          </p:nvSpPr>
          <p:spPr bwMode="auto">
            <a:xfrm>
              <a:off x="3533" y="5655"/>
              <a:ext cx="107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г. Искитим</a:t>
              </a:r>
            </a:p>
          </p:txBody>
        </p:sp>
        <p:sp>
          <p:nvSpPr>
            <p:cNvPr id="634151" name="Rectangle 295"/>
            <p:cNvSpPr>
              <a:spLocks noChangeArrowheads="1"/>
            </p:cNvSpPr>
            <p:nvPr/>
          </p:nvSpPr>
          <p:spPr bwMode="auto">
            <a:xfrm rot="2257769">
              <a:off x="181" y="2612"/>
              <a:ext cx="1028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294" tIns="45647" rIns="91294" bIns="45647" anchor="ctr"/>
            <a:lstStyle/>
            <a:p>
              <a:pPr algn="ctr" defTabSz="1279525">
                <a:defRPr/>
              </a:pPr>
              <a:r>
                <a:rPr lang="ru-RU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г. Новосибирск</a:t>
              </a:r>
            </a:p>
          </p:txBody>
        </p:sp>
        <p:sp>
          <p:nvSpPr>
            <p:cNvPr id="29873" name="Line 296"/>
            <p:cNvSpPr>
              <a:spLocks noChangeShapeType="1"/>
            </p:cNvSpPr>
            <p:nvPr/>
          </p:nvSpPr>
          <p:spPr bwMode="auto">
            <a:xfrm flipH="1" flipV="1">
              <a:off x="222" y="2570"/>
              <a:ext cx="408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699" name="Rectangle 298"/>
          <p:cNvSpPr>
            <a:spLocks noChangeArrowheads="1"/>
          </p:cNvSpPr>
          <p:nvPr/>
        </p:nvSpPr>
        <p:spPr bwMode="auto">
          <a:xfrm>
            <a:off x="3954463" y="1776413"/>
            <a:ext cx="4678362" cy="5254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78" tIns="45538" rIns="91078" bIns="45538">
            <a:spAutoFit/>
          </a:bodyPr>
          <a:lstStyle/>
          <a:p>
            <a:pPr algn="ctr" defTabSz="1279525"/>
            <a:r>
              <a:rPr lang="ru-RU" sz="1400" b="1">
                <a:solidFill>
                  <a:srgbClr val="0033CC"/>
                </a:solidFill>
              </a:rPr>
              <a:t>Автомобильные дороги </a:t>
            </a:r>
            <a:r>
              <a:rPr lang="ru-RU" sz="1400" b="1" u="sng">
                <a:solidFill>
                  <a:srgbClr val="FF3300"/>
                </a:solidFill>
              </a:rPr>
              <a:t>федерального</a:t>
            </a:r>
            <a:r>
              <a:rPr lang="ru-RU" sz="1400" b="1">
                <a:solidFill>
                  <a:srgbClr val="0033CC"/>
                </a:solidFill>
              </a:rPr>
              <a:t> значения</a:t>
            </a:r>
          </a:p>
          <a:p>
            <a:pPr algn="ctr" defTabSz="1279525"/>
            <a:r>
              <a:rPr lang="ru-RU" sz="1400" b="1">
                <a:solidFill>
                  <a:srgbClr val="0033CC"/>
                </a:solidFill>
              </a:rPr>
              <a:t> по территории населенного пункта </a:t>
            </a:r>
            <a:r>
              <a:rPr lang="ru-RU" sz="1400" b="1" u="sng">
                <a:solidFill>
                  <a:srgbClr val="FF3300"/>
                </a:solidFill>
              </a:rPr>
              <a:t>не проходят</a:t>
            </a:r>
          </a:p>
        </p:txBody>
      </p:sp>
      <p:sp>
        <p:nvSpPr>
          <p:cNvPr id="634155" name="AutoShape 299"/>
          <p:cNvSpPr>
            <a:spLocks noChangeArrowheads="1"/>
          </p:cNvSpPr>
          <p:nvPr/>
        </p:nvSpPr>
        <p:spPr bwMode="auto">
          <a:xfrm>
            <a:off x="9929813" y="3432175"/>
            <a:ext cx="1677987" cy="714375"/>
          </a:xfrm>
          <a:prstGeom prst="wedgeRectCallout">
            <a:avLst>
              <a:gd name="adj1" fmla="val 52458"/>
              <a:gd name="adj2" fmla="val 109778"/>
            </a:avLst>
          </a:prstGeom>
          <a:solidFill>
            <a:srgbClr val="CCFFFF">
              <a:alpha val="80000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080" tIns="45539" rIns="91080" bIns="45539"/>
          <a:lstStyle/>
          <a:p>
            <a:pPr algn="ctr" defTabSz="1279525">
              <a:defRPr/>
            </a:pPr>
            <a:r>
              <a:rPr lang="ru-RU" sz="1000" u="sng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Бердский  залив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Длинна берега пригодного для забора воды – 10 м.</a:t>
            </a:r>
          </a:p>
          <a:p>
            <a:pPr algn="ctr" defTabSz="1279525">
              <a:defRPr/>
            </a:pPr>
            <a:r>
              <a:rPr lang="ru-RU" sz="10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 воды= 402880 куб. м</a:t>
            </a:r>
          </a:p>
        </p:txBody>
      </p:sp>
      <p:sp>
        <p:nvSpPr>
          <p:cNvPr id="29701" name="TextBox 94"/>
          <p:cNvSpPr txBox="1">
            <a:spLocks noChangeArrowheads="1"/>
          </p:cNvSpPr>
          <p:nvPr/>
        </p:nvSpPr>
        <p:spPr bwMode="auto">
          <a:xfrm>
            <a:off x="10880725" y="7680325"/>
            <a:ext cx="1697038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ПСЧ-21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- 22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29702" name="TextBox 94"/>
          <p:cNvSpPr txBox="1">
            <a:spLocks noChangeArrowheads="1"/>
          </p:cNvSpPr>
          <p:nvPr/>
        </p:nvSpPr>
        <p:spPr bwMode="auto">
          <a:xfrm>
            <a:off x="8863013" y="7610475"/>
            <a:ext cx="1654175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ПСЧ-12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-22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Искитим</a:t>
            </a:r>
            <a:endParaRPr lang="ru-RU" sz="1000" b="1">
              <a:latin typeface="Times New Roman" pitchFamily="18" charset="0"/>
            </a:endParaRPr>
          </a:p>
        </p:txBody>
      </p:sp>
      <p:grpSp>
        <p:nvGrpSpPr>
          <p:cNvPr id="29703" name="Group 567"/>
          <p:cNvGrpSpPr>
            <a:grpSpLocks/>
          </p:cNvGrpSpPr>
          <p:nvPr/>
        </p:nvGrpSpPr>
        <p:grpSpPr bwMode="auto">
          <a:xfrm rot="2921898">
            <a:off x="11657806" y="4512470"/>
            <a:ext cx="288925" cy="144462"/>
            <a:chOff x="3079" y="3840"/>
            <a:chExt cx="181" cy="91"/>
          </a:xfrm>
        </p:grpSpPr>
        <p:sp>
          <p:nvSpPr>
            <p:cNvPr id="29730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1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2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4167" name="Rectangle 311"/>
          <p:cNvSpPr>
            <a:spLocks noChangeArrowheads="1"/>
          </p:cNvSpPr>
          <p:nvPr/>
        </p:nvSpPr>
        <p:spPr bwMode="auto">
          <a:xfrm>
            <a:off x="134938" y="6529388"/>
            <a:ext cx="4244975" cy="722312"/>
          </a:xfrm>
          <a:prstGeom prst="rect">
            <a:avLst/>
          </a:prstGeom>
          <a:solidFill>
            <a:srgbClr val="FF99CC">
              <a:alpha val="7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071" tIns="45536" rIns="91071" bIns="45536" anchor="ctr"/>
          <a:lstStyle/>
          <a:p>
            <a:pPr algn="ctr" defTabSz="1279525">
              <a:defRPr/>
            </a:pPr>
            <a:r>
              <a:rPr lang="ru-RU" sz="1800" b="1">
                <a:solidFill>
                  <a:srgbClr val="00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Промышленные объекты на территории н.п.</a:t>
            </a:r>
            <a:r>
              <a:rPr lang="ru-RU" sz="1500" b="1"/>
              <a:t> </a:t>
            </a:r>
            <a:r>
              <a:rPr lang="ru-RU" sz="2400" b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отсутствуют</a:t>
            </a:r>
          </a:p>
        </p:txBody>
      </p:sp>
      <p:sp>
        <p:nvSpPr>
          <p:cNvPr id="29705" name="TextBox 94"/>
          <p:cNvSpPr txBox="1">
            <a:spLocks noChangeArrowheads="1"/>
          </p:cNvSpPr>
          <p:nvPr/>
        </p:nvSpPr>
        <p:spPr bwMode="auto">
          <a:xfrm>
            <a:off x="10952163" y="6745288"/>
            <a:ext cx="1612900" cy="692150"/>
          </a:xfrm>
          <a:prstGeom prst="rect">
            <a:avLst/>
          </a:prstGeom>
          <a:solidFill>
            <a:srgbClr val="404040">
              <a:alpha val="36078"/>
            </a:srgbClr>
          </a:solidFill>
          <a:ln w="34925">
            <a:solidFill>
              <a:srgbClr val="666666"/>
            </a:solidFill>
            <a:miter lim="800000"/>
            <a:headEnd/>
            <a:tailEnd/>
          </a:ln>
        </p:spPr>
        <p:txBody>
          <a:bodyPr wrap="none" lIns="91272" tIns="45636" rIns="91272" bIns="45636">
            <a:spAutoFit/>
          </a:bodyPr>
          <a:lstStyle/>
          <a:p>
            <a:pPr algn="ctr" defTabSz="912813"/>
            <a:r>
              <a:rPr lang="ru-RU" sz="1300" b="1">
                <a:latin typeface="Times New Roman" pitchFamily="18" charset="0"/>
              </a:rPr>
              <a:t>ПСЧ-11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 Расстояние - 3 км,</a:t>
            </a:r>
          </a:p>
          <a:p>
            <a:pPr algn="ctr" defTabSz="912813"/>
            <a:r>
              <a:rPr lang="ru-RU" sz="1300" b="1" i="1">
                <a:latin typeface="Times New Roman" pitchFamily="18" charset="0"/>
              </a:rPr>
              <a:t>г. Бердск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634170" name="Text Box 31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34938" y="7466013"/>
            <a:ext cx="4464050" cy="695325"/>
          </a:xfrm>
          <a:prstGeom prst="rect">
            <a:avLst/>
          </a:prstGeom>
          <a:solidFill>
            <a:srgbClr val="FFFFFF">
              <a:alpha val="70000"/>
            </a:srgbClr>
          </a:solidFill>
          <a:ln w="38100" cmpd="dbl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108676" tIns="54337" rIns="108676" bIns="54337">
            <a:spAutoFit/>
          </a:bodyPr>
          <a:lstStyle/>
          <a:p>
            <a:pPr algn="ctr" defTabSz="1279525">
              <a:defRPr/>
            </a:pPr>
            <a:r>
              <a:rPr lang="ru-RU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территории НП магистральные нефте,- газопроводы не проходят</a:t>
            </a:r>
          </a:p>
        </p:txBody>
      </p:sp>
      <p:sp>
        <p:nvSpPr>
          <p:cNvPr id="29707" name="Text Box 15"/>
          <p:cNvSpPr txBox="1">
            <a:spLocks noChangeArrowheads="1"/>
          </p:cNvSpPr>
          <p:nvPr/>
        </p:nvSpPr>
        <p:spPr bwMode="auto">
          <a:xfrm>
            <a:off x="-9525" y="-23813"/>
            <a:ext cx="12795250" cy="1585913"/>
          </a:xfrm>
          <a:prstGeom prst="rect">
            <a:avLst/>
          </a:prstGeom>
          <a:solidFill>
            <a:srgbClr val="D1D1D1"/>
          </a:solidFill>
          <a:ln w="9525">
            <a:noFill/>
            <a:miter lim="800000"/>
            <a:headEnd/>
            <a:tailEnd/>
          </a:ln>
        </p:spPr>
        <p:txBody>
          <a:bodyPr lIns="213732" tIns="106875" rIns="213732" bIns="106875">
            <a:spAutoFit/>
          </a:bodyPr>
          <a:lstStyle/>
          <a:p>
            <a:pPr algn="ctr" defTabSz="1279525"/>
            <a:r>
              <a:rPr lang="ru-RU" sz="3100">
                <a:latin typeface="Times New Roman" pitchFamily="18" charset="0"/>
              </a:rPr>
              <a:t>Паспорт территории поселка Зональный </a:t>
            </a:r>
            <a:br>
              <a:rPr lang="ru-RU" sz="3100">
                <a:latin typeface="Times New Roman" pitchFamily="18" charset="0"/>
              </a:rPr>
            </a:br>
            <a:r>
              <a:rPr lang="ru-RU" sz="3100">
                <a:latin typeface="Times New Roman" pitchFamily="18" charset="0"/>
              </a:rPr>
              <a:t>Мичуринского сельсовета Искитимского района</a:t>
            </a:r>
            <a:endParaRPr lang="ru-RU" sz="2800">
              <a:latin typeface="Times New Roman" pitchFamily="18" charset="0"/>
            </a:endParaRPr>
          </a:p>
          <a:p>
            <a:pPr algn="ctr" defTabSz="1279525"/>
            <a:r>
              <a:rPr lang="ru-RU" sz="2800">
                <a:latin typeface="Times New Roman" pitchFamily="18" charset="0"/>
              </a:rPr>
              <a:t>(общая информация)</a:t>
            </a:r>
          </a:p>
        </p:txBody>
      </p:sp>
      <p:sp>
        <p:nvSpPr>
          <p:cNvPr id="634172" name="Text Box 2072"/>
          <p:cNvSpPr txBox="1">
            <a:spLocks noChangeArrowheads="1"/>
          </p:cNvSpPr>
          <p:nvPr/>
        </p:nvSpPr>
        <p:spPr bwMode="auto">
          <a:xfrm>
            <a:off x="9280525" y="8688388"/>
            <a:ext cx="3022600" cy="655637"/>
          </a:xfrm>
          <a:prstGeom prst="rect">
            <a:avLst/>
          </a:prstGeom>
          <a:solidFill>
            <a:schemeClr val="bg1">
              <a:alpha val="59999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202" tIns="45601" rIns="91202" bIns="45601">
            <a:spAutoFit/>
          </a:bodyPr>
          <a:lstStyle/>
          <a:p>
            <a:pPr algn="ctr" defTabSz="654050">
              <a:defRPr/>
            </a:pPr>
            <a:r>
              <a:rPr lang="ru-RU" sz="18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Рек, озер </a:t>
            </a:r>
            <a:r>
              <a:rPr lang="ru-RU" sz="1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территории населенного пункта - </a:t>
            </a:r>
            <a:r>
              <a:rPr lang="ru-RU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НЕТ</a:t>
            </a:r>
            <a:endParaRPr lang="ru-RU" sz="1800" b="1" u="sng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9" name="Rectangle 317"/>
          <p:cNvSpPr>
            <a:spLocks noChangeArrowheads="1"/>
          </p:cNvSpPr>
          <p:nvPr/>
        </p:nvSpPr>
        <p:spPr bwMode="auto">
          <a:xfrm>
            <a:off x="0" y="5665788"/>
            <a:ext cx="3600450" cy="6477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214" tIns="45606" rIns="91214" bIns="45606" anchor="ctr"/>
          <a:lstStyle/>
          <a:p>
            <a:pPr algn="ctr" defTabSz="1279525"/>
            <a:r>
              <a:rPr lang="ru-RU" sz="1400" b="1">
                <a:solidFill>
                  <a:srgbClr val="FF3300"/>
                </a:solidFill>
              </a:rPr>
              <a:t>Мест для забора воды Бе-200 на территории населенного пункта  </a:t>
            </a:r>
            <a:r>
              <a:rPr lang="ru-RU" sz="1400" b="1" u="sng">
                <a:solidFill>
                  <a:srgbClr val="0033CC"/>
                </a:solidFill>
              </a:rPr>
              <a:t>нет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09550" y="8329613"/>
            <a:ext cx="3911600" cy="1144587"/>
          </a:xfrm>
          <a:prstGeom prst="rect">
            <a:avLst/>
          </a:prstGeom>
          <a:solidFill>
            <a:srgbClr val="D9D9D9"/>
          </a:solidFill>
          <a:ln w="9525">
            <a:noFill/>
            <a:miter lim="800000"/>
            <a:headEnd/>
            <a:tailEnd/>
          </a:ln>
        </p:spPr>
        <p:txBody>
          <a:bodyPr wrap="none" lIns="127693" tIns="63861" rIns="127693" bIns="63861">
            <a:spAutoFit/>
          </a:bodyPr>
          <a:lstStyle/>
          <a:p>
            <a:pPr defTabSz="1279525">
              <a:defRPr/>
            </a:pPr>
            <a:r>
              <a:rPr lang="ru-RU" sz="14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Общая характеристика населенного пункта:</a:t>
            </a:r>
          </a:p>
          <a:p>
            <a:pPr defTabSz="1279525">
              <a:defRPr/>
            </a:pPr>
            <a:r>
              <a:rPr lang="ru-RU" sz="1300" i="1" dirty="0">
                <a:latin typeface="Times New Roman" pitchFamily="18" charset="0"/>
              </a:rPr>
              <a:t>- количество проживающего населения – 57 чел.</a:t>
            </a:r>
          </a:p>
          <a:p>
            <a:pPr defTabSz="1279525">
              <a:defRPr/>
            </a:pPr>
            <a:r>
              <a:rPr lang="ru-RU" sz="1300" i="1" dirty="0">
                <a:latin typeface="Times New Roman" pitchFamily="18" charset="0"/>
              </a:rPr>
              <a:t>- количество домов – 50 (из них дачи -27);</a:t>
            </a:r>
          </a:p>
          <a:p>
            <a:pPr defTabSz="1279525">
              <a:defRPr/>
            </a:pPr>
            <a:r>
              <a:rPr lang="ru-RU" sz="1300" i="1" dirty="0">
                <a:latin typeface="Times New Roman" pitchFamily="18" charset="0"/>
              </a:rPr>
              <a:t>-социально – значимых объектов – нет;</a:t>
            </a:r>
          </a:p>
          <a:p>
            <a:pPr defTabSz="1279525">
              <a:defRPr/>
            </a:pPr>
            <a:r>
              <a:rPr lang="ru-RU" sz="1300" i="1" dirty="0">
                <a:latin typeface="Times New Roman" pitchFamily="18" charset="0"/>
              </a:rPr>
              <a:t>- котельных – нет</a:t>
            </a:r>
            <a:endParaRPr lang="ru-RU" dirty="0"/>
          </a:p>
        </p:txBody>
      </p:sp>
      <p:sp>
        <p:nvSpPr>
          <p:cNvPr id="29711" name="Rectangle 319"/>
          <p:cNvSpPr>
            <a:spLocks noChangeArrowheads="1"/>
          </p:cNvSpPr>
          <p:nvPr/>
        </p:nvSpPr>
        <p:spPr bwMode="auto">
          <a:xfrm>
            <a:off x="9496425" y="1846263"/>
            <a:ext cx="2533650" cy="7413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61" tIns="45681" rIns="91361" bIns="45681">
            <a:spAutoFit/>
          </a:bodyPr>
          <a:lstStyle/>
          <a:p>
            <a:pPr defTabSz="912813"/>
            <a:r>
              <a:rPr lang="ru-RU" sz="1400" b="1">
                <a:solidFill>
                  <a:srgbClr val="FF0000"/>
                </a:solidFill>
                <a:latin typeface="Times New Roman" pitchFamily="18" charset="0"/>
              </a:rPr>
              <a:t>Объектов социального и культурного назначения на территории поселка </a:t>
            </a:r>
            <a:r>
              <a:rPr lang="ru-RU" sz="1400" b="1" u="sng">
                <a:solidFill>
                  <a:srgbClr val="993300"/>
                </a:solidFill>
                <a:latin typeface="Times New Roman" pitchFamily="18" charset="0"/>
              </a:rPr>
              <a:t>НЕТ</a:t>
            </a:r>
          </a:p>
        </p:txBody>
      </p:sp>
      <p:sp>
        <p:nvSpPr>
          <p:cNvPr id="634176" name="Rectangle 320"/>
          <p:cNvSpPr>
            <a:spLocks noChangeArrowheads="1"/>
          </p:cNvSpPr>
          <p:nvPr/>
        </p:nvSpPr>
        <p:spPr bwMode="auto">
          <a:xfrm>
            <a:off x="9496425" y="5954713"/>
            <a:ext cx="3125788" cy="6508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213" tIns="45605" rIns="91213" bIns="45605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Медицинских учреждений на территории населенного пункта нет</a:t>
            </a:r>
            <a:endPara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34177" name="AutoShape 252"/>
          <p:cNvSpPr>
            <a:spLocks noChangeArrowheads="1"/>
          </p:cNvSpPr>
          <p:nvPr/>
        </p:nvSpPr>
        <p:spPr bwMode="auto">
          <a:xfrm>
            <a:off x="4887913" y="7824788"/>
            <a:ext cx="1944687" cy="644525"/>
          </a:xfrm>
          <a:prstGeom prst="wedgeRectCallout">
            <a:avLst>
              <a:gd name="adj1" fmla="val -45917"/>
              <a:gd name="adj2" fmla="val 86454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78629" tIns="89319" rIns="178629" bIns="89319">
            <a:spAutoFit/>
          </a:bodyPr>
          <a:lstStyle/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Пожарный гидрант-1 км</a:t>
            </a:r>
          </a:p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(г. Бердск ул. Вокзальная 35)</a:t>
            </a:r>
          </a:p>
          <a:p>
            <a:pPr algn="ctr" defTabSz="1279525">
              <a:defRPr/>
            </a:pPr>
            <a:r>
              <a:rPr lang="ru-RU" sz="10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Объем  воды – 100 м.куб</a:t>
            </a:r>
            <a:r>
              <a:rPr lang="ru-RU" sz="1000" dirty="0">
                <a:latin typeface="Calibri" pitchFamily="34" charset="0"/>
              </a:rPr>
              <a:t>.</a:t>
            </a:r>
            <a:r>
              <a:rPr lang="ru-RU" sz="800" dirty="0">
                <a:latin typeface="Calibri" pitchFamily="34" charset="0"/>
              </a:rPr>
              <a:t> </a:t>
            </a:r>
          </a:p>
        </p:txBody>
      </p:sp>
      <p:grpSp>
        <p:nvGrpSpPr>
          <p:cNvPr id="29714" name="Group 567"/>
          <p:cNvGrpSpPr>
            <a:grpSpLocks/>
          </p:cNvGrpSpPr>
          <p:nvPr/>
        </p:nvGrpSpPr>
        <p:grpSpPr bwMode="auto">
          <a:xfrm rot="-749454">
            <a:off x="4745038" y="8761413"/>
            <a:ext cx="288925" cy="144462"/>
            <a:chOff x="3079" y="3840"/>
            <a:chExt cx="181" cy="91"/>
          </a:xfrm>
        </p:grpSpPr>
        <p:sp>
          <p:nvSpPr>
            <p:cNvPr id="29727" name="Line 564"/>
            <p:cNvSpPr>
              <a:spLocks noChangeShapeType="1"/>
            </p:cNvSpPr>
            <p:nvPr/>
          </p:nvSpPr>
          <p:spPr bwMode="auto">
            <a:xfrm flipV="1">
              <a:off x="3260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8" name="Line 565"/>
            <p:cNvSpPr>
              <a:spLocks noChangeShapeType="1"/>
            </p:cNvSpPr>
            <p:nvPr/>
          </p:nvSpPr>
          <p:spPr bwMode="auto">
            <a:xfrm flipV="1">
              <a:off x="3079" y="3840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9" name="Line 566"/>
            <p:cNvSpPr>
              <a:spLocks noChangeShapeType="1"/>
            </p:cNvSpPr>
            <p:nvPr/>
          </p:nvSpPr>
          <p:spPr bwMode="auto">
            <a:xfrm flipH="1">
              <a:off x="3079" y="3886"/>
              <a:ext cx="18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4182" name="Rectangle 326"/>
          <p:cNvSpPr>
            <a:spLocks noChangeArrowheads="1"/>
          </p:cNvSpPr>
          <p:nvPr/>
        </p:nvSpPr>
        <p:spPr bwMode="auto">
          <a:xfrm>
            <a:off x="2800350" y="2713038"/>
            <a:ext cx="2665413" cy="5048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316" tIns="45658" rIns="91316" bIns="45658" anchor="ctr"/>
          <a:lstStyle/>
          <a:p>
            <a:pPr algn="ctr" defTabSz="1279525">
              <a:defRPr/>
            </a:pPr>
            <a:r>
              <a:rPr lang="ru-RU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пожарной части и пожарного поста на территории н.п. нет</a:t>
            </a:r>
            <a:endParaRPr lang="ru-RU"/>
          </a:p>
        </p:txBody>
      </p:sp>
      <p:sp>
        <p:nvSpPr>
          <p:cNvPr id="634183" name="Text Box 2072"/>
          <p:cNvSpPr txBox="1">
            <a:spLocks noChangeArrowheads="1"/>
          </p:cNvSpPr>
          <p:nvPr/>
        </p:nvSpPr>
        <p:spPr bwMode="auto">
          <a:xfrm>
            <a:off x="0" y="4945063"/>
            <a:ext cx="2520950" cy="531812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91325" tIns="45662" rIns="91325" bIns="45662">
            <a:spAutoFit/>
          </a:bodyPr>
          <a:lstStyle/>
          <a:p>
            <a:pPr algn="ctr" defTabSz="1279525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ЖД. станции и ОП</a:t>
            </a:r>
          </a:p>
          <a:p>
            <a:pPr algn="ctr" defTabSz="1279525">
              <a:defRPr/>
            </a:pPr>
            <a:r>
              <a:rPr lang="ru-RU" sz="1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на территории НП - </a:t>
            </a:r>
            <a:r>
              <a:rPr lang="ru-RU" sz="14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НЕТ</a:t>
            </a:r>
            <a:endParaRPr lang="ru-RU"/>
          </a:p>
        </p:txBody>
      </p:sp>
      <p:sp>
        <p:nvSpPr>
          <p:cNvPr id="634184" name="AutoShape 328"/>
          <p:cNvSpPr>
            <a:spLocks noChangeArrowheads="1"/>
          </p:cNvSpPr>
          <p:nvPr/>
        </p:nvSpPr>
        <p:spPr bwMode="auto">
          <a:xfrm>
            <a:off x="6832600" y="4729163"/>
            <a:ext cx="1584325" cy="1296987"/>
          </a:xfrm>
          <a:prstGeom prst="wedgeRectCallout">
            <a:avLst>
              <a:gd name="adj1" fmla="val -37778"/>
              <a:gd name="adj2" fmla="val 80477"/>
            </a:avLst>
          </a:prstGeom>
          <a:solidFill>
            <a:srgbClr val="FFDBB7">
              <a:alpha val="89000"/>
            </a:srgbClr>
          </a:solidFill>
          <a:ln w="6350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lIns="91069" tIns="45534" rIns="91069" bIns="45534"/>
          <a:lstStyle/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ФАП</a:t>
            </a:r>
          </a:p>
          <a:p>
            <a:pPr algn="ctr" defTabSz="1279525">
              <a:defRPr/>
            </a:pPr>
            <a:r>
              <a:rPr lang="ru-RU" sz="10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д. </a:t>
            </a:r>
            <a:r>
              <a:rPr lang="ru-RU" sz="1000" u="sng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Бердь</a:t>
            </a:r>
            <a:endParaRPr lang="ru-RU" sz="1000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ул. Юбилейная 9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коечная емкость -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Осипова М. Ю.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8-383-41-59-487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r>
              <a:rPr lang="ru-RU" sz="10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моб</a:t>
            </a: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. тлф. нет</a:t>
            </a:r>
          </a:p>
          <a:p>
            <a:pPr algn="ctr" defTabSz="1279525">
              <a:defRPr/>
            </a:pPr>
            <a:r>
              <a:rPr lang="ru-RU" sz="1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приемного покоя нет</a:t>
            </a:r>
            <a:endParaRPr lang="ru-RU" dirty="0"/>
          </a:p>
        </p:txBody>
      </p:sp>
      <p:grpSp>
        <p:nvGrpSpPr>
          <p:cNvPr id="29718" name="Group 329"/>
          <p:cNvGrpSpPr>
            <a:grpSpLocks/>
          </p:cNvGrpSpPr>
          <p:nvPr/>
        </p:nvGrpSpPr>
        <p:grpSpPr bwMode="auto">
          <a:xfrm>
            <a:off x="6761163" y="6529388"/>
            <a:ext cx="722312" cy="219075"/>
            <a:chOff x="3350" y="2525"/>
            <a:chExt cx="455" cy="227"/>
          </a:xfrm>
        </p:grpSpPr>
        <p:sp>
          <p:nvSpPr>
            <p:cNvPr id="29719" name="Rectangle 54"/>
            <p:cNvSpPr>
              <a:spLocks noChangeArrowheads="1"/>
            </p:cNvSpPr>
            <p:nvPr/>
          </p:nvSpPr>
          <p:spPr bwMode="auto">
            <a:xfrm>
              <a:off x="3579" y="2558"/>
              <a:ext cx="226" cy="1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510" tIns="12510" rIns="12510" bIns="12510"/>
            <a:lstStyle/>
            <a:p>
              <a:pPr algn="ctr" defTabSz="1279525"/>
              <a:r>
                <a:rPr lang="ru-RU" sz="1000" b="1"/>
                <a:t>ФАП.</a:t>
              </a:r>
              <a:endParaRPr lang="ru-RU"/>
            </a:p>
          </p:txBody>
        </p:sp>
        <p:grpSp>
          <p:nvGrpSpPr>
            <p:cNvPr id="29720" name="Group 56"/>
            <p:cNvGrpSpPr>
              <a:grpSpLocks/>
            </p:cNvGrpSpPr>
            <p:nvPr/>
          </p:nvGrpSpPr>
          <p:grpSpPr bwMode="auto">
            <a:xfrm>
              <a:off x="3350" y="2525"/>
              <a:ext cx="228" cy="197"/>
              <a:chOff x="0" y="1"/>
              <a:chExt cx="20000" cy="19999"/>
            </a:xfrm>
          </p:grpSpPr>
          <p:sp>
            <p:nvSpPr>
              <p:cNvPr id="2972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89981" tIns="44962" rIns="89981" bIns="44962"/>
              <a:lstStyle/>
              <a:p>
                <a:pPr defTabSz="1279525"/>
                <a:endParaRPr lang="ru-RU"/>
              </a:p>
            </p:txBody>
          </p:sp>
          <p:sp>
            <p:nvSpPr>
              <p:cNvPr id="2972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2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9724" name="Group 60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2972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726" name="Line 62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Оформление по умолчанию">
  <a:themeElements>
    <a:clrScheme name="1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7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Оформление по умолчанию">
  <a:themeElements>
    <a:clrScheme name="3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4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5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Оформление по умолчанию">
  <a:themeElements>
    <a:clrScheme name="8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Оформление по умолчанию">
  <a:themeElements>
    <a:clrScheme name="9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9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Оформление по умолчанию">
  <a:themeElements>
    <a:clrScheme name="10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5678</TotalTime>
  <Words>13968</Words>
  <Application>Microsoft Office PowerPoint</Application>
  <PresentationFormat>A3 (297x420 мм)</PresentationFormat>
  <Paragraphs>4468</Paragraphs>
  <Slides>81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81</vt:i4>
      </vt:variant>
    </vt:vector>
  </HeadingPairs>
  <TitlesOfParts>
    <vt:vector size="95" baseType="lpstr">
      <vt:lpstr>Оформление по умолчанию</vt:lpstr>
      <vt:lpstr>1_Оформление по умолчанию</vt:lpstr>
      <vt:lpstr>3_Оформление по умолчанию</vt:lpstr>
      <vt:lpstr>2_Оформление по умолчанию</vt:lpstr>
      <vt:lpstr>4_Оформление по умолчанию</vt:lpstr>
      <vt:lpstr>5_Оформление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11_Оформление по умолчанию</vt:lpstr>
      <vt:lpstr>7_Оформление по умолчанию</vt:lpstr>
      <vt:lpstr>Clip</vt:lpstr>
      <vt:lpstr>Worksheet</vt:lpstr>
      <vt:lpstr>Лист</vt:lpstr>
      <vt:lpstr>Титульный лист</vt:lpstr>
      <vt:lpstr>Слайд 2</vt:lpstr>
      <vt:lpstr>Слайд 3</vt:lpstr>
      <vt:lpstr>УСЛОВНЫЕ ОБОЗНАЧЕНИЯ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Риски возникновения ЧС на ПЖВО</vt:lpstr>
      <vt:lpstr>Обзорная карта наиболее значимых объектов прилегающих к сельскому поселению в границах пятикилометровой зоны)</vt:lpstr>
      <vt:lpstr>Слайд 14</vt:lpstr>
      <vt:lpstr>Слайд 15</vt:lpstr>
      <vt:lpstr>Слайд 16</vt:lpstr>
      <vt:lpstr>РИСКИ ВОЗНИКНОВЕНИЯ ЧС НА ТРАНСПОРТЕ Титульный лист</vt:lpstr>
      <vt:lpstr>Слайд 18</vt:lpstr>
      <vt:lpstr>Ведомость привлечения сил и средств</vt:lpstr>
      <vt:lpstr>Ведомость привлечения сил и средств</vt:lpstr>
      <vt:lpstr>Риски возникновения ЧС на объектах железнодорожного транспорта</vt:lpstr>
      <vt:lpstr>Ведомость привлечения сил и средств</vt:lpstr>
      <vt:lpstr>Ведомость привлечения сил и средств</vt:lpstr>
      <vt:lpstr>Риски возникновения ЧС на объектах воздушного транспорта</vt:lpstr>
      <vt:lpstr>РИСКИ ВОЗНИКНОВЕНИЯ ТЕХНОГЕННЫХ ЧС</vt:lpstr>
      <vt:lpstr>Слайд 26</vt:lpstr>
      <vt:lpstr>Ведомость привлечения сил и средств</vt:lpstr>
      <vt:lpstr>Ведомость привлечения сил и средств</vt:lpstr>
      <vt:lpstr>Слайд 29</vt:lpstr>
      <vt:lpstr>Слайд 30</vt:lpstr>
      <vt:lpstr>(сведения по электросетям)</vt:lpstr>
      <vt:lpstr>Таблица вызовов и статистика по годам</vt:lpstr>
      <vt:lpstr>Ведомость привлечения сил и средств</vt:lpstr>
      <vt:lpstr>Ведомость привлечения сил и средств</vt:lpstr>
      <vt:lpstr>Риски возникновения ЧС на объектах ЖКХ (сети газоснабжения)</vt:lpstr>
      <vt:lpstr>Слайд 36</vt:lpstr>
      <vt:lpstr>РИСКИ ВОЗНИКНОВЕНИЯ ЧС  НА ГАЗО-, НЕФТЕПРОВОДАХ</vt:lpstr>
      <vt:lpstr>Риски возникновения ЧС на газопроводах</vt:lpstr>
      <vt:lpstr>Риски возникновения ЧС на нефтепроводах</vt:lpstr>
      <vt:lpstr>РИСКИ ВОЗНИКНОВЕНИЯ ПОЖАРОВ</vt:lpstr>
      <vt:lpstr>Слайд 41</vt:lpstr>
      <vt:lpstr>Слайд 42</vt:lpstr>
      <vt:lpstr>Ведомость привлечения сил и средств</vt:lpstr>
      <vt:lpstr>Ведомость привлечения сил и средств</vt:lpstr>
      <vt:lpstr>РИСКИ ВОЗНИКНОВЕНИЯ ЧС  ПРИРОДНОГО ХАРАКТЕРА</vt:lpstr>
      <vt:lpstr>Слайд 46</vt:lpstr>
      <vt:lpstr>Слайд 47</vt:lpstr>
      <vt:lpstr>Ведомость привлечения сил и средств</vt:lpstr>
      <vt:lpstr>Ведомость привлечения сил и средств</vt:lpstr>
      <vt:lpstr>Риски подтоплений (затоплений)</vt:lpstr>
      <vt:lpstr>Риски подтоплений (затоплений)</vt:lpstr>
      <vt:lpstr>Риски подтоплений (затоплений)</vt:lpstr>
      <vt:lpstr>ЗОНЫ ВОЗМОЖНОГО ПОДТОПЛЕНИЯ</vt:lpstr>
      <vt:lpstr>ИНФОРМАЦИОННО-СПРАВОЧНЫЕ МАТЕРИАЛЫ</vt:lpstr>
      <vt:lpstr>Слайд 55</vt:lpstr>
      <vt:lpstr>Слайд 56</vt:lpstr>
      <vt:lpstr>Слайд 57</vt:lpstr>
      <vt:lpstr>Организация оповещения и информирования титульный лист</vt:lpstr>
      <vt:lpstr>Структура оповещения и информирования населения</vt:lpstr>
      <vt:lpstr>План организации оповещения населения</vt:lpstr>
      <vt:lpstr>Слайд 61</vt:lpstr>
      <vt:lpstr>Схема организации оповещения населения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Зона покрытия МегаФон</vt:lpstr>
      <vt:lpstr>Зона покрытия Билайн</vt:lpstr>
      <vt:lpstr>Слайд 73</vt:lpstr>
      <vt:lpstr>Слайд 74</vt:lpstr>
      <vt:lpstr>Слайд 75</vt:lpstr>
      <vt:lpstr>Слайд 76</vt:lpstr>
      <vt:lpstr>Информация по объектам социального и культурного назначения</vt:lpstr>
      <vt:lpstr>Таблица организации связи с органами ФП и ТП РСЧС</vt:lpstr>
      <vt:lpstr>Слайд 79</vt:lpstr>
      <vt:lpstr>Слайд 80</vt:lpstr>
      <vt:lpstr>Слайд 81</vt:lpstr>
    </vt:vector>
  </TitlesOfParts>
  <Company>AAA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operator_cus</dc:creator>
  <cp:lastModifiedBy>Дежурный</cp:lastModifiedBy>
  <cp:revision>766</cp:revision>
  <dcterms:created xsi:type="dcterms:W3CDTF">2009-02-09T06:13:27Z</dcterms:created>
  <dcterms:modified xsi:type="dcterms:W3CDTF">2017-08-30T07:27:53Z</dcterms:modified>
</cp:coreProperties>
</file>